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16"/>
  </p:notesMasterIdLst>
  <p:sldIdLst>
    <p:sldId id="256" r:id="rId2"/>
    <p:sldId id="259" r:id="rId3"/>
    <p:sldId id="257" r:id="rId4"/>
    <p:sldId id="270" r:id="rId5"/>
    <p:sldId id="271" r:id="rId6"/>
    <p:sldId id="276" r:id="rId7"/>
    <p:sldId id="272" r:id="rId8"/>
    <p:sldId id="262" r:id="rId9"/>
    <p:sldId id="278" r:id="rId10"/>
    <p:sldId id="277" r:id="rId11"/>
    <p:sldId id="269" r:id="rId12"/>
    <p:sldId id="261" r:id="rId13"/>
    <p:sldId id="265" r:id="rId14"/>
    <p:sldId id="274" r:id="rId15"/>
  </p:sldIdLst>
  <p:sldSz cx="9144000" cy="6858000" type="screen4x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CD1A73-E4F8-8982-1056-5DDB6CDFB8A9}" v="3515" dt="2021-11-22T20:41:58.646"/>
    <p1510:client id="{24606CE2-D959-A949-B3F0-2B413F90BCD5}" v="6" dt="2021-11-22T15:57:34.742"/>
    <p1510:client id="{2E790E53-0F39-C8D2-B4F6-B821A7A506F1}" v="274" dt="2021-11-22T20:58:00.219"/>
    <p1510:client id="{50081FB1-A165-5275-3D20-6088B4A10D27}" v="4" dt="2021-11-22T21:03:43.634"/>
    <p1510:client id="{73441539-9E6D-2FBF-9FA2-BFBC7EEE75F7}" v="823" dt="2021-11-22T16:14:02.104"/>
    <p1510:client id="{8879AB1A-9586-F37E-2245-97373801681E}" v="211" dt="2021-11-22T22:22:36.821"/>
    <p1510:client id="{DF0177B0-5C9B-B94C-985C-D2ED7CB9D8DB}" v="107" dt="2021-11-22T22:19:57.346"/>
    <p1510:client id="{EC2803AA-1470-FE1D-1249-2FA18E58AB64}" v="18" dt="2021-11-22T13:22:00.5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1F9041-BB3A-41BA-AC7A-C356ECE13E3C}" type="doc">
      <dgm:prSet loTypeId="urn:microsoft.com/office/officeart/2005/8/layout/default" loCatId="list" qsTypeId="urn:microsoft.com/office/officeart/2005/8/quickstyle/simple1" qsCatId="simple" csTypeId="urn:microsoft.com/office/officeart/2005/8/colors/accent1_4" csCatId="accent1"/>
      <dgm:spPr/>
      <dgm:t>
        <a:bodyPr/>
        <a:lstStyle/>
        <a:p>
          <a:endParaRPr lang="en-US"/>
        </a:p>
      </dgm:t>
    </dgm:pt>
    <dgm:pt modelId="{A4482A0E-5D44-4F06-8805-793C0EEBB75A}">
      <dgm:prSet/>
      <dgm:spPr/>
      <dgm:t>
        <a:bodyPr/>
        <a:lstStyle/>
        <a:p>
          <a:r>
            <a:rPr lang="en-GB"/>
            <a:t>Aristotle Model of Communication</a:t>
          </a:r>
          <a:endParaRPr lang="en-US"/>
        </a:p>
      </dgm:t>
    </dgm:pt>
    <dgm:pt modelId="{668F7A87-9D3A-491F-96C0-826201F1C7DE}" type="parTrans" cxnId="{F42FCE39-3DEA-484A-BEBA-5CDB1DE40CDB}">
      <dgm:prSet/>
      <dgm:spPr/>
      <dgm:t>
        <a:bodyPr/>
        <a:lstStyle/>
        <a:p>
          <a:endParaRPr lang="en-US"/>
        </a:p>
      </dgm:t>
    </dgm:pt>
    <dgm:pt modelId="{CE1E8304-5D6E-4FD2-963A-F376A24F7EEE}" type="sibTrans" cxnId="{F42FCE39-3DEA-484A-BEBA-5CDB1DE40CDB}">
      <dgm:prSet/>
      <dgm:spPr/>
      <dgm:t>
        <a:bodyPr/>
        <a:lstStyle/>
        <a:p>
          <a:endParaRPr lang="en-US"/>
        </a:p>
      </dgm:t>
    </dgm:pt>
    <dgm:pt modelId="{571CE8E7-80FD-4D1B-BA34-D41AF327C915}">
      <dgm:prSet/>
      <dgm:spPr/>
      <dgm:t>
        <a:bodyPr/>
        <a:lstStyle/>
        <a:p>
          <a:r>
            <a:rPr lang="en-GB"/>
            <a:t>Shannon-Weaver Model of Communication</a:t>
          </a:r>
          <a:endParaRPr lang="en-US"/>
        </a:p>
      </dgm:t>
    </dgm:pt>
    <dgm:pt modelId="{542DCD50-95A0-42D3-A88A-058754218F8A}" type="parTrans" cxnId="{BB89B3E3-F44B-43D4-B5A4-96FCA825916A}">
      <dgm:prSet/>
      <dgm:spPr/>
      <dgm:t>
        <a:bodyPr/>
        <a:lstStyle/>
        <a:p>
          <a:endParaRPr lang="en-US"/>
        </a:p>
      </dgm:t>
    </dgm:pt>
    <dgm:pt modelId="{44707479-38CD-4C71-9BDF-B48F3CC9ACA4}" type="sibTrans" cxnId="{BB89B3E3-F44B-43D4-B5A4-96FCA825916A}">
      <dgm:prSet/>
      <dgm:spPr/>
      <dgm:t>
        <a:bodyPr/>
        <a:lstStyle/>
        <a:p>
          <a:endParaRPr lang="en-US"/>
        </a:p>
      </dgm:t>
    </dgm:pt>
    <dgm:pt modelId="{EC9B02D1-58C4-43B5-97D9-085BF3C7B82F}">
      <dgm:prSet/>
      <dgm:spPr/>
      <dgm:t>
        <a:bodyPr/>
        <a:lstStyle/>
        <a:p>
          <a:r>
            <a:rPr lang="en-GB">
              <a:latin typeface="Corbel" panose="020B0503020204020204"/>
            </a:rPr>
            <a:t>Lasswell</a:t>
          </a:r>
          <a:r>
            <a:rPr lang="en-GB"/>
            <a:t> Model of Communication</a:t>
          </a:r>
          <a:endParaRPr lang="en-US"/>
        </a:p>
      </dgm:t>
    </dgm:pt>
    <dgm:pt modelId="{CB322102-122A-4CF0-B3B3-04C6DD56B398}" type="parTrans" cxnId="{EA13F120-6158-4286-AF7D-0C209B2A04BE}">
      <dgm:prSet/>
      <dgm:spPr/>
      <dgm:t>
        <a:bodyPr/>
        <a:lstStyle/>
        <a:p>
          <a:endParaRPr lang="en-US"/>
        </a:p>
      </dgm:t>
    </dgm:pt>
    <dgm:pt modelId="{187DD1E6-28FC-4BEB-B439-2018F79E0AB3}" type="sibTrans" cxnId="{EA13F120-6158-4286-AF7D-0C209B2A04BE}">
      <dgm:prSet/>
      <dgm:spPr/>
      <dgm:t>
        <a:bodyPr/>
        <a:lstStyle/>
        <a:p>
          <a:endParaRPr lang="en-US"/>
        </a:p>
      </dgm:t>
    </dgm:pt>
    <dgm:pt modelId="{B3F5F79C-5872-40CD-84EC-C8CCD93BBB0A}">
      <dgm:prSet/>
      <dgm:spPr/>
      <dgm:t>
        <a:bodyPr/>
        <a:lstStyle/>
        <a:p>
          <a:r>
            <a:rPr lang="en-GB"/>
            <a:t>Berlo’s SMCR Model of Communication</a:t>
          </a:r>
          <a:endParaRPr lang="en-US"/>
        </a:p>
      </dgm:t>
    </dgm:pt>
    <dgm:pt modelId="{E0027720-CC17-442C-A494-E1A05D930A98}" type="parTrans" cxnId="{B380350A-570E-4786-BB50-C915DB706A53}">
      <dgm:prSet/>
      <dgm:spPr/>
      <dgm:t>
        <a:bodyPr/>
        <a:lstStyle/>
        <a:p>
          <a:endParaRPr lang="en-US"/>
        </a:p>
      </dgm:t>
    </dgm:pt>
    <dgm:pt modelId="{EC892939-89B6-4840-8CDA-C3852AEF298A}" type="sibTrans" cxnId="{B380350A-570E-4786-BB50-C915DB706A53}">
      <dgm:prSet/>
      <dgm:spPr/>
      <dgm:t>
        <a:bodyPr/>
        <a:lstStyle/>
        <a:p>
          <a:endParaRPr lang="en-US"/>
        </a:p>
      </dgm:t>
    </dgm:pt>
    <dgm:pt modelId="{FEE3820C-4527-4424-B8A7-681C412995D4}" type="pres">
      <dgm:prSet presAssocID="{421F9041-BB3A-41BA-AC7A-C356ECE13E3C}" presName="diagram" presStyleCnt="0">
        <dgm:presLayoutVars>
          <dgm:dir/>
          <dgm:resizeHandles val="exact"/>
        </dgm:presLayoutVars>
      </dgm:prSet>
      <dgm:spPr/>
    </dgm:pt>
    <dgm:pt modelId="{02E185B8-2DC1-4C69-B2CD-2109CC4CC748}" type="pres">
      <dgm:prSet presAssocID="{A4482A0E-5D44-4F06-8805-793C0EEBB75A}" presName="node" presStyleLbl="node1" presStyleIdx="0" presStyleCnt="4">
        <dgm:presLayoutVars>
          <dgm:bulletEnabled val="1"/>
        </dgm:presLayoutVars>
      </dgm:prSet>
      <dgm:spPr/>
    </dgm:pt>
    <dgm:pt modelId="{8A5B91D3-5C88-43AC-A114-7B8F2EC90F45}" type="pres">
      <dgm:prSet presAssocID="{CE1E8304-5D6E-4FD2-963A-F376A24F7EEE}" presName="sibTrans" presStyleCnt="0"/>
      <dgm:spPr/>
    </dgm:pt>
    <dgm:pt modelId="{F1D5217D-8D88-4F51-9ED0-EC53EF349A7D}" type="pres">
      <dgm:prSet presAssocID="{571CE8E7-80FD-4D1B-BA34-D41AF327C915}" presName="node" presStyleLbl="node1" presStyleIdx="1" presStyleCnt="4">
        <dgm:presLayoutVars>
          <dgm:bulletEnabled val="1"/>
        </dgm:presLayoutVars>
      </dgm:prSet>
      <dgm:spPr/>
    </dgm:pt>
    <dgm:pt modelId="{70C85189-57AC-40D7-911D-B95BE1F2EC5A}" type="pres">
      <dgm:prSet presAssocID="{44707479-38CD-4C71-9BDF-B48F3CC9ACA4}" presName="sibTrans" presStyleCnt="0"/>
      <dgm:spPr/>
    </dgm:pt>
    <dgm:pt modelId="{AF4EF6B8-F8B1-4006-8F34-ED712ED87453}" type="pres">
      <dgm:prSet presAssocID="{EC9B02D1-58C4-43B5-97D9-085BF3C7B82F}" presName="node" presStyleLbl="node1" presStyleIdx="2" presStyleCnt="4">
        <dgm:presLayoutVars>
          <dgm:bulletEnabled val="1"/>
        </dgm:presLayoutVars>
      </dgm:prSet>
      <dgm:spPr/>
    </dgm:pt>
    <dgm:pt modelId="{0666AF76-F9B7-42E4-936E-91098247AD51}" type="pres">
      <dgm:prSet presAssocID="{187DD1E6-28FC-4BEB-B439-2018F79E0AB3}" presName="sibTrans" presStyleCnt="0"/>
      <dgm:spPr/>
    </dgm:pt>
    <dgm:pt modelId="{EB16638A-505F-441D-9B2A-4A3713B9FDE2}" type="pres">
      <dgm:prSet presAssocID="{B3F5F79C-5872-40CD-84EC-C8CCD93BBB0A}" presName="node" presStyleLbl="node1" presStyleIdx="3" presStyleCnt="4">
        <dgm:presLayoutVars>
          <dgm:bulletEnabled val="1"/>
        </dgm:presLayoutVars>
      </dgm:prSet>
      <dgm:spPr/>
    </dgm:pt>
  </dgm:ptLst>
  <dgm:cxnLst>
    <dgm:cxn modelId="{B380350A-570E-4786-BB50-C915DB706A53}" srcId="{421F9041-BB3A-41BA-AC7A-C356ECE13E3C}" destId="{B3F5F79C-5872-40CD-84EC-C8CCD93BBB0A}" srcOrd="3" destOrd="0" parTransId="{E0027720-CC17-442C-A494-E1A05D930A98}" sibTransId="{EC892939-89B6-4840-8CDA-C3852AEF298A}"/>
    <dgm:cxn modelId="{EA13F120-6158-4286-AF7D-0C209B2A04BE}" srcId="{421F9041-BB3A-41BA-AC7A-C356ECE13E3C}" destId="{EC9B02D1-58C4-43B5-97D9-085BF3C7B82F}" srcOrd="2" destOrd="0" parTransId="{CB322102-122A-4CF0-B3B3-04C6DD56B398}" sibTransId="{187DD1E6-28FC-4BEB-B439-2018F79E0AB3}"/>
    <dgm:cxn modelId="{F42FCE39-3DEA-484A-BEBA-5CDB1DE40CDB}" srcId="{421F9041-BB3A-41BA-AC7A-C356ECE13E3C}" destId="{A4482A0E-5D44-4F06-8805-793C0EEBB75A}" srcOrd="0" destOrd="0" parTransId="{668F7A87-9D3A-491F-96C0-826201F1C7DE}" sibTransId="{CE1E8304-5D6E-4FD2-963A-F376A24F7EEE}"/>
    <dgm:cxn modelId="{1F1CFDAF-F8AC-448A-83C0-4CD6A32558BC}" type="presOf" srcId="{A4482A0E-5D44-4F06-8805-793C0EEBB75A}" destId="{02E185B8-2DC1-4C69-B2CD-2109CC4CC748}" srcOrd="0" destOrd="0" presId="urn:microsoft.com/office/officeart/2005/8/layout/default"/>
    <dgm:cxn modelId="{5CD84FCC-1CEE-40F7-BBD2-9BC5BBA8CB53}" type="presOf" srcId="{421F9041-BB3A-41BA-AC7A-C356ECE13E3C}" destId="{FEE3820C-4527-4424-B8A7-681C412995D4}" srcOrd="0" destOrd="0" presId="urn:microsoft.com/office/officeart/2005/8/layout/default"/>
    <dgm:cxn modelId="{30B069DA-4BCB-4ACE-97C9-1FDD2A5E0677}" type="presOf" srcId="{EC9B02D1-58C4-43B5-97D9-085BF3C7B82F}" destId="{AF4EF6B8-F8B1-4006-8F34-ED712ED87453}" srcOrd="0" destOrd="0" presId="urn:microsoft.com/office/officeart/2005/8/layout/default"/>
    <dgm:cxn modelId="{BB89B3E3-F44B-43D4-B5A4-96FCA825916A}" srcId="{421F9041-BB3A-41BA-AC7A-C356ECE13E3C}" destId="{571CE8E7-80FD-4D1B-BA34-D41AF327C915}" srcOrd="1" destOrd="0" parTransId="{542DCD50-95A0-42D3-A88A-058754218F8A}" sibTransId="{44707479-38CD-4C71-9BDF-B48F3CC9ACA4}"/>
    <dgm:cxn modelId="{339118EF-83F0-400D-A781-E49BA10CF8DA}" type="presOf" srcId="{B3F5F79C-5872-40CD-84EC-C8CCD93BBB0A}" destId="{EB16638A-505F-441D-9B2A-4A3713B9FDE2}" srcOrd="0" destOrd="0" presId="urn:microsoft.com/office/officeart/2005/8/layout/default"/>
    <dgm:cxn modelId="{90753DFF-1D62-417C-8550-0406757D6E9C}" type="presOf" srcId="{571CE8E7-80FD-4D1B-BA34-D41AF327C915}" destId="{F1D5217D-8D88-4F51-9ED0-EC53EF349A7D}" srcOrd="0" destOrd="0" presId="urn:microsoft.com/office/officeart/2005/8/layout/default"/>
    <dgm:cxn modelId="{30D5A7D6-F38E-4FDC-9CEB-C2A8CFF7B99E}" type="presParOf" srcId="{FEE3820C-4527-4424-B8A7-681C412995D4}" destId="{02E185B8-2DC1-4C69-B2CD-2109CC4CC748}" srcOrd="0" destOrd="0" presId="urn:microsoft.com/office/officeart/2005/8/layout/default"/>
    <dgm:cxn modelId="{01EDB74B-FD8D-430E-9BF5-0E65ED01D4F4}" type="presParOf" srcId="{FEE3820C-4527-4424-B8A7-681C412995D4}" destId="{8A5B91D3-5C88-43AC-A114-7B8F2EC90F45}" srcOrd="1" destOrd="0" presId="urn:microsoft.com/office/officeart/2005/8/layout/default"/>
    <dgm:cxn modelId="{F56C98EE-F1E8-4CAF-993D-E9F63828DB18}" type="presParOf" srcId="{FEE3820C-4527-4424-B8A7-681C412995D4}" destId="{F1D5217D-8D88-4F51-9ED0-EC53EF349A7D}" srcOrd="2" destOrd="0" presId="urn:microsoft.com/office/officeart/2005/8/layout/default"/>
    <dgm:cxn modelId="{0D42C625-5858-46E8-92F8-288C52136BCA}" type="presParOf" srcId="{FEE3820C-4527-4424-B8A7-681C412995D4}" destId="{70C85189-57AC-40D7-911D-B95BE1F2EC5A}" srcOrd="3" destOrd="0" presId="urn:microsoft.com/office/officeart/2005/8/layout/default"/>
    <dgm:cxn modelId="{784866B0-0CFF-43F3-9750-963F939694A1}" type="presParOf" srcId="{FEE3820C-4527-4424-B8A7-681C412995D4}" destId="{AF4EF6B8-F8B1-4006-8F34-ED712ED87453}" srcOrd="4" destOrd="0" presId="urn:microsoft.com/office/officeart/2005/8/layout/default"/>
    <dgm:cxn modelId="{C90E6B16-9C06-464B-827A-9E9810F9B6EF}" type="presParOf" srcId="{FEE3820C-4527-4424-B8A7-681C412995D4}" destId="{0666AF76-F9B7-42E4-936E-91098247AD51}" srcOrd="5" destOrd="0" presId="urn:microsoft.com/office/officeart/2005/8/layout/default"/>
    <dgm:cxn modelId="{1087B8AB-EFE1-4AF9-9A7F-279CE4E405FC}" type="presParOf" srcId="{FEE3820C-4527-4424-B8A7-681C412995D4}" destId="{EB16638A-505F-441D-9B2A-4A3713B9FDE2}"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185B8-2DC1-4C69-B2CD-2109CC4CC748}">
      <dsp:nvSpPr>
        <dsp:cNvPr id="0" name=""/>
        <dsp:cNvSpPr/>
      </dsp:nvSpPr>
      <dsp:spPr>
        <a:xfrm>
          <a:off x="836952" y="2912"/>
          <a:ext cx="3613755" cy="2168253"/>
        </a:xfrm>
        <a:prstGeom prst="rect">
          <a:avLst/>
        </a:prstGeom>
        <a:solidFill>
          <a:schemeClr val="accent1">
            <a:shade val="5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Aristotle Model of Communication</a:t>
          </a:r>
          <a:endParaRPr lang="en-US" sz="3700" kern="1200"/>
        </a:p>
      </dsp:txBody>
      <dsp:txXfrm>
        <a:off x="836952" y="2912"/>
        <a:ext cx="3613755" cy="2168253"/>
      </dsp:txXfrm>
    </dsp:sp>
    <dsp:sp modelId="{F1D5217D-8D88-4F51-9ED0-EC53EF349A7D}">
      <dsp:nvSpPr>
        <dsp:cNvPr id="0" name=""/>
        <dsp:cNvSpPr/>
      </dsp:nvSpPr>
      <dsp:spPr>
        <a:xfrm>
          <a:off x="4812083" y="2912"/>
          <a:ext cx="3613755" cy="2168253"/>
        </a:xfrm>
        <a:prstGeom prst="rect">
          <a:avLst/>
        </a:prstGeom>
        <a:solidFill>
          <a:schemeClr val="accent1">
            <a:shade val="50000"/>
            <a:hueOff val="121017"/>
            <a:satOff val="-2258"/>
            <a:lumOff val="21299"/>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Shannon-Weaver Model of Communication</a:t>
          </a:r>
          <a:endParaRPr lang="en-US" sz="3700" kern="1200"/>
        </a:p>
      </dsp:txBody>
      <dsp:txXfrm>
        <a:off x="4812083" y="2912"/>
        <a:ext cx="3613755" cy="2168253"/>
      </dsp:txXfrm>
    </dsp:sp>
    <dsp:sp modelId="{AF4EF6B8-F8B1-4006-8F34-ED712ED87453}">
      <dsp:nvSpPr>
        <dsp:cNvPr id="0" name=""/>
        <dsp:cNvSpPr/>
      </dsp:nvSpPr>
      <dsp:spPr>
        <a:xfrm>
          <a:off x="836952" y="2532541"/>
          <a:ext cx="3613755" cy="2168253"/>
        </a:xfrm>
        <a:prstGeom prst="rect">
          <a:avLst/>
        </a:prstGeom>
        <a:solidFill>
          <a:schemeClr val="accent1">
            <a:shade val="50000"/>
            <a:hueOff val="242034"/>
            <a:satOff val="-4515"/>
            <a:lumOff val="42599"/>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latin typeface="Corbel" panose="020B0503020204020204"/>
            </a:rPr>
            <a:t>Lasswell</a:t>
          </a:r>
          <a:r>
            <a:rPr lang="en-GB" sz="3700" kern="1200"/>
            <a:t> Model of Communication</a:t>
          </a:r>
          <a:endParaRPr lang="en-US" sz="3700" kern="1200"/>
        </a:p>
      </dsp:txBody>
      <dsp:txXfrm>
        <a:off x="836952" y="2532541"/>
        <a:ext cx="3613755" cy="2168253"/>
      </dsp:txXfrm>
    </dsp:sp>
    <dsp:sp modelId="{EB16638A-505F-441D-9B2A-4A3713B9FDE2}">
      <dsp:nvSpPr>
        <dsp:cNvPr id="0" name=""/>
        <dsp:cNvSpPr/>
      </dsp:nvSpPr>
      <dsp:spPr>
        <a:xfrm>
          <a:off x="4812083" y="2532541"/>
          <a:ext cx="3613755" cy="2168253"/>
        </a:xfrm>
        <a:prstGeom prst="rect">
          <a:avLst/>
        </a:prstGeom>
        <a:solidFill>
          <a:schemeClr val="accent1">
            <a:shade val="50000"/>
            <a:hueOff val="121017"/>
            <a:satOff val="-2258"/>
            <a:lumOff val="21299"/>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Berlo’s SMCR Model of Communication</a:t>
          </a:r>
          <a:endParaRPr lang="en-US" sz="3700" kern="1200"/>
        </a:p>
      </dsp:txBody>
      <dsp:txXfrm>
        <a:off x="4812083" y="2532541"/>
        <a:ext cx="3613755" cy="216825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820F94-24A7-4563-AB51-D1811C9DFD31}" type="datetimeFigureOut">
              <a:rPr lang="en-GB"/>
              <a:t>22/11/2021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65B134-2B60-4464-BEDC-1B79BB9BAFA9}" type="slidenum">
              <a:rPr lang="en-GB"/>
              <a:t>‹#›</a:t>
            </a:fld>
            <a:endParaRPr lang="en-GB"/>
          </a:p>
        </p:txBody>
      </p:sp>
    </p:spTree>
    <p:extLst>
      <p:ext uri="{BB962C8B-B14F-4D97-AF65-F5344CB8AC3E}">
        <p14:creationId xmlns:p14="http://schemas.microsoft.com/office/powerpoint/2010/main" val="1987956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a:t>The interaction model of communication describes communication as a process in which participants alternate positions as sender and receiver and generate meaning by sending messages and receiving feedback within physical and psychological contexts (Schramm, 1997). By the book this is definition we know </a:t>
            </a:r>
            <a:endParaRPr lang="ur-PK" sz="1200" b="1"/>
          </a:p>
        </p:txBody>
      </p:sp>
      <p:sp>
        <p:nvSpPr>
          <p:cNvPr id="4" name="Slide Number Placeholder 3"/>
          <p:cNvSpPr>
            <a:spLocks noGrp="1"/>
          </p:cNvSpPr>
          <p:nvPr>
            <p:ph type="sldNum" sz="quarter" idx="10"/>
          </p:nvPr>
        </p:nvSpPr>
        <p:spPr/>
        <p:txBody>
          <a:bodyPr/>
          <a:lstStyle/>
          <a:p>
            <a:fld id="{86F3633F-990C-4E5D-9C08-3D0F6D7B2785}" type="slidenum">
              <a:rPr lang="ur-PK" smtClean="0"/>
              <a:t>6</a:t>
            </a:fld>
            <a:endParaRPr lang="ur-PK"/>
          </a:p>
        </p:txBody>
      </p:sp>
    </p:spTree>
    <p:extLst>
      <p:ext uri="{BB962C8B-B14F-4D97-AF65-F5344CB8AC3E}">
        <p14:creationId xmlns:p14="http://schemas.microsoft.com/office/powerpoint/2010/main" val="289327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52697" y="762000"/>
            <a:ext cx="2193989" cy="5334001"/>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1298448"/>
            <a:ext cx="5486400" cy="3255264"/>
          </a:xfrm>
        </p:spPr>
        <p:txBody>
          <a:bodyPr anchor="b">
            <a:normAutofit/>
          </a:bodyPr>
          <a:lstStyle>
            <a:lvl1pPr algn="l">
              <a:defRPr sz="54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825011" y="4670246"/>
            <a:ext cx="54864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901496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755086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4" y="1298448"/>
            <a:ext cx="5486400" cy="3255264"/>
          </a:xfrm>
        </p:spPr>
        <p:txBody>
          <a:bodyPr anchor="b">
            <a:normAutofit/>
          </a:bodyPr>
          <a:lstStyle>
            <a:lvl1pPr>
              <a:defRPr sz="5400" b="0" spc="-100" baseline="0">
                <a:solidFill>
                  <a:schemeClr val="tx1">
                    <a:lumMod val="65000"/>
                    <a:lumOff val="35000"/>
                  </a:schemeClr>
                </a:solidFill>
              </a:defRPr>
            </a:lvl1pPr>
          </a:lstStyle>
          <a:p>
            <a:r>
              <a:rPr lang="en-US"/>
              <a:t>Click to edit Master title style</a:t>
            </a:r>
          </a:p>
        </p:txBody>
      </p:sp>
      <p:sp>
        <p:nvSpPr>
          <p:cNvPr id="3" name="Text Placeholder 2"/>
          <p:cNvSpPr>
            <a:spLocks noGrp="1"/>
          </p:cNvSpPr>
          <p:nvPr>
            <p:ph type="body" idx="1"/>
          </p:nvPr>
        </p:nvSpPr>
        <p:spPr>
          <a:xfrm>
            <a:off x="2914650" y="4672584"/>
            <a:ext cx="54864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435838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900934"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63590"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11/22/2021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48130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00934" y="1023586"/>
            <a:ext cx="260604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00934"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63847" y="1023587"/>
            <a:ext cx="260604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63847"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11/22/2021</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549262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11/22/2021</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736665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401239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baseline="0"/>
            </a:lvl1pPr>
          </a:lstStyle>
          <a:p>
            <a:r>
              <a:rPr lang="en-US"/>
              <a:t>Click to edit Master title style</a:t>
            </a:r>
          </a:p>
        </p:txBody>
      </p:sp>
      <p:sp>
        <p:nvSpPr>
          <p:cNvPr id="3" name="Content Placeholder 2"/>
          <p:cNvSpPr>
            <a:spLocks noGrp="1"/>
          </p:cNvSpPr>
          <p:nvPr>
            <p:ph idx="1"/>
          </p:nvPr>
        </p:nvSpPr>
        <p:spPr>
          <a:xfrm>
            <a:off x="2900934" y="868680"/>
            <a:ext cx="54864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 y="3337560"/>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11/22/2021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5409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a:lvl1pPr>
          </a:lstStyle>
          <a:p>
            <a:r>
              <a:rPr lang="en-US"/>
              <a:t>Click to edit Master title style</a:t>
            </a:r>
          </a:p>
        </p:txBody>
      </p:sp>
      <p:sp>
        <p:nvSpPr>
          <p:cNvPr id="3" name="Picture Placeholder 2"/>
          <p:cNvSpPr>
            <a:spLocks noGrp="1" noChangeAspect="1"/>
          </p:cNvSpPr>
          <p:nvPr>
            <p:ph type="pic" idx="1"/>
          </p:nvPr>
        </p:nvSpPr>
        <p:spPr>
          <a:xfrm>
            <a:off x="2677983" y="767419"/>
            <a:ext cx="6086423"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2024" y="3340602"/>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11/22/2021</a:t>
            </a:fld>
            <a:endParaRPr lang="en-US"/>
          </a:p>
        </p:txBody>
      </p:sp>
      <p:sp>
        <p:nvSpPr>
          <p:cNvPr id="9" name="Footer Placeholder 8"/>
          <p:cNvSpPr>
            <a:spLocks noGrp="1"/>
          </p:cNvSpPr>
          <p:nvPr>
            <p:ph type="ftr" sz="quarter" idx="11"/>
          </p:nvPr>
        </p:nvSpPr>
        <p:spPr>
          <a:xfrm>
            <a:off x="2624326" y="6356351"/>
            <a:ext cx="4433638" cy="365125"/>
          </a:xfrm>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4140847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851641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750" y="990600"/>
            <a:ext cx="211455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900934" y="868680"/>
            <a:ext cx="54864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983498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9848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16778"/>
            <a:ext cx="9144000" cy="1069514"/>
          </a:xfrm>
          <a:prstGeom prst="rect">
            <a:avLst/>
          </a:prstGeom>
        </p:spPr>
        <p:txBody>
          <a:bodyPr anchor="ctr"/>
          <a:lstStyle>
            <a:lvl1pPr algn="ctr">
              <a:defRPr b="1" baseline="0">
                <a:solidFill>
                  <a:schemeClr val="bg1"/>
                </a:solidFill>
                <a:latin typeface="Arial" pitchFamily="34" charset="0"/>
                <a:cs typeface="Arial" pitchFamily="34" charset="0"/>
              </a:defRPr>
            </a:lvl1pPr>
          </a:lstStyle>
          <a:p>
            <a:r>
              <a:rPr lang="en-US" altLang="ko-KR"/>
              <a:t> Click to add title</a:t>
            </a:r>
            <a:endParaRPr lang="ko-KR" altLang="en-US"/>
          </a:p>
        </p:txBody>
      </p:sp>
      <p:sp>
        <p:nvSpPr>
          <p:cNvPr id="3" name="Content Placeholder 2"/>
          <p:cNvSpPr>
            <a:spLocks noGrp="1"/>
          </p:cNvSpPr>
          <p:nvPr>
            <p:ph idx="1"/>
          </p:nvPr>
        </p:nvSpPr>
        <p:spPr>
          <a:xfrm>
            <a:off x="457200" y="1600201"/>
            <a:ext cx="8229600"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a:t>Click to edit Master text styles</a:t>
            </a:r>
          </a:p>
        </p:txBody>
      </p:sp>
      <p:sp>
        <p:nvSpPr>
          <p:cNvPr id="4" name="Content Placeholder 2"/>
          <p:cNvSpPr>
            <a:spLocks noGrp="1"/>
          </p:cNvSpPr>
          <p:nvPr>
            <p:ph idx="10"/>
          </p:nvPr>
        </p:nvSpPr>
        <p:spPr>
          <a:xfrm>
            <a:off x="467544" y="2276872"/>
            <a:ext cx="8229600" cy="3600400"/>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a:t>Click to edit Master text styles</a:t>
            </a:r>
          </a:p>
        </p:txBody>
      </p:sp>
    </p:spTree>
    <p:extLst>
      <p:ext uri="{BB962C8B-B14F-4D97-AF65-F5344CB8AC3E}">
        <p14:creationId xmlns:p14="http://schemas.microsoft.com/office/powerpoint/2010/main" val="19510969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19672" y="0"/>
            <a:ext cx="7524328" cy="1069514"/>
          </a:xfrm>
          <a:prstGeom prst="rect">
            <a:avLst/>
          </a:prstGeom>
        </p:spPr>
        <p:txBody>
          <a:bodyPr anchor="ctr"/>
          <a:lstStyle>
            <a:lvl1pPr>
              <a:defRPr b="1" baseline="0">
                <a:solidFill>
                  <a:schemeClr val="bg1"/>
                </a:solidFill>
                <a:latin typeface="Arial" pitchFamily="34" charset="0"/>
                <a:cs typeface="Arial" pitchFamily="34" charset="0"/>
              </a:defRPr>
            </a:lvl1pPr>
          </a:lstStyle>
          <a:p>
            <a:r>
              <a:rPr lang="en-US" altLang="ko-KR"/>
              <a:t> Click to add title</a:t>
            </a:r>
            <a:endParaRPr lang="ko-KR" altLang="en-US"/>
          </a:p>
        </p:txBody>
      </p:sp>
      <p:sp>
        <p:nvSpPr>
          <p:cNvPr id="4" name="Content Placeholder 2"/>
          <p:cNvSpPr>
            <a:spLocks noGrp="1"/>
          </p:cNvSpPr>
          <p:nvPr>
            <p:ph idx="1"/>
          </p:nvPr>
        </p:nvSpPr>
        <p:spPr>
          <a:xfrm>
            <a:off x="2123728" y="1268760"/>
            <a:ext cx="6563072" cy="460648"/>
          </a:xfrm>
          <a:prstGeom prst="rect">
            <a:avLst/>
          </a:prstGeom>
        </p:spPr>
        <p:txBody>
          <a:bodyPr anchor="ctr"/>
          <a:lstStyle>
            <a:lvl1pPr marL="0" indent="0">
              <a:buNone/>
              <a:defRPr sz="2000">
                <a:solidFill>
                  <a:schemeClr val="bg1"/>
                </a:solidFill>
              </a:defRPr>
            </a:lvl1pPr>
          </a:lstStyle>
          <a:p>
            <a:pPr lvl="0"/>
            <a:r>
              <a:rPr lang="en-US" altLang="ko-KR"/>
              <a:t>Click to edit Master text styles</a:t>
            </a:r>
          </a:p>
        </p:txBody>
      </p:sp>
      <p:sp>
        <p:nvSpPr>
          <p:cNvPr id="5" name="Content Placeholder 2"/>
          <p:cNvSpPr>
            <a:spLocks noGrp="1"/>
          </p:cNvSpPr>
          <p:nvPr>
            <p:ph idx="10"/>
          </p:nvPr>
        </p:nvSpPr>
        <p:spPr>
          <a:xfrm>
            <a:off x="2134072" y="1844824"/>
            <a:ext cx="6563072" cy="4147865"/>
          </a:xfrm>
          <a:prstGeom prst="rect">
            <a:avLst/>
          </a:prstGeom>
        </p:spPr>
        <p:txBody>
          <a:bodyPr lIns="396000" anchor="t"/>
          <a:lstStyle>
            <a:lvl1pPr marL="0" indent="0">
              <a:buNone/>
              <a:defRPr sz="1400">
                <a:solidFill>
                  <a:schemeClr val="bg1"/>
                </a:solidFill>
              </a:defRPr>
            </a:lvl1pPr>
          </a:lstStyle>
          <a:p>
            <a:pPr lvl="0"/>
            <a:r>
              <a:rPr lang="en-US" altLang="ko-KR"/>
              <a:t>Click to edit Master text styles</a:t>
            </a:r>
          </a:p>
        </p:txBody>
      </p:sp>
    </p:spTree>
    <p:extLst>
      <p:ext uri="{BB962C8B-B14F-4D97-AF65-F5344CB8AC3E}">
        <p14:creationId xmlns:p14="http://schemas.microsoft.com/office/powerpoint/2010/main" val="291047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89689" y="1123838"/>
            <a:ext cx="221061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2901951" y="864108"/>
            <a:ext cx="54864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6849" y="6356351"/>
            <a:ext cx="20574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5586B75A-687E-405C-8A0B-8D00578BA2C3}" type="datetimeFigureOut">
              <a:rPr lang="en-US" dirty="0"/>
              <a:pPr/>
              <a:t>11/22/2021</a:t>
            </a:fld>
            <a:endParaRPr lang="en-US"/>
          </a:p>
        </p:txBody>
      </p:sp>
      <p:sp>
        <p:nvSpPr>
          <p:cNvPr id="5" name="Footer Placeholder 4"/>
          <p:cNvSpPr>
            <a:spLocks noGrp="1"/>
          </p:cNvSpPr>
          <p:nvPr>
            <p:ph type="ftr" sz="quarter" idx="3"/>
          </p:nvPr>
        </p:nvSpPr>
        <p:spPr>
          <a:xfrm>
            <a:off x="2901951" y="6356351"/>
            <a:ext cx="4433638"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7975602" y="6356351"/>
            <a:ext cx="1148195" cy="365125"/>
          </a:xfrm>
          <a:prstGeom prst="rect">
            <a:avLst/>
          </a:prstGeom>
        </p:spPr>
        <p:txBody>
          <a:bodyPr vert="horz" lIns="91440" tIns="45720" rIns="91440" bIns="45720" rtlCol="0" anchor="ctr"/>
          <a:lstStyle>
            <a:lvl1pPr algn="r">
              <a:defRPr sz="1100" b="1">
                <a:solidFill>
                  <a:schemeClr val="accent1"/>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52491911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716" r:id="rId12"/>
    <p:sldLayoutId id="2147483900" r:id="rId13"/>
    <p:sldLayoutId id="2147483718" r:id="rId14"/>
  </p:sldLayoutIdLst>
  <p:hf sldNum="0" hdr="0" ftr="0" dt="0"/>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82601" y="-402668"/>
            <a:ext cx="3465438" cy="4011780"/>
          </a:xfrm>
        </p:spPr>
        <p:txBody>
          <a:bodyPr>
            <a:normAutofit/>
          </a:bodyPr>
          <a:lstStyle/>
          <a:p>
            <a:pPr algn="l"/>
            <a:r>
              <a:rPr lang="en-US" sz="3800" b="1">
                <a:ea typeface="+mj-lt"/>
                <a:cs typeface="+mj-lt"/>
              </a:rPr>
              <a:t>Strategies for Effective Communication in a Business Setting.</a:t>
            </a:r>
            <a:endParaRPr lang="en-US" sz="3800"/>
          </a:p>
        </p:txBody>
      </p:sp>
      <p:pic>
        <p:nvPicPr>
          <p:cNvPr id="4" name="Picture 4" descr="Businesswoman giving presentation to co-workers">
            <a:extLst>
              <a:ext uri="{FF2B5EF4-FFF2-40B4-BE49-F238E27FC236}">
                <a16:creationId xmlns:a16="http://schemas.microsoft.com/office/drawing/2014/main" id="{E5D7243F-1B2D-4F38-B060-0E2AF12A3C7D}"/>
              </a:ext>
            </a:extLst>
          </p:cNvPr>
          <p:cNvPicPr>
            <a:picLocks noChangeAspect="1"/>
          </p:cNvPicPr>
          <p:nvPr/>
        </p:nvPicPr>
        <p:blipFill rotWithShape="1">
          <a:blip r:embed="rId2"/>
          <a:srcRect l="8258" r="47562" b="-1"/>
          <a:stretch/>
        </p:blipFill>
        <p:spPr>
          <a:xfrm>
            <a:off x="4671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7" name="Subtitle 6">
            <a:extLst>
              <a:ext uri="{FF2B5EF4-FFF2-40B4-BE49-F238E27FC236}">
                <a16:creationId xmlns:a16="http://schemas.microsoft.com/office/drawing/2014/main" id="{50DA7C2C-8D09-1F44-8610-E389F3D9E960}"/>
              </a:ext>
            </a:extLst>
          </p:cNvPr>
          <p:cNvSpPr>
            <a:spLocks noGrp="1"/>
          </p:cNvSpPr>
          <p:nvPr>
            <p:ph type="subTitle" idx="1"/>
          </p:nvPr>
        </p:nvSpPr>
        <p:spPr>
          <a:xfrm>
            <a:off x="482601" y="3976168"/>
            <a:ext cx="3465438" cy="997010"/>
          </a:xfrm>
        </p:spPr>
        <p:txBody>
          <a:bodyPr/>
          <a:lstStyle/>
          <a:p>
            <a:r>
              <a:rPr lang="en-GB"/>
              <a:t>By Blue Group </a:t>
            </a:r>
            <a:endParaRPr lang="bg-GB"/>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 name="Rectangle 6">
            <a:extLst>
              <a:ext uri="{FF2B5EF4-FFF2-40B4-BE49-F238E27FC236}">
                <a16:creationId xmlns:a16="http://schemas.microsoft.com/office/drawing/2014/main" id="{C162DF2A-64D1-4AA9-BA42-8A4063EAD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6" name="Rectangle 8">
            <a:extLst>
              <a:ext uri="{FF2B5EF4-FFF2-40B4-BE49-F238E27FC236}">
                <a16:creationId xmlns:a16="http://schemas.microsoft.com/office/drawing/2014/main" id="{5D7C1373-63AF-4A75-909E-990E05356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2697" y="761999"/>
            <a:ext cx="219398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07" name="Rectangle 10">
            <a:extLst>
              <a:ext uri="{FF2B5EF4-FFF2-40B4-BE49-F238E27FC236}">
                <a16:creationId xmlns:a16="http://schemas.microsoft.com/office/drawing/2014/main" id="{57F231E5-F402-49E1-82B4-C762909ED2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Shape 12">
            <a:extLst>
              <a:ext uri="{FF2B5EF4-FFF2-40B4-BE49-F238E27FC236}">
                <a16:creationId xmlns:a16="http://schemas.microsoft.com/office/drawing/2014/main" id="{6F0BA12B-74D1-4DB1-9A3F-C9BA27B815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9" name="Freeform: Shape 14">
            <a:extLst>
              <a:ext uri="{FF2B5EF4-FFF2-40B4-BE49-F238E27FC236}">
                <a16:creationId xmlns:a16="http://schemas.microsoft.com/office/drawing/2014/main" id="{515FCC40-AA93-4D3B-90D0-69BC824EA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0CB569B-54A1-450C-A12A-F3567C009CB5}"/>
              </a:ext>
            </a:extLst>
          </p:cNvPr>
          <p:cNvSpPr>
            <a:spLocks noGrp="1"/>
          </p:cNvSpPr>
          <p:nvPr>
            <p:ph type="title"/>
          </p:nvPr>
        </p:nvSpPr>
        <p:spPr>
          <a:xfrm>
            <a:off x="2653910" y="766487"/>
            <a:ext cx="6615141" cy="5008081"/>
          </a:xfrm>
        </p:spPr>
        <p:txBody>
          <a:bodyPr vert="horz" lIns="91440" tIns="45720" rIns="91440" bIns="45720" rtlCol="0" anchor="b">
            <a:normAutofit/>
          </a:bodyPr>
          <a:lstStyle/>
          <a:p>
            <a:pPr>
              <a:lnSpc>
                <a:spcPct val="100000"/>
              </a:lnSpc>
            </a:pPr>
            <a:r>
              <a:rPr lang="en-US" sz="2800" b="1" spc="-100">
                <a:solidFill>
                  <a:schemeClr val="tx2"/>
                </a:solidFill>
                <a:latin typeface="Arial"/>
                <a:cs typeface="Arial"/>
              </a:rPr>
              <a:t>Module Code: BMSW4002 Effective Team Working and Communication</a:t>
            </a:r>
            <a:endParaRPr lang="en-US">
              <a:solidFill>
                <a:schemeClr val="tx2"/>
              </a:solidFill>
            </a:endParaRPr>
          </a:p>
          <a:p>
            <a:pPr>
              <a:lnSpc>
                <a:spcPct val="100000"/>
              </a:lnSpc>
            </a:pPr>
            <a:r>
              <a:rPr lang="en-US" sz="2800" b="1" spc="-100">
                <a:solidFill>
                  <a:schemeClr val="tx2"/>
                </a:solidFill>
                <a:latin typeface="Arial"/>
                <a:cs typeface="Arial"/>
              </a:rPr>
              <a:t>Student Name: </a:t>
            </a:r>
            <a:r>
              <a:rPr lang="en-GB" sz="2800" b="1" spc="-100">
                <a:solidFill>
                  <a:schemeClr val="tx2"/>
                </a:solidFill>
                <a:latin typeface="Arial"/>
                <a:cs typeface="Arial"/>
              </a:rPr>
              <a:t>Ralitsa </a:t>
            </a:r>
            <a:r>
              <a:rPr lang="en-GB" sz="2800" b="1" spc="-100" err="1">
                <a:solidFill>
                  <a:schemeClr val="tx2"/>
                </a:solidFill>
                <a:latin typeface="Arial"/>
                <a:cs typeface="Arial"/>
              </a:rPr>
              <a:t>Kircheva</a:t>
            </a:r>
            <a:r>
              <a:rPr lang="en-GB" sz="2800" b="1" spc="-100" dirty="0">
                <a:solidFill>
                  <a:schemeClr val="tx2"/>
                </a:solidFill>
                <a:latin typeface="Arial"/>
                <a:cs typeface="Arial"/>
              </a:rPr>
              <a:t> </a:t>
            </a:r>
            <a:r>
              <a:rPr lang="en-US" sz="2800" b="1" spc="-100">
                <a:solidFill>
                  <a:schemeClr val="tx2"/>
                </a:solidFill>
                <a:latin typeface="Arial"/>
                <a:cs typeface="Arial"/>
              </a:rPr>
              <a:t>(20</a:t>
            </a:r>
            <a:r>
              <a:rPr lang="en-GB" sz="2800" b="1" spc="-100">
                <a:solidFill>
                  <a:schemeClr val="tx2"/>
                </a:solidFill>
                <a:latin typeface="Arial"/>
                <a:cs typeface="Arial"/>
              </a:rPr>
              <a:t>25993</a:t>
            </a:r>
            <a:r>
              <a:rPr lang="en-US" sz="2800" b="1" spc="-100" dirty="0">
                <a:solidFill>
                  <a:schemeClr val="tx2"/>
                </a:solidFill>
                <a:latin typeface="Arial"/>
                <a:cs typeface="Arial"/>
              </a:rPr>
              <a:t>)</a:t>
            </a:r>
          </a:p>
          <a:p>
            <a:pPr>
              <a:lnSpc>
                <a:spcPct val="100000"/>
              </a:lnSpc>
            </a:pPr>
            <a:r>
              <a:rPr lang="en-US" sz="2800" b="1" spc="-100">
                <a:solidFill>
                  <a:schemeClr val="tx2"/>
                </a:solidFill>
                <a:latin typeface="Arial"/>
                <a:cs typeface="Arial"/>
              </a:rPr>
              <a:t>Assignment Title: Task 2 Strategies for Effective Communication in a Business Setting.</a:t>
            </a:r>
          </a:p>
          <a:p>
            <a:pPr>
              <a:lnSpc>
                <a:spcPct val="100000"/>
              </a:lnSpc>
            </a:pPr>
            <a:r>
              <a:rPr lang="en-US" sz="2800" b="1" spc="-100">
                <a:solidFill>
                  <a:schemeClr val="tx2"/>
                </a:solidFill>
                <a:latin typeface="Arial"/>
                <a:cs typeface="Arial"/>
              </a:rPr>
              <a:t>Lecture Name: Azora Hurd</a:t>
            </a:r>
          </a:p>
          <a:p>
            <a:pPr>
              <a:lnSpc>
                <a:spcPct val="100000"/>
              </a:lnSpc>
            </a:pPr>
            <a:r>
              <a:rPr lang="en-US" sz="2800" b="1" spc="-100">
                <a:solidFill>
                  <a:schemeClr val="tx2"/>
                </a:solidFill>
                <a:latin typeface="Arial"/>
                <a:cs typeface="Arial"/>
              </a:rPr>
              <a:t>Blue Group</a:t>
            </a:r>
          </a:p>
          <a:p>
            <a:endParaRPr lang="en-US" sz="2800" spc="-100">
              <a:solidFill>
                <a:schemeClr val="tx2"/>
              </a:solidFill>
            </a:endParaRPr>
          </a:p>
        </p:txBody>
      </p:sp>
    </p:spTree>
    <p:extLst>
      <p:ext uri="{BB962C8B-B14F-4D97-AF65-F5344CB8AC3E}">
        <p14:creationId xmlns:p14="http://schemas.microsoft.com/office/powerpoint/2010/main" val="1242844740"/>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43162304-DA60-4C31-9E2B-E22F8DA75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9">
            <a:extLst>
              <a:ext uri="{FF2B5EF4-FFF2-40B4-BE49-F238E27FC236}">
                <a16:creationId xmlns:a16="http://schemas.microsoft.com/office/drawing/2014/main" id="{C4AE1EFF-264A-4A42-BEA1-0E875F40D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0" name="Rectangle 11">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3">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Box 2">
            <a:extLst>
              <a:ext uri="{FF2B5EF4-FFF2-40B4-BE49-F238E27FC236}">
                <a16:creationId xmlns:a16="http://schemas.microsoft.com/office/drawing/2014/main" id="{7BFBC958-FF27-486F-AC35-23CFAA1B1825}"/>
              </a:ext>
            </a:extLst>
          </p:cNvPr>
          <p:cNvSpPr txBox="1"/>
          <p:nvPr/>
        </p:nvSpPr>
        <p:spPr>
          <a:xfrm>
            <a:off x="3038730" y="754708"/>
            <a:ext cx="6094159" cy="533713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182880">
              <a:spcAft>
                <a:spcPts val="450"/>
              </a:spcAft>
              <a:buClr>
                <a:schemeClr val="accent1"/>
              </a:buClr>
              <a:buFont typeface="Wingdings 2" pitchFamily="18" charset="2"/>
              <a:buChar char=""/>
            </a:pPr>
            <a:endParaRPr lang="en-US" sz="2000" b="1">
              <a:solidFill>
                <a:schemeClr val="tx1">
                  <a:lumMod val="65000"/>
                  <a:lumOff val="35000"/>
                </a:schemeClr>
              </a:solidFill>
            </a:endParaRP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1. Introduction:</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-Communication problems in Rainbow Children’s Hospital</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2.Theories relating to models of</a:t>
            </a:r>
            <a:r>
              <a:rPr lang="en-US" sz="2000" b="1" spc="-23">
                <a:solidFill>
                  <a:schemeClr val="tx1">
                    <a:lumMod val="65000"/>
                    <a:lumOff val="35000"/>
                  </a:schemeClr>
                </a:solidFill>
                <a:latin typeface="Arial"/>
                <a:cs typeface="Arial"/>
              </a:rPr>
              <a:t> </a:t>
            </a:r>
            <a:r>
              <a:rPr lang="en-US" sz="2000" b="1">
                <a:solidFill>
                  <a:schemeClr val="tx1">
                    <a:lumMod val="65000"/>
                    <a:lumOff val="35000"/>
                  </a:schemeClr>
                </a:solidFill>
                <a:latin typeface="Arial"/>
                <a:cs typeface="Arial"/>
              </a:rPr>
              <a:t>communication.</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3.The channels of communication used by the organization and channels that can be</a:t>
            </a:r>
            <a:r>
              <a:rPr lang="en-US" sz="2000" b="1" spc="-30">
                <a:solidFill>
                  <a:schemeClr val="tx1">
                    <a:lumMod val="65000"/>
                    <a:lumOff val="35000"/>
                  </a:schemeClr>
                </a:solidFill>
                <a:latin typeface="Arial"/>
                <a:cs typeface="Arial"/>
              </a:rPr>
              <a:t> </a:t>
            </a:r>
            <a:r>
              <a:rPr lang="en-US" sz="2000" b="1">
                <a:solidFill>
                  <a:schemeClr val="tx1">
                    <a:lumMod val="65000"/>
                    <a:lumOff val="35000"/>
                  </a:schemeClr>
                </a:solidFill>
                <a:latin typeface="Arial"/>
                <a:cs typeface="Arial"/>
              </a:rPr>
              <a:t>used to improve communication.</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4.The types of barriers that can prevent effective</a:t>
            </a:r>
            <a:r>
              <a:rPr lang="en-US" sz="2000" b="1" spc="-19">
                <a:solidFill>
                  <a:schemeClr val="tx1">
                    <a:lumMod val="65000"/>
                    <a:lumOff val="35000"/>
                  </a:schemeClr>
                </a:solidFill>
                <a:latin typeface="Arial"/>
                <a:cs typeface="Arial"/>
              </a:rPr>
              <a:t> </a:t>
            </a:r>
            <a:r>
              <a:rPr lang="en-US" sz="2000" b="1">
                <a:solidFill>
                  <a:schemeClr val="tx1">
                    <a:lumMod val="65000"/>
                    <a:lumOff val="35000"/>
                  </a:schemeClr>
                </a:solidFill>
                <a:latin typeface="Arial"/>
                <a:cs typeface="Arial"/>
              </a:rPr>
              <a:t>communication between the organization and their external stakeholders.</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5.The impact of effective communication on the staff and patients.</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6.Conclusions</a:t>
            </a:r>
          </a:p>
          <a:p>
            <a:pPr indent="-182880">
              <a:spcAft>
                <a:spcPts val="450"/>
              </a:spcAft>
              <a:buClr>
                <a:schemeClr val="accent1"/>
              </a:buClr>
              <a:buFont typeface="Wingdings 2" pitchFamily="18" charset="2"/>
              <a:buChar char=""/>
            </a:pPr>
            <a:r>
              <a:rPr lang="en-US" sz="2000" b="1">
                <a:solidFill>
                  <a:schemeClr val="tx1">
                    <a:lumMod val="65000"/>
                    <a:lumOff val="35000"/>
                  </a:schemeClr>
                </a:solidFill>
                <a:latin typeface="Arial"/>
                <a:cs typeface="Arial"/>
              </a:rPr>
              <a:t>7.References</a:t>
            </a:r>
          </a:p>
          <a:p>
            <a:pPr indent="-182880">
              <a:lnSpc>
                <a:spcPct val="90000"/>
              </a:lnSpc>
              <a:spcAft>
                <a:spcPts val="450"/>
              </a:spcAft>
              <a:buClr>
                <a:schemeClr val="accent1"/>
              </a:buClr>
              <a:buFont typeface="Wingdings 2" pitchFamily="18" charset="2"/>
              <a:buChar char=""/>
            </a:pPr>
            <a:endParaRPr lang="en-US" sz="2000" b="1">
              <a:solidFill>
                <a:schemeClr val="tx1">
                  <a:lumMod val="65000"/>
                  <a:lumOff val="35000"/>
                </a:schemeClr>
              </a:solidFill>
              <a:latin typeface="Arial"/>
              <a:cs typeface="Arial"/>
            </a:endParaRPr>
          </a:p>
        </p:txBody>
      </p:sp>
      <p:sp>
        <p:nvSpPr>
          <p:cNvPr id="22" name="Freeform: Shape 15">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13917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43162304-DA60-4C31-9E2B-E22F8DA75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 name="Rectangle 57">
            <a:extLst>
              <a:ext uri="{FF2B5EF4-FFF2-40B4-BE49-F238E27FC236}">
                <a16:creationId xmlns:a16="http://schemas.microsoft.com/office/drawing/2014/main" id="{C4AE1EFF-264A-4A42-BEA1-0E875F40D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60" name="Rectangle 59">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8179482"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BE056464-5D0D-4596-B8AF-3022763D78C6}"/>
              </a:ext>
            </a:extLst>
          </p:cNvPr>
          <p:cNvSpPr txBox="1"/>
          <p:nvPr/>
        </p:nvSpPr>
        <p:spPr>
          <a:xfrm>
            <a:off x="1200565" y="1087374"/>
            <a:ext cx="6737617" cy="100097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300" spc="-60">
                <a:solidFill>
                  <a:srgbClr val="FFFFFF"/>
                </a:solidFill>
                <a:latin typeface="+mj-lt"/>
                <a:ea typeface="+mj-ea"/>
                <a:cs typeface="+mj-cs"/>
              </a:rPr>
              <a:t>2.Theories relating to models of   communication.</a:t>
            </a:r>
          </a:p>
        </p:txBody>
      </p:sp>
      <p:sp>
        <p:nvSpPr>
          <p:cNvPr id="64" name="Rectangle 63">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60899" y="758952"/>
            <a:ext cx="889035"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 name="Rectangle 65">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 y="2526526"/>
            <a:ext cx="877276"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 name="Rectangle 67">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9264" y="2526526"/>
            <a:ext cx="8190670"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Box 2">
            <a:extLst>
              <a:ext uri="{FF2B5EF4-FFF2-40B4-BE49-F238E27FC236}">
                <a16:creationId xmlns:a16="http://schemas.microsoft.com/office/drawing/2014/main" id="{06A4AC33-5759-4CF6-BCCA-4012E8C75F68}"/>
              </a:ext>
            </a:extLst>
          </p:cNvPr>
          <p:cNvSpPr txBox="1"/>
          <p:nvPr/>
        </p:nvSpPr>
        <p:spPr>
          <a:xfrm>
            <a:off x="968090" y="2535446"/>
            <a:ext cx="8184124" cy="355445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fontScale="92500" lnSpcReduction="10000"/>
          </a:bodyPr>
          <a:lstStyle/>
          <a:p>
            <a:pPr indent="-182880">
              <a:lnSpc>
                <a:spcPct val="90000"/>
              </a:lnSpc>
              <a:spcAft>
                <a:spcPts val="600"/>
              </a:spcAft>
              <a:buClr>
                <a:schemeClr val="accent1"/>
              </a:buClr>
              <a:buFont typeface="Wingdings 2" pitchFamily="18" charset="2"/>
              <a:buChar char=""/>
            </a:pPr>
            <a:endParaRPr lang="en-US" b="1"/>
          </a:p>
          <a:p>
            <a:pPr indent="-182880">
              <a:lnSpc>
                <a:spcPct val="150000"/>
              </a:lnSpc>
              <a:spcAft>
                <a:spcPts val="600"/>
              </a:spcAft>
              <a:buClr>
                <a:schemeClr val="accent1"/>
              </a:buClr>
              <a:buFont typeface="Wingdings 2" pitchFamily="18" charset="2"/>
              <a:buChar char=""/>
            </a:pPr>
            <a:r>
              <a:rPr lang="en-US" sz="2000" b="1">
                <a:latin typeface="Arial"/>
                <a:cs typeface="Arial"/>
              </a:rPr>
              <a:t>1. After Blue group got acquainted with the case of poor communication in Rainbow Hospital, together we tried to find a solution to the problem, so let start  with theories relating to models of communication:</a:t>
            </a:r>
          </a:p>
          <a:p>
            <a:pPr indent="-182880">
              <a:lnSpc>
                <a:spcPct val="150000"/>
              </a:lnSpc>
              <a:spcAft>
                <a:spcPts val="600"/>
              </a:spcAft>
              <a:buClr>
                <a:schemeClr val="accent1"/>
              </a:buClr>
              <a:buFont typeface="Wingdings 2" pitchFamily="18" charset="2"/>
              <a:buChar char=""/>
            </a:pPr>
            <a:r>
              <a:rPr lang="en-US" sz="2000" b="1">
                <a:latin typeface="Arial"/>
                <a:cs typeface="Arial"/>
              </a:rPr>
              <a:t>-Linear Models​</a:t>
            </a:r>
          </a:p>
          <a:p>
            <a:pPr indent="-182880">
              <a:lnSpc>
                <a:spcPct val="150000"/>
              </a:lnSpc>
              <a:spcAft>
                <a:spcPts val="600"/>
              </a:spcAft>
              <a:buClr>
                <a:schemeClr val="accent1"/>
              </a:buClr>
              <a:buFont typeface="Wingdings 2" pitchFamily="18" charset="2"/>
              <a:buChar char=""/>
            </a:pPr>
            <a:r>
              <a:rPr lang="en-US" sz="2000" b="1">
                <a:latin typeface="Arial"/>
                <a:cs typeface="Arial"/>
              </a:rPr>
              <a:t>-Interactional Models​</a:t>
            </a:r>
          </a:p>
          <a:p>
            <a:pPr indent="-182880">
              <a:lnSpc>
                <a:spcPct val="150000"/>
              </a:lnSpc>
              <a:spcAft>
                <a:spcPts val="600"/>
              </a:spcAft>
              <a:buClr>
                <a:schemeClr val="accent1"/>
              </a:buClr>
              <a:buFont typeface="Wingdings 2" pitchFamily="18" charset="2"/>
              <a:buChar char=""/>
            </a:pPr>
            <a:r>
              <a:rPr lang="en-US" sz="2000" b="1">
                <a:latin typeface="Arial"/>
                <a:cs typeface="Arial"/>
              </a:rPr>
              <a:t> -Transactional Models</a:t>
            </a:r>
            <a:r>
              <a:rPr lang="en-US" altLang="ko-KR" sz="2000" b="1">
                <a:latin typeface="Arial"/>
                <a:ea typeface="HY중고딕"/>
                <a:cs typeface="Arial"/>
              </a:rPr>
              <a:t>​</a:t>
            </a:r>
          </a:p>
          <a:p>
            <a:pPr indent="-182880">
              <a:lnSpc>
                <a:spcPct val="90000"/>
              </a:lnSpc>
              <a:spcAft>
                <a:spcPts val="600"/>
              </a:spcAft>
              <a:buClr>
                <a:schemeClr val="accent1"/>
              </a:buClr>
              <a:buFont typeface="Wingdings 2" pitchFamily="18" charset="2"/>
              <a:buChar char=""/>
            </a:pPr>
            <a:endParaRPr lang="en-US"/>
          </a:p>
        </p:txBody>
      </p:sp>
    </p:spTree>
    <p:extLst>
      <p:ext uri="{BB962C8B-B14F-4D97-AF65-F5344CB8AC3E}">
        <p14:creationId xmlns:p14="http://schemas.microsoft.com/office/powerpoint/2010/main" val="2096269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7AF9D3-67F2-4DEE-B357-A9791E3AF1B6}"/>
              </a:ext>
            </a:extLst>
          </p:cNvPr>
          <p:cNvSpPr txBox="1"/>
          <p:nvPr/>
        </p:nvSpPr>
        <p:spPr>
          <a:xfrm>
            <a:off x="3290808" y="23248"/>
            <a:ext cx="422845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1"/>
                </a:solidFill>
                <a:latin typeface="Arial"/>
                <a:cs typeface="Arial"/>
              </a:rPr>
              <a:t>Linear model</a:t>
            </a:r>
            <a:r>
              <a:rPr lang="en-US">
                <a:solidFill>
                  <a:schemeClr val="accent1"/>
                </a:solidFill>
              </a:rPr>
              <a:t> </a:t>
            </a:r>
            <a:r>
              <a:rPr lang="en-GB">
                <a:solidFill>
                  <a:schemeClr val="accent1"/>
                </a:solidFill>
              </a:rPr>
              <a:t>​</a:t>
            </a:r>
          </a:p>
        </p:txBody>
      </p:sp>
      <p:sp>
        <p:nvSpPr>
          <p:cNvPr id="3" name="TextBox 2">
            <a:extLst>
              <a:ext uri="{FF2B5EF4-FFF2-40B4-BE49-F238E27FC236}">
                <a16:creationId xmlns:a16="http://schemas.microsoft.com/office/drawing/2014/main" id="{5DC088C5-CDF0-478F-906D-909CD04B3C32}"/>
              </a:ext>
            </a:extLst>
          </p:cNvPr>
          <p:cNvSpPr txBox="1"/>
          <p:nvPr/>
        </p:nvSpPr>
        <p:spPr>
          <a:xfrm>
            <a:off x="113654" y="565688"/>
            <a:ext cx="9032926"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000" b="1">
                <a:solidFill>
                  <a:srgbClr val="40BAD2"/>
                </a:solidFill>
                <a:latin typeface="Arial"/>
                <a:ea typeface="+mn-lt"/>
                <a:cs typeface="+mn-lt"/>
              </a:rPr>
              <a:t>Linear model is a very straightforward method. It has  one way communication, wherein the sender transmits the message and receiver absorb the message (Andre I. Khuri 2009).</a:t>
            </a:r>
            <a:endParaRPr lang="en-US" sz="2000" b="1"/>
          </a:p>
          <a:p>
            <a:endParaRPr lang="en-US">
              <a:solidFill>
                <a:srgbClr val="40BAD2"/>
              </a:solidFill>
              <a:latin typeface="Arial"/>
              <a:ea typeface="+mn-lt"/>
              <a:cs typeface="Arial"/>
            </a:endParaRPr>
          </a:p>
        </p:txBody>
      </p:sp>
      <p:sp>
        <p:nvSpPr>
          <p:cNvPr id="35" name="TextBox 34">
            <a:extLst>
              <a:ext uri="{FF2B5EF4-FFF2-40B4-BE49-F238E27FC236}">
                <a16:creationId xmlns:a16="http://schemas.microsoft.com/office/drawing/2014/main" id="{CD4EA7A7-0F9F-4819-A01C-F80F4D1BFB05}"/>
              </a:ext>
            </a:extLst>
          </p:cNvPr>
          <p:cNvSpPr txBox="1"/>
          <p:nvPr/>
        </p:nvSpPr>
        <p:spPr>
          <a:xfrm>
            <a:off x="3200399"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37" name="Content Placeholder 2">
            <a:extLst>
              <a:ext uri="{FF2B5EF4-FFF2-40B4-BE49-F238E27FC236}">
                <a16:creationId xmlns:a16="http://schemas.microsoft.com/office/drawing/2014/main" id="{4F119607-AF0A-4552-9385-7CC99185B452}"/>
              </a:ext>
            </a:extLst>
          </p:cNvPr>
          <p:cNvGraphicFramePr>
            <a:graphicFrameLocks noGrp="1"/>
          </p:cNvGraphicFramePr>
          <p:nvPr>
            <p:extLst>
              <p:ext uri="{D42A27DB-BD31-4B8C-83A1-F6EECF244321}">
                <p14:modId xmlns:p14="http://schemas.microsoft.com/office/powerpoint/2010/main" val="3335862248"/>
              </p:ext>
            </p:extLst>
          </p:nvPr>
        </p:nvGraphicFramePr>
        <p:xfrm>
          <a:off x="-837" y="1998324"/>
          <a:ext cx="9262792" cy="47037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2768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689" y="1123837"/>
            <a:ext cx="2210611" cy="4601183"/>
          </a:xfrm>
        </p:spPr>
        <p:txBody>
          <a:bodyPr vert="horz" lIns="91440" tIns="45720" rIns="91440" bIns="45720" rtlCol="0" anchor="ctr">
            <a:normAutofit/>
          </a:bodyPr>
          <a:lstStyle/>
          <a:p>
            <a:r>
              <a:rPr lang="en-US" altLang="ko-KR" sz="2800">
                <a:solidFill>
                  <a:srgbClr val="FFFFFF"/>
                </a:solidFill>
                <a:latin typeface="+mj-lt"/>
                <a:cs typeface="+mj-cs"/>
              </a:rPr>
              <a:t> Interactional Models by </a:t>
            </a:r>
            <a:r>
              <a:rPr lang="en-US" sz="2800" b="0">
                <a:solidFill>
                  <a:srgbClr val="FFFFFF"/>
                </a:solidFill>
                <a:latin typeface="+mj-lt"/>
                <a:cs typeface="+mj-cs"/>
              </a:rPr>
              <a:t>(Schramm, 1997)</a:t>
            </a:r>
            <a:endParaRPr lang="en-US" sz="2800">
              <a:solidFill>
                <a:srgbClr val="FFFFFF"/>
              </a:solidFill>
              <a:latin typeface="+mj-lt"/>
              <a:cs typeface="+mj-cs"/>
            </a:endParaRPr>
          </a:p>
        </p:txBody>
      </p:sp>
      <p:sp>
        <p:nvSpPr>
          <p:cNvPr id="3" name="Content Placeholder 2"/>
          <p:cNvSpPr>
            <a:spLocks noGrp="1"/>
          </p:cNvSpPr>
          <p:nvPr>
            <p:ph idx="1"/>
          </p:nvPr>
        </p:nvSpPr>
        <p:spPr>
          <a:xfrm>
            <a:off x="2524125" y="943430"/>
            <a:ext cx="6242049" cy="3218024"/>
          </a:xfrm>
        </p:spPr>
        <p:txBody>
          <a:bodyPr vert="horz" lIns="91440" tIns="45720" rIns="91440" bIns="45720" rtlCol="0" anchor="ctr">
            <a:noAutofit/>
          </a:bodyPr>
          <a:lstStyle/>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SENDER is the person who sends the message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ENCODER is the person who is responsible for turning the message into codes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DECODER is the person who then convert the message into untestable language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INTERPRETER is the same person who interprets the language message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RECEIVER is the revving party of the message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MESSAGE Is the coded message sent by the sender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FEEDBACK  is the process of understanding the message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CHANNEL is the medium for the message being passing for and back </a:t>
            </a:r>
          </a:p>
          <a:p>
            <a:pPr marL="160020" indent="-342900">
              <a:buFont typeface="Wingdings" panose="05000000000000000000" pitchFamily="2" charset="2"/>
              <a:buChar char="q"/>
            </a:pPr>
            <a:r>
              <a:rPr lang="en-US" sz="1600" b="1">
                <a:solidFill>
                  <a:schemeClr val="tx1">
                    <a:lumMod val="65000"/>
                    <a:lumOff val="35000"/>
                  </a:schemeClr>
                </a:solidFill>
                <a:latin typeface="Arial"/>
                <a:cs typeface="Arial"/>
              </a:rPr>
              <a:t>The NOISE is just like the previous model an intervening factor. </a:t>
            </a:r>
          </a:p>
          <a:p>
            <a:pPr indent="-182880">
              <a:buFont typeface="Wingdings 2" pitchFamily="18" charset="2"/>
              <a:buChar char=""/>
            </a:pPr>
            <a:endParaRPr lang="en-US">
              <a:solidFill>
                <a:schemeClr val="tx1">
                  <a:lumMod val="65000"/>
                  <a:lumOff val="35000"/>
                </a:schemeClr>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38266" y="4652233"/>
            <a:ext cx="5891259" cy="191898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8987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D595D5-65AE-4883-8C8C-E83161006EF8}"/>
              </a:ext>
            </a:extLst>
          </p:cNvPr>
          <p:cNvSpPr txBox="1"/>
          <p:nvPr/>
        </p:nvSpPr>
        <p:spPr>
          <a:xfrm>
            <a:off x="2115519" y="216977"/>
            <a:ext cx="394431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r>
              <a:rPr lang="en-US" sz="2400">
                <a:latin typeface="Arial"/>
                <a:cs typeface="Arial"/>
              </a:rPr>
              <a:t> </a:t>
            </a:r>
            <a:r>
              <a:rPr lang="en-US" sz="2400">
                <a:solidFill>
                  <a:schemeClr val="accent1"/>
                </a:solidFill>
                <a:latin typeface="Arial"/>
                <a:cs typeface="Arial"/>
              </a:rPr>
              <a:t> Transactional Models</a:t>
            </a:r>
          </a:p>
        </p:txBody>
      </p:sp>
      <p:sp>
        <p:nvSpPr>
          <p:cNvPr id="3" name="TextBox 2">
            <a:extLst>
              <a:ext uri="{FF2B5EF4-FFF2-40B4-BE49-F238E27FC236}">
                <a16:creationId xmlns:a16="http://schemas.microsoft.com/office/drawing/2014/main" id="{1EF27FC8-A2F6-4F7F-96BC-D3ED3FED7C74}"/>
              </a:ext>
            </a:extLst>
          </p:cNvPr>
          <p:cNvSpPr txBox="1"/>
          <p:nvPr/>
        </p:nvSpPr>
        <p:spPr>
          <a:xfrm>
            <a:off x="152400" y="1030636"/>
            <a:ext cx="899418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000">
                <a:solidFill>
                  <a:schemeClr val="accent1"/>
                </a:solidFill>
                <a:latin typeface="Arial"/>
                <a:ea typeface="+mn-lt"/>
                <a:cs typeface="+mn-lt"/>
              </a:rPr>
              <a:t>The Transaction Model of communication differs from the Transmission and Interaction Models in important ways, including the conceptualization of communication, the role of sender and receiver, and the role of context (</a:t>
            </a:r>
            <a:r>
              <a:rPr lang="en-US" sz="2000" err="1">
                <a:solidFill>
                  <a:schemeClr val="accent1"/>
                </a:solidFill>
                <a:latin typeface="Arial"/>
                <a:ea typeface="+mn-lt"/>
                <a:cs typeface="+mn-lt"/>
              </a:rPr>
              <a:t>Barnlund</a:t>
            </a:r>
            <a:r>
              <a:rPr lang="en-US" sz="2000">
                <a:solidFill>
                  <a:schemeClr val="accent1"/>
                </a:solidFill>
                <a:latin typeface="Arial"/>
                <a:ea typeface="+mn-lt"/>
                <a:cs typeface="+mn-lt"/>
              </a:rPr>
              <a:t>, 1970).</a:t>
            </a:r>
            <a:endParaRPr lang="en-US" sz="2000">
              <a:solidFill>
                <a:schemeClr val="accent1"/>
              </a:solidFill>
              <a:latin typeface="Arial"/>
              <a:cs typeface="Arial"/>
            </a:endParaRPr>
          </a:p>
        </p:txBody>
      </p:sp>
      <p:pic>
        <p:nvPicPr>
          <p:cNvPr id="6" name="Picture 6" descr="Diagram&#10;&#10;Description automatically generated">
            <a:extLst>
              <a:ext uri="{FF2B5EF4-FFF2-40B4-BE49-F238E27FC236}">
                <a16:creationId xmlns:a16="http://schemas.microsoft.com/office/drawing/2014/main" id="{648CAEBB-B722-48DE-B37C-AA6EB3F95E6E}"/>
              </a:ext>
            </a:extLst>
          </p:cNvPr>
          <p:cNvPicPr>
            <a:picLocks noChangeAspect="1"/>
          </p:cNvPicPr>
          <p:nvPr/>
        </p:nvPicPr>
        <p:blipFill>
          <a:blip r:embed="rId2"/>
          <a:stretch>
            <a:fillRect/>
          </a:stretch>
        </p:blipFill>
        <p:spPr>
          <a:xfrm>
            <a:off x="823994" y="2617488"/>
            <a:ext cx="7315198" cy="4025262"/>
          </a:xfrm>
          <a:prstGeom prst="rect">
            <a:avLst/>
          </a:prstGeom>
        </p:spPr>
      </p:pic>
    </p:spTree>
    <p:extLst>
      <p:ext uri="{BB962C8B-B14F-4D97-AF65-F5344CB8AC3E}">
        <p14:creationId xmlns:p14="http://schemas.microsoft.com/office/powerpoint/2010/main" val="2529595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4115F-03D0-46A8-B21B-8639D6A2B6C2}"/>
              </a:ext>
            </a:extLst>
          </p:cNvPr>
          <p:cNvSpPr txBox="1"/>
          <p:nvPr/>
        </p:nvSpPr>
        <p:spPr>
          <a:xfrm>
            <a:off x="268639" y="216977"/>
            <a:ext cx="8994182"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400" b="1">
                <a:solidFill>
                  <a:schemeClr val="accent1"/>
                </a:solidFill>
                <a:latin typeface="Arial"/>
                <a:cs typeface="Arial"/>
              </a:rPr>
              <a:t>3.The channels of communication used by the organization and channels that can be used to improve communication.​</a:t>
            </a:r>
          </a:p>
          <a:p>
            <a:endParaRPr lang="en-US" sz="2400" b="1">
              <a:latin typeface="Arial"/>
              <a:cs typeface="Arial"/>
            </a:endParaRPr>
          </a:p>
          <a:p>
            <a:endParaRPr lang="en-GB" sz="2000" b="1">
              <a:latin typeface="Arial"/>
              <a:ea typeface="+mn-lt"/>
              <a:cs typeface="+mn-lt"/>
            </a:endParaRPr>
          </a:p>
          <a:p>
            <a:r>
              <a:rPr lang="en-GB" sz="2000" b="1">
                <a:latin typeface="Arial"/>
                <a:ea typeface="+mn-lt"/>
                <a:cs typeface="+mn-lt"/>
              </a:rPr>
              <a:t>1.Communication channels are a means of communicating between people in an organization. The channels can be Richness and Media Richness, Low and High, depending on what type of communication looking for, this includes: Video Conferencing, Documents(email, letters) Telephone, Radio.</a:t>
            </a:r>
            <a:endParaRPr lang="en-US" sz="2000" b="1">
              <a:latin typeface="Arial"/>
              <a:cs typeface="Arial"/>
            </a:endParaRPr>
          </a:p>
          <a:p>
            <a:endParaRPr lang="en-US" sz="2000" b="1">
              <a:latin typeface="Arial"/>
              <a:cs typeface="Arial"/>
            </a:endParaRPr>
          </a:p>
          <a:p>
            <a:r>
              <a:rPr lang="en-US" sz="2000" b="1">
                <a:latin typeface="Arial"/>
                <a:cs typeface="Arial"/>
              </a:rPr>
              <a:t>2.Channels improve communication:</a:t>
            </a:r>
            <a:endParaRPr lang="en-US"/>
          </a:p>
          <a:p>
            <a:endParaRPr lang="en-US" sz="2000" b="1">
              <a:latin typeface="Arial"/>
              <a:cs typeface="Arial"/>
            </a:endParaRPr>
          </a:p>
          <a:p>
            <a:endParaRPr lang="en-US" sz="2000" b="1">
              <a:latin typeface="Arial"/>
              <a:cs typeface="Arial"/>
            </a:endParaRPr>
          </a:p>
          <a:p>
            <a:r>
              <a:rPr lang="en-US" sz="2000" b="1">
                <a:latin typeface="Arial"/>
                <a:cs typeface="Arial"/>
              </a:rPr>
              <a:t>-communication is process of sending and receiving messages through verbal and non-verbal means, including speech or oral communication, written or graphic representations, signals and behavior. </a:t>
            </a:r>
          </a:p>
          <a:p>
            <a:r>
              <a:rPr lang="en-US" sz="2000" b="1">
                <a:latin typeface="Arial"/>
                <a:cs typeface="Arial"/>
              </a:rPr>
              <a:t>The channels which can improve the communications can be visual</a:t>
            </a:r>
            <a:endParaRPr lang="en-US">
              <a:latin typeface="Corbel" panose="020B0503020204020204"/>
              <a:cs typeface="Arial"/>
            </a:endParaRPr>
          </a:p>
          <a:p>
            <a:r>
              <a:rPr lang="en-US" sz="2000" b="1">
                <a:latin typeface="Arial"/>
                <a:cs typeface="Arial"/>
              </a:rPr>
              <a:t>(pictures, graphics or videos), social media (</a:t>
            </a:r>
            <a:r>
              <a:rPr lang="en-US" sz="2000" b="1" err="1">
                <a:latin typeface="Arial"/>
                <a:cs typeface="Arial"/>
              </a:rPr>
              <a:t>facebook</a:t>
            </a:r>
            <a:r>
              <a:rPr lang="en-US" sz="2000" b="1">
                <a:latin typeface="Arial"/>
                <a:cs typeface="Arial"/>
              </a:rPr>
              <a:t>, </a:t>
            </a:r>
            <a:r>
              <a:rPr lang="en-US" sz="2000" b="1" err="1">
                <a:latin typeface="Arial"/>
                <a:cs typeface="Arial"/>
              </a:rPr>
              <a:t>instagram</a:t>
            </a:r>
            <a:r>
              <a:rPr lang="en-US" sz="2000" b="1">
                <a:latin typeface="Arial"/>
                <a:cs typeface="Arial"/>
              </a:rPr>
              <a:t>), way of communication (calm voice and respect for others).</a:t>
            </a:r>
          </a:p>
          <a:p>
            <a:endParaRPr lang="en-US" sz="2000" b="1">
              <a:latin typeface="Arial"/>
              <a:cs typeface="Arial"/>
            </a:endParaRPr>
          </a:p>
          <a:p>
            <a:endParaRPr lang="en-US" sz="2000" b="1">
              <a:latin typeface="Arial"/>
              <a:cs typeface="Arial"/>
            </a:endParaRPr>
          </a:p>
        </p:txBody>
      </p:sp>
      <p:sp>
        <p:nvSpPr>
          <p:cNvPr id="4" name="CasetăText 3">
            <a:extLst>
              <a:ext uri="{FF2B5EF4-FFF2-40B4-BE49-F238E27FC236}">
                <a16:creationId xmlns:a16="http://schemas.microsoft.com/office/drawing/2014/main" id="{0DF58B91-C13C-9947-AE89-47AAD7163590}"/>
              </a:ext>
            </a:extLst>
          </p:cNvPr>
          <p:cNvSpPr txBox="1"/>
          <p:nvPr/>
        </p:nvSpPr>
        <p:spPr>
          <a:xfrm>
            <a:off x="903838" y="4638714"/>
            <a:ext cx="6630437" cy="382247"/>
          </a:xfrm>
          <a:prstGeom prst="rect">
            <a:avLst/>
          </a:prstGeom>
          <a:noFill/>
        </p:spPr>
        <p:txBody>
          <a:bodyPr wrap="square" lIns="91440" tIns="45720" rIns="91440" bIns="45720" rtlCol="0" anchor="t">
            <a:spAutoFit/>
          </a:bodyPr>
          <a:lstStyle/>
          <a:p>
            <a:pPr algn="l"/>
            <a:endParaRPr lang="en-US"/>
          </a:p>
        </p:txBody>
      </p:sp>
      <p:sp>
        <p:nvSpPr>
          <p:cNvPr id="3" name="TextBox 2">
            <a:extLst>
              <a:ext uri="{FF2B5EF4-FFF2-40B4-BE49-F238E27FC236}">
                <a16:creationId xmlns:a16="http://schemas.microsoft.com/office/drawing/2014/main" id="{9CA21DB1-174B-4241-8C9F-2D348A91242C}"/>
              </a:ext>
            </a:extLst>
          </p:cNvPr>
          <p:cNvSpPr txBox="1"/>
          <p:nvPr/>
        </p:nvSpPr>
        <p:spPr>
          <a:xfrm>
            <a:off x="165315" y="3810605"/>
            <a:ext cx="8981266" cy="1028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Sharing with the other people is the heart of communication (McCabe and Timmins, 2013, p.3).</a:t>
            </a:r>
          </a:p>
          <a:p>
            <a:endParaRPr lang="en-GB" sz="2000" b="1">
              <a:latin typeface="Arial"/>
              <a:cs typeface="Arial"/>
            </a:endParaRPr>
          </a:p>
        </p:txBody>
      </p:sp>
    </p:spTree>
    <p:extLst>
      <p:ext uri="{BB962C8B-B14F-4D97-AF65-F5344CB8AC3E}">
        <p14:creationId xmlns:p14="http://schemas.microsoft.com/office/powerpoint/2010/main" val="2832126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BBB681-F4D2-40F2-ACC3-DE0B4B48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9388ED0-1FEF-4E11-B488-BD661D1AC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58470"/>
            <a:ext cx="8428482"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Diagram&#10;&#10;Description automatically generated">
            <a:extLst>
              <a:ext uri="{FF2B5EF4-FFF2-40B4-BE49-F238E27FC236}">
                <a16:creationId xmlns:a16="http://schemas.microsoft.com/office/drawing/2014/main" id="{E9C29F1D-54FB-4C1E-BA89-77499C80DEA8}"/>
              </a:ext>
            </a:extLst>
          </p:cNvPr>
          <p:cNvPicPr>
            <a:picLocks noChangeAspect="1"/>
          </p:cNvPicPr>
          <p:nvPr/>
        </p:nvPicPr>
        <p:blipFill>
          <a:blip r:embed="rId2"/>
          <a:stretch>
            <a:fillRect/>
          </a:stretch>
        </p:blipFill>
        <p:spPr>
          <a:xfrm>
            <a:off x="279081" y="448553"/>
            <a:ext cx="8508345" cy="5917714"/>
          </a:xfrm>
          <a:prstGeom prst="rect">
            <a:avLst/>
          </a:prstGeom>
        </p:spPr>
      </p:pic>
      <p:sp>
        <p:nvSpPr>
          <p:cNvPr id="3" name="TextBox 2">
            <a:extLst>
              <a:ext uri="{FF2B5EF4-FFF2-40B4-BE49-F238E27FC236}">
                <a16:creationId xmlns:a16="http://schemas.microsoft.com/office/drawing/2014/main" id="{910282DD-C85A-437C-B5A7-631F6343EE30}"/>
              </a:ext>
            </a:extLst>
          </p:cNvPr>
          <p:cNvSpPr txBox="1"/>
          <p:nvPr/>
        </p:nvSpPr>
        <p:spPr>
          <a:xfrm>
            <a:off x="5693040" y="6369403"/>
            <a:ext cx="28077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Sources: cool marketing</a:t>
            </a:r>
          </a:p>
        </p:txBody>
      </p:sp>
    </p:spTree>
    <p:extLst>
      <p:ext uri="{BB962C8B-B14F-4D97-AF65-F5344CB8AC3E}">
        <p14:creationId xmlns:p14="http://schemas.microsoft.com/office/powerpoint/2010/main" val="3347169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3162304-DA60-4C31-9E2B-E22F8DA75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C4AE1EFF-264A-4A42-BEA1-0E875F40D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4" name="Rectangle 23">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8179482"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8" name="Rectangle 27">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60899" y="758952"/>
            <a:ext cx="889035"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 y="2526526"/>
            <a:ext cx="877276"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9264" y="2526526"/>
            <a:ext cx="8190670"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151DC07A-C83C-495A-B3CA-8CA3ACBB0F63}"/>
              </a:ext>
            </a:extLst>
          </p:cNvPr>
          <p:cNvSpPr txBox="1"/>
          <p:nvPr/>
        </p:nvSpPr>
        <p:spPr>
          <a:xfrm>
            <a:off x="1200564" y="2535446"/>
            <a:ext cx="6737617" cy="355445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indent="-182880">
              <a:lnSpc>
                <a:spcPct val="90000"/>
              </a:lnSpc>
              <a:spcAft>
                <a:spcPts val="600"/>
              </a:spcAft>
              <a:buClr>
                <a:schemeClr val="accent1"/>
              </a:buClr>
              <a:buFont typeface="Wingdings 2" pitchFamily="18" charset="2"/>
              <a:buChar char=""/>
            </a:pPr>
            <a:endParaRPr lang="en-US" sz="1100" b="1"/>
          </a:p>
          <a:p>
            <a:pPr indent="-182880">
              <a:lnSpc>
                <a:spcPct val="90000"/>
              </a:lnSpc>
              <a:spcAft>
                <a:spcPts val="600"/>
              </a:spcAft>
              <a:buClr>
                <a:schemeClr val="accent1"/>
              </a:buClr>
              <a:buFont typeface="Wingdings 2" pitchFamily="18" charset="2"/>
              <a:buChar char=""/>
            </a:pPr>
            <a:endParaRPr lang="en-US" b="1">
              <a:latin typeface="Arial"/>
              <a:cs typeface="Arial"/>
            </a:endParaRPr>
          </a:p>
          <a:p>
            <a:pPr indent="-182880">
              <a:lnSpc>
                <a:spcPct val="90000"/>
              </a:lnSpc>
              <a:spcAft>
                <a:spcPts val="600"/>
              </a:spcAft>
              <a:buClr>
                <a:schemeClr val="accent1"/>
              </a:buClr>
              <a:buFont typeface="Wingdings 2" pitchFamily="18" charset="2"/>
              <a:buChar char=""/>
            </a:pPr>
            <a:endParaRPr lang="en-US">
              <a:latin typeface="Arial"/>
              <a:cs typeface="Arial"/>
            </a:endParaRPr>
          </a:p>
          <a:p>
            <a:pPr indent="-182880">
              <a:lnSpc>
                <a:spcPct val="90000"/>
              </a:lnSpc>
              <a:spcAft>
                <a:spcPts val="600"/>
              </a:spcAft>
              <a:buClr>
                <a:schemeClr val="accent1"/>
              </a:buClr>
              <a:buFont typeface="Wingdings 2" pitchFamily="18" charset="2"/>
              <a:buChar char=""/>
            </a:pPr>
            <a:r>
              <a:rPr lang="en-US" b="1">
                <a:latin typeface="Arial"/>
                <a:cs typeface="Arial"/>
              </a:rPr>
              <a:t>The barrier is something that can prevent or stop an event completely (Hollnagel 2016, p.2)</a:t>
            </a:r>
          </a:p>
          <a:p>
            <a:pPr indent="-182880">
              <a:lnSpc>
                <a:spcPct val="90000"/>
              </a:lnSpc>
              <a:spcAft>
                <a:spcPts val="600"/>
              </a:spcAft>
              <a:buClr>
                <a:schemeClr val="accent1"/>
              </a:buClr>
              <a:buFont typeface="Wingdings 2" pitchFamily="18" charset="2"/>
              <a:buChar char=""/>
            </a:pPr>
            <a:r>
              <a:rPr lang="en-US" b="1">
                <a:latin typeface="Arial"/>
                <a:cs typeface="Arial"/>
              </a:rPr>
              <a:t>In this case the barriers can be the reasons for poor communication.</a:t>
            </a:r>
          </a:p>
          <a:p>
            <a:pPr indent="-182880">
              <a:lnSpc>
                <a:spcPct val="90000"/>
              </a:lnSpc>
              <a:spcAft>
                <a:spcPts val="600"/>
              </a:spcAft>
              <a:buClr>
                <a:schemeClr val="accent1"/>
              </a:buClr>
              <a:buFont typeface="Wingdings 2" pitchFamily="18" charset="2"/>
              <a:buChar char=""/>
            </a:pPr>
            <a:r>
              <a:rPr lang="en-US" b="1">
                <a:latin typeface="Arial"/>
                <a:cs typeface="Arial"/>
              </a:rPr>
              <a:t>1.According to Jijo's  Skill Factory(2017)  we can see some of the barriers in communication:</a:t>
            </a:r>
          </a:p>
          <a:p>
            <a:pPr indent="-182880">
              <a:lnSpc>
                <a:spcPct val="90000"/>
              </a:lnSpc>
              <a:spcAft>
                <a:spcPts val="600"/>
              </a:spcAft>
              <a:buClr>
                <a:schemeClr val="accent1"/>
              </a:buClr>
              <a:buFont typeface="Wingdings 2" pitchFamily="18" charset="2"/>
              <a:buChar char=""/>
            </a:pPr>
            <a:r>
              <a:rPr lang="en-US" b="1">
                <a:latin typeface="Arial"/>
                <a:cs typeface="Arial"/>
              </a:rPr>
              <a:t>Language( different country or generation or specific accent )</a:t>
            </a:r>
          </a:p>
          <a:p>
            <a:pPr indent="-182880">
              <a:lnSpc>
                <a:spcPct val="90000"/>
              </a:lnSpc>
              <a:spcAft>
                <a:spcPts val="600"/>
              </a:spcAft>
              <a:buClr>
                <a:schemeClr val="accent1"/>
              </a:buClr>
              <a:buFont typeface="Wingdings 2" pitchFamily="18" charset="2"/>
              <a:buChar char=""/>
            </a:pPr>
            <a:r>
              <a:rPr lang="en-US" b="1">
                <a:latin typeface="Arial"/>
                <a:cs typeface="Arial"/>
              </a:rPr>
              <a:t>National culture (different understanding and moral norms)</a:t>
            </a:r>
          </a:p>
          <a:p>
            <a:pPr indent="-182880">
              <a:lnSpc>
                <a:spcPct val="90000"/>
              </a:lnSpc>
              <a:spcAft>
                <a:spcPts val="600"/>
              </a:spcAft>
              <a:buClr>
                <a:schemeClr val="accent1"/>
              </a:buClr>
              <a:buFont typeface="Wingdings 2" pitchFamily="18" charset="2"/>
              <a:buChar char=""/>
            </a:pPr>
            <a:r>
              <a:rPr lang="en-US" b="1">
                <a:latin typeface="Arial"/>
                <a:ea typeface="+mn-lt"/>
                <a:cs typeface="+mn-lt"/>
              </a:rPr>
              <a:t> Attitudes( sadness or anger)</a:t>
            </a:r>
            <a:endParaRPr lang="en-US" b="1">
              <a:latin typeface="Arial"/>
              <a:cs typeface="Arial"/>
            </a:endParaRPr>
          </a:p>
          <a:p>
            <a:pPr indent="-182880">
              <a:lnSpc>
                <a:spcPct val="90000"/>
              </a:lnSpc>
              <a:spcAft>
                <a:spcPts val="600"/>
              </a:spcAft>
              <a:buClr>
                <a:schemeClr val="accent1"/>
              </a:buClr>
              <a:buFont typeface="Wingdings 2" pitchFamily="18" charset="2"/>
              <a:buChar char=""/>
            </a:pPr>
            <a:r>
              <a:rPr lang="en-US" b="1">
                <a:latin typeface="Arial"/>
                <a:cs typeface="Arial"/>
              </a:rPr>
              <a:t>Physical( bad signal of the devices or noise)</a:t>
            </a:r>
          </a:p>
          <a:p>
            <a:pPr indent="-182880">
              <a:lnSpc>
                <a:spcPct val="90000"/>
              </a:lnSpc>
              <a:spcAft>
                <a:spcPts val="600"/>
              </a:spcAft>
              <a:buClr>
                <a:schemeClr val="accent1"/>
              </a:buClr>
              <a:buFont typeface="Wingdings 2" pitchFamily="18" charset="2"/>
              <a:buChar char=""/>
            </a:pPr>
            <a:r>
              <a:rPr lang="en-US" b="1">
                <a:latin typeface="Arial"/>
                <a:cs typeface="Arial"/>
              </a:rPr>
              <a:t> Information overload( to many details or information)</a:t>
            </a:r>
          </a:p>
          <a:p>
            <a:pPr indent="-182880">
              <a:lnSpc>
                <a:spcPct val="90000"/>
              </a:lnSpc>
              <a:spcAft>
                <a:spcPts val="600"/>
              </a:spcAft>
              <a:buClr>
                <a:schemeClr val="accent1"/>
              </a:buClr>
              <a:buFont typeface="Wingdings 2" pitchFamily="18" charset="2"/>
              <a:buChar char=""/>
            </a:pPr>
            <a:r>
              <a:rPr lang="en-US" b="1">
                <a:latin typeface="Arial"/>
                <a:cs typeface="Arial"/>
              </a:rPr>
              <a:t>Physiological( bad healt, poop hearing or weak eyes)</a:t>
            </a:r>
          </a:p>
          <a:p>
            <a:pPr indent="-182880">
              <a:lnSpc>
                <a:spcPct val="90000"/>
              </a:lnSpc>
              <a:spcAft>
                <a:spcPts val="600"/>
              </a:spcAft>
              <a:buClr>
                <a:schemeClr val="accent1"/>
              </a:buClr>
              <a:buFont typeface="Wingdings 2" pitchFamily="18" charset="2"/>
              <a:buChar char=""/>
            </a:pPr>
            <a:endParaRPr lang="en-US" sz="1100" b="1"/>
          </a:p>
        </p:txBody>
      </p:sp>
      <p:sp>
        <p:nvSpPr>
          <p:cNvPr id="3" name="TextBox 2">
            <a:extLst>
              <a:ext uri="{FF2B5EF4-FFF2-40B4-BE49-F238E27FC236}">
                <a16:creationId xmlns:a16="http://schemas.microsoft.com/office/drawing/2014/main" id="{ED444F6D-D6C7-4FC4-8548-7BDB62B8EFD0}"/>
              </a:ext>
            </a:extLst>
          </p:cNvPr>
          <p:cNvSpPr txBox="1"/>
          <p:nvPr/>
        </p:nvSpPr>
        <p:spPr>
          <a:xfrm>
            <a:off x="113655" y="836908"/>
            <a:ext cx="8387162" cy="7337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latin typeface="Arial"/>
                <a:ea typeface="+mn-lt"/>
                <a:cs typeface="+mn-lt"/>
              </a:rPr>
              <a:t>4.The types of barriers that can prevent effective communication between the organization and their external stakeholders.</a:t>
            </a:r>
            <a:endParaRPr lang="en-US" sz="2000" b="1">
              <a:latin typeface="Arial"/>
            </a:endParaRPr>
          </a:p>
        </p:txBody>
      </p:sp>
    </p:spTree>
    <p:extLst>
      <p:ext uri="{BB962C8B-B14F-4D97-AF65-F5344CB8AC3E}">
        <p14:creationId xmlns:p14="http://schemas.microsoft.com/office/powerpoint/2010/main" val="1361504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7">
            <a:extLst>
              <a:ext uri="{FF2B5EF4-FFF2-40B4-BE49-F238E27FC236}">
                <a16:creationId xmlns:a16="http://schemas.microsoft.com/office/drawing/2014/main" id="{43162304-DA60-4C31-9E2B-E22F8DA75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9">
            <a:extLst>
              <a:ext uri="{FF2B5EF4-FFF2-40B4-BE49-F238E27FC236}">
                <a16:creationId xmlns:a16="http://schemas.microsoft.com/office/drawing/2014/main" id="{C4AE1EFF-264A-4A42-BEA1-0E875F40D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9" name="Rectangle 31">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8179482"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6" name="Rectangle 35">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60899" y="758952"/>
            <a:ext cx="889035"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 y="2526526"/>
            <a:ext cx="877276"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Rectangle 39">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9264" y="2526526"/>
            <a:ext cx="8190670"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8FC79E66-5357-4B59-958E-7B451EA8B2BF}"/>
              </a:ext>
            </a:extLst>
          </p:cNvPr>
          <p:cNvSpPr txBox="1"/>
          <p:nvPr/>
        </p:nvSpPr>
        <p:spPr>
          <a:xfrm>
            <a:off x="877683" y="766056"/>
            <a:ext cx="7060498" cy="673160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endParaRPr lang="en-US" sz="2400" b="1">
              <a:latin typeface="Arial"/>
              <a:cs typeface="Arial"/>
            </a:endParaRPr>
          </a:p>
          <a:p>
            <a:pPr>
              <a:lnSpc>
                <a:spcPct val="90000"/>
              </a:lnSpc>
              <a:spcAft>
                <a:spcPts val="600"/>
              </a:spcAft>
            </a:pPr>
            <a:endParaRPr lang="en-US" sz="2400" b="1">
              <a:latin typeface="Arial"/>
              <a:cs typeface="Arial"/>
            </a:endParaRPr>
          </a:p>
          <a:p>
            <a:pPr indent="-182880">
              <a:lnSpc>
                <a:spcPct val="90000"/>
              </a:lnSpc>
              <a:spcAft>
                <a:spcPts val="600"/>
              </a:spcAft>
              <a:buClr>
                <a:schemeClr val="accent1"/>
              </a:buClr>
              <a:buFont typeface="Wingdings 2" pitchFamily="18" charset="2"/>
              <a:buChar char=""/>
            </a:pPr>
            <a:r>
              <a:rPr lang="en-US" sz="2000" b="1">
                <a:latin typeface="Arial"/>
                <a:cs typeface="Arial"/>
              </a:rPr>
              <a:t>The right communication is obligatory for any organization, business or life situation. Through it all the desired goals such as good profit, creating the right product and personal satisfaction.</a:t>
            </a:r>
          </a:p>
          <a:p>
            <a:pPr indent="-182880">
              <a:lnSpc>
                <a:spcPct val="90000"/>
              </a:lnSpc>
              <a:spcAft>
                <a:spcPts val="600"/>
              </a:spcAft>
              <a:buClr>
                <a:schemeClr val="accent1"/>
              </a:buClr>
              <a:buFont typeface="Wingdings 2" pitchFamily="18" charset="2"/>
              <a:buChar char=""/>
            </a:pPr>
            <a:r>
              <a:rPr lang="en-US" sz="2000" b="1">
                <a:latin typeface="Arial"/>
                <a:cs typeface="Arial"/>
              </a:rPr>
              <a:t>1.Basic rules for positive impact:</a:t>
            </a:r>
          </a:p>
          <a:p>
            <a:pPr indent="-182880">
              <a:lnSpc>
                <a:spcPct val="90000"/>
              </a:lnSpc>
              <a:spcAft>
                <a:spcPts val="600"/>
              </a:spcAft>
              <a:buClr>
                <a:schemeClr val="accent1"/>
              </a:buClr>
              <a:buFont typeface="Wingdings 2" pitchFamily="18" charset="2"/>
              <a:buChar char=""/>
            </a:pPr>
            <a:r>
              <a:rPr lang="en-US" sz="2000" b="1">
                <a:latin typeface="Arial"/>
                <a:cs typeface="Arial"/>
              </a:rPr>
              <a:t>-Ethical communication</a:t>
            </a:r>
          </a:p>
          <a:p>
            <a:pPr indent="-182880">
              <a:lnSpc>
                <a:spcPct val="90000"/>
              </a:lnSpc>
              <a:spcAft>
                <a:spcPts val="600"/>
              </a:spcAft>
              <a:buClr>
                <a:schemeClr val="accent1"/>
              </a:buClr>
              <a:buFont typeface="Wingdings 2" pitchFamily="18" charset="2"/>
              <a:buChar char=""/>
            </a:pPr>
            <a:r>
              <a:rPr lang="en-US" sz="2000" b="1">
                <a:latin typeface="Arial"/>
                <a:cs typeface="Arial"/>
              </a:rPr>
              <a:t>-Use only the information and date you need without violating privacy rights</a:t>
            </a:r>
          </a:p>
          <a:p>
            <a:pPr indent="-182880">
              <a:lnSpc>
                <a:spcPct val="90000"/>
              </a:lnSpc>
              <a:spcAft>
                <a:spcPts val="600"/>
              </a:spcAft>
              <a:buClr>
                <a:schemeClr val="accent1"/>
              </a:buClr>
              <a:buFont typeface="Wingdings 2" pitchFamily="18" charset="2"/>
              <a:buChar char=""/>
            </a:pPr>
            <a:r>
              <a:rPr lang="en-US" sz="2000" b="1">
                <a:latin typeface="Arial"/>
                <a:cs typeface="Arial"/>
              </a:rPr>
              <a:t>-Always use the questions: What? Why? Who? When and where(Seely, 2013).</a:t>
            </a:r>
          </a:p>
          <a:p>
            <a:pPr indent="-182880">
              <a:lnSpc>
                <a:spcPct val="90000"/>
              </a:lnSpc>
              <a:spcAft>
                <a:spcPts val="600"/>
              </a:spcAft>
              <a:buClr>
                <a:schemeClr val="accent1"/>
              </a:buClr>
              <a:buFont typeface="Wingdings 2" pitchFamily="18" charset="2"/>
              <a:buChar char=""/>
            </a:pPr>
            <a:r>
              <a:rPr lang="en-US" sz="2000" b="1">
                <a:latin typeface="Arial"/>
                <a:cs typeface="Arial"/>
              </a:rPr>
              <a:t>-Body language 'every smile, gesture or move tells others your own story(Lowndes, 2014p.12).</a:t>
            </a:r>
          </a:p>
          <a:p>
            <a:pPr indent="-182880">
              <a:lnSpc>
                <a:spcPct val="90000"/>
              </a:lnSpc>
              <a:spcAft>
                <a:spcPts val="600"/>
              </a:spcAft>
              <a:buClr>
                <a:schemeClr val="accent1"/>
              </a:buClr>
              <a:buFont typeface="Wingdings 2" pitchFamily="18" charset="2"/>
              <a:buChar char=""/>
            </a:pPr>
            <a:endParaRPr lang="en-US" sz="1500"/>
          </a:p>
        </p:txBody>
      </p:sp>
      <p:sp>
        <p:nvSpPr>
          <p:cNvPr id="3" name="TextBox 2">
            <a:extLst>
              <a:ext uri="{FF2B5EF4-FFF2-40B4-BE49-F238E27FC236}">
                <a16:creationId xmlns:a16="http://schemas.microsoft.com/office/drawing/2014/main" id="{DC90A8F3-FC4D-4A06-AA06-5C7D2DF465C3}"/>
              </a:ext>
            </a:extLst>
          </p:cNvPr>
          <p:cNvSpPr txBox="1"/>
          <p:nvPr/>
        </p:nvSpPr>
        <p:spPr>
          <a:xfrm>
            <a:off x="1121044" y="759416"/>
            <a:ext cx="75864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latin typeface="Arial"/>
                <a:ea typeface="+mn-lt"/>
                <a:cs typeface="+mn-lt"/>
              </a:rPr>
              <a:t>5.The impact of effective communication on staff and patients</a:t>
            </a:r>
            <a:r>
              <a:rPr lang="en-US">
                <a:ea typeface="+mn-lt"/>
                <a:cs typeface="+mn-lt"/>
              </a:rPr>
              <a:t>.</a:t>
            </a:r>
            <a:endParaRPr lang="en-US"/>
          </a:p>
        </p:txBody>
      </p:sp>
    </p:spTree>
    <p:extLst>
      <p:ext uri="{BB962C8B-B14F-4D97-AF65-F5344CB8AC3E}">
        <p14:creationId xmlns:p14="http://schemas.microsoft.com/office/powerpoint/2010/main" val="2199829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1C582C-14DD-41DF-B80A-4E45C5D2AEFA}"/>
              </a:ext>
            </a:extLst>
          </p:cNvPr>
          <p:cNvSpPr txBox="1"/>
          <p:nvPr/>
        </p:nvSpPr>
        <p:spPr>
          <a:xfrm>
            <a:off x="307384" y="813573"/>
            <a:ext cx="8787535"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000" b="1">
                <a:latin typeface="Arial"/>
                <a:cs typeface="Calibri"/>
              </a:rPr>
              <a:t>Quality and effective communication is the basis of any success. The good communication is the key to everything we do, but when do we realize that communication is really good. There is many different categories and methods for communication and channels:</a:t>
            </a:r>
            <a:endParaRPr lang="en-US" sz="2000" b="1">
              <a:latin typeface="Arial"/>
              <a:cs typeface="Arial"/>
            </a:endParaRPr>
          </a:p>
          <a:p>
            <a:pPr>
              <a:lnSpc>
                <a:spcPct val="150000"/>
              </a:lnSpc>
            </a:pPr>
            <a:r>
              <a:rPr lang="en-GB" sz="2000" b="1">
                <a:latin typeface="Arial"/>
                <a:cs typeface="Calibri"/>
              </a:rPr>
              <a:t>-Channel Richness/Media Richness, Low-High Richness,</a:t>
            </a:r>
          </a:p>
          <a:p>
            <a:pPr>
              <a:lnSpc>
                <a:spcPct val="150000"/>
              </a:lnSpc>
            </a:pPr>
            <a:r>
              <a:rPr lang="en-GB" sz="2000" b="1">
                <a:latin typeface="Arial"/>
                <a:cs typeface="Calibri"/>
              </a:rPr>
              <a:t>verbal, formal-informal, internal-external communication,  body language, eye contact, written, face to face or with any device, but perhaps the best communication method we can find is </a:t>
            </a:r>
            <a:r>
              <a:rPr lang="en-GB" sz="2000" b="1">
                <a:latin typeface="Arial"/>
                <a:ea typeface="+mn-lt"/>
                <a:cs typeface="+mn-lt"/>
              </a:rPr>
              <a:t>'Try to understand how the other person feels, what is his point of view and why, put yourself in other people shoes (Bento,2017 p.24</a:t>
            </a:r>
            <a:r>
              <a:rPr lang="en-GB" sz="2000" b="1">
                <a:ea typeface="+mn-lt"/>
                <a:cs typeface="+mn-lt"/>
              </a:rPr>
              <a:t>)</a:t>
            </a:r>
            <a:r>
              <a:rPr lang="en-GB" sz="2000">
                <a:ea typeface="+mn-lt"/>
                <a:cs typeface="+mn-lt"/>
              </a:rPr>
              <a:t>.</a:t>
            </a:r>
            <a:r>
              <a:rPr lang="en-GB" sz="2000">
                <a:latin typeface="Corbel"/>
                <a:ea typeface="+mn-lt"/>
                <a:cs typeface="+mn-lt"/>
              </a:rPr>
              <a:t> </a:t>
            </a:r>
            <a:r>
              <a:rPr lang="en-GB" sz="2000" b="1">
                <a:latin typeface="Arial"/>
                <a:ea typeface="+mn-lt"/>
                <a:cs typeface="+mn-lt"/>
              </a:rPr>
              <a:t>Because without human attitude and respect for each other, every technique or method becomes empty terms and words.</a:t>
            </a:r>
            <a:endParaRPr lang="en-GB" sz="2000" b="1">
              <a:latin typeface="Arial"/>
              <a:cs typeface="Calibri"/>
            </a:endParaRPr>
          </a:p>
          <a:p>
            <a:endParaRPr lang="en-GB" sz="2000" b="1">
              <a:latin typeface="Arial"/>
              <a:cs typeface="Calibri"/>
            </a:endParaRPr>
          </a:p>
        </p:txBody>
      </p:sp>
      <p:sp>
        <p:nvSpPr>
          <p:cNvPr id="3" name="TextBox 2">
            <a:extLst>
              <a:ext uri="{FF2B5EF4-FFF2-40B4-BE49-F238E27FC236}">
                <a16:creationId xmlns:a16="http://schemas.microsoft.com/office/drawing/2014/main" id="{A119C561-BA07-49DA-A73C-CF1D1CE3C899}"/>
              </a:ext>
            </a:extLst>
          </p:cNvPr>
          <p:cNvSpPr txBox="1"/>
          <p:nvPr/>
        </p:nvSpPr>
        <p:spPr>
          <a:xfrm>
            <a:off x="320299" y="216976"/>
            <a:ext cx="549414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a:solidFill>
                  <a:schemeClr val="accent1"/>
                </a:solidFill>
                <a:latin typeface="Arial"/>
                <a:cs typeface="Arial"/>
              </a:rPr>
              <a:t>6.Conclusion:</a:t>
            </a:r>
          </a:p>
        </p:txBody>
      </p:sp>
    </p:spTree>
    <p:extLst>
      <p:ext uri="{BB962C8B-B14F-4D97-AF65-F5344CB8AC3E}">
        <p14:creationId xmlns:p14="http://schemas.microsoft.com/office/powerpoint/2010/main" val="1463727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2C487-6740-4C04-87D5-FE2567127DC8}"/>
              </a:ext>
            </a:extLst>
          </p:cNvPr>
          <p:cNvSpPr txBox="1"/>
          <p:nvPr/>
        </p:nvSpPr>
        <p:spPr>
          <a:xfrm>
            <a:off x="125353" y="-84216"/>
            <a:ext cx="9034144" cy="76944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a:solidFill>
                  <a:schemeClr val="accent1"/>
                </a:solidFill>
                <a:latin typeface="Arial"/>
                <a:cs typeface="Arial"/>
              </a:rPr>
              <a:t>7.References:</a:t>
            </a:r>
            <a:endParaRPr lang="en-GB" b="1">
              <a:solidFill>
                <a:schemeClr val="accent1"/>
              </a:solidFill>
              <a:latin typeface="Arial"/>
              <a:cs typeface="Arial"/>
            </a:endParaRPr>
          </a:p>
          <a:p>
            <a:r>
              <a:rPr lang="en-GB" b="1">
                <a:latin typeface="Arial"/>
                <a:cs typeface="Arial"/>
              </a:rPr>
              <a:t>1.Bento, C.L.(2017) 4 Essential Keys to Effective Communication in Love, Life, Work--Anywhere!: Including the "12-Day.</a:t>
            </a:r>
          </a:p>
          <a:p>
            <a:r>
              <a:rPr lang="en-US" b="1">
                <a:latin typeface="Arial"/>
                <a:ea typeface="+mn-lt"/>
                <a:cs typeface="+mn-lt"/>
              </a:rPr>
              <a:t>2.Berger, C.R., 1991. Communication theories and other curios. Communications Monographs, 58(1), pp.101-113.</a:t>
            </a:r>
            <a:endParaRPr lang="en-GB" b="1">
              <a:latin typeface="Arial"/>
              <a:cs typeface="Arial"/>
            </a:endParaRPr>
          </a:p>
          <a:p>
            <a:r>
              <a:rPr lang="en-US" b="1">
                <a:latin typeface="Arial"/>
                <a:ea typeface="+mn-lt"/>
                <a:cs typeface="+mn-lt"/>
              </a:rPr>
              <a:t>3 .Cool Marketing(2020)Internal communications. Available at: https://adelabiancahan.blogspot.com/2018/05/internal-communications.html?m=1 (Accessed:22.November2021).</a:t>
            </a:r>
            <a:endParaRPr lang="en-GB" b="1">
              <a:latin typeface="Arial"/>
              <a:cs typeface="Arial"/>
            </a:endParaRPr>
          </a:p>
          <a:p>
            <a:r>
              <a:rPr lang="en-US" b="1">
                <a:latin typeface="Arial"/>
                <a:ea typeface="+mn-lt"/>
                <a:cs typeface="+mn-lt"/>
              </a:rPr>
              <a:t>4.Deutsch, K.W., 1966. On theories, taxonomies, and models as communication codes for organizing information. Behavioral Science, 11(1), pp.1-17.</a:t>
            </a:r>
            <a:endParaRPr lang="en-US" b="1">
              <a:latin typeface="Arial"/>
              <a:cs typeface="Arial"/>
            </a:endParaRPr>
          </a:p>
          <a:p>
            <a:r>
              <a:rPr lang="en-US" b="1">
                <a:latin typeface="Arial"/>
                <a:ea typeface="+mn-lt"/>
                <a:cs typeface="+mn-lt"/>
              </a:rPr>
              <a:t>5. Hollnagel, E.(2016)Barriers and Accident Prevention. New York: Ashgate Publishing</a:t>
            </a:r>
            <a:endParaRPr lang="en-US" b="1">
              <a:latin typeface="Arial"/>
              <a:cs typeface="Arial"/>
            </a:endParaRPr>
          </a:p>
          <a:p>
            <a:r>
              <a:rPr lang="en-GB" b="1">
                <a:latin typeface="Arial"/>
                <a:cs typeface="Arial"/>
              </a:rPr>
              <a:t>6.Lowndes, L.(2014) How to Talk to Anyone: 92 Little Tricks For Big Success In Relationships. London. Harper Collins Publisher.</a:t>
            </a:r>
          </a:p>
          <a:p>
            <a:r>
              <a:rPr lang="en-US" b="1">
                <a:latin typeface="Arial"/>
                <a:ea typeface="+mn-lt"/>
                <a:cs typeface="+mn-lt"/>
              </a:rPr>
              <a:t>7.McCabe, Cand Timmins, F.(2013)Communication Skills for Nursing Practice. Hampshire: Macmillan Publisher</a:t>
            </a:r>
            <a:endParaRPr lang="en-GB" b="1">
              <a:latin typeface="Arial"/>
              <a:cs typeface="Arial"/>
            </a:endParaRPr>
          </a:p>
          <a:p>
            <a:r>
              <a:rPr lang="en-GB" b="1">
                <a:latin typeface="Arial"/>
                <a:cs typeface="Arial"/>
              </a:rPr>
              <a:t>8.</a:t>
            </a:r>
            <a:r>
              <a:rPr lang="en-US" b="1">
                <a:latin typeface="Arial"/>
                <a:ea typeface="+mn-lt"/>
                <a:cs typeface="+mn-lt"/>
              </a:rPr>
              <a:t>Summerlin, R.D., 1991. An evaluation of the use of sermonic illustrations by Frank William Boreham, Harry Emerson Fosdick, and Joel Cliff Gregory by utilizing Wilbur Schramm's models of communication (Doctoral dissertation, New Orleans Baptist Theological Seminary).</a:t>
            </a:r>
          </a:p>
          <a:p>
            <a:r>
              <a:rPr lang="en-GB" b="1">
                <a:latin typeface="Arial"/>
                <a:ea typeface="+mn-lt"/>
                <a:cs typeface="+mn-lt"/>
              </a:rPr>
              <a:t>9. Seely, J.(2013)Oxford Guide to Effective Writing and Speaking: How to Communicate Clearly. Hampshire. Ashford Colour Press.</a:t>
            </a:r>
            <a:endParaRPr lang="en-US" b="1">
              <a:latin typeface="Arial"/>
              <a:cs typeface="Arial"/>
            </a:endParaRPr>
          </a:p>
          <a:p>
            <a:r>
              <a:rPr lang="en-US" b="1">
                <a:latin typeface="Arial"/>
                <a:ea typeface="+mn-lt"/>
                <a:cs typeface="+mn-lt"/>
              </a:rPr>
              <a:t>10.Jijo's Skill Factory(2017) 10 Barriers to Effective Communication. Available at: 10 Barriers to Effective Communication - YouTube  (Accessed: 22.November.2021).</a:t>
            </a:r>
          </a:p>
          <a:p>
            <a:endParaRPr lang="en-US" b="1">
              <a:latin typeface="Arial"/>
              <a:ea typeface="+mn-lt"/>
              <a:cs typeface="+mn-lt"/>
            </a:endParaRPr>
          </a:p>
          <a:p>
            <a:endParaRPr lang="en-US" sz="1600">
              <a:ea typeface="+mn-lt"/>
              <a:cs typeface="+mn-lt"/>
            </a:endParaRPr>
          </a:p>
        </p:txBody>
      </p:sp>
    </p:spTree>
    <p:extLst>
      <p:ext uri="{BB962C8B-B14F-4D97-AF65-F5344CB8AC3E}">
        <p14:creationId xmlns:p14="http://schemas.microsoft.com/office/powerpoint/2010/main" val="4167289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3BFFD8A6-AB3B-4B90-87A6-19F60A2DA9B7}"/>
              </a:ext>
            </a:extLst>
          </p:cNvPr>
          <p:cNvPicPr>
            <a:picLocks noChangeAspect="1"/>
          </p:cNvPicPr>
          <p:nvPr/>
        </p:nvPicPr>
        <p:blipFill>
          <a:blip r:embed="rId2"/>
          <a:stretch>
            <a:fillRect/>
          </a:stretch>
        </p:blipFill>
        <p:spPr>
          <a:xfrm>
            <a:off x="-420419" y="484399"/>
            <a:ext cx="10426050" cy="7002811"/>
          </a:xfrm>
          <a:prstGeom prst="rect">
            <a:avLst/>
          </a:prstGeom>
        </p:spPr>
      </p:pic>
    </p:spTree>
    <p:extLst>
      <p:ext uri="{BB962C8B-B14F-4D97-AF65-F5344CB8AC3E}">
        <p14:creationId xmlns:p14="http://schemas.microsoft.com/office/powerpoint/2010/main" val="1613425141"/>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On-screen Show (4:3)</PresentationFormat>
  <Slides>14</Slides>
  <Notes>1</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Frame</vt:lpstr>
      <vt:lpstr>Strategies for Effective Communication in a Business Setting.</vt:lpstr>
      <vt:lpstr>Module Code: BMSW4002 Effective Team Working and Communication Student Name: Ralitsa Kircheva (2025993) Assignment Title: Task 2 Strategies for Effective Communication in a Business Setting. Lecture Name: Azora Hurd Blue Group </vt:lpstr>
      <vt:lpstr>PowerPoint Presentation</vt:lpstr>
      <vt:lpstr>PowerPoint Presentation</vt:lpstr>
      <vt:lpstr>PowerPoint Presentation</vt:lpstr>
      <vt:lpstr> Interactional Models by (Schramm, 1997)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4</cp:revision>
  <dcterms:created xsi:type="dcterms:W3CDTF">2021-11-01T10:43:22Z</dcterms:created>
  <dcterms:modified xsi:type="dcterms:W3CDTF">2021-11-22T22:22:49Z</dcterms:modified>
</cp:coreProperties>
</file>