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bmp" ContentType="image/bmp"/>
  <Override PartName="/ppt/presentation.xml" ContentType="application/vnd.openxmlformats-officedocument.presentationml.presentation.main+xml"/>
  <Override PartName="/ppt/revisionInfo.xml" ContentType="application/vnd.ms-powerpoint.revisioninfo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2.xml" ContentType="application/vnd.openxmlformats-officedocument.presentationml.notes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s/slide3.xml" ContentType="application/vnd.openxmlformats-officedocument.presentationml.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slides/slide2.xml" ContentType="application/vnd.openxmlformats-officedocument.presentationml.slide+xml"/>
  <Override PartName="/ppt/notesSlides/notesSlide3.xml" ContentType="application/vnd.openxmlformats-officedocument.presentationml.notesSlide+xml"/>
  <Override PartName="/ppt/slides/slide4.xml" ContentType="application/vnd.openxmlformats-officedocument.presentationml.slide+xml"/>
  <Override PartName="/ppt/notesSlides/notesSlide4.xml" ContentType="application/vnd.openxmlformats-officedocument.presentationml.notesSlide+xml"/>
  <Override PartName="/ppt/slides/slide5.xml" ContentType="application/vnd.openxmlformats-officedocument.presentationml.slide+xml"/>
  <Override PartName="/ppt/notesSlides/notesSlide5.xml" ContentType="application/vnd.openxmlformats-officedocument.presentationml.notesSlide+xml"/>
  <Override PartName="/ppt/slides/slide6.xml" ContentType="application/vnd.openxmlformats-officedocument.presentationml.slide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notesSlides/notesSlide7.xml" ContentType="application/vnd.openxmlformats-officedocument.presentationml.notesSlide+xml"/>
  <Override PartName="/ppt/slides/slide8.xml" ContentType="application/vnd.openxmlformats-officedocument.presentationml.slide+xml"/>
  <Override PartName="/ppt/notesSlides/notesSlide8.xml" ContentType="application/vnd.openxmlformats-officedocument.presentationml.notesSlide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2"/>
  </p:notesMasterIdLst>
  <p:sldIdLst>
    <p:sldId id="262" r:id="rId3"/>
    <p:sldId id="263" r:id="rId4"/>
    <p:sldId id="265" r:id="rId5"/>
    <p:sldId id="256" r:id="rId6"/>
    <p:sldId id="257" r:id="rId7"/>
    <p:sldId id="258" r:id="rId8"/>
    <p:sldId id="259" r:id="rId9"/>
    <p:sldId id="260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73" autoAdjust="0"/>
    <p:restoredTop sz="94660"/>
  </p:normalViewPr>
  <p:slideViewPr>
    <p:cSldViewPr snapToGrid="0">
      <p:cViewPr varScale="1">
        <p:scale>
          <a:sx n="89" d="100"/>
          <a:sy n="89" d="100"/>
        </p:scale>
        <p:origin x="114" y="324"/>
      </p:cViewPr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10" Type="http://schemas.openxmlformats.org/officeDocument/2006/relationships/slide" Target="slides/slide8.xml"/><Relationship Id="rId11" Type="http://schemas.openxmlformats.org/officeDocument/2006/relationships/tableStyles" Target="tableStyles.xml"/><Relationship Id="rId12" Type="http://schemas.openxmlformats.org/officeDocument/2006/relationships/presProps" Target="presProps.xml"/><Relationship Id="rId13" Type="http://schemas.openxmlformats.org/officeDocument/2006/relationships/viewProps" Target="viewProps.xml"/><Relationship Id="rId14" Type="http://schemas.openxmlformats.org/officeDocument/2006/relationships/theme" Target="theme/theme1.xml"/><Relationship Id="rId2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4" Type="http://schemas.openxmlformats.org/officeDocument/2006/relationships/slide" Target="slides/slide2.xml"/><Relationship Id="rId5" Type="http://schemas.openxmlformats.org/officeDocument/2006/relationships/slide" Target="slides/slide3.xml"/><Relationship Id="rId6" Type="http://schemas.openxmlformats.org/officeDocument/2006/relationships/slide" Target="slides/slide4.xml"/><Relationship Id="rId7" Type="http://schemas.openxmlformats.org/officeDocument/2006/relationships/slide" Target="slides/slide5.xml"/><Relationship Id="rId8" Type="http://schemas.openxmlformats.org/officeDocument/2006/relationships/slide" Target="slides/slide6.xml"/><Relationship Id="rId9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 noEditPoints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  <a:p>
            <a:endParaRPr lang="en-US"/>
          </a:p>
        </p:txBody>
      </p:sp>
      <p:sp>
        <p:nvSpPr>
          <p:cNvPr id="3" name="Date Placeholder 2"/>
          <p:cNvSpPr>
            <a:spLocks noGrp="1" noEditPoints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97E85B-74B9-4A42-A2A0-053BDF294EB2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 noEditPoints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  <a:p>
            <a:endParaRPr lang="en-US"/>
          </a:p>
        </p:txBody>
      </p:sp>
      <p:sp>
        <p:nvSpPr>
          <p:cNvPr id="5" name="Notes Placeholder 4"/>
          <p:cNvSpPr>
            <a:spLocks noGrp="1" noEditPoints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 noEditPoints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 noEditPoints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C6D772-2FAA-4CA4-87EB-6402B7A9436C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 sldNum="0"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slide" Target="../slides/slide1.xml"/><Relationship Id="rId2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slide" Target="../slides/slide2.xml"/><Relationship Id="rId2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slide" Target="../slides/slide3.xml"/><Relationship Id="rId2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slide" Target="../slides/slide4.xml"/><Relationship Id="rId2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slide" Target="../slides/slide5.xml"/><Relationship Id="rId2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slide" Target="../slides/slide6.xml"/><Relationship Id="rId2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slide" Target="../slides/slide7.xml"/><Relationship Id="rId2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slide" Target="../slides/slide8.xml"/><Relationship Id="rId2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EditPoints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/>
        </p:txBody>
      </p:sp>
      <p:sp>
        <p:nvSpPr>
          <p:cNvPr id="3" name="Text Placeholder 2"/>
          <p:cNvSpPr>
            <a:spLocks noGrp="1" noEditPoints="1"/>
          </p:cNvSpPr>
          <p:nvPr>
            <p:ph type="body" idx="3"/>
          </p:nvPr>
        </p:nvSpPr>
        <p:spPr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fld id="{48DD84A9-5C5E-45AB-B6EB-4FE26099F9A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EditPoints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/>
        </p:txBody>
      </p:sp>
      <p:sp>
        <p:nvSpPr>
          <p:cNvPr id="3" name="Text Placeholder 2"/>
          <p:cNvSpPr>
            <a:spLocks noGrp="1" noEditPoints="1"/>
          </p:cNvSpPr>
          <p:nvPr>
            <p:ph type="body" idx="3"/>
          </p:nvPr>
        </p:nvSpPr>
        <p:spPr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fld id="{312EE13E-1F31-454E-85B1-D66AD7A78A3A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EditPoints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/>
        </p:txBody>
      </p:sp>
      <p:sp>
        <p:nvSpPr>
          <p:cNvPr id="3" name="Text Placeholder 2"/>
          <p:cNvSpPr>
            <a:spLocks noGrp="1" noEditPoints="1"/>
          </p:cNvSpPr>
          <p:nvPr>
            <p:ph type="body" idx="3"/>
          </p:nvPr>
        </p:nvSpPr>
        <p:spPr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fld id="{385FA3D7-42DE-46E2-B910-E2D7E868936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EditPoints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/>
        </p:txBody>
      </p:sp>
      <p:sp>
        <p:nvSpPr>
          <p:cNvPr id="3" name="Text Placeholder 2"/>
          <p:cNvSpPr>
            <a:spLocks noGrp="1" noEditPoints="1"/>
          </p:cNvSpPr>
          <p:nvPr>
            <p:ph type="body" idx="3"/>
          </p:nvPr>
        </p:nvSpPr>
        <p:spPr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fld id="{C2B7385F-D0B5-4B40-9506-1D5C5CA0A5F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EditPoints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/>
        </p:txBody>
      </p:sp>
      <p:sp>
        <p:nvSpPr>
          <p:cNvPr id="3" name="Text Placeholder 2"/>
          <p:cNvSpPr>
            <a:spLocks noGrp="1" noEditPoints="1"/>
          </p:cNvSpPr>
          <p:nvPr>
            <p:ph type="body" idx="3"/>
          </p:nvPr>
        </p:nvSpPr>
        <p:spPr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fld id="{D39E1457-F021-41B1-87A3-D8EE69FF5A2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EditPoints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/>
        </p:txBody>
      </p:sp>
      <p:sp>
        <p:nvSpPr>
          <p:cNvPr id="3" name="Text Placeholder 2"/>
          <p:cNvSpPr>
            <a:spLocks noGrp="1" noEditPoints="1"/>
          </p:cNvSpPr>
          <p:nvPr>
            <p:ph type="body" idx="3"/>
          </p:nvPr>
        </p:nvSpPr>
        <p:spPr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fld id="{229A0AF8-F113-4B06-B1CE-13F145CAC4D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EditPoints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/>
        </p:txBody>
      </p:sp>
      <p:sp>
        <p:nvSpPr>
          <p:cNvPr id="3" name="Text Placeholder 2"/>
          <p:cNvSpPr>
            <a:spLocks noGrp="1" noEditPoints="1"/>
          </p:cNvSpPr>
          <p:nvPr>
            <p:ph type="body" idx="3"/>
          </p:nvPr>
        </p:nvSpPr>
        <p:spPr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fld id="{7EFF4F36-3D56-4CFA-BD93-0A945A687C9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EditPoints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/>
        </p:txBody>
      </p:sp>
      <p:sp>
        <p:nvSpPr>
          <p:cNvPr id="3" name="Text Placeholder 2"/>
          <p:cNvSpPr>
            <a:spLocks noGrp="1" noEditPoints="1"/>
          </p:cNvSpPr>
          <p:nvPr>
            <p:ph type="body" idx="3"/>
          </p:nvPr>
        </p:nvSpPr>
        <p:spPr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fld id="{93887181-187B-464C-9988-3971243C342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 noEditPoints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71FD7FF2-845F-41B9-944F-35B90659B7D6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5" name="Footer Placeholder 4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707E345D-6FE0-4977-A3DF-5875ED8E59A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dt="0" sldNum="0" hdr="0" ftr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 noEditPoints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71FD7FF2-845F-41B9-944F-35B90659B7D6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5" name="Footer Placeholder 4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707E345D-6FE0-4977-A3DF-5875ED8E59A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dt="0" sldNum="0" hdr="0" ftr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 noEditPoints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71FD7FF2-845F-41B9-944F-35B90659B7D6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5" name="Footer Placeholder 4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707E345D-6FE0-4977-A3DF-5875ED8E59A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dt="0" sldNum="0" hdr="0" ftr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 noEditPoints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 noEditPoints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71FD7FF2-845F-41B9-944F-35B90659B7D6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6" name="Footer Placeholder 5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707E345D-6FE0-4977-A3DF-5875ED8E59A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dt="0" sldNum="0" hdr="0" ftr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 noEditPoints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 noEditPoints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 noEditPoints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 noEditPoints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71FD7FF2-845F-41B9-944F-35B90659B7D6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8" name="Footer Placeholder 7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707E345D-6FE0-4977-A3DF-5875ED8E59A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dt="0" sldNum="0" hdr="0" ftr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71FD7FF2-845F-41B9-944F-35B90659B7D6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4" name="Footer Placeholder 3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707E345D-6FE0-4977-A3DF-5875ED8E59A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dt="0" sldNum="0" hdr="0" ftr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71FD7FF2-845F-41B9-944F-35B90659B7D6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3" name="Footer Placeholder 2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707E345D-6FE0-4977-A3DF-5875ED8E59A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dt="0" sldNum="0" hdr="0" ftr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 noEditPoints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 noEditPoints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71FD7FF2-845F-41B9-944F-35B90659B7D6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6" name="Footer Placeholder 5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707E345D-6FE0-4977-A3DF-5875ED8E59A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dt="0" sldNum="0" hdr="0" ftr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EditPoints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 noEditPoints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71FD7FF2-845F-41B9-944F-35B90659B7D6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6" name="Footer Placeholder 5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707E345D-6FE0-4977-A3DF-5875ED8E59A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dt="0" sldNum="0" hdr="0" ftr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 noEditPoints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71FD7FF2-845F-41B9-944F-35B90659B7D6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5" name="Footer Placeholder 4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707E345D-6FE0-4977-A3DF-5875ED8E59A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dt="0" sldNum="0" hdr="0" ft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 noEditPoints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71FD7FF2-845F-41B9-944F-35B90659B7D6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5" name="Footer Placeholder 4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707E345D-6FE0-4977-A3DF-5875ED8E59A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dt="0" sldNum="0" hdr="0" ftr="0"/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 noEditPoints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 noEditPoints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 noEditPoints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FD7FF2-845F-41B9-944F-35B90659B7D6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5" name="Footer Placeholder 4"/>
          <p:cNvSpPr>
            <a:spLocks noGrp="1" noEditPoints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 noEditPoints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7E345D-6FE0-4977-A3DF-5875ED8E59A8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dt="0" sldNum="0"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 panose="020B0604020202020204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 panose="020B0604020202020204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 panose="020B0604020202020204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 panose="020B0604020202020204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 panose="020B0604020202020204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 panose="020B0604020202020204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 panose="020B0604020202020204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 panose="020B0604020202020204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 panose="020B0604020202020204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hyperlink" Target="https://blog.whistleblowersecurity.com/blog/business-ethics-vs.-corporate-social-responsibility-whats-the-difference" TargetMode="External"/><Relationship Id="rId2" Type="http://schemas.openxmlformats.org/officeDocument/2006/relationships/hyperlink" Target="https://www.mckinsey.com/capabilities/sustainability/our-insights/mapping-the-benefits-of-a-circular-economy" TargetMode="External"/><Relationship Id="rId3" Type="http://schemas.openxmlformats.org/officeDocument/2006/relationships/hyperlink" Target="https://www.eea.europa.eu/themes/climate/cutting-greenhouse-gas-emissions-through/cutting-greenhouse-gas-emissions-through#:~:text=The%20circular%20economy%20can%20contribute" TargetMode="External"/><Relationship Id="rId4" Type="http://schemas.openxmlformats.org/officeDocument/2006/relationships/slideLayout" Target="../slideLayouts/slideLayout2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bmp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bmp"/><Relationship Id="rId2" Type="http://schemas.openxmlformats.org/officeDocument/2006/relationships/slideLayout" Target="../slideLayouts/slideLayout2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bmp"/><Relationship Id="rId2" Type="http://schemas.openxmlformats.org/officeDocument/2006/relationships/slideLayout" Target="../slideLayouts/slideLayout2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bmp"/><Relationship Id="rId2" Type="http://schemas.openxmlformats.org/officeDocument/2006/relationships/slideLayout" Target="../slideLayouts/slideLayout2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Contents</a:t>
            </a:r>
          </a:p>
        </p:txBody>
      </p:sp>
      <p:sp>
        <p:nvSpPr>
          <p:cNvPr id="3" name="Content Placeholder 2"/>
          <p:cNvSpPr>
            <a:spLocks noGrp="1" noEditPoints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Page 1- Presentation</a:t>
            </a:r>
          </a:p>
          <a:p>
            <a:pPr marL="0" indent="0">
              <a:buNone/>
            </a:pPr>
            <a:r>
              <a:rPr lang="en-GB"/>
              <a:t>Page 2- Presentation References</a:t>
            </a:r>
          </a:p>
          <a:p>
            <a:pPr marL="0" indent="0">
              <a:buNone/>
            </a:pPr>
            <a:r>
              <a:rPr lang="en-GB"/>
              <a:t>Page 3- Canvas</a:t>
            </a:r>
          </a:p>
          <a:p>
            <a:pPr marL="0" indent="0">
              <a:buNone/>
            </a:pPr>
            <a:r>
              <a:rPr lang="en-GB"/>
              <a:t>Page 4- Canvas</a:t>
            </a:r>
          </a:p>
          <a:p>
            <a:pPr marL="0" indent="0">
              <a:buNone/>
            </a:pPr>
            <a:r>
              <a:rPr lang="en-GB"/>
              <a:t>Page 5- Canvas</a:t>
            </a:r>
          </a:p>
          <a:p>
            <a:pPr marL="0" indent="0">
              <a:buNone/>
            </a:pPr>
            <a:r>
              <a:rPr lang="en-GB"/>
              <a:t>Page 6- Canvas</a:t>
            </a:r>
          </a:p>
          <a:p>
            <a:pPr marL="0" indent="0">
              <a:buNone/>
            </a:pPr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 noEditPoints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Presentation Link- https://youtu.be/f4qhKjE36SI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Presentation References</a:t>
            </a:r>
          </a:p>
        </p:txBody>
      </p:sp>
      <p:sp>
        <p:nvSpPr>
          <p:cNvPr id="3" name="Content Placeholder 2"/>
          <p:cNvSpPr>
            <a:spLocks noGrp="1" noEditPoints="1"/>
          </p:cNvSpPr>
          <p:nvPr>
            <p:ph idx="1"/>
          </p:nvPr>
        </p:nvSpPr>
        <p:spPr/>
        <p:txBody>
          <a:bodyPr/>
          <a:lstStyle/>
          <a:p>
            <a:r>
              <a:rPr lang="en-US" sz="1400" b="1" dirty="0">
                <a:latin typeface="Calibri" panose="020F0502020204030204"/>
                <a:cs typeface="Calibri" panose="020F0502020204030204"/>
              </a:rPr>
              <a:t>Amanda </a:t>
            </a:r>
            <a:r>
              <a:rPr lang="en-US" sz="1400" b="1" err="1">
                <a:latin typeface="Calibri" panose="020F0502020204030204"/>
                <a:cs typeface="Calibri" panose="020F0502020204030204"/>
              </a:rPr>
              <a:t>Nieweler</a:t>
            </a:r>
            <a:r>
              <a:rPr lang="en-US" sz="1400" b="1" dirty="0">
                <a:latin typeface="Calibri" panose="020F0502020204030204"/>
                <a:cs typeface="Calibri" panose="020F0502020204030204"/>
              </a:rPr>
              <a:t> (2022). Business Ethics vs. Corporate Social Responsibility: What’s the Difference? [online] Available at: </a:t>
            </a:r>
            <a:r>
              <a:rPr lang="en-US" sz="1400" b="1" dirty="0">
                <a:latin typeface="Calibri" panose="020F0502020204030204"/>
                <a:cs typeface="Calibri" panose="020F0502020204030204"/>
                <a:hlinkClick r:id="rId1"/>
              </a:rPr>
              <a:t>https://blog.whistleblowersecurity.com/blog/business-ethics-vs.-corporate-social-responsibility-whats-the-difference</a:t>
            </a:r>
            <a:r>
              <a:rPr lang="en-US" sz="1400" b="1" dirty="0">
                <a:latin typeface="Calibri" panose="020F0502020204030204"/>
                <a:cs typeface="Calibri" panose="020F0502020204030204"/>
              </a:rPr>
              <a:t>.</a:t>
            </a:r>
          </a:p>
          <a:p>
            <a:r>
              <a:rPr lang="en-US" sz="1400" b="1" dirty="0">
                <a:latin typeface="Calibri" panose="020F0502020204030204"/>
                <a:cs typeface="Calibri" panose="020F0502020204030204"/>
              </a:rPr>
              <a:t>Clarke, N. (2022). Could your business use a circular economy to be more sustainable? [online] Energy Saving Trust. Available at: https://energysavingtrust.org.uk/could-your-business-use-a-circular-economy-to-be-more-sustainable/#:~:text=Remanufacturing%20%E2%80%93%20Using%20recycled%20materials%20including [Accessed 18 May 2023].</a:t>
            </a:r>
          </a:p>
          <a:p>
            <a:r>
              <a:rPr lang="en-US" sz="1400" b="1" dirty="0">
                <a:latin typeface="Calibri" panose="020F0502020204030204"/>
                <a:cs typeface="Calibri" panose="020F0502020204030204"/>
              </a:rPr>
              <a:t>DS Smith (2023.). Why the Circular Economy is best for business - DS Smith. [online] Available at: https://www.dssmith.com/uk/sustainability/circular-economy-leadership/learn-about-the-circular-economy/what-is-the-circular-economy/why-the-circular-economy-is-best-for-business [Accessed 18 May 2023] </a:t>
            </a:r>
          </a:p>
          <a:p>
            <a:r>
              <a:rPr lang="en-US" sz="1400" b="1" dirty="0">
                <a:latin typeface="Calibri" panose="020F0502020204030204"/>
                <a:cs typeface="Calibri" panose="020F0502020204030204"/>
              </a:rPr>
              <a:t>Mckinsey (2017). Mapping the benefits of a circular economy | McKinsey. [online] www.mckinsey.com. Available at: </a:t>
            </a:r>
            <a:r>
              <a:rPr lang="en-US" sz="1400" b="1" dirty="0">
                <a:latin typeface="Calibri" panose="020F0502020204030204"/>
                <a:cs typeface="Calibri" panose="020F0502020204030204"/>
                <a:hlinkClick r:id="rId2"/>
              </a:rPr>
              <a:t>https://www.mckinsey.com/capabilities/sustainability/our-insights/mapping-the-benefits-of-a-circular-economy</a:t>
            </a:r>
            <a:r>
              <a:rPr lang="en-US" sz="1400" b="1" dirty="0">
                <a:latin typeface="Calibri" panose="020F0502020204030204"/>
                <a:cs typeface="Calibri" panose="020F0502020204030204"/>
              </a:rPr>
              <a:t>.</a:t>
            </a:r>
          </a:p>
          <a:p>
            <a:r>
              <a:rPr lang="en-US" sz="1400" b="1" dirty="0">
                <a:latin typeface="Calibri" panose="020F0502020204030204"/>
                <a:cs typeface="Calibri" panose="020F0502020204030204"/>
              </a:rPr>
              <a:t>UNDP(2017.). Cutting greenhouse gas emissions through circular economy actions in the buildings sector — European Environment Agency. [online] Available at: </a:t>
            </a:r>
            <a:r>
              <a:rPr lang="en-US" sz="1400" b="1" dirty="0">
                <a:latin typeface="Calibri" panose="020F0502020204030204"/>
                <a:cs typeface="Calibri" panose="020F0502020204030204"/>
                <a:hlinkClick r:id="rId3"/>
              </a:rPr>
              <a:t>https://www.eea.europa.eu/themes/climate/cutting-greenhouse-gas-emissions-through/cutting-greenhouse-gas-emissions-through#:~:text=The%20circular%20economy%20can%20contribute</a:t>
            </a:r>
            <a:r>
              <a:rPr lang="en-US" sz="1400" b="1" dirty="0">
                <a:latin typeface="Calibri" panose="020F0502020204030204"/>
                <a:cs typeface="Calibri" panose="020F0502020204030204"/>
              </a:rPr>
              <a:t>.</a:t>
            </a:r>
            <a:endParaRPr lang="en-US" sz="1400" b="1">
              <a:latin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1"/>
          <a:srcRect/>
          <a:stretch>
            <a:fillRect/>
          </a:stretch>
        </p:blipFill>
        <p:spPr>
          <a:xfrm>
            <a:off x="1617710" y="0"/>
            <a:ext cx="8956579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1"/>
          <a:srcRect/>
          <a:stretch>
            <a:fillRect/>
          </a:stretch>
        </p:blipFill>
        <p:spPr>
          <a:xfrm>
            <a:off x="1594196" y="0"/>
            <a:ext cx="9003608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1"/>
          <a:srcRect/>
          <a:stretch>
            <a:fillRect/>
          </a:stretch>
        </p:blipFill>
        <p:spPr>
          <a:xfrm>
            <a:off x="1622875" y="0"/>
            <a:ext cx="8946249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1"/>
          <a:srcRect/>
          <a:stretch>
            <a:fillRect/>
          </a:stretch>
        </p:blipFill>
        <p:spPr>
          <a:xfrm>
            <a:off x="633663" y="74596"/>
            <a:ext cx="10924674" cy="6708808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1828800" y="502399"/>
            <a:ext cx="8534400" cy="47558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References</a:t>
            </a:r>
          </a:p>
          <a:p>
            <a:r>
              <a:rPr lang="en-GB" sz="1600"/>
              <a:t>Anon</a:t>
            </a:r>
            <a:r>
              <a:rPr lang="en-US" sz="1600"/>
              <a:t>. (2022). Reusable packaging: Key enablers for scaling | McKinsey. [online] Available at: https://www.mckinsey.com/industries/paper-forest-products-and-packaging/our-insights/reusable-packaging-key-enablers-for-scaling.</a:t>
            </a:r>
            <a:endParaRPr lang="en-GB" sz="1600"/>
          </a:p>
          <a:p>
            <a:endParaRPr lang="en-GB" sz="1600"/>
          </a:p>
          <a:p>
            <a:r>
              <a:rPr lang="en-US" sz="1600"/>
              <a:t>Biffa. (2019). Welcome to Biffa – No.1 for Business Waste. [online] Available at:</a:t>
            </a:r>
          </a:p>
          <a:p>
            <a:r>
              <a:rPr lang="en-US" sz="1600"/>
              <a:t>https://www.biffa.co.uk/.</a:t>
            </a:r>
            <a:endParaRPr lang="en-GB" sz="1600"/>
          </a:p>
          <a:p>
            <a:endParaRPr lang="en-GB" sz="1600"/>
          </a:p>
          <a:p>
            <a:r>
              <a:rPr lang="en-US" sz="1600"/>
              <a:t>DSsmith(2023)</a:t>
            </a:r>
            <a:r>
              <a:rPr lang="en-GB" sz="1600"/>
              <a:t> </a:t>
            </a:r>
            <a:r>
              <a:rPr lang="en-US" sz="1600"/>
              <a:t>Why the Circular Economy is best for business - DS Smith. [online] Available at: https://www.dssmith.com/uk/sustainability/circular-economy-leadership/learn-about-the-circular-economy/what-is-the-circular-economy/why-the-circular-economy-is-best-for-business.</a:t>
            </a:r>
            <a:endParaRPr lang="en-GB" sz="1600"/>
          </a:p>
          <a:p>
            <a:r>
              <a:rPr lang="en-GB" sz="1600"/>
              <a:t>WRAP</a:t>
            </a:r>
            <a:r>
              <a:rPr lang="en-US" sz="1600"/>
              <a:t>(</a:t>
            </a:r>
            <a:r>
              <a:rPr lang="en-GB" sz="1600"/>
              <a:t>2023</a:t>
            </a:r>
            <a:r>
              <a:rPr lang="en-US" sz="1600"/>
              <a:t>). Collections and recycling | WRAP. [online] Available at: https://wrap.org.uk/taking-action/collections-recycling.</a:t>
            </a:r>
          </a:p>
          <a:p>
            <a:endParaRPr lang="en-GB" sz="1600"/>
          </a:p>
          <a:p>
            <a:r>
              <a:rPr lang="en-US" sz="1600"/>
              <a:t>GOV.UK. (2023). Dispose of business or commercial waste. [online] Available at:</a:t>
            </a:r>
          </a:p>
          <a:p>
            <a:r>
              <a:rPr lang="en-US" sz="1600"/>
              <a:t>https://www.gov.uk/dispose-business-commercial-waste.</a:t>
            </a:r>
          </a:p>
          <a:p>
            <a:endParaRPr lang="en-GB" sz="1600"/>
          </a:p>
          <a:p>
            <a:r>
              <a:rPr lang="en-US" sz="1600"/>
              <a:t>Peek, S. (2023). A culture of ethical behavior is essential to business success. [online] Business News</a:t>
            </a:r>
          </a:p>
          <a:p>
            <a:r>
              <a:rPr lang="en-US" sz="1600"/>
              <a:t>Daily. Available at: https://www.businessnewsdaily.com/9424-business-ethical-behavior.html.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faul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Arab" typeface="Times New Roman"/>
        <a:font script="Armn" typeface="Arial"/>
        <a:font script="Beng" typeface="Vrinda"/>
        <a:font script="Bopo" typeface="Microsoft JhengHei"/>
        <a:font script="Cher" typeface="Plantagenet Cherokee"/>
        <a:font script="Deva" typeface="Mangal"/>
        <a:font script="Ethi" typeface="Nyala"/>
        <a:font script="Geor" typeface="Sylfaen"/>
        <a:font script="Gujr" typeface="Shruti"/>
        <a:font script="Guru" typeface="Raavi"/>
        <a:font script="Hang" typeface="맑은 고딕"/>
        <a:font script="Hebr" typeface="Times New Roman"/>
        <a:font script="Knda" typeface="Tunga"/>
        <a:font script="Khmr" typeface="MoolBoran"/>
        <a:font script="Laoo" typeface="DokChampa"/>
        <a:font script="Mlym" typeface="Kartika"/>
        <a:font script="Mong" typeface="Mongolian Baiti"/>
        <a:font script="Mymr" typeface="Myanmar Text"/>
        <a:font script="Orya" typeface="Kalinga"/>
        <a:font script="Sinh" typeface="Iskoola Pota"/>
        <a:font script="Syrc" typeface="Estrangelo Edessa"/>
        <a:font script="Taml" typeface="Latha"/>
        <a:font script="Telu" typeface="Gautami"/>
        <a:font script="Thaa" typeface="MV Boli"/>
        <a:font script="Thai" typeface="Angsana New"/>
        <a:font script="Tibt" typeface="Microsoft Himalaya"/>
        <a:font script="Cans" typeface="Euphemia"/>
        <a:font script="Yiii" typeface="Microsoft Yi Baiti"/>
        <a:font script="Osma" typeface="Ebrima"/>
        <a:font script="Tale" typeface="Microsoft Tai Le"/>
        <a:font script="Bugi" typeface="Leelawadee UI"/>
        <a:font script="Talu" typeface="Microsoft New Tai Lue"/>
        <a:font script="Tfng" typeface="Ebrima"/>
        <a:font script="Hans" typeface="等线 Light"/>
        <a:font script="Hant" typeface="新細明體"/>
        <a:font script="Java" typeface="Javanese Text"/>
        <a:font script="Nkoo" typeface="Ebrima"/>
        <a:font script="Phag" typeface="Phagspa"/>
        <a:font script="Syre" typeface="Estrangelo Edessa"/>
        <a:font script="Syrj" typeface="Estrangelo Edessa"/>
        <a:font script="Syrn" typeface="Estrangelo Edessa"/>
        <a:font script="Jpan" typeface="游ゴシック Light"/>
        <a:font script="Olck" typeface="Nirmala UI"/>
        <a:font script="Lisu" typeface="Segoe UI"/>
        <a:font script="Sora" typeface="Nirmala UI"/>
      </a:majorFont>
      <a:minorFont>
        <a:latin typeface="Calibri" panose="020F0502020204030204"/>
        <a:ea typeface=""/>
        <a:cs typeface=""/>
        <a:font script="Arab" typeface="Arial"/>
        <a:font script="Armn" typeface="Arial"/>
        <a:font script="Beng" typeface="Vrinda"/>
        <a:font script="Bopo" typeface="Microsoft JhengHei"/>
        <a:font script="Cher" typeface="Plantagenet Cherokee"/>
        <a:font script="Deva" typeface="Mangal"/>
        <a:font script="Ethi" typeface="Nyala"/>
        <a:font script="Geor" typeface="Sylfaen"/>
        <a:font script="Gujr" typeface="Shruti"/>
        <a:font script="Guru" typeface="Raavi"/>
        <a:font script="Hang" typeface="맑은 고딕"/>
        <a:font script="Hebr" typeface="Arial"/>
        <a:font script="Knda" typeface="Tunga"/>
        <a:font script="Khmr" typeface="DaunPenh"/>
        <a:font script="Laoo" typeface="DokChampa"/>
        <a:font script="Mlym" typeface="Kartika"/>
        <a:font script="Mong" typeface="Mongolian Baiti"/>
        <a:font script="Mymr" typeface="Myanmar Text"/>
        <a:font script="Orya" typeface="Kalinga"/>
        <a:font script="Sinh" typeface="Iskoola Pota"/>
        <a:font script="Syrc" typeface="Estrangelo Edessa"/>
        <a:font script="Taml" typeface="Latha"/>
        <a:font script="Telu" typeface="Gautami"/>
        <a:font script="Thaa" typeface="MV Boli"/>
        <a:font script="Thai" typeface="Cordia New"/>
        <a:font script="Tibt" typeface="Microsoft Himalaya"/>
        <a:font script="Cans" typeface="Euphemia"/>
        <a:font script="Yiii" typeface="Microsoft Yi Baiti"/>
        <a:font script="Osma" typeface="Ebrima"/>
        <a:font script="Tale" typeface="Microsoft Tai Le"/>
        <a:font script="Bugi" typeface="Leelawadee UI"/>
        <a:font script="Talu" typeface="Microsoft New Tai Lue"/>
        <a:font script="Tfng" typeface="Ebrima"/>
        <a:font script="Hans" typeface="等线"/>
        <a:font script="Hant" typeface="新細明體"/>
        <a:font script="Java" typeface="Javanese Text"/>
        <a:font script="Nkoo" typeface="Ebrima"/>
        <a:font script="Phag" typeface="Phagspa"/>
        <a:font script="Syre" typeface="Estrangelo Edessa"/>
        <a:font script="Syrj" typeface="Estrangelo Edessa"/>
        <a:font script="Syrn" typeface="Estrangelo Edessa"/>
        <a:font script="Jpan" typeface="游ゴシック"/>
        <a:font script="Olck" typeface="Nirmala UI"/>
        <a:font script="Lisu" typeface="Segoe UI"/>
        <a:font script="Sora" typeface="Nirmala UI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Notes Theme">
  <a:themeElements>
    <a:clrScheme name="Office Notes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Notes Them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Office Notes Them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1"/>
        </a:gradFill>
      </a:fillStyleLst>
      <a:lnStyleLst>
        <a:ln w="9525" cap="flat" cmpd="sng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>
          <a:solidFill>
            <a:schemeClr val="phClr"/>
          </a:solidFill>
          <a:prstDash val="solid"/>
        </a:ln>
        <a:ln w="38100" cap="flat" cmpd="sng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>Mobile Systems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JAYSTRUCTION UNIVERSE</dc:creator>
  <cp:lastModifiedBy>JAYSTRUCTION UNIVERSE</cp:lastModifiedBy>
  <cp:revision>1</cp:revision>
  <dcterms:created xsi:type="dcterms:W3CDTF">2023-07-21T21:51:07Z</dcterms:created>
  <dcterms:modified xsi:type="dcterms:W3CDTF">2023-07-21T22:57:43Z</dcterms:modified>
</cp:coreProperties>
</file>