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322" r:id="rId3"/>
    <p:sldId id="323" r:id="rId4"/>
    <p:sldId id="324" r:id="rId5"/>
    <p:sldId id="325" r:id="rId6"/>
    <p:sldId id="326" r:id="rId7"/>
    <p:sldId id="327" r:id="rId8"/>
    <p:sldId id="328" r:id="rId9"/>
    <p:sldId id="329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69" d="100"/>
          <a:sy n="69" d="100"/>
        </p:scale>
        <p:origin x="-5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11/5/2010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Consider 3 resistors in series as shown.</a:t>
            </a:r>
          </a:p>
          <a:p>
            <a:endParaRPr lang="en-GB" sz="2000" dirty="0" smtClean="0"/>
          </a:p>
          <a:p>
            <a:r>
              <a:rPr lang="en-GB" sz="2000" dirty="0" smtClean="0"/>
              <a:t>The same current I flow through each of them. 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drop on each is given by Ohms' Law ;</a:t>
            </a:r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pt-BR" sz="1600" dirty="0" smtClean="0"/>
              <a:t>	</a:t>
            </a:r>
          </a:p>
          <a:p>
            <a:r>
              <a:rPr lang="pt-BR" sz="1600" dirty="0" smtClean="0"/>
              <a:t>	</a:t>
            </a:r>
            <a:r>
              <a:rPr lang="pt-BR" sz="2000" b="1" dirty="0" smtClean="0"/>
              <a:t>V</a:t>
            </a:r>
            <a:r>
              <a:rPr lang="pt-BR" sz="2000" b="1" baseline="-25000" dirty="0" smtClean="0"/>
              <a:t>1</a:t>
            </a:r>
            <a:r>
              <a:rPr lang="pt-BR" sz="2000" b="1" dirty="0" smtClean="0"/>
              <a:t> = I R</a:t>
            </a:r>
            <a:r>
              <a:rPr lang="pt-BR" sz="2000" b="1" baseline="-25000" dirty="0" smtClean="0"/>
              <a:t>1</a:t>
            </a:r>
            <a:r>
              <a:rPr lang="pt-BR" sz="2000" b="1" dirty="0" smtClean="0"/>
              <a:t> 		V</a:t>
            </a:r>
            <a:r>
              <a:rPr lang="pt-BR" sz="2000" b="1" baseline="-25000" dirty="0" smtClean="0"/>
              <a:t>2</a:t>
            </a:r>
            <a:r>
              <a:rPr lang="pt-BR" sz="2000" b="1" dirty="0" smtClean="0"/>
              <a:t> = I R</a:t>
            </a:r>
            <a:r>
              <a:rPr lang="pt-BR" sz="2000" b="1" baseline="-25000" dirty="0" smtClean="0"/>
              <a:t>2		</a:t>
            </a:r>
            <a:r>
              <a:rPr lang="pt-BR" sz="2000" b="1" dirty="0" smtClean="0"/>
              <a:t> V</a:t>
            </a:r>
            <a:r>
              <a:rPr lang="pt-BR" sz="2000" b="1" baseline="-25000" dirty="0" smtClean="0"/>
              <a:t>3</a:t>
            </a:r>
            <a:r>
              <a:rPr lang="pt-BR" sz="2000" b="1" dirty="0" smtClean="0"/>
              <a:t> = I R</a:t>
            </a:r>
            <a:r>
              <a:rPr lang="pt-BR" sz="2000" b="1" baseline="-25000" dirty="0" smtClean="0"/>
              <a:t>3</a:t>
            </a:r>
            <a:endParaRPr lang="en-GB" sz="2000" b="1" baseline="-25000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5086373"/>
            <a:ext cx="3305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is divided according to the resistors. </a:t>
            </a:r>
          </a:p>
          <a:p>
            <a:endParaRPr lang="en-GB" sz="2000" dirty="0" smtClean="0"/>
          </a:p>
          <a:p>
            <a:r>
              <a:rPr lang="en-GB" sz="2000" dirty="0" smtClean="0"/>
              <a:t>If the resistors were all equal, the voltage would be divided equally across each. </a:t>
            </a:r>
          </a:p>
          <a:p>
            <a:endParaRPr lang="en-GB" sz="2000" dirty="0" smtClean="0"/>
          </a:p>
          <a:p>
            <a:r>
              <a:rPr lang="en-GB" sz="2000" dirty="0" smtClean="0"/>
              <a:t>The three voltages must add up to the supply voltage</a:t>
            </a:r>
          </a:p>
          <a:p>
            <a:endParaRPr lang="en-GB" sz="2000" dirty="0" smtClean="0"/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en-GB" sz="2000" dirty="0" smtClean="0"/>
              <a:t>=    V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 +   V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 + V</a:t>
            </a:r>
            <a:r>
              <a:rPr lang="en-GB" sz="2000" baseline="-25000" dirty="0" smtClean="0"/>
              <a:t>3</a:t>
            </a:r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pt-BR" sz="2000" dirty="0" smtClean="0"/>
              <a:t>= I R</a:t>
            </a:r>
            <a:r>
              <a:rPr lang="pt-BR" sz="2000" baseline="-25000" dirty="0" smtClean="0"/>
              <a:t>1   </a:t>
            </a:r>
            <a:r>
              <a:rPr lang="pt-BR" sz="2000" dirty="0" smtClean="0"/>
              <a:t>+ I R</a:t>
            </a:r>
            <a:r>
              <a:rPr lang="pt-BR" sz="2000" baseline="-25000" dirty="0" smtClean="0"/>
              <a:t>2</a:t>
            </a:r>
            <a:r>
              <a:rPr lang="pt-BR" sz="2000" dirty="0" smtClean="0"/>
              <a:t>  + I R</a:t>
            </a:r>
            <a:r>
              <a:rPr lang="pt-BR" sz="2000" baseline="-25000" dirty="0" smtClean="0"/>
              <a:t>3</a:t>
            </a:r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en-GB" sz="2000" dirty="0" smtClean="0"/>
              <a:t>= I ( 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+R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 )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4500570"/>
            <a:ext cx="3305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r>
              <a:rPr lang="en-GB" sz="2000" dirty="0" smtClean="0"/>
              <a:t>If the 3 resistors were replaced by a single total resistor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then the supply voltage would be</a:t>
            </a:r>
          </a:p>
          <a:p>
            <a:endParaRPr lang="en-GB" sz="2000" dirty="0" smtClean="0"/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</a:t>
            </a:r>
            <a:r>
              <a:rPr lang="en-GB" sz="2000" dirty="0" smtClean="0"/>
              <a:t>= I R</a:t>
            </a:r>
            <a:r>
              <a:rPr lang="en-GB" sz="2000" baseline="-25000" dirty="0" smtClean="0"/>
              <a:t>T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Comparing the two equations it is apparent that </a:t>
            </a:r>
            <a:r>
              <a:rPr lang="en-GB" sz="2000" b="1" dirty="0" smtClean="0"/>
              <a:t>R</a:t>
            </a:r>
            <a:r>
              <a:rPr lang="en-GB" sz="2000" b="1" baseline="-25000" dirty="0" smtClean="0"/>
              <a:t>T</a:t>
            </a:r>
            <a:r>
              <a:rPr lang="en-GB" sz="2000" b="1" dirty="0" smtClean="0"/>
              <a:t> = R</a:t>
            </a:r>
            <a:r>
              <a:rPr lang="en-GB" sz="2000" b="1" baseline="-25000" dirty="0" smtClean="0"/>
              <a:t>1</a:t>
            </a:r>
            <a:r>
              <a:rPr lang="en-GB" sz="2000" b="1" dirty="0" smtClean="0"/>
              <a:t>+ R</a:t>
            </a:r>
            <a:r>
              <a:rPr lang="en-GB" sz="2000" b="1" baseline="-25000" dirty="0" smtClean="0"/>
              <a:t>2</a:t>
            </a:r>
            <a:r>
              <a:rPr lang="en-GB" sz="2000" b="1" dirty="0" smtClean="0"/>
              <a:t> + R</a:t>
            </a:r>
            <a:r>
              <a:rPr lang="en-GB" sz="2000" b="1" baseline="-25000" dirty="0" smtClean="0"/>
              <a:t>3</a:t>
            </a:r>
          </a:p>
          <a:p>
            <a:endParaRPr lang="en-GB" sz="2000" b="1" dirty="0" smtClean="0"/>
          </a:p>
          <a:p>
            <a:r>
              <a:rPr lang="en-GB" sz="2000" dirty="0" smtClean="0"/>
              <a:t>V</a:t>
            </a:r>
            <a:r>
              <a:rPr lang="en-GB" sz="2000" baseline="-25000" dirty="0" smtClean="0"/>
              <a:t>s    </a:t>
            </a:r>
            <a:r>
              <a:rPr lang="en-GB" sz="2000" dirty="0" smtClean="0"/>
              <a:t>= I ( 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+R</a:t>
            </a:r>
            <a:r>
              <a:rPr lang="en-GB" sz="2000" baseline="-25000" dirty="0" smtClean="0"/>
              <a:t>3</a:t>
            </a:r>
            <a:r>
              <a:rPr lang="en-GB" sz="2000" dirty="0" smtClean="0"/>
              <a:t> ) = I R</a:t>
            </a:r>
            <a:r>
              <a:rPr lang="en-GB" sz="2000" baseline="-25000" dirty="0" smtClean="0"/>
              <a:t>T</a:t>
            </a:r>
          </a:p>
          <a:p>
            <a:endParaRPr lang="en-GB" sz="2000" baseline="-25000" dirty="0" smtClean="0"/>
          </a:p>
          <a:p>
            <a:r>
              <a:rPr lang="en-GB" sz="2000" dirty="0" smtClean="0"/>
              <a:t>Thus 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= R</a:t>
            </a:r>
            <a:r>
              <a:rPr lang="en-GB" sz="2000" baseline="-25000" dirty="0" smtClean="0"/>
              <a:t>1</a:t>
            </a:r>
            <a:r>
              <a:rPr lang="en-GB" sz="2000" dirty="0" smtClean="0"/>
              <a:t>+ R</a:t>
            </a:r>
            <a:r>
              <a:rPr lang="en-GB" sz="2000" baseline="-25000" dirty="0" smtClean="0"/>
              <a:t>2</a:t>
            </a:r>
            <a:r>
              <a:rPr lang="en-GB" sz="2000" dirty="0" smtClean="0"/>
              <a:t> + R</a:t>
            </a:r>
            <a:r>
              <a:rPr lang="en-GB" sz="2000" baseline="-25000" dirty="0" smtClean="0"/>
              <a:t>3</a:t>
            </a:r>
            <a:endParaRPr lang="en-GB" sz="2000" dirty="0" smtClean="0"/>
          </a:p>
          <a:p>
            <a:endParaRPr lang="en-GB" sz="2000" baseline="-25000" dirty="0" smtClean="0"/>
          </a:p>
          <a:p>
            <a:endParaRPr lang="en-GB" sz="2000" dirty="0" smtClean="0"/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71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4500570"/>
            <a:ext cx="33051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r>
              <a:rPr lang="en-GB" sz="2000" dirty="0" smtClean="0"/>
              <a:t>In general for resistors in series</a:t>
            </a:r>
          </a:p>
          <a:p>
            <a:endParaRPr lang="en-GB" sz="2000" baseline="-25000" dirty="0" smtClean="0"/>
          </a:p>
          <a:p>
            <a:endParaRPr lang="en-GB" sz="2000" dirty="0" smtClean="0"/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83298" name="Object 2"/>
          <p:cNvGraphicFramePr>
            <a:graphicFrameLocks noChangeAspect="1"/>
          </p:cNvGraphicFramePr>
          <p:nvPr/>
        </p:nvGraphicFramePr>
        <p:xfrm>
          <a:off x="3286116" y="3214686"/>
          <a:ext cx="1903632" cy="1149363"/>
        </p:xfrm>
        <a:graphic>
          <a:graphicData uri="http://schemas.openxmlformats.org/presentationml/2006/ole">
            <p:oleObj spid="_x0000_s197634" name="Equation" r:id="rId4" imgW="711000" imgH="431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400" dirty="0" smtClean="0"/>
              <a:t>Calculate the current drawn from the battery and the voltage at A, and B in the circuit below.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81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3500438"/>
            <a:ext cx="3852760" cy="1614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24709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Resistors in series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= 47 + 68 + 100 = 215 x 10</a:t>
            </a:r>
            <a:r>
              <a:rPr lang="en-GB" sz="2000" baseline="30000" dirty="0" smtClean="0"/>
              <a:t>3 </a:t>
            </a:r>
            <a:r>
              <a:rPr lang="el-GR" sz="2000" dirty="0" smtClean="0"/>
              <a:t>Ω</a:t>
            </a:r>
            <a:r>
              <a:rPr lang="en-GB" sz="2000" dirty="0" smtClean="0"/>
              <a:t> = 215 k</a:t>
            </a:r>
            <a:r>
              <a:rPr lang="el-GR" sz="2000" dirty="0" smtClean="0"/>
              <a:t>Ω</a:t>
            </a:r>
            <a:endParaRPr lang="en-GB" sz="2000" baseline="30000" dirty="0" smtClean="0"/>
          </a:p>
          <a:p>
            <a:endParaRPr lang="en-GB" sz="2000" dirty="0" smtClean="0"/>
          </a:p>
          <a:p>
            <a:r>
              <a:rPr lang="en-GB" sz="2000" dirty="0" smtClean="0"/>
              <a:t>I = V/ R</a:t>
            </a:r>
            <a:r>
              <a:rPr lang="en-GB" sz="2000" baseline="-25000" dirty="0" smtClean="0"/>
              <a:t>T</a:t>
            </a:r>
            <a:r>
              <a:rPr lang="en-GB" sz="2000" dirty="0" smtClean="0"/>
              <a:t> = 15 / 215 x 10</a:t>
            </a:r>
            <a:r>
              <a:rPr lang="en-GB" sz="2000" baseline="30000" dirty="0" smtClean="0"/>
              <a:t>3</a:t>
            </a:r>
            <a:r>
              <a:rPr lang="en-GB" sz="2000" dirty="0" smtClean="0"/>
              <a:t> = 0.0697674 x10</a:t>
            </a:r>
            <a:r>
              <a:rPr lang="en-GB" sz="2000" baseline="30000" dirty="0" smtClean="0"/>
              <a:t>-3 </a:t>
            </a:r>
            <a:r>
              <a:rPr lang="en-GB" sz="2000" dirty="0" smtClean="0"/>
              <a:t>A = 0.0697674 </a:t>
            </a:r>
            <a:r>
              <a:rPr lang="en-GB" sz="2000" dirty="0" err="1" smtClean="0"/>
              <a:t>mA</a:t>
            </a:r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err="1" smtClean="0"/>
              <a:t>p.d</a:t>
            </a:r>
            <a:r>
              <a:rPr lang="en-GB" sz="2000" dirty="0" smtClean="0"/>
              <a:t> across the 47 K</a:t>
            </a:r>
            <a:r>
              <a:rPr lang="el-GR" sz="2000" dirty="0" smtClean="0"/>
              <a:t> Ω</a:t>
            </a:r>
            <a:r>
              <a:rPr lang="en-GB" sz="2000" dirty="0" smtClean="0"/>
              <a:t> resistor is 47 x 0.0697674 = 3.279 V</a:t>
            </a:r>
          </a:p>
          <a:p>
            <a:r>
              <a:rPr lang="en-GB" sz="2000" dirty="0" err="1" smtClean="0"/>
              <a:t>p.d</a:t>
            </a:r>
            <a:r>
              <a:rPr lang="en-GB" sz="2000" dirty="0" smtClean="0"/>
              <a:t>. across the 68 k</a:t>
            </a:r>
            <a:r>
              <a:rPr lang="el-GR" sz="2000" dirty="0" smtClean="0"/>
              <a:t> Ω</a:t>
            </a:r>
            <a:r>
              <a:rPr lang="en-GB" sz="2000" dirty="0" smtClean="0"/>
              <a:t> resistor is 68 x 0.0697674 = 4.744 V</a:t>
            </a:r>
          </a:p>
          <a:p>
            <a:r>
              <a:rPr lang="en-GB" sz="2000" dirty="0" err="1" smtClean="0"/>
              <a:t>p.d</a:t>
            </a:r>
            <a:r>
              <a:rPr lang="en-GB" sz="2000" dirty="0" smtClean="0"/>
              <a:t>. across the 100 k</a:t>
            </a:r>
            <a:r>
              <a:rPr lang="el-GR" sz="2000" dirty="0" smtClean="0"/>
              <a:t> Ω</a:t>
            </a:r>
            <a:r>
              <a:rPr lang="en-GB" sz="2000" dirty="0" smtClean="0"/>
              <a:t> resistor is 100 x 0.0697674 = 6.976 V</a:t>
            </a:r>
          </a:p>
          <a:p>
            <a:endParaRPr lang="en-GB" sz="2000" dirty="0" smtClean="0"/>
          </a:p>
          <a:p>
            <a:r>
              <a:rPr lang="en-GB" sz="2000" dirty="0" smtClean="0"/>
              <a:t>Check total </a:t>
            </a:r>
            <a:r>
              <a:rPr lang="en-GB" sz="2000" dirty="0" err="1" smtClean="0"/>
              <a:t>p.d</a:t>
            </a:r>
            <a:r>
              <a:rPr lang="en-GB" sz="2000" dirty="0" smtClean="0"/>
              <a:t>. = 3.279 +4.744 + 6.976 = 15 V</a:t>
            </a:r>
          </a:p>
          <a:p>
            <a:endParaRPr lang="en-GB" sz="2000" dirty="0" smtClean="0"/>
          </a:p>
          <a:p>
            <a:r>
              <a:rPr lang="en-GB" sz="2000" dirty="0" smtClean="0"/>
              <a:t>The voltage at A is 15 – 4.744 – 6.976 = 3.279 V</a:t>
            </a:r>
          </a:p>
          <a:p>
            <a:r>
              <a:rPr lang="en-GB" sz="2000" dirty="0" smtClean="0"/>
              <a:t>The voltage at B is 15 – 6.976= 8.023 V</a:t>
            </a: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817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1934" y="1428736"/>
            <a:ext cx="3000396" cy="1257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457200" indent="-457200">
              <a:buAutoNum type="arabicPeriod"/>
            </a:pPr>
            <a:r>
              <a:rPr lang="en-GB" sz="2400" dirty="0" smtClean="0"/>
              <a:t>Calculate the current flowing in the circuit below and the voltage drop over the middle resistor.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r>
              <a:rPr lang="en-GB" sz="2400" dirty="0" smtClean="0"/>
              <a:t>						(</a:t>
            </a:r>
            <a:r>
              <a:rPr lang="en-GB" sz="2400" dirty="0" smtClean="0"/>
              <a:t>3.056 </a:t>
            </a:r>
            <a:r>
              <a:rPr lang="en-GB" sz="2400" dirty="0" smtClean="0"/>
              <a:t>A and 12.22 V)</a:t>
            </a:r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920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3429000"/>
            <a:ext cx="4800574" cy="1747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457200" indent="-457200">
              <a:buAutoNum type="arabicPeriod" startAt="2"/>
            </a:pPr>
            <a:r>
              <a:rPr lang="en-GB" sz="2400" dirty="0" smtClean="0"/>
              <a:t>Calculate the total resistance of the circuit shown.</a:t>
            </a:r>
          </a:p>
          <a:p>
            <a:pPr marL="457200" indent="-457200"/>
            <a:r>
              <a:rPr lang="en-GB" sz="2400" dirty="0" smtClean="0"/>
              <a:t>	Determine the current, total power dissipated and the voltage drop over each resistor.</a:t>
            </a:r>
          </a:p>
          <a:p>
            <a:pPr marL="457200" indent="-457200"/>
            <a:endParaRPr lang="en-GB" sz="2400" dirty="0" smtClean="0"/>
          </a:p>
          <a:p>
            <a:pPr marL="457200" indent="-457200"/>
            <a:endParaRPr lang="en-GB" sz="2400" dirty="0" smtClean="0"/>
          </a:p>
          <a:p>
            <a:pPr marL="457200" indent="-457200"/>
            <a:endParaRPr lang="en-GB" sz="2400" dirty="0" smtClean="0"/>
          </a:p>
          <a:p>
            <a:pPr marL="457200" indent="-457200"/>
            <a:endParaRPr lang="en-GB" sz="2400" dirty="0" smtClean="0"/>
          </a:p>
          <a:p>
            <a:pPr marL="457200" indent="-457200"/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			(0.333 A, </a:t>
            </a:r>
            <a:r>
              <a:rPr lang="en-GB" sz="2400" dirty="0" smtClean="0"/>
              <a:t>16.7W </a:t>
            </a:r>
            <a:r>
              <a:rPr lang="en-GB" sz="2400" dirty="0" smtClean="0"/>
              <a:t>, 33.3 V and 16.67 V)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/>
            <a:r>
              <a:rPr lang="en-GB" sz="2400" dirty="0" smtClean="0"/>
              <a:t>						</a:t>
            </a:r>
          </a:p>
          <a:p>
            <a:pPr marL="457200" indent="-457200"/>
            <a:endParaRPr lang="en-GB" sz="2000" dirty="0" smtClean="0"/>
          </a:p>
          <a:p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802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4000504"/>
            <a:ext cx="4696789" cy="1504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337</TotalTime>
  <Words>402</Words>
  <Application>Microsoft Office PowerPoint</Application>
  <PresentationFormat>On-screen Show (4:3)</PresentationFormat>
  <Paragraphs>133</Paragraphs>
  <Slides>9</Slides>
  <Notes>8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52</cp:revision>
  <dcterms:created xsi:type="dcterms:W3CDTF">2010-09-22T08:44:59Z</dcterms:created>
  <dcterms:modified xsi:type="dcterms:W3CDTF">2010-11-05T12:02:03Z</dcterms:modified>
</cp:coreProperties>
</file>