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2C7E9-CE56-4974-BA0A-AFC58EBB56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4A80CA-C66A-467D-9692-5EBA49BF3B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0E27FA-3132-43AF-A932-36C28BC485C8}"/>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5" name="Footer Placeholder 4">
            <a:extLst>
              <a:ext uri="{FF2B5EF4-FFF2-40B4-BE49-F238E27FC236}">
                <a16:creationId xmlns:a16="http://schemas.microsoft.com/office/drawing/2014/main" id="{22EDBB7B-823B-4041-BE5B-178A1D4FE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93D421-7C9A-4E4D-B374-E6A2089BD392}"/>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1847549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0EAB-BD86-4EFF-84C8-352D0D81EB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59DA4D-50D3-497D-8ACA-37C68621379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B0935A-0C5C-4523-8B12-DF884FAC0011}"/>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5" name="Footer Placeholder 4">
            <a:extLst>
              <a:ext uri="{FF2B5EF4-FFF2-40B4-BE49-F238E27FC236}">
                <a16:creationId xmlns:a16="http://schemas.microsoft.com/office/drawing/2014/main" id="{EC242997-A334-4E9E-B9C8-0FEABA71C8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E6377-576D-4CAA-A00B-18C1241530C3}"/>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1025100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A3FE0-7550-4E70-96A9-01BA7AE91A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33B907-3E59-4F96-B9D3-4ED63256B4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FB0AD5E-8EC9-4239-836D-31A5E68F3FE4}"/>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5" name="Footer Placeholder 4">
            <a:extLst>
              <a:ext uri="{FF2B5EF4-FFF2-40B4-BE49-F238E27FC236}">
                <a16:creationId xmlns:a16="http://schemas.microsoft.com/office/drawing/2014/main" id="{5FCB22DA-3C67-4517-A28D-4B7B9349CA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0C81E4-9C08-4ABB-A346-1A3B4FCA9793}"/>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810657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34436-2B95-4727-B68F-2A64208A4A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7D2895-66AE-4DC8-A725-932EA60B4DA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C8F8B5-F0D3-47ED-9E72-61E5C05D3A9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E3E48F-59D2-4640-86C5-C35A47290E30}"/>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6" name="Footer Placeholder 5">
            <a:extLst>
              <a:ext uri="{FF2B5EF4-FFF2-40B4-BE49-F238E27FC236}">
                <a16:creationId xmlns:a16="http://schemas.microsoft.com/office/drawing/2014/main" id="{81BD2939-92B3-4F71-B49D-1E3EB03393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755A04-CE9C-42A5-A4A5-ED5FF9EB6E67}"/>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3740643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22DA-5339-4D27-9CF1-93C3955E31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56590D-89C6-4A88-A2D7-BD7C000C62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4F927A6-24C5-48B0-BA04-791719CE94C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FB9F32-EE8D-414C-A6C9-D4FF92143B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998F5DC-5F49-4AC8-B2FF-0C9B6692D21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249326-656F-490A-ABDF-B41809FD1395}"/>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8" name="Footer Placeholder 7">
            <a:extLst>
              <a:ext uri="{FF2B5EF4-FFF2-40B4-BE49-F238E27FC236}">
                <a16:creationId xmlns:a16="http://schemas.microsoft.com/office/drawing/2014/main" id="{C5C7BBD7-5DBB-445C-9A7F-417B75704B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06CD6C-A1B3-49D9-801B-F0860773D78E}"/>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1279592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03CB6-342F-4D6E-9364-BBCCF20EB72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8B2865-47BE-4B9C-8796-90FE00B2A19F}"/>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4" name="Footer Placeholder 3">
            <a:extLst>
              <a:ext uri="{FF2B5EF4-FFF2-40B4-BE49-F238E27FC236}">
                <a16:creationId xmlns:a16="http://schemas.microsoft.com/office/drawing/2014/main" id="{0340FA09-CC87-4B64-AE0C-682B19640A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A14C80-2B48-422D-B1F7-ECCAE26FC726}"/>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3606316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27D773-A7EB-4C12-A4EC-585D64E87F27}"/>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3" name="Footer Placeholder 2">
            <a:extLst>
              <a:ext uri="{FF2B5EF4-FFF2-40B4-BE49-F238E27FC236}">
                <a16:creationId xmlns:a16="http://schemas.microsoft.com/office/drawing/2014/main" id="{73109B2F-94BB-4692-8D43-B7DCF9AE59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EAF2D0-CFF2-43C3-86B3-9B16D90F644F}"/>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3662425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77CED-F73B-4A4A-BB65-03562FE161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CF2EC2-6340-4E38-BE41-7BB81A23D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5C0833-60B4-4085-91BA-984743531D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233840D-6113-4BD6-92B5-05EB6DE116F2}"/>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6" name="Footer Placeholder 5">
            <a:extLst>
              <a:ext uri="{FF2B5EF4-FFF2-40B4-BE49-F238E27FC236}">
                <a16:creationId xmlns:a16="http://schemas.microsoft.com/office/drawing/2014/main" id="{7BD4CC9C-CFF2-4693-A034-F2CC74995D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46290F-4F43-40A4-9223-E844282FE352}"/>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1363382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15ED2-61E1-4568-8E9E-A1257E9B21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B837DB-E30B-4CE6-9C1D-016B31D871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CE61D0-E9E5-47C4-9636-37994151A8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EC12EBC-48A6-44A7-9129-A6BBCEB68E5C}"/>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6" name="Footer Placeholder 5">
            <a:extLst>
              <a:ext uri="{FF2B5EF4-FFF2-40B4-BE49-F238E27FC236}">
                <a16:creationId xmlns:a16="http://schemas.microsoft.com/office/drawing/2014/main" id="{6040C15E-96CC-44C3-8EED-8D3427509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D88E1-7116-4BCF-B86E-1F17E0576B3B}"/>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2421517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5F10A-F2ED-4AAB-91F0-4C4E83E7E9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B69DE0-DA3E-422C-91E7-9400BB4742C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69EF27-F040-412B-9F81-BB0A1074C1C7}"/>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5" name="Footer Placeholder 4">
            <a:extLst>
              <a:ext uri="{FF2B5EF4-FFF2-40B4-BE49-F238E27FC236}">
                <a16:creationId xmlns:a16="http://schemas.microsoft.com/office/drawing/2014/main" id="{F4225921-A9B0-43CD-AE32-E2B763560E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EBDE2-B3BA-406F-BD12-52849B8A4642}"/>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3823874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672148-0CEB-409C-A61C-27BF112BFD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B3DCA7-9F78-4C08-9CE2-3CD7F9BA27A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D241CB-409E-413F-BE46-AAA47DAC5403}"/>
              </a:ext>
            </a:extLst>
          </p:cNvPr>
          <p:cNvSpPr>
            <a:spLocks noGrp="1"/>
          </p:cNvSpPr>
          <p:nvPr>
            <p:ph type="dt" sz="half" idx="10"/>
          </p:nvPr>
        </p:nvSpPr>
        <p:spPr/>
        <p:txBody>
          <a:bodyPr/>
          <a:lstStyle/>
          <a:p>
            <a:fld id="{2EFF7899-D4EE-47C7-8133-2F0D34930A2C}" type="datetimeFigureOut">
              <a:rPr lang="en-GB" smtClean="0"/>
              <a:t>22/01/2018</a:t>
            </a:fld>
            <a:endParaRPr lang="en-GB"/>
          </a:p>
        </p:txBody>
      </p:sp>
      <p:sp>
        <p:nvSpPr>
          <p:cNvPr id="5" name="Footer Placeholder 4">
            <a:extLst>
              <a:ext uri="{FF2B5EF4-FFF2-40B4-BE49-F238E27FC236}">
                <a16:creationId xmlns:a16="http://schemas.microsoft.com/office/drawing/2014/main" id="{F0CDC407-45F5-4B30-866D-6AE459AB6E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AD7762-B8C7-4766-B615-F2900B146F0C}"/>
              </a:ext>
            </a:extLst>
          </p:cNvPr>
          <p:cNvSpPr>
            <a:spLocks noGrp="1"/>
          </p:cNvSpPr>
          <p:nvPr>
            <p:ph type="sldNum" sz="quarter" idx="12"/>
          </p:nvPr>
        </p:nvSpPr>
        <p:spPr/>
        <p:txBody>
          <a:bodyPr/>
          <a:lstStyle/>
          <a:p>
            <a:fld id="{2E3A02D0-07C4-4FD4-90AF-9DFDD79DA28D}" type="slidenum">
              <a:rPr lang="en-GB" smtClean="0"/>
              <a:t>‹#›</a:t>
            </a:fld>
            <a:endParaRPr lang="en-GB"/>
          </a:p>
        </p:txBody>
      </p:sp>
    </p:spTree>
    <p:extLst>
      <p:ext uri="{BB962C8B-B14F-4D97-AF65-F5344CB8AC3E}">
        <p14:creationId xmlns:p14="http://schemas.microsoft.com/office/powerpoint/2010/main" val="1353149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384484-DC08-413E-8F38-7B81357D2D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1FAED9-E99A-43D9-A021-3C401530BA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2E8D2B-473F-41E9-BE51-7CAD4D6B1D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FF7899-D4EE-47C7-8133-2F0D34930A2C}" type="datetimeFigureOut">
              <a:rPr lang="en-GB" smtClean="0"/>
              <a:t>22/01/2018</a:t>
            </a:fld>
            <a:endParaRPr lang="en-GB"/>
          </a:p>
        </p:txBody>
      </p:sp>
      <p:sp>
        <p:nvSpPr>
          <p:cNvPr id="5" name="Footer Placeholder 4">
            <a:extLst>
              <a:ext uri="{FF2B5EF4-FFF2-40B4-BE49-F238E27FC236}">
                <a16:creationId xmlns:a16="http://schemas.microsoft.com/office/drawing/2014/main" id="{F35DF6D1-3A24-46C4-901A-3406B03F41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70299C-AC45-4FF4-919C-72EDBA0E2A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3A02D0-07C4-4FD4-90AF-9DFDD79DA28D}" type="slidenum">
              <a:rPr lang="en-GB" smtClean="0"/>
              <a:t>‹#›</a:t>
            </a:fld>
            <a:endParaRPr lang="en-GB"/>
          </a:p>
        </p:txBody>
      </p:sp>
    </p:spTree>
    <p:extLst>
      <p:ext uri="{BB962C8B-B14F-4D97-AF65-F5344CB8AC3E}">
        <p14:creationId xmlns:p14="http://schemas.microsoft.com/office/powerpoint/2010/main" val="253044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BE9F795-4515-4AFE-8237-767AEA1A9C4C}"/>
              </a:ext>
            </a:extLst>
          </p:cNvPr>
          <p:cNvSpPr/>
          <p:nvPr/>
        </p:nvSpPr>
        <p:spPr>
          <a:xfrm>
            <a:off x="0" y="0"/>
            <a:ext cx="12192000" cy="87464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DE014E3-711F-4BCD-923E-C8A936351DE3}"/>
              </a:ext>
            </a:extLst>
          </p:cNvPr>
          <p:cNvSpPr>
            <a:spLocks noGrp="1"/>
          </p:cNvSpPr>
          <p:nvPr>
            <p:ph type="ctrTitle"/>
          </p:nvPr>
        </p:nvSpPr>
        <p:spPr>
          <a:xfrm>
            <a:off x="1524000" y="106017"/>
            <a:ext cx="9144000" cy="636105"/>
          </a:xfrm>
        </p:spPr>
        <p:txBody>
          <a:bodyPr>
            <a:noAutofit/>
          </a:bodyPr>
          <a:lstStyle/>
          <a:p>
            <a:r>
              <a:rPr lang="en-GB" sz="2000" dirty="0"/>
              <a:t>Understanding Scythian Culture and Society Using Literary Sources and the Ability to Call Upon a Vast Supply of Burial Mounds Between 7</a:t>
            </a:r>
            <a:r>
              <a:rPr lang="en-GB" sz="2000" baseline="30000" dirty="0"/>
              <a:t>th</a:t>
            </a:r>
            <a:r>
              <a:rPr lang="en-GB" sz="2000" dirty="0"/>
              <a:t> and 4</a:t>
            </a:r>
            <a:r>
              <a:rPr lang="en-GB" sz="2000" baseline="30000" dirty="0"/>
              <a:t>th</a:t>
            </a:r>
            <a:r>
              <a:rPr lang="en-GB" sz="2000" dirty="0"/>
              <a:t> century B.C.</a:t>
            </a:r>
          </a:p>
        </p:txBody>
      </p:sp>
      <p:sp>
        <p:nvSpPr>
          <p:cNvPr id="5" name="TextBox 4">
            <a:extLst>
              <a:ext uri="{FF2B5EF4-FFF2-40B4-BE49-F238E27FC236}">
                <a16:creationId xmlns:a16="http://schemas.microsoft.com/office/drawing/2014/main" id="{0B01E170-B843-4454-BBCA-FBDB65194751}"/>
              </a:ext>
            </a:extLst>
          </p:cNvPr>
          <p:cNvSpPr txBox="1"/>
          <p:nvPr/>
        </p:nvSpPr>
        <p:spPr>
          <a:xfrm>
            <a:off x="10442713" y="571140"/>
            <a:ext cx="1749288" cy="276999"/>
          </a:xfrm>
          <a:prstGeom prst="rect">
            <a:avLst/>
          </a:prstGeom>
          <a:noFill/>
        </p:spPr>
        <p:txBody>
          <a:bodyPr wrap="square" rtlCol="0">
            <a:spAutoFit/>
          </a:bodyPr>
          <a:lstStyle/>
          <a:p>
            <a:r>
              <a:rPr lang="en-GB" sz="1200" dirty="0"/>
              <a:t>Callum Wilson 1502092</a:t>
            </a:r>
          </a:p>
        </p:txBody>
      </p:sp>
      <p:sp>
        <p:nvSpPr>
          <p:cNvPr id="6" name="TextBox 5">
            <a:extLst>
              <a:ext uri="{FF2B5EF4-FFF2-40B4-BE49-F238E27FC236}">
                <a16:creationId xmlns:a16="http://schemas.microsoft.com/office/drawing/2014/main" id="{94888244-E65F-4EE2-B4DC-9E8895B9F1CF}"/>
              </a:ext>
            </a:extLst>
          </p:cNvPr>
          <p:cNvSpPr txBox="1"/>
          <p:nvPr/>
        </p:nvSpPr>
        <p:spPr>
          <a:xfrm>
            <a:off x="0" y="1099930"/>
            <a:ext cx="2888974" cy="2400657"/>
          </a:xfrm>
          <a:prstGeom prst="rect">
            <a:avLst/>
          </a:prstGeom>
          <a:noFill/>
        </p:spPr>
        <p:txBody>
          <a:bodyPr wrap="square" rtlCol="0">
            <a:spAutoFit/>
          </a:bodyPr>
          <a:lstStyle/>
          <a:p>
            <a:r>
              <a:rPr lang="en-GB" dirty="0"/>
              <a:t>Who Were The Scythians?</a:t>
            </a:r>
          </a:p>
          <a:p>
            <a:endParaRPr lang="en-GB" sz="1200" dirty="0"/>
          </a:p>
          <a:p>
            <a:r>
              <a:rPr lang="en-GB" sz="1200" dirty="0"/>
              <a:t>The word Scythian was used by the Greeks to describe the nomadic tribes which arrived from Eurasian Steppes (Khazanov 2015:32). According to Herodotus these peoples were forced from there homeland in Asia by the </a:t>
            </a:r>
            <a:r>
              <a:rPr lang="en-GB" sz="1200" dirty="0" err="1"/>
              <a:t>Massegatae</a:t>
            </a:r>
            <a:r>
              <a:rPr lang="en-GB" sz="1200" dirty="0"/>
              <a:t> and in turn displaced the Cimmerian people in the black sea region (</a:t>
            </a:r>
            <a:r>
              <a:rPr lang="en-GB" sz="1200" dirty="0" err="1"/>
              <a:t>Hdt</a:t>
            </a:r>
            <a:r>
              <a:rPr lang="en-GB" sz="1200" dirty="0"/>
              <a:t>. 4.1.1). however the story of the Scythian peoples is not this simple.</a:t>
            </a:r>
          </a:p>
        </p:txBody>
      </p:sp>
      <p:sp>
        <p:nvSpPr>
          <p:cNvPr id="7" name="TextBox 6">
            <a:extLst>
              <a:ext uri="{FF2B5EF4-FFF2-40B4-BE49-F238E27FC236}">
                <a16:creationId xmlns:a16="http://schemas.microsoft.com/office/drawing/2014/main" id="{A88B0D28-21A8-404C-A754-98A9877BF3E0}"/>
              </a:ext>
            </a:extLst>
          </p:cNvPr>
          <p:cNvSpPr txBox="1"/>
          <p:nvPr/>
        </p:nvSpPr>
        <p:spPr>
          <a:xfrm>
            <a:off x="4075043" y="1099930"/>
            <a:ext cx="4041913" cy="1846659"/>
          </a:xfrm>
          <a:prstGeom prst="rect">
            <a:avLst/>
          </a:prstGeom>
          <a:noFill/>
        </p:spPr>
        <p:txBody>
          <a:bodyPr wrap="square" rtlCol="0">
            <a:spAutoFit/>
          </a:bodyPr>
          <a:lstStyle/>
          <a:p>
            <a:r>
              <a:rPr lang="en-GB" dirty="0"/>
              <a:t>The Scythian Empire?</a:t>
            </a:r>
          </a:p>
          <a:p>
            <a:endParaRPr lang="en-GB" sz="1200" dirty="0"/>
          </a:p>
          <a:p>
            <a:r>
              <a:rPr lang="en-GB" sz="1200" dirty="0"/>
              <a:t>The Scythians lay claim to covering an incredible amount of land throughout their time and although still debated it can be seen through archaeology that their material culture spanned great distances. The Scythian burial mounds, known as Kurgans, show a culture spanning from the Altai-</a:t>
            </a:r>
            <a:r>
              <a:rPr lang="en-GB" sz="1200" dirty="0" err="1"/>
              <a:t>Sayan</a:t>
            </a:r>
            <a:r>
              <a:rPr lang="en-GB" sz="1200" dirty="0"/>
              <a:t> Mountains, pushing far into the Near East and into Eastern Europe (Simpson ; </a:t>
            </a:r>
            <a:r>
              <a:rPr lang="en-GB" sz="1200" dirty="0" err="1"/>
              <a:t>Pankova</a:t>
            </a:r>
            <a:r>
              <a:rPr lang="en-GB" sz="1200" dirty="0"/>
              <a:t> 2017:10).  </a:t>
            </a:r>
          </a:p>
        </p:txBody>
      </p:sp>
      <p:sp>
        <p:nvSpPr>
          <p:cNvPr id="8" name="TextBox 7">
            <a:extLst>
              <a:ext uri="{FF2B5EF4-FFF2-40B4-BE49-F238E27FC236}">
                <a16:creationId xmlns:a16="http://schemas.microsoft.com/office/drawing/2014/main" id="{A11F47D2-E2C8-4F20-BFB8-5A856F258AB7}"/>
              </a:ext>
            </a:extLst>
          </p:cNvPr>
          <p:cNvSpPr txBox="1"/>
          <p:nvPr/>
        </p:nvSpPr>
        <p:spPr>
          <a:xfrm>
            <a:off x="8534400" y="1099930"/>
            <a:ext cx="3392557" cy="2215991"/>
          </a:xfrm>
          <a:prstGeom prst="rect">
            <a:avLst/>
          </a:prstGeom>
          <a:noFill/>
        </p:spPr>
        <p:txBody>
          <a:bodyPr wrap="square" rtlCol="0">
            <a:spAutoFit/>
          </a:bodyPr>
          <a:lstStyle/>
          <a:p>
            <a:r>
              <a:rPr lang="en-GB" dirty="0"/>
              <a:t>The Kurgans Themselves</a:t>
            </a:r>
          </a:p>
          <a:p>
            <a:endParaRPr lang="en-GB" sz="1200" dirty="0"/>
          </a:p>
          <a:p>
            <a:r>
              <a:rPr lang="en-GB" sz="1200" dirty="0"/>
              <a:t>The burial mounds of the Scythian peoples are both plentiful and impressive, preservation in some was good enough for us to examine even the skin of a few of these noble people. After this examination it was found that the tattoos of these people could be seen, depicting many animals and other such creatures as seen below. These burials give us the ability to learn more about these people, at least those of high cultural and societal standing.</a:t>
            </a:r>
          </a:p>
        </p:txBody>
      </p:sp>
      <p:pic>
        <p:nvPicPr>
          <p:cNvPr id="10" name="Picture 9" descr="A close up of text on a white background&#10;&#10;Description generated with high confidence">
            <a:extLst>
              <a:ext uri="{FF2B5EF4-FFF2-40B4-BE49-F238E27FC236}">
                <a16:creationId xmlns:a16="http://schemas.microsoft.com/office/drawing/2014/main" id="{3618922D-9259-4F4F-8092-8CDDB8A3CE10}"/>
              </a:ext>
            </a:extLst>
          </p:cNvPr>
          <p:cNvPicPr>
            <a:picLocks noChangeAspect="1"/>
          </p:cNvPicPr>
          <p:nvPr/>
        </p:nvPicPr>
        <p:blipFill rotWithShape="1">
          <a:blip r:embed="rId2">
            <a:extLst>
              <a:ext uri="{28A0092B-C50C-407E-A947-70E740481C1C}">
                <a14:useLocalDpi xmlns:a14="http://schemas.microsoft.com/office/drawing/2010/main" val="0"/>
              </a:ext>
            </a:extLst>
          </a:blip>
          <a:srcRect l="7193" t="-1" r="513" b="9245"/>
          <a:stretch/>
        </p:blipFill>
        <p:spPr>
          <a:xfrm>
            <a:off x="123284" y="3552550"/>
            <a:ext cx="2325757" cy="3049325"/>
          </a:xfrm>
          <a:prstGeom prst="rect">
            <a:avLst/>
          </a:prstGeom>
        </p:spPr>
      </p:pic>
      <p:pic>
        <p:nvPicPr>
          <p:cNvPr id="12" name="Picture 11" descr="A picture containing table, indoor, floor&#10;&#10;Description generated with high confidence">
            <a:extLst>
              <a:ext uri="{FF2B5EF4-FFF2-40B4-BE49-F238E27FC236}">
                <a16:creationId xmlns:a16="http://schemas.microsoft.com/office/drawing/2014/main" id="{9BA9DC7D-DA1C-4857-9447-A807EEC05986}"/>
              </a:ext>
            </a:extLst>
          </p:cNvPr>
          <p:cNvPicPr>
            <a:picLocks noChangeAspect="1"/>
          </p:cNvPicPr>
          <p:nvPr/>
        </p:nvPicPr>
        <p:blipFill rotWithShape="1">
          <a:blip r:embed="rId3">
            <a:extLst>
              <a:ext uri="{28A0092B-C50C-407E-A947-70E740481C1C}">
                <a14:useLocalDpi xmlns:a14="http://schemas.microsoft.com/office/drawing/2010/main" val="0"/>
              </a:ext>
            </a:extLst>
          </a:blip>
          <a:srcRect l="4911" t="36908" r="4396" b="20773"/>
          <a:stretch/>
        </p:blipFill>
        <p:spPr>
          <a:xfrm>
            <a:off x="3253409" y="3315921"/>
            <a:ext cx="3677479" cy="2193159"/>
          </a:xfrm>
          <a:prstGeom prst="rect">
            <a:avLst/>
          </a:prstGeom>
        </p:spPr>
      </p:pic>
      <p:sp>
        <p:nvSpPr>
          <p:cNvPr id="13" name="TextBox 12">
            <a:extLst>
              <a:ext uri="{FF2B5EF4-FFF2-40B4-BE49-F238E27FC236}">
                <a16:creationId xmlns:a16="http://schemas.microsoft.com/office/drawing/2014/main" id="{4F56C3E6-AACA-4E06-8D0B-5EE459F77D01}"/>
              </a:ext>
            </a:extLst>
          </p:cNvPr>
          <p:cNvSpPr txBox="1"/>
          <p:nvPr/>
        </p:nvSpPr>
        <p:spPr>
          <a:xfrm>
            <a:off x="8116956" y="5509080"/>
            <a:ext cx="3677479" cy="1338828"/>
          </a:xfrm>
          <a:prstGeom prst="rect">
            <a:avLst/>
          </a:prstGeom>
          <a:noFill/>
        </p:spPr>
        <p:txBody>
          <a:bodyPr wrap="square" rtlCol="0">
            <a:spAutoFit/>
          </a:bodyPr>
          <a:lstStyle/>
          <a:p>
            <a:r>
              <a:rPr lang="en-GB" sz="900" dirty="0"/>
              <a:t>Bibliography:</a:t>
            </a:r>
          </a:p>
          <a:p>
            <a:r>
              <a:rPr lang="en-GB" sz="900" dirty="0"/>
              <a:t>Herodotus</a:t>
            </a:r>
          </a:p>
          <a:p>
            <a:r>
              <a:rPr lang="en-GB" sz="900" dirty="0" err="1"/>
              <a:t>Amitai</a:t>
            </a:r>
            <a:r>
              <a:rPr lang="en-GB" sz="900" dirty="0"/>
              <a:t>, R. </a:t>
            </a:r>
            <a:r>
              <a:rPr lang="en-GB" sz="900" dirty="0" err="1"/>
              <a:t>Biran</a:t>
            </a:r>
            <a:r>
              <a:rPr lang="en-GB" sz="900" dirty="0"/>
              <a:t>. M. 2015. Nomads as Agents of Cultural Exchange. United States Of America. University of Hawai’i Press.</a:t>
            </a:r>
          </a:p>
          <a:p>
            <a:r>
              <a:rPr lang="en-GB" sz="900" dirty="0"/>
              <a:t> Simpson, J. </a:t>
            </a:r>
            <a:r>
              <a:rPr lang="en-GB" sz="900" dirty="0" err="1"/>
              <a:t>Pankova</a:t>
            </a:r>
            <a:r>
              <a:rPr lang="en-GB" sz="900" dirty="0"/>
              <a:t>, S. 2017. Scythians: Warriors of Ancient Siberia. United Kingdom. Thomas &amp; Hudson Press.</a:t>
            </a:r>
          </a:p>
          <a:p>
            <a:r>
              <a:rPr lang="en-GB" sz="900" dirty="0"/>
              <a:t>Image citations:</a:t>
            </a:r>
          </a:p>
          <a:p>
            <a:r>
              <a:rPr lang="en-GB" sz="900" dirty="0"/>
              <a:t>Images taken from translated by </a:t>
            </a:r>
            <a:r>
              <a:rPr lang="en-GB" sz="900" dirty="0" err="1"/>
              <a:t>Sobolev</a:t>
            </a:r>
            <a:r>
              <a:rPr lang="en-GB" sz="900" dirty="0"/>
              <a:t>, V. 1987. Scythian Art. Oxford. </a:t>
            </a:r>
            <a:r>
              <a:rPr lang="en-GB" sz="900" dirty="0" err="1"/>
              <a:t>Phaidon</a:t>
            </a:r>
            <a:r>
              <a:rPr lang="en-GB" sz="900" dirty="0"/>
              <a:t> Press.</a:t>
            </a:r>
          </a:p>
        </p:txBody>
      </p:sp>
      <p:sp>
        <p:nvSpPr>
          <p:cNvPr id="14" name="TextBox 13">
            <a:extLst>
              <a:ext uri="{FF2B5EF4-FFF2-40B4-BE49-F238E27FC236}">
                <a16:creationId xmlns:a16="http://schemas.microsoft.com/office/drawing/2014/main" id="{F60C1958-42D9-410C-A90B-28D99ED6E770}"/>
              </a:ext>
            </a:extLst>
          </p:cNvPr>
          <p:cNvSpPr txBox="1"/>
          <p:nvPr/>
        </p:nvSpPr>
        <p:spPr>
          <a:xfrm>
            <a:off x="2401002" y="6038294"/>
            <a:ext cx="1749286" cy="646331"/>
          </a:xfrm>
          <a:prstGeom prst="rect">
            <a:avLst/>
          </a:prstGeom>
          <a:noFill/>
        </p:spPr>
        <p:txBody>
          <a:bodyPr wrap="square" rtlCol="0">
            <a:spAutoFit/>
          </a:bodyPr>
          <a:lstStyle/>
          <a:p>
            <a:r>
              <a:rPr lang="en-GB" sz="1200" dirty="0"/>
              <a:t>Fig. 1. Drawing of one of the Kurgan sites and its layout.</a:t>
            </a:r>
          </a:p>
        </p:txBody>
      </p:sp>
      <p:pic>
        <p:nvPicPr>
          <p:cNvPr id="16" name="Picture 15" descr="A close up of a piece of paper&#10;&#10;Description generated with high confidence">
            <a:extLst>
              <a:ext uri="{FF2B5EF4-FFF2-40B4-BE49-F238E27FC236}">
                <a16:creationId xmlns:a16="http://schemas.microsoft.com/office/drawing/2014/main" id="{3FC3C54E-38F9-4064-A270-A567F14D643A}"/>
              </a:ext>
            </a:extLst>
          </p:cNvPr>
          <p:cNvPicPr>
            <a:picLocks noChangeAspect="1"/>
          </p:cNvPicPr>
          <p:nvPr/>
        </p:nvPicPr>
        <p:blipFill rotWithShape="1">
          <a:blip r:embed="rId4">
            <a:extLst>
              <a:ext uri="{28A0092B-C50C-407E-A947-70E740481C1C}">
                <a14:useLocalDpi xmlns:a14="http://schemas.microsoft.com/office/drawing/2010/main" val="0"/>
              </a:ext>
            </a:extLst>
          </a:blip>
          <a:srcRect l="13050" t="12560" r="12272" b="38744"/>
          <a:stretch/>
        </p:blipFill>
        <p:spPr>
          <a:xfrm>
            <a:off x="8063947" y="3289161"/>
            <a:ext cx="2549642" cy="2246679"/>
          </a:xfrm>
          <a:prstGeom prst="rect">
            <a:avLst/>
          </a:prstGeom>
        </p:spPr>
      </p:pic>
      <p:sp>
        <p:nvSpPr>
          <p:cNvPr id="17" name="TextBox 16">
            <a:extLst>
              <a:ext uri="{FF2B5EF4-FFF2-40B4-BE49-F238E27FC236}">
                <a16:creationId xmlns:a16="http://schemas.microsoft.com/office/drawing/2014/main" id="{8A7D2574-5D07-4CF7-A606-865F6357948F}"/>
              </a:ext>
            </a:extLst>
          </p:cNvPr>
          <p:cNvSpPr txBox="1"/>
          <p:nvPr/>
        </p:nvSpPr>
        <p:spPr>
          <a:xfrm>
            <a:off x="4128752" y="5535840"/>
            <a:ext cx="2510587" cy="461665"/>
          </a:xfrm>
          <a:prstGeom prst="rect">
            <a:avLst/>
          </a:prstGeom>
          <a:noFill/>
        </p:spPr>
        <p:txBody>
          <a:bodyPr wrap="square" rtlCol="0">
            <a:spAutoFit/>
          </a:bodyPr>
          <a:lstStyle/>
          <a:p>
            <a:r>
              <a:rPr lang="en-GB" sz="1200" dirty="0"/>
              <a:t>Fig. 2. Decorative ends from a Scythian composite bow.</a:t>
            </a:r>
          </a:p>
        </p:txBody>
      </p:sp>
      <p:sp>
        <p:nvSpPr>
          <p:cNvPr id="18" name="TextBox 17">
            <a:extLst>
              <a:ext uri="{FF2B5EF4-FFF2-40B4-BE49-F238E27FC236}">
                <a16:creationId xmlns:a16="http://schemas.microsoft.com/office/drawing/2014/main" id="{A60386EC-5524-4BB6-B638-C7FA3023529D}"/>
              </a:ext>
            </a:extLst>
          </p:cNvPr>
          <p:cNvSpPr txBox="1"/>
          <p:nvPr/>
        </p:nvSpPr>
        <p:spPr>
          <a:xfrm>
            <a:off x="10613589" y="3289161"/>
            <a:ext cx="1339872" cy="830997"/>
          </a:xfrm>
          <a:prstGeom prst="rect">
            <a:avLst/>
          </a:prstGeom>
          <a:noFill/>
        </p:spPr>
        <p:txBody>
          <a:bodyPr wrap="square" rtlCol="0">
            <a:spAutoFit/>
          </a:bodyPr>
          <a:lstStyle/>
          <a:p>
            <a:r>
              <a:rPr lang="en-GB" sz="1200" dirty="0"/>
              <a:t>Fig. 3. Representation of the Scythian tattoos. </a:t>
            </a:r>
          </a:p>
        </p:txBody>
      </p:sp>
    </p:spTree>
    <p:extLst>
      <p:ext uri="{BB962C8B-B14F-4D97-AF65-F5344CB8AC3E}">
        <p14:creationId xmlns:p14="http://schemas.microsoft.com/office/powerpoint/2010/main" val="3452965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375</Words>
  <Application>Microsoft Office PowerPoint</Application>
  <PresentationFormat>Widescreen</PresentationFormat>
  <Paragraphs>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Understanding Scythian Culture and Society Using Literary Sources and the Ability to Call Upon a Vast Supply of Burial Mounds Between 7th and 4th century B.C.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Scythian Culture and Society Using Literary Sources and the Ability to Call Upon a Vast Supply of Burial Mounds Between 7th and 4th century B.C.</dc:title>
  <dc:creator>Callum Wilson</dc:creator>
  <cp:lastModifiedBy>Callum Wilson</cp:lastModifiedBy>
  <cp:revision>11</cp:revision>
  <dcterms:created xsi:type="dcterms:W3CDTF">2018-01-22T20:34:00Z</dcterms:created>
  <dcterms:modified xsi:type="dcterms:W3CDTF">2018-01-22T22:38:33Z</dcterms:modified>
</cp:coreProperties>
</file>