
<file path=[Content_Types].xml><?xml version="1.0" encoding="utf-8"?>
<Types xmlns="http://schemas.openxmlformats.org/package/2006/content-types">
  <Default Extension="fntdata" ContentType="application/x-fontdata"/>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0" r:id="rId4"/>
  </p:sldMasterIdLst>
  <p:notesMasterIdLst>
    <p:notesMasterId r:id="rId21"/>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Lst>
  <p:sldSz cx="12192000" cy="6858000"/>
  <p:notesSz cx="6858000" cy="12192000"/>
  <p:embeddedFontLst>
    <p:embeddedFont>
      <p:font typeface="Bitter" panose="020B0604020202020204" charset="0"/>
      <p:regular r:id="rId22"/>
      <p:bold r:id="rId23"/>
      <p:italic r:id="rId24"/>
      <p:boldItalic r:id="rId25"/>
    </p:embeddedFont>
    <p:embeddedFont>
      <p:font typeface="Outfit" panose="020B0604020202020204" charset="0"/>
      <p:regular r:id="rId26"/>
      <p:bold r:id="rId2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1" d="100"/>
          <a:sy n="91" d="100"/>
        </p:scale>
        <p:origin x="341"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5.fntdata"/><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4.fntdata"/><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3.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2.fntdata"/><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dirty="0"/>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dirty="0"/>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dirty="0"/>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dirty="0">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
        <p:cNvGrpSpPr/>
        <p:nvPr/>
      </p:nvGrpSpPr>
      <p:grpSpPr>
        <a:xfrm>
          <a:off x="0" y="0"/>
          <a:ext cx="0" cy="0"/>
          <a:chOff x="0" y="0"/>
          <a:chExt cx="0" cy="0"/>
        </a:xfrm>
      </p:grpSpPr>
      <p:sp>
        <p:nvSpPr>
          <p:cNvPr id="16" name="Google Shape;1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 name="Google Shape;17;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8" name="Google Shape;18;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a:t>
            </a:fld>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
        <p:cNvGrpSpPr/>
        <p:nvPr/>
      </p:nvGrpSpPr>
      <p:grpSpPr>
        <a:xfrm>
          <a:off x="0" y="0"/>
          <a:ext cx="0" cy="0"/>
          <a:chOff x="0" y="0"/>
          <a:chExt cx="0" cy="0"/>
        </a:xfrm>
      </p:grpSpPr>
      <p:sp>
        <p:nvSpPr>
          <p:cNvPr id="24" name="Google Shape;24;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 name="Google Shape;25;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26" name="Google Shape;26;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2</a:t>
            </a:fld>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
        <p:cNvGrpSpPr/>
        <p:nvPr/>
      </p:nvGrpSpPr>
      <p:grpSpPr>
        <a:xfrm>
          <a:off x="0" y="0"/>
          <a:ext cx="0" cy="0"/>
          <a:chOff x="0" y="0"/>
          <a:chExt cx="0" cy="0"/>
        </a:xfrm>
      </p:grpSpPr>
      <p:sp>
        <p:nvSpPr>
          <p:cNvPr id="32" name="Google Shape;3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 name="Google Shape;3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34" name="Google Shape;3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3</a:t>
            </a:fld>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
        <p:cNvGrpSpPr/>
        <p:nvPr/>
      </p:nvGrpSpPr>
      <p:grpSpPr>
        <a:xfrm>
          <a:off x="0" y="0"/>
          <a:ext cx="0" cy="0"/>
          <a:chOff x="0" y="0"/>
          <a:chExt cx="0" cy="0"/>
        </a:xfrm>
      </p:grpSpPr>
      <p:sp>
        <p:nvSpPr>
          <p:cNvPr id="40" name="Google Shape;4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1" name="Google Shape;4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42" name="Google Shape;4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4</a:t>
            </a:fld>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4" name="Google Shape;64;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65" name="Google Shape;65;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5</a:t>
            </a:fld>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1" name="Google Shape;81;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82" name="Google Shape;82;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6</a:t>
            </a:fld>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7" name="Google Shape;97;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98" name="Google Shape;98;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7</a:t>
            </a:fld>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6" name="Google Shape;106;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07" name="Google Shape;107;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8</a:t>
            </a:fld>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4" name="Google Shape;114;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15" name="Google Shape;115;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9</a:t>
            </a:fld>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2" name="Google Shape;132;p1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33" name="Google Shape;133;p1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10</a:t>
            </a:fld>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0" name="Google Shape;140;p1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41" name="Google Shape;141;p11: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11</a:t>
            </a:fld>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8" name="Google Shape;148;p12: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49" name="Google Shape;149;p12: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US"/>
              <a:t>12</a:t>
            </a:fld>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6" name="Google Shape;156;p13: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57" name="Google Shape;157;p13: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13</a:t>
            </a:fld>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5" name="Google Shape;165;p1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66" name="Google Shape;166;p14: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US"/>
              <a:t>14</a:t>
            </a:fld>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3" name="Google Shape;173;p1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74" name="Google Shape;174;p15: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15</a:t>
            </a:fld>
            <a:endParaRPr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1" name="Google Shape;181;p1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dirty="0"/>
          </a:p>
        </p:txBody>
      </p:sp>
      <p:sp>
        <p:nvSpPr>
          <p:cNvPr id="182" name="Google Shape;182;p1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16</a:t>
            </a:fld>
            <a:endParaRPr dirty="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lide master 1">
  <p:cSld name="Slide master 1">
    <p:spTree>
      <p:nvGrpSpPr>
        <p:cNvPr id="1" name="Shape 10"/>
        <p:cNvGrpSpPr/>
        <p:nvPr/>
      </p:nvGrpSpPr>
      <p:grpSpPr>
        <a:xfrm>
          <a:off x="0" y="0"/>
          <a:ext cx="0" cy="0"/>
          <a:chOff x="0" y="0"/>
          <a:chExt cx="0" cy="0"/>
        </a:xfrm>
      </p:grpSpPr>
      <p:sp>
        <p:nvSpPr>
          <p:cNvPr id="11" name="Google Shape;11;p2"/>
          <p:cNvSpPr/>
          <p:nvPr/>
        </p:nvSpPr>
        <p:spPr>
          <a:xfrm>
            <a:off x="0" y="0"/>
            <a:ext cx="12191695" cy="6858000"/>
          </a:xfrm>
          <a:prstGeom prst="rect">
            <a:avLst/>
          </a:prstGeom>
          <a:solidFill>
            <a:srgbClr val="0B101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12" name="Google Shape;12;p2"/>
          <p:cNvSpPr/>
          <p:nvPr/>
        </p:nvSpPr>
        <p:spPr>
          <a:xfrm>
            <a:off x="0" y="0"/>
            <a:ext cx="12191695" cy="6858000"/>
          </a:xfrm>
          <a:prstGeom prst="rect">
            <a:avLst/>
          </a:prstGeom>
          <a:solidFill>
            <a:srgbClr val="1C1D1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pic>
        <p:nvPicPr>
          <p:cNvPr id="13" name="Google Shape;13;p2" descr="preencoded.png">
            <a:hlinkClick r:id="rId2"/>
          </p:cNvPr>
          <p:cNvPicPr preferRelativeResize="0"/>
          <p:nvPr/>
        </p:nvPicPr>
        <p:blipFill rotWithShape="1">
          <a:blip r:embed="rId3">
            <a:alphaModFix/>
          </a:blip>
          <a:srcRect/>
          <a:stretch/>
        </p:blipFill>
        <p:spPr>
          <a:xfrm>
            <a:off x="11076875" y="6558991"/>
            <a:ext cx="1071843" cy="256032"/>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DEFAULT">
  <p:cSld name="DEFAULT">
    <p:bg>
      <p:bgPr>
        <a:solidFill>
          <a:schemeClr val="lt1"/>
        </a:solidFill>
        <a:effectLst/>
      </p:bgPr>
    </p:bg>
    <p:spTree>
      <p:nvGrpSpPr>
        <p:cNvPr id="1" name="Shape 14"/>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Shape 9"/>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8" r:id="rId1"/>
    <p:sldLayoutId id="2147483649"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jp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xml"/><Relationship Id="rId7" Type="http://schemas.openxmlformats.org/officeDocument/2006/relationships/image" Target="../media/image8.jp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0.png"/><Relationship Id="rId5" Type="http://schemas.openxmlformats.org/officeDocument/2006/relationships/image" Target="../media/image9.jp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11.jp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2.jp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1.xml"/><Relationship Id="rId7" Type="http://schemas.openxmlformats.org/officeDocument/2006/relationships/image" Target="../media/image15.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4.png"/><Relationship Id="rId5" Type="http://schemas.openxmlformats.org/officeDocument/2006/relationships/image" Target="../media/image13.jpg"/><Relationship Id="rId4" Type="http://schemas.openxmlformats.org/officeDocument/2006/relationships/notesSlide" Target="../notesSlides/notesSlide9.xml"/><Relationship Id="rId9"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2.jp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11.jp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9"/>
        <p:cNvGrpSpPr/>
        <p:nvPr/>
      </p:nvGrpSpPr>
      <p:grpSpPr>
        <a:xfrm>
          <a:off x="0" y="0"/>
          <a:ext cx="0" cy="0"/>
          <a:chOff x="0" y="0"/>
          <a:chExt cx="0" cy="0"/>
        </a:xfrm>
      </p:grpSpPr>
      <p:pic>
        <p:nvPicPr>
          <p:cNvPr id="20" name="Google Shape;20;p4"/>
          <p:cNvPicPr preferRelativeResize="0"/>
          <p:nvPr/>
        </p:nvPicPr>
        <p:blipFill rotWithShape="1">
          <a:blip r:embed="rId5">
            <a:alphaModFix/>
          </a:blip>
          <a:srcRect/>
          <a:stretch/>
        </p:blipFill>
        <p:spPr>
          <a:xfrm>
            <a:off x="7391520" y="-82296"/>
            <a:ext cx="4800480" cy="6858000"/>
          </a:xfrm>
          <a:custGeom>
            <a:avLst/>
            <a:gdLst/>
            <a:ahLst/>
            <a:cxnLst/>
            <a:rect l="l" t="t" r="r" b="b"/>
            <a:pathLst>
              <a:path w="100000" h="100000" extrusionOk="0">
                <a:moveTo>
                  <a:pt x="9570" y="0"/>
                </a:moveTo>
                <a:lnTo>
                  <a:pt x="100000" y="0"/>
                </a:lnTo>
                <a:lnTo>
                  <a:pt x="100000" y="100000"/>
                </a:lnTo>
                <a:lnTo>
                  <a:pt x="30760" y="100000"/>
                </a:lnTo>
                <a:lnTo>
                  <a:pt x="26370" y="95510"/>
                </a:lnTo>
                <a:lnTo>
                  <a:pt x="26370" y="95310"/>
                </a:lnTo>
                <a:lnTo>
                  <a:pt x="25490" y="94530"/>
                </a:lnTo>
                <a:lnTo>
                  <a:pt x="25490" y="94340"/>
                </a:lnTo>
                <a:lnTo>
                  <a:pt x="22660" y="91210"/>
                </a:lnTo>
                <a:lnTo>
                  <a:pt x="18360" y="85550"/>
                </a:lnTo>
                <a:lnTo>
                  <a:pt x="15140" y="80660"/>
                </a:lnTo>
                <a:lnTo>
                  <a:pt x="11910" y="75000"/>
                </a:lnTo>
                <a:lnTo>
                  <a:pt x="9280" y="69530"/>
                </a:lnTo>
                <a:lnTo>
                  <a:pt x="6840" y="63380"/>
                </a:lnTo>
                <a:lnTo>
                  <a:pt x="4790" y="56740"/>
                </a:lnTo>
                <a:lnTo>
                  <a:pt x="3320" y="50200"/>
                </a:lnTo>
                <a:lnTo>
                  <a:pt x="2440" y="44140"/>
                </a:lnTo>
                <a:lnTo>
                  <a:pt x="2050" y="39060"/>
                </a:lnTo>
                <a:lnTo>
                  <a:pt x="2050" y="30860"/>
                </a:lnTo>
                <a:lnTo>
                  <a:pt x="2540" y="25000"/>
                </a:lnTo>
                <a:lnTo>
                  <a:pt x="3320" y="19820"/>
                </a:lnTo>
                <a:lnTo>
                  <a:pt x="4880" y="12890"/>
                </a:lnTo>
                <a:lnTo>
                  <a:pt x="6930" y="6350"/>
                </a:lnTo>
                <a:close/>
              </a:path>
            </a:pathLst>
          </a:custGeom>
          <a:noFill/>
          <a:ln>
            <a:noFill/>
          </a:ln>
        </p:spPr>
      </p:pic>
      <p:sp>
        <p:nvSpPr>
          <p:cNvPr id="21" name="Google Shape;21;p4"/>
          <p:cNvSpPr/>
          <p:nvPr/>
        </p:nvSpPr>
        <p:spPr>
          <a:xfrm>
            <a:off x="661475" y="1027013"/>
            <a:ext cx="6296860" cy="206692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250"/>
              <a:buFont typeface="Outfit"/>
              <a:buNone/>
            </a:pPr>
            <a:r>
              <a:rPr lang="en-US" sz="3250" b="1" i="0" u="none" strike="noStrike" cap="none" dirty="0">
                <a:solidFill>
                  <a:srgbClr val="E1E5CD"/>
                </a:solidFill>
                <a:latin typeface="Outfit"/>
                <a:ea typeface="Outfit"/>
                <a:cs typeface="Outfit"/>
                <a:sym typeface="Outfit"/>
              </a:rPr>
              <a:t>Empowering Older People to Age Well at Home: Autonomy, Community and Enabling Environments</a:t>
            </a:r>
            <a:endParaRPr sz="3250" b="0" i="0" u="none" strike="noStrike" cap="none" dirty="0">
              <a:solidFill>
                <a:schemeClr val="dk1"/>
              </a:solidFill>
              <a:latin typeface="Calibri"/>
              <a:ea typeface="Calibri"/>
              <a:cs typeface="Calibri"/>
              <a:sym typeface="Calibri"/>
            </a:endParaRPr>
          </a:p>
        </p:txBody>
      </p:sp>
      <p:sp>
        <p:nvSpPr>
          <p:cNvPr id="22" name="Google Shape;22;p4"/>
          <p:cNvSpPr/>
          <p:nvPr/>
        </p:nvSpPr>
        <p:spPr>
          <a:xfrm>
            <a:off x="661475" y="3341974"/>
            <a:ext cx="6297000" cy="2813400"/>
          </a:xfrm>
          <a:prstGeom prst="rect">
            <a:avLst/>
          </a:prstGeom>
          <a:noFill/>
          <a:ln>
            <a:noFill/>
          </a:ln>
        </p:spPr>
        <p:txBody>
          <a:bodyPr spcFirstLastPara="1" wrap="square" lIns="0" tIns="0" rIns="0" bIns="0" anchor="t" anchorCtr="0">
            <a:noAutofit/>
          </a:bodyPr>
          <a:lstStyle/>
          <a:p>
            <a:pPr marL="457200" marR="0" lvl="0" indent="-311150" algn="l" rtl="0">
              <a:lnSpc>
                <a:spcPct val="133000"/>
              </a:lnSpc>
              <a:spcBef>
                <a:spcPts val="0"/>
              </a:spcBef>
              <a:spcAft>
                <a:spcPts val="0"/>
              </a:spcAft>
              <a:buClr>
                <a:srgbClr val="C2C4B5"/>
              </a:buClr>
              <a:buSzPts val="1300"/>
              <a:buFont typeface="Bitter"/>
              <a:buChar char="●"/>
            </a:pPr>
            <a:r>
              <a:rPr lang="en-US" sz="1300" b="0" i="0" u="none" strike="noStrike" cap="none" dirty="0">
                <a:solidFill>
                  <a:srgbClr val="C2C4B5"/>
                </a:solidFill>
                <a:latin typeface="Bitter"/>
                <a:ea typeface="Bitter"/>
                <a:cs typeface="Bitter"/>
                <a:sym typeface="Bitter"/>
              </a:rPr>
              <a:t>Student </a:t>
            </a:r>
            <a:r>
              <a:rPr lang="en-US" sz="1300" dirty="0">
                <a:solidFill>
                  <a:srgbClr val="C2C4B5"/>
                </a:solidFill>
                <a:latin typeface="Bitter"/>
                <a:ea typeface="Bitter"/>
                <a:cs typeface="Bitter"/>
                <a:sym typeface="Bitter"/>
              </a:rPr>
              <a:t>name: Saira</a:t>
            </a:r>
            <a:r>
              <a:rPr lang="en-US" sz="1300" b="0" i="0" u="none" strike="noStrike" cap="none" dirty="0">
                <a:solidFill>
                  <a:srgbClr val="C2C4B5"/>
                </a:solidFill>
                <a:latin typeface="Bitter"/>
                <a:ea typeface="Bitter"/>
                <a:cs typeface="Bitter"/>
                <a:sym typeface="Bitter"/>
              </a:rPr>
              <a:t> </a:t>
            </a:r>
            <a:endParaRPr sz="1300" b="0" i="0" u="none" strike="noStrike" cap="none" dirty="0">
              <a:solidFill>
                <a:srgbClr val="C2C4B5"/>
              </a:solidFill>
              <a:latin typeface="Bitter"/>
              <a:ea typeface="Bitter"/>
              <a:cs typeface="Bitter"/>
              <a:sym typeface="Bitter"/>
            </a:endParaRPr>
          </a:p>
          <a:p>
            <a:pPr marL="457200" marR="0" lvl="0" indent="-311150" algn="l" rtl="0">
              <a:lnSpc>
                <a:spcPct val="133000"/>
              </a:lnSpc>
              <a:spcBef>
                <a:spcPts val="0"/>
              </a:spcBef>
              <a:spcAft>
                <a:spcPts val="0"/>
              </a:spcAft>
              <a:buClr>
                <a:srgbClr val="C2C4B5"/>
              </a:buClr>
              <a:buSzPts val="1300"/>
              <a:buFont typeface="Bitter"/>
              <a:buChar char="●"/>
            </a:pPr>
            <a:r>
              <a:rPr lang="en-US" sz="1300" b="0" i="0" u="none" strike="noStrike" cap="none" dirty="0">
                <a:solidFill>
                  <a:srgbClr val="C2C4B5"/>
                </a:solidFill>
                <a:latin typeface="Bitter"/>
                <a:ea typeface="Bitter"/>
                <a:cs typeface="Bitter"/>
                <a:sym typeface="Bitter"/>
              </a:rPr>
              <a:t>Student number-2332216</a:t>
            </a:r>
            <a:endParaRPr sz="1300" b="0" i="0" u="none" strike="noStrike" cap="none" dirty="0">
              <a:solidFill>
                <a:srgbClr val="C2C4B5"/>
              </a:solidFill>
              <a:latin typeface="Bitter"/>
              <a:ea typeface="Bitter"/>
              <a:cs typeface="Bitter"/>
              <a:sym typeface="Bitter"/>
            </a:endParaRPr>
          </a:p>
          <a:p>
            <a:pPr marL="457200" marR="0" lvl="0" indent="-311150" algn="l" rtl="0">
              <a:lnSpc>
                <a:spcPct val="133000"/>
              </a:lnSpc>
              <a:spcBef>
                <a:spcPts val="0"/>
              </a:spcBef>
              <a:spcAft>
                <a:spcPts val="0"/>
              </a:spcAft>
              <a:buClr>
                <a:srgbClr val="C2C4B5"/>
              </a:buClr>
              <a:buSzPts val="1300"/>
              <a:buFont typeface="Bitter"/>
              <a:buChar char="●"/>
            </a:pPr>
            <a:r>
              <a:rPr lang="en-US" sz="1300" b="0" i="0" u="none" strike="noStrike" cap="none" dirty="0">
                <a:solidFill>
                  <a:srgbClr val="C2C4B5"/>
                </a:solidFill>
                <a:latin typeface="Bitter"/>
                <a:ea typeface="Bitter"/>
                <a:cs typeface="Bitter"/>
                <a:sym typeface="Bitter"/>
              </a:rPr>
              <a:t> BMHP6027 – Empowering the Older Person</a:t>
            </a:r>
            <a:endParaRPr sz="1300" b="0" i="0" u="none" strike="noStrike" cap="none" dirty="0">
              <a:solidFill>
                <a:schemeClr val="dk1"/>
              </a:solidFill>
              <a:latin typeface="Calibri"/>
              <a:ea typeface="Calibri"/>
              <a:cs typeface="Calibri"/>
              <a:sym typeface="Calibri"/>
            </a:endParaRPr>
          </a:p>
          <a:p>
            <a:pPr marL="0" marR="0" lvl="0" indent="0" algn="l" rtl="0">
              <a:lnSpc>
                <a:spcPct val="133000"/>
              </a:lnSpc>
              <a:spcBef>
                <a:spcPts val="1450"/>
              </a:spcBef>
              <a:spcAft>
                <a:spcPts val="0"/>
              </a:spcAft>
              <a:buClr>
                <a:srgbClr val="C2C4B5"/>
              </a:buClr>
              <a:buSzPts val="1300"/>
              <a:buFont typeface="Bitter"/>
              <a:buNone/>
            </a:pPr>
            <a:r>
              <a:rPr lang="en-US" sz="1300" b="0" i="0" u="none" strike="noStrike" cap="none" dirty="0">
                <a:solidFill>
                  <a:srgbClr val="C2C4B5"/>
                </a:solidFill>
                <a:latin typeface="Bitter"/>
                <a:ea typeface="Bitter"/>
                <a:cs typeface="Bitter"/>
                <a:sym typeface="Bitter"/>
              </a:rPr>
              <a:t>BSc (Hons) Health and Social Care • Lecturers: Tomy Adattu Chacko</a:t>
            </a:r>
            <a:endParaRPr sz="1300" b="0" i="0" u="none" strike="noStrike" cap="none" dirty="0">
              <a:solidFill>
                <a:schemeClr val="dk1"/>
              </a:solidFill>
              <a:latin typeface="Calibri"/>
              <a:ea typeface="Calibri"/>
              <a:cs typeface="Calibri"/>
              <a:sym typeface="Calibri"/>
            </a:endParaRPr>
          </a:p>
          <a:p>
            <a:pPr marL="0" marR="0" lvl="0" indent="0" algn="l" rtl="0">
              <a:lnSpc>
                <a:spcPct val="133000"/>
              </a:lnSpc>
              <a:spcBef>
                <a:spcPts val="1450"/>
              </a:spcBef>
              <a:spcAft>
                <a:spcPts val="0"/>
              </a:spcAft>
              <a:buClr>
                <a:srgbClr val="C2C4B5"/>
              </a:buClr>
              <a:buSzPts val="1300"/>
              <a:buFont typeface="Bitter"/>
              <a:buNone/>
            </a:pPr>
            <a:r>
              <a:rPr lang="en-US" sz="1300" b="0" i="0" u="none" strike="noStrike" cap="none" dirty="0">
                <a:solidFill>
                  <a:srgbClr val="C2C4B5"/>
                </a:solidFill>
                <a:latin typeface="Bitter"/>
                <a:ea typeface="Bitter"/>
                <a:cs typeface="Bitter"/>
                <a:sym typeface="Bitter"/>
              </a:rPr>
              <a:t>This</a:t>
            </a:r>
            <a:r>
              <a:rPr lang="en-US" sz="1300" dirty="0">
                <a:solidFill>
                  <a:srgbClr val="C2C4B5"/>
                </a:solidFill>
                <a:latin typeface="Bitter"/>
                <a:ea typeface="Bitter"/>
                <a:cs typeface="Bitter"/>
                <a:sym typeface="Bitter"/>
              </a:rPr>
              <a:t> </a:t>
            </a:r>
            <a:r>
              <a:rPr lang="en-US" sz="1300" b="0" i="0" u="none" strike="noStrike" cap="none" dirty="0">
                <a:solidFill>
                  <a:srgbClr val="C2C4B5"/>
                </a:solidFill>
                <a:latin typeface="Bitter"/>
                <a:ea typeface="Bitter"/>
                <a:cs typeface="Bitter"/>
                <a:sym typeface="Bitter"/>
              </a:rPr>
              <a:t>evidence-informed presentation critically examines empowerment, independence and enabling services for older people living at home in the UK. It argues for partnership, personalized prevention and community-centered practice.</a:t>
            </a:r>
            <a:endParaRPr sz="1300" b="0" i="0" u="none" strike="noStrike" cap="none" dirty="0">
              <a:solidFill>
                <a:schemeClr val="dk1"/>
              </a:solidFill>
              <a:latin typeface="Calibri"/>
              <a:ea typeface="Calibri"/>
              <a:cs typeface="Calibri"/>
              <a:sym typeface="Calibri"/>
            </a:endParaRPr>
          </a:p>
        </p:txBody>
      </p:sp>
      <p:pic>
        <p:nvPicPr>
          <p:cNvPr id="30" name="Audio 29">
            <a:hlinkClick r:id="" action="ppaction://media"/>
            <a:extLst>
              <a:ext uri="{FF2B5EF4-FFF2-40B4-BE49-F238E27FC236}">
                <a16:creationId xmlns:a16="http://schemas.microsoft.com/office/drawing/2014/main" id="{DCA41128-34A5-1745-A359-5EFDFE86097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3282"/>
    </mc:Choice>
    <mc:Fallback xmlns="">
      <p:transition spd="slow" advTm="33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7"/>
        <p:cNvGrpSpPr/>
        <p:nvPr/>
      </p:nvGrpSpPr>
      <p:grpSpPr>
        <a:xfrm>
          <a:off x="0" y="0"/>
          <a:ext cx="0" cy="0"/>
          <a:chOff x="0" y="0"/>
          <a:chExt cx="0" cy="0"/>
        </a:xfrm>
      </p:grpSpPr>
      <p:pic>
        <p:nvPicPr>
          <p:cNvPr id="28" name="Google Shape;28;p5"/>
          <p:cNvPicPr preferRelativeResize="0"/>
          <p:nvPr/>
        </p:nvPicPr>
        <p:blipFill rotWithShape="1">
          <a:blip r:embed="rId5">
            <a:alphaModFix/>
          </a:blip>
          <a:srcRect/>
          <a:stretch/>
        </p:blipFill>
        <p:spPr>
          <a:xfrm>
            <a:off x="7391215" y="0"/>
            <a:ext cx="4800480" cy="6858000"/>
          </a:xfrm>
          <a:custGeom>
            <a:avLst/>
            <a:gdLst/>
            <a:ahLst/>
            <a:cxnLst/>
            <a:rect l="l" t="t" r="r" b="b"/>
            <a:pathLst>
              <a:path w="100000" h="100000" extrusionOk="0">
                <a:moveTo>
                  <a:pt x="9570" y="0"/>
                </a:moveTo>
                <a:lnTo>
                  <a:pt x="100000" y="0"/>
                </a:lnTo>
                <a:lnTo>
                  <a:pt x="100000" y="100000"/>
                </a:lnTo>
                <a:lnTo>
                  <a:pt x="30760" y="100000"/>
                </a:lnTo>
                <a:lnTo>
                  <a:pt x="26370" y="95510"/>
                </a:lnTo>
                <a:lnTo>
                  <a:pt x="26370" y="95310"/>
                </a:lnTo>
                <a:lnTo>
                  <a:pt x="25490" y="94530"/>
                </a:lnTo>
                <a:lnTo>
                  <a:pt x="25490" y="94340"/>
                </a:lnTo>
                <a:lnTo>
                  <a:pt x="22660" y="91210"/>
                </a:lnTo>
                <a:lnTo>
                  <a:pt x="18360" y="85550"/>
                </a:lnTo>
                <a:lnTo>
                  <a:pt x="15140" y="80660"/>
                </a:lnTo>
                <a:lnTo>
                  <a:pt x="11910" y="75000"/>
                </a:lnTo>
                <a:lnTo>
                  <a:pt x="9280" y="69530"/>
                </a:lnTo>
                <a:lnTo>
                  <a:pt x="6840" y="63380"/>
                </a:lnTo>
                <a:lnTo>
                  <a:pt x="4790" y="56740"/>
                </a:lnTo>
                <a:lnTo>
                  <a:pt x="3320" y="50200"/>
                </a:lnTo>
                <a:lnTo>
                  <a:pt x="2440" y="44140"/>
                </a:lnTo>
                <a:lnTo>
                  <a:pt x="2050" y="39060"/>
                </a:lnTo>
                <a:lnTo>
                  <a:pt x="2050" y="30860"/>
                </a:lnTo>
                <a:lnTo>
                  <a:pt x="2540" y="25000"/>
                </a:lnTo>
                <a:lnTo>
                  <a:pt x="3320" y="19820"/>
                </a:lnTo>
                <a:lnTo>
                  <a:pt x="4880" y="12890"/>
                </a:lnTo>
                <a:lnTo>
                  <a:pt x="6930" y="6350"/>
                </a:lnTo>
                <a:close/>
              </a:path>
            </a:pathLst>
          </a:custGeom>
          <a:noFill/>
          <a:ln>
            <a:noFill/>
          </a:ln>
        </p:spPr>
      </p:pic>
      <p:sp>
        <p:nvSpPr>
          <p:cNvPr id="29" name="Google Shape;29;p5"/>
          <p:cNvSpPr/>
          <p:nvPr/>
        </p:nvSpPr>
        <p:spPr>
          <a:xfrm>
            <a:off x="661475" y="1543745"/>
            <a:ext cx="6296860" cy="1033463"/>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250"/>
              <a:buFont typeface="Outfit"/>
              <a:buNone/>
            </a:pPr>
            <a:r>
              <a:rPr lang="en-US" sz="3250" b="1" i="0" u="none" strike="noStrike" cap="none" dirty="0">
                <a:solidFill>
                  <a:srgbClr val="E1E5CD"/>
                </a:solidFill>
                <a:latin typeface="Outfit"/>
                <a:ea typeface="Outfit"/>
                <a:cs typeface="Outfit"/>
                <a:sym typeface="Outfit"/>
              </a:rPr>
              <a:t>What Does Empowerment Mean in Later Life?</a:t>
            </a:r>
            <a:endParaRPr sz="3250" b="0" i="0" u="none" strike="noStrike" cap="none" dirty="0">
              <a:solidFill>
                <a:schemeClr val="dk1"/>
              </a:solidFill>
              <a:latin typeface="Calibri"/>
              <a:ea typeface="Calibri"/>
              <a:cs typeface="Calibri"/>
              <a:sym typeface="Calibri"/>
            </a:endParaRPr>
          </a:p>
        </p:txBody>
      </p:sp>
      <p:sp>
        <p:nvSpPr>
          <p:cNvPr id="30" name="Google Shape;30;p5"/>
          <p:cNvSpPr/>
          <p:nvPr/>
        </p:nvSpPr>
        <p:spPr>
          <a:xfrm>
            <a:off x="661475" y="2825249"/>
            <a:ext cx="6297000" cy="2991900"/>
          </a:xfrm>
          <a:prstGeom prst="rect">
            <a:avLst/>
          </a:prstGeom>
          <a:noFill/>
          <a:ln>
            <a:noFill/>
          </a:ln>
        </p:spPr>
        <p:txBody>
          <a:bodyPr spcFirstLastPara="1" wrap="square" lIns="0" tIns="0" rIns="0" bIns="0" anchor="t" anchorCtr="0">
            <a:noAutofit/>
          </a:bodyPr>
          <a:lstStyle/>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In old age, empowerment means to have control over daily life decisions, to maintain dignity and identity, to engage in activities one values, and to have access to support that enhances one’s autonomy rather than compromises it. It assumes partnership: older people are agents not recipients.</a:t>
            </a:r>
            <a:endParaRPr sz="1300" dirty="0">
              <a:solidFill>
                <a:srgbClr val="C2C4B5"/>
              </a:solidFill>
              <a:latin typeface="Bitter"/>
              <a:ea typeface="Bitter"/>
              <a:cs typeface="Bitter"/>
              <a:sym typeface="Bitter"/>
            </a:endParaRPr>
          </a:p>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However, the key is not the same as those who appeared to equate independence with self-reliance madly running around on one’s own. Targeted support in the right place could increase ability to do what matters.</a:t>
            </a:r>
            <a:endParaRPr sz="1300" dirty="0">
              <a:solidFill>
                <a:srgbClr val="C2C4B5"/>
              </a:solidFill>
              <a:latin typeface="Bitter"/>
              <a:ea typeface="Bitter"/>
              <a:cs typeface="Bitter"/>
              <a:sym typeface="Bitter"/>
            </a:endParaRPr>
          </a:p>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Introduce ageing-in-place: staying safely, comfortably and meaningfully at home and in the community for as long as is feasible and desired (Ylönen et al., 2024; WHO, 2023). </a:t>
            </a:r>
            <a:endParaRPr sz="1300" dirty="0">
              <a:solidFill>
                <a:srgbClr val="C2C4B5"/>
              </a:solidFill>
              <a:latin typeface="Bitter"/>
              <a:ea typeface="Bitter"/>
              <a:cs typeface="Bitter"/>
              <a:sym typeface="Bitter"/>
            </a:endParaRPr>
          </a:p>
          <a:p>
            <a:pPr marL="0" marR="0" lvl="0" indent="0" algn="l" rtl="0">
              <a:lnSpc>
                <a:spcPct val="133000"/>
              </a:lnSpc>
              <a:spcBef>
                <a:spcPts val="1450"/>
              </a:spcBef>
              <a:spcAft>
                <a:spcPts val="0"/>
              </a:spcAft>
              <a:buClr>
                <a:srgbClr val="C2C4B5"/>
              </a:buClr>
              <a:buSzPts val="1300"/>
              <a:buFont typeface="Bitter"/>
              <a:buNone/>
            </a:pPr>
            <a:endParaRPr sz="1300" dirty="0">
              <a:solidFill>
                <a:srgbClr val="C2C4B5"/>
              </a:solidFill>
              <a:latin typeface="Bitter"/>
              <a:ea typeface="Bitter"/>
              <a:cs typeface="Bitter"/>
              <a:sym typeface="Bitter"/>
            </a:endParaRPr>
          </a:p>
        </p:txBody>
      </p:sp>
      <p:pic>
        <p:nvPicPr>
          <p:cNvPr id="8" name="Audio 7">
            <a:hlinkClick r:id="" action="ppaction://media"/>
            <a:extLst>
              <a:ext uri="{FF2B5EF4-FFF2-40B4-BE49-F238E27FC236}">
                <a16:creationId xmlns:a16="http://schemas.microsoft.com/office/drawing/2014/main" id="{67FC2817-8526-3856-DE5B-CD72AE1DD09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1649"/>
    </mc:Choice>
    <mc:Fallback xmlns="">
      <p:transition spd="slow" advTm="616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5"/>
        <p:cNvGrpSpPr/>
        <p:nvPr/>
      </p:nvGrpSpPr>
      <p:grpSpPr>
        <a:xfrm>
          <a:off x="0" y="0"/>
          <a:ext cx="0" cy="0"/>
          <a:chOff x="0" y="0"/>
          <a:chExt cx="0" cy="0"/>
        </a:xfrm>
      </p:grpSpPr>
      <p:pic>
        <p:nvPicPr>
          <p:cNvPr id="36" name="Google Shape;36;p6"/>
          <p:cNvPicPr preferRelativeResize="0"/>
          <p:nvPr/>
        </p:nvPicPr>
        <p:blipFill rotWithShape="1">
          <a:blip r:embed="rId5">
            <a:alphaModFix/>
          </a:blip>
          <a:srcRect/>
          <a:stretch/>
        </p:blipFill>
        <p:spPr>
          <a:xfrm>
            <a:off x="7391215" y="0"/>
            <a:ext cx="4800480" cy="6858000"/>
          </a:xfrm>
          <a:custGeom>
            <a:avLst/>
            <a:gdLst/>
            <a:ahLst/>
            <a:cxnLst/>
            <a:rect l="l" t="t" r="r" b="b"/>
            <a:pathLst>
              <a:path w="100000" h="100000" extrusionOk="0">
                <a:moveTo>
                  <a:pt x="9570" y="0"/>
                </a:moveTo>
                <a:lnTo>
                  <a:pt x="100000" y="0"/>
                </a:lnTo>
                <a:lnTo>
                  <a:pt x="100000" y="100000"/>
                </a:lnTo>
                <a:lnTo>
                  <a:pt x="30760" y="100000"/>
                </a:lnTo>
                <a:lnTo>
                  <a:pt x="26370" y="95510"/>
                </a:lnTo>
                <a:lnTo>
                  <a:pt x="26370" y="95310"/>
                </a:lnTo>
                <a:lnTo>
                  <a:pt x="25490" y="94530"/>
                </a:lnTo>
                <a:lnTo>
                  <a:pt x="25490" y="94340"/>
                </a:lnTo>
                <a:lnTo>
                  <a:pt x="22660" y="91210"/>
                </a:lnTo>
                <a:lnTo>
                  <a:pt x="18360" y="85550"/>
                </a:lnTo>
                <a:lnTo>
                  <a:pt x="15140" y="80660"/>
                </a:lnTo>
                <a:lnTo>
                  <a:pt x="11910" y="75000"/>
                </a:lnTo>
                <a:lnTo>
                  <a:pt x="9280" y="69530"/>
                </a:lnTo>
                <a:lnTo>
                  <a:pt x="6840" y="63380"/>
                </a:lnTo>
                <a:lnTo>
                  <a:pt x="4790" y="56740"/>
                </a:lnTo>
                <a:lnTo>
                  <a:pt x="3320" y="50200"/>
                </a:lnTo>
                <a:lnTo>
                  <a:pt x="2440" y="44140"/>
                </a:lnTo>
                <a:lnTo>
                  <a:pt x="2050" y="39060"/>
                </a:lnTo>
                <a:lnTo>
                  <a:pt x="2050" y="30860"/>
                </a:lnTo>
                <a:lnTo>
                  <a:pt x="2540" y="25000"/>
                </a:lnTo>
                <a:lnTo>
                  <a:pt x="3320" y="19820"/>
                </a:lnTo>
                <a:lnTo>
                  <a:pt x="4880" y="12890"/>
                </a:lnTo>
                <a:lnTo>
                  <a:pt x="6930" y="6350"/>
                </a:lnTo>
                <a:close/>
              </a:path>
            </a:pathLst>
          </a:custGeom>
          <a:noFill/>
          <a:ln>
            <a:noFill/>
          </a:ln>
        </p:spPr>
      </p:pic>
      <p:sp>
        <p:nvSpPr>
          <p:cNvPr id="37" name="Google Shape;37;p6"/>
          <p:cNvSpPr/>
          <p:nvPr/>
        </p:nvSpPr>
        <p:spPr>
          <a:xfrm>
            <a:off x="661475" y="1279128"/>
            <a:ext cx="6296860" cy="1033463"/>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250"/>
              <a:buFont typeface="Outfit"/>
              <a:buNone/>
            </a:pPr>
            <a:r>
              <a:rPr lang="en-US" sz="3250" b="1" i="0" u="none" strike="noStrike" cap="none" dirty="0">
                <a:solidFill>
                  <a:srgbClr val="E1E5CD"/>
                </a:solidFill>
                <a:latin typeface="Outfit"/>
                <a:ea typeface="Outfit"/>
                <a:cs typeface="Outfit"/>
                <a:sym typeface="Outfit"/>
              </a:rPr>
              <a:t>Theoretical Lens: Self‑Determination in Later Life</a:t>
            </a:r>
            <a:endParaRPr sz="3250" b="0" i="0" u="none" strike="noStrike" cap="none" dirty="0">
              <a:solidFill>
                <a:schemeClr val="dk1"/>
              </a:solidFill>
              <a:latin typeface="Calibri"/>
              <a:ea typeface="Calibri"/>
              <a:cs typeface="Calibri"/>
              <a:sym typeface="Calibri"/>
            </a:endParaRPr>
          </a:p>
        </p:txBody>
      </p:sp>
      <p:sp>
        <p:nvSpPr>
          <p:cNvPr id="38" name="Google Shape;38;p6"/>
          <p:cNvSpPr/>
          <p:nvPr/>
        </p:nvSpPr>
        <p:spPr>
          <a:xfrm>
            <a:off x="661475" y="2560652"/>
            <a:ext cx="6297000" cy="3481800"/>
          </a:xfrm>
          <a:prstGeom prst="rect">
            <a:avLst/>
          </a:prstGeom>
          <a:noFill/>
          <a:ln>
            <a:noFill/>
          </a:ln>
        </p:spPr>
        <p:txBody>
          <a:bodyPr spcFirstLastPara="1" wrap="square" lIns="0" tIns="0" rIns="0" bIns="0" anchor="t" anchorCtr="0">
            <a:noAutofit/>
          </a:bodyPr>
          <a:lstStyle/>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Self‑Determination Theory (Ryan and Deci, 2000; Dendle et al., 2022). is: Autonomy (e.g., having a sense of meaningful choice), Competence (e.g., having a sense of oneself as capable) and Relatedness (e.g., feeling connected to others). When applied to the elderly, it provides an understanding of how even the best-intentioned care can sometimes be detrimental to the elder's wellbeing.</a:t>
            </a:r>
            <a:endParaRPr sz="1300" dirty="0">
              <a:solidFill>
                <a:srgbClr val="C2C4B5"/>
              </a:solidFill>
              <a:latin typeface="Bitter"/>
              <a:ea typeface="Bitter"/>
              <a:cs typeface="Bitter"/>
              <a:sym typeface="Bitter"/>
            </a:endParaRPr>
          </a:p>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Examples: substitution of too many tasks undermines autonomy; doing tasks for someone robs them of competence; isolation socially diminishes relatedness. Research on older adults shows that these three are core to well-being in later life (Dendle et al., 2022).</a:t>
            </a:r>
            <a:endParaRPr sz="1300" dirty="0">
              <a:solidFill>
                <a:srgbClr val="C2C4B5"/>
              </a:solidFill>
              <a:latin typeface="Bitter"/>
              <a:ea typeface="Bitter"/>
              <a:cs typeface="Bitter"/>
              <a:sym typeface="Bitter"/>
            </a:endParaRPr>
          </a:p>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Takeaway Good care: Good care is care that furthers these needs by making it possible to do things without creating a need to be done for. </a:t>
            </a:r>
            <a:endParaRPr sz="1300" dirty="0">
              <a:solidFill>
                <a:srgbClr val="C2C4B5"/>
              </a:solidFill>
              <a:latin typeface="Bitter"/>
              <a:ea typeface="Bitter"/>
              <a:cs typeface="Bitter"/>
              <a:sym typeface="Bitter"/>
            </a:endParaRPr>
          </a:p>
          <a:p>
            <a:pPr marL="0" marR="0" lvl="0" indent="0" algn="l" rtl="0">
              <a:lnSpc>
                <a:spcPct val="133000"/>
              </a:lnSpc>
              <a:spcBef>
                <a:spcPts val="1450"/>
              </a:spcBef>
              <a:spcAft>
                <a:spcPts val="0"/>
              </a:spcAft>
              <a:buClr>
                <a:srgbClr val="C2C4B5"/>
              </a:buClr>
              <a:buSzPts val="1300"/>
              <a:buFont typeface="Bitter"/>
              <a:buNone/>
            </a:pPr>
            <a:endParaRPr sz="1300" dirty="0">
              <a:solidFill>
                <a:srgbClr val="C2C4B5"/>
              </a:solidFill>
              <a:latin typeface="Bitter"/>
              <a:ea typeface="Bitter"/>
              <a:cs typeface="Bitter"/>
              <a:sym typeface="Bitter"/>
            </a:endParaRPr>
          </a:p>
        </p:txBody>
      </p:sp>
      <p:pic>
        <p:nvPicPr>
          <p:cNvPr id="7" name="Audio 6">
            <a:hlinkClick r:id="" action="ppaction://media"/>
            <a:extLst>
              <a:ext uri="{FF2B5EF4-FFF2-40B4-BE49-F238E27FC236}">
                <a16:creationId xmlns:a16="http://schemas.microsoft.com/office/drawing/2014/main" id="{362F139A-FCCD-B0F7-4F41-7371B9C6005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6688"/>
    </mc:Choice>
    <mc:Fallback xmlns="">
      <p:transition spd="slow" advTm="66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3"/>
        <p:cNvGrpSpPr/>
        <p:nvPr/>
      </p:nvGrpSpPr>
      <p:grpSpPr>
        <a:xfrm>
          <a:off x="0" y="0"/>
          <a:ext cx="0" cy="0"/>
          <a:chOff x="0" y="0"/>
          <a:chExt cx="0" cy="0"/>
        </a:xfrm>
      </p:grpSpPr>
      <p:sp>
        <p:nvSpPr>
          <p:cNvPr id="44" name="Google Shape;44;p7"/>
          <p:cNvSpPr/>
          <p:nvPr/>
        </p:nvSpPr>
        <p:spPr>
          <a:xfrm>
            <a:off x="661475" y="1215132"/>
            <a:ext cx="10868745" cy="516731"/>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250"/>
              <a:buFont typeface="Outfit"/>
              <a:buNone/>
            </a:pPr>
            <a:r>
              <a:rPr lang="en-US" sz="3250" b="1" i="0" u="none" strike="noStrike" cap="none" dirty="0">
                <a:solidFill>
                  <a:srgbClr val="E1E5CD"/>
                </a:solidFill>
                <a:latin typeface="Outfit"/>
                <a:ea typeface="Outfit"/>
                <a:cs typeface="Outfit"/>
                <a:sym typeface="Outfit"/>
              </a:rPr>
              <a:t>What Older People Say They Need to Remain at Home</a:t>
            </a:r>
            <a:endParaRPr sz="3250" b="0" i="0" u="none" strike="noStrike" cap="none" dirty="0">
              <a:solidFill>
                <a:schemeClr val="dk1"/>
              </a:solidFill>
              <a:latin typeface="Calibri"/>
              <a:ea typeface="Calibri"/>
              <a:cs typeface="Calibri"/>
              <a:sym typeface="Calibri"/>
            </a:endParaRPr>
          </a:p>
        </p:txBody>
      </p:sp>
      <p:sp>
        <p:nvSpPr>
          <p:cNvPr id="45" name="Google Shape;45;p7"/>
          <p:cNvSpPr/>
          <p:nvPr/>
        </p:nvSpPr>
        <p:spPr>
          <a:xfrm>
            <a:off x="661475" y="2062559"/>
            <a:ext cx="2593216" cy="1746746"/>
          </a:xfrm>
          <a:prstGeom prst="roundRect">
            <a:avLst>
              <a:gd name="adj" fmla="val 1420"/>
            </a:avLst>
          </a:prstGeom>
          <a:solidFill>
            <a:srgbClr val="3B3C3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46" name="Google Shape;46;p7"/>
          <p:cNvSpPr/>
          <p:nvPr/>
        </p:nvSpPr>
        <p:spPr>
          <a:xfrm>
            <a:off x="826769" y="2227858"/>
            <a:ext cx="2262627" cy="25846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C2C4B5"/>
              </a:buClr>
              <a:buSzPts val="1600"/>
              <a:buFont typeface="Outfit"/>
              <a:buNone/>
            </a:pPr>
            <a:r>
              <a:rPr lang="en-US" sz="1600" b="1" i="0" u="none" strike="noStrike" cap="none" dirty="0">
                <a:solidFill>
                  <a:srgbClr val="C2C4B5"/>
                </a:solidFill>
                <a:latin typeface="Outfit"/>
                <a:ea typeface="Outfit"/>
                <a:cs typeface="Outfit"/>
                <a:sym typeface="Outfit"/>
              </a:rPr>
              <a:t>Self‑care &amp; Lifestyle</a:t>
            </a:r>
            <a:endParaRPr sz="1600" b="0" i="0" u="none" strike="noStrike" cap="none" dirty="0">
              <a:solidFill>
                <a:schemeClr val="dk1"/>
              </a:solidFill>
              <a:latin typeface="Calibri"/>
              <a:ea typeface="Calibri"/>
              <a:cs typeface="Calibri"/>
              <a:sym typeface="Calibri"/>
            </a:endParaRPr>
          </a:p>
        </p:txBody>
      </p:sp>
      <p:sp>
        <p:nvSpPr>
          <p:cNvPr id="47" name="Google Shape;47;p7"/>
          <p:cNvSpPr/>
          <p:nvPr/>
        </p:nvSpPr>
        <p:spPr>
          <a:xfrm>
            <a:off x="826769" y="2585541"/>
            <a:ext cx="2262627" cy="1058466"/>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C2C4B5"/>
              </a:buClr>
              <a:buSzPts val="1300"/>
              <a:buFont typeface="Bitter"/>
              <a:buNone/>
            </a:pPr>
            <a:r>
              <a:rPr lang="en-US" sz="1300" dirty="0">
                <a:solidFill>
                  <a:srgbClr val="C2C4B5"/>
                </a:solidFill>
                <a:latin typeface="Bitter"/>
                <a:ea typeface="Bitter"/>
                <a:cs typeface="Bitter"/>
                <a:sym typeface="Bitter"/>
              </a:rPr>
              <a:t>Daily activities, diet, assurance in coping with workloads, energy-saving measures. </a:t>
            </a:r>
            <a:endParaRPr sz="1300" b="0" i="0" u="none" strike="noStrike" cap="none" dirty="0">
              <a:solidFill>
                <a:schemeClr val="dk1"/>
              </a:solidFill>
              <a:latin typeface="Calibri"/>
              <a:ea typeface="Calibri"/>
              <a:cs typeface="Calibri"/>
              <a:sym typeface="Calibri"/>
            </a:endParaRPr>
          </a:p>
        </p:txBody>
      </p:sp>
      <p:sp>
        <p:nvSpPr>
          <p:cNvPr id="48" name="Google Shape;48;p7"/>
          <p:cNvSpPr/>
          <p:nvPr/>
        </p:nvSpPr>
        <p:spPr>
          <a:xfrm>
            <a:off x="3419985" y="2062559"/>
            <a:ext cx="2593216" cy="1746746"/>
          </a:xfrm>
          <a:prstGeom prst="roundRect">
            <a:avLst>
              <a:gd name="adj" fmla="val 1420"/>
            </a:avLst>
          </a:prstGeom>
          <a:solidFill>
            <a:srgbClr val="3B3C3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49" name="Google Shape;49;p7"/>
          <p:cNvSpPr/>
          <p:nvPr/>
        </p:nvSpPr>
        <p:spPr>
          <a:xfrm>
            <a:off x="3585279" y="2227858"/>
            <a:ext cx="2262627" cy="25846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C2C4B5"/>
              </a:buClr>
              <a:buSzPts val="1600"/>
              <a:buFont typeface="Outfit"/>
              <a:buNone/>
            </a:pPr>
            <a:r>
              <a:rPr lang="en-US" sz="1600" b="1" i="0" u="none" strike="noStrike" cap="none" dirty="0">
                <a:solidFill>
                  <a:srgbClr val="C2C4B5"/>
                </a:solidFill>
                <a:latin typeface="Outfit"/>
                <a:ea typeface="Outfit"/>
                <a:cs typeface="Outfit"/>
                <a:sym typeface="Outfit"/>
              </a:rPr>
              <a:t>Physical Health</a:t>
            </a:r>
            <a:endParaRPr sz="1600" b="0" i="0" u="none" strike="noStrike" cap="none" dirty="0">
              <a:solidFill>
                <a:schemeClr val="dk1"/>
              </a:solidFill>
              <a:latin typeface="Calibri"/>
              <a:ea typeface="Calibri"/>
              <a:cs typeface="Calibri"/>
              <a:sym typeface="Calibri"/>
            </a:endParaRPr>
          </a:p>
        </p:txBody>
      </p:sp>
      <p:sp>
        <p:nvSpPr>
          <p:cNvPr id="50" name="Google Shape;50;p7"/>
          <p:cNvSpPr/>
          <p:nvPr/>
        </p:nvSpPr>
        <p:spPr>
          <a:xfrm>
            <a:off x="3585279" y="2585541"/>
            <a:ext cx="2262627" cy="1058466"/>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C2C4B5"/>
              </a:buClr>
              <a:buSzPts val="1300"/>
              <a:buFont typeface="Bitter"/>
              <a:buNone/>
            </a:pPr>
            <a:r>
              <a:rPr lang="en-US" sz="1300" dirty="0">
                <a:solidFill>
                  <a:srgbClr val="C2C4B5"/>
                </a:solidFill>
                <a:latin typeface="Bitter"/>
                <a:ea typeface="Bitter"/>
                <a:cs typeface="Bitter"/>
                <a:sym typeface="Bitter"/>
              </a:rPr>
              <a:t>Mobility, care for chronic conditions, use of sensory aids and prevention of falls. </a:t>
            </a:r>
            <a:endParaRPr sz="1300" b="0" i="0" u="none" strike="noStrike" cap="none" dirty="0">
              <a:solidFill>
                <a:schemeClr val="dk1"/>
              </a:solidFill>
              <a:latin typeface="Calibri"/>
              <a:ea typeface="Calibri"/>
              <a:cs typeface="Calibri"/>
              <a:sym typeface="Calibri"/>
            </a:endParaRPr>
          </a:p>
        </p:txBody>
      </p:sp>
      <p:sp>
        <p:nvSpPr>
          <p:cNvPr id="51" name="Google Shape;51;p7"/>
          <p:cNvSpPr/>
          <p:nvPr/>
        </p:nvSpPr>
        <p:spPr>
          <a:xfrm>
            <a:off x="6178495" y="2062559"/>
            <a:ext cx="2593216" cy="1746746"/>
          </a:xfrm>
          <a:prstGeom prst="roundRect">
            <a:avLst>
              <a:gd name="adj" fmla="val 1420"/>
            </a:avLst>
          </a:prstGeom>
          <a:solidFill>
            <a:srgbClr val="3B3C3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52" name="Google Shape;52;p7"/>
          <p:cNvSpPr/>
          <p:nvPr/>
        </p:nvSpPr>
        <p:spPr>
          <a:xfrm>
            <a:off x="6343789" y="2227858"/>
            <a:ext cx="2262627" cy="51693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C2C4B5"/>
              </a:buClr>
              <a:buSzPts val="1600"/>
              <a:buFont typeface="Outfit"/>
              <a:buNone/>
            </a:pPr>
            <a:r>
              <a:rPr lang="en-US" sz="1600" b="1" i="0" u="none" strike="noStrike" cap="none" dirty="0">
                <a:solidFill>
                  <a:srgbClr val="C2C4B5"/>
                </a:solidFill>
                <a:latin typeface="Outfit"/>
                <a:ea typeface="Outfit"/>
                <a:cs typeface="Outfit"/>
                <a:sym typeface="Outfit"/>
              </a:rPr>
              <a:t>Psychological </a:t>
            </a:r>
            <a:r>
              <a:rPr lang="en-US" sz="1600" b="1" dirty="0">
                <a:solidFill>
                  <a:srgbClr val="C2C4B5"/>
                </a:solidFill>
                <a:latin typeface="Outfit"/>
                <a:ea typeface="Outfit"/>
                <a:cs typeface="Outfit"/>
                <a:sym typeface="Outfit"/>
              </a:rPr>
              <a:t>Well Being</a:t>
            </a:r>
            <a:endParaRPr sz="1600" b="0" i="0" u="none" strike="noStrike" cap="none" dirty="0">
              <a:solidFill>
                <a:schemeClr val="dk1"/>
              </a:solidFill>
              <a:latin typeface="Calibri"/>
              <a:ea typeface="Calibri"/>
              <a:cs typeface="Calibri"/>
              <a:sym typeface="Calibri"/>
            </a:endParaRPr>
          </a:p>
        </p:txBody>
      </p:sp>
      <p:sp>
        <p:nvSpPr>
          <p:cNvPr id="53" name="Google Shape;53;p7"/>
          <p:cNvSpPr/>
          <p:nvPr/>
        </p:nvSpPr>
        <p:spPr>
          <a:xfrm>
            <a:off x="6343789" y="2844006"/>
            <a:ext cx="2262627" cy="793849"/>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C2C4B5"/>
              </a:buClr>
              <a:buSzPts val="1300"/>
              <a:buFont typeface="Bitter"/>
              <a:buNone/>
            </a:pPr>
            <a:r>
              <a:rPr lang="en-US" sz="1300" dirty="0">
                <a:solidFill>
                  <a:srgbClr val="C2C4B5"/>
                </a:solidFill>
                <a:latin typeface="Bitter"/>
                <a:ea typeface="Bitter"/>
                <a:cs typeface="Bitter"/>
                <a:sym typeface="Bitter"/>
              </a:rPr>
              <a:t>Identity, emotional security, and confidence to continue to participate in life. </a:t>
            </a:r>
            <a:endParaRPr sz="1300" b="0" i="0" u="none" strike="noStrike" cap="none" dirty="0">
              <a:solidFill>
                <a:schemeClr val="dk1"/>
              </a:solidFill>
              <a:latin typeface="Calibri"/>
              <a:ea typeface="Calibri"/>
              <a:cs typeface="Calibri"/>
              <a:sym typeface="Calibri"/>
            </a:endParaRPr>
          </a:p>
        </p:txBody>
      </p:sp>
      <p:sp>
        <p:nvSpPr>
          <p:cNvPr id="54" name="Google Shape;54;p7"/>
          <p:cNvSpPr/>
          <p:nvPr/>
        </p:nvSpPr>
        <p:spPr>
          <a:xfrm>
            <a:off x="8937005" y="2062559"/>
            <a:ext cx="2593216" cy="1746746"/>
          </a:xfrm>
          <a:prstGeom prst="roundRect">
            <a:avLst>
              <a:gd name="adj" fmla="val 1420"/>
            </a:avLst>
          </a:prstGeom>
          <a:solidFill>
            <a:srgbClr val="3B3C3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55" name="Google Shape;55;p7"/>
          <p:cNvSpPr/>
          <p:nvPr/>
        </p:nvSpPr>
        <p:spPr>
          <a:xfrm>
            <a:off x="9102299" y="2227858"/>
            <a:ext cx="2262627" cy="25846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C2C4B5"/>
              </a:buClr>
              <a:buSzPts val="1600"/>
              <a:buFont typeface="Outfit"/>
              <a:buNone/>
            </a:pPr>
            <a:r>
              <a:rPr lang="en-US" sz="1600" b="1" i="0" u="none" strike="noStrike" cap="none" dirty="0">
                <a:solidFill>
                  <a:srgbClr val="C2C4B5"/>
                </a:solidFill>
                <a:latin typeface="Outfit"/>
                <a:ea typeface="Outfit"/>
                <a:cs typeface="Outfit"/>
                <a:sym typeface="Outfit"/>
              </a:rPr>
              <a:t>Social Factors</a:t>
            </a:r>
            <a:endParaRPr sz="1600" b="0" i="0" u="none" strike="noStrike" cap="none" dirty="0">
              <a:solidFill>
                <a:schemeClr val="dk1"/>
              </a:solidFill>
              <a:latin typeface="Calibri"/>
              <a:ea typeface="Calibri"/>
              <a:cs typeface="Calibri"/>
              <a:sym typeface="Calibri"/>
            </a:endParaRPr>
          </a:p>
        </p:txBody>
      </p:sp>
      <p:sp>
        <p:nvSpPr>
          <p:cNvPr id="56" name="Google Shape;56;p7"/>
          <p:cNvSpPr/>
          <p:nvPr/>
        </p:nvSpPr>
        <p:spPr>
          <a:xfrm>
            <a:off x="9102300" y="2850151"/>
            <a:ext cx="2262600" cy="793800"/>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C2C4B5"/>
              </a:buClr>
              <a:buSzPts val="1300"/>
              <a:buFont typeface="Bitter"/>
              <a:buNone/>
            </a:pPr>
            <a:r>
              <a:rPr lang="en-US" sz="1300" dirty="0">
                <a:solidFill>
                  <a:srgbClr val="C2C4B5"/>
                </a:solidFill>
                <a:latin typeface="Bitter"/>
                <a:ea typeface="Bitter"/>
                <a:cs typeface="Bitter"/>
                <a:sym typeface="Bitter"/>
              </a:rPr>
              <a:t>Relationships, meaningful participation and informal support networks. </a:t>
            </a:r>
            <a:endParaRPr sz="1300" b="0" i="0" u="none" strike="noStrike" cap="none" dirty="0">
              <a:solidFill>
                <a:schemeClr val="dk1"/>
              </a:solidFill>
              <a:latin typeface="Calibri"/>
              <a:ea typeface="Calibri"/>
              <a:cs typeface="Calibri"/>
              <a:sym typeface="Calibri"/>
            </a:endParaRPr>
          </a:p>
        </p:txBody>
      </p:sp>
      <p:sp>
        <p:nvSpPr>
          <p:cNvPr id="57" name="Google Shape;57;p7"/>
          <p:cNvSpPr/>
          <p:nvPr/>
        </p:nvSpPr>
        <p:spPr>
          <a:xfrm>
            <a:off x="661475" y="3974604"/>
            <a:ext cx="10868745" cy="952897"/>
          </a:xfrm>
          <a:prstGeom prst="roundRect">
            <a:avLst>
              <a:gd name="adj" fmla="val 2603"/>
            </a:avLst>
          </a:prstGeom>
          <a:solidFill>
            <a:srgbClr val="3B3C3E"/>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58" name="Google Shape;58;p7"/>
          <p:cNvSpPr/>
          <p:nvPr/>
        </p:nvSpPr>
        <p:spPr>
          <a:xfrm>
            <a:off x="826769" y="4139902"/>
            <a:ext cx="10538157" cy="25846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C2C4B5"/>
              </a:buClr>
              <a:buSzPts val="1600"/>
              <a:buFont typeface="Outfit"/>
              <a:buNone/>
            </a:pPr>
            <a:r>
              <a:rPr lang="en-US" sz="1600" b="1" i="0" u="none" strike="noStrike" cap="none" dirty="0">
                <a:solidFill>
                  <a:srgbClr val="C2C4B5"/>
                </a:solidFill>
                <a:latin typeface="Outfit"/>
                <a:ea typeface="Outfit"/>
                <a:cs typeface="Outfit"/>
                <a:sym typeface="Outfit"/>
              </a:rPr>
              <a:t>Environment &amp; Finances</a:t>
            </a:r>
            <a:endParaRPr sz="1600" b="0" i="0" u="none" strike="noStrike" cap="none" dirty="0">
              <a:solidFill>
                <a:schemeClr val="dk1"/>
              </a:solidFill>
              <a:latin typeface="Calibri"/>
              <a:ea typeface="Calibri"/>
              <a:cs typeface="Calibri"/>
              <a:sym typeface="Calibri"/>
            </a:endParaRPr>
          </a:p>
        </p:txBody>
      </p:sp>
      <p:sp>
        <p:nvSpPr>
          <p:cNvPr id="59" name="Google Shape;59;p7"/>
          <p:cNvSpPr/>
          <p:nvPr/>
        </p:nvSpPr>
        <p:spPr>
          <a:xfrm>
            <a:off x="826769" y="4497586"/>
            <a:ext cx="10538157" cy="264616"/>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C2C4B5"/>
              </a:buClr>
              <a:buSzPts val="1300"/>
              <a:buFont typeface="Bitter"/>
              <a:buNone/>
            </a:pPr>
            <a:r>
              <a:rPr lang="en-US" sz="1300" dirty="0">
                <a:solidFill>
                  <a:srgbClr val="C2C4B5"/>
                </a:solidFill>
                <a:latin typeface="Bitter"/>
                <a:ea typeface="Bitter"/>
                <a:cs typeface="Bitter"/>
                <a:sym typeface="Bitter"/>
              </a:rPr>
              <a:t>Housing quality, transportation, cost and availability of services. </a:t>
            </a:r>
            <a:endParaRPr sz="1300" b="0" i="0" u="none" strike="noStrike" cap="none" dirty="0">
              <a:solidFill>
                <a:schemeClr val="dk1"/>
              </a:solidFill>
              <a:latin typeface="Calibri"/>
              <a:ea typeface="Calibri"/>
              <a:cs typeface="Calibri"/>
              <a:sym typeface="Calibri"/>
            </a:endParaRPr>
          </a:p>
        </p:txBody>
      </p:sp>
      <p:sp>
        <p:nvSpPr>
          <p:cNvPr id="60" name="Google Shape;60;p7"/>
          <p:cNvSpPr/>
          <p:nvPr/>
        </p:nvSpPr>
        <p:spPr>
          <a:xfrm>
            <a:off x="661475" y="5113536"/>
            <a:ext cx="10868745" cy="5292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C2C4B5"/>
              </a:buClr>
              <a:buSzPts val="1300"/>
              <a:buFont typeface="Bitter"/>
              <a:buNone/>
            </a:pPr>
            <a:r>
              <a:rPr lang="en-US" sz="1300" dirty="0">
                <a:solidFill>
                  <a:srgbClr val="C2C4B5"/>
                </a:solidFill>
                <a:latin typeface="Bitter"/>
                <a:ea typeface="Bitter"/>
                <a:cs typeface="Bitter"/>
                <a:sym typeface="Bitter"/>
              </a:rPr>
              <a:t>Systematic review evidence (2024) highlights the variation at the individual level: evaluations need to be based on what matters to the person and should not be based on what the person is assumed to need (Ylönen et al., 2024). </a:t>
            </a:r>
            <a:endParaRPr sz="1300" b="0" i="0" u="none" strike="noStrike" cap="none" dirty="0">
              <a:solidFill>
                <a:schemeClr val="dk1"/>
              </a:solidFill>
              <a:latin typeface="Calibri"/>
              <a:ea typeface="Calibri"/>
              <a:cs typeface="Calibri"/>
              <a:sym typeface="Calibri"/>
            </a:endParaRPr>
          </a:p>
        </p:txBody>
      </p:sp>
      <p:sp>
        <p:nvSpPr>
          <p:cNvPr id="61" name="Google Shape;61;p7"/>
          <p:cNvSpPr/>
          <p:nvPr/>
        </p:nvSpPr>
        <p:spPr>
          <a:xfrm>
            <a:off x="10998075" y="6428900"/>
            <a:ext cx="1193700" cy="4290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p>
        </p:txBody>
      </p:sp>
      <p:pic>
        <p:nvPicPr>
          <p:cNvPr id="7" name="Audio 6">
            <a:hlinkClick r:id="" action="ppaction://media"/>
            <a:extLst>
              <a:ext uri="{FF2B5EF4-FFF2-40B4-BE49-F238E27FC236}">
                <a16:creationId xmlns:a16="http://schemas.microsoft.com/office/drawing/2014/main" id="{113CAFC8-AE2E-E732-0F29-892D4E67E23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5766"/>
    </mc:Choice>
    <mc:Fallback xmlns="">
      <p:transition spd="slow" advTm="65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8"/>
          <p:cNvSpPr/>
          <p:nvPr/>
        </p:nvSpPr>
        <p:spPr>
          <a:xfrm>
            <a:off x="661475" y="1422698"/>
            <a:ext cx="10868745" cy="1033463"/>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250"/>
              <a:buFont typeface="Outfit"/>
              <a:buNone/>
            </a:pPr>
            <a:r>
              <a:rPr lang="en-US" sz="3250" b="1" i="0" u="none" strike="noStrike" cap="none" dirty="0">
                <a:solidFill>
                  <a:srgbClr val="E1E5CD"/>
                </a:solidFill>
                <a:latin typeface="Outfit"/>
                <a:ea typeface="Outfit"/>
                <a:cs typeface="Outfit"/>
                <a:sym typeface="Outfit"/>
              </a:rPr>
              <a:t>From “Doing For” to “Working With” — An Enabling Approach</a:t>
            </a:r>
            <a:endParaRPr sz="3250" b="0" i="0" u="none" strike="noStrike" cap="none" dirty="0">
              <a:solidFill>
                <a:schemeClr val="dk1"/>
              </a:solidFill>
              <a:latin typeface="Calibri"/>
              <a:ea typeface="Calibri"/>
              <a:cs typeface="Calibri"/>
              <a:sym typeface="Calibri"/>
            </a:endParaRPr>
          </a:p>
        </p:txBody>
      </p:sp>
      <p:pic>
        <p:nvPicPr>
          <p:cNvPr id="68" name="Google Shape;68;p8" descr="preencoded.png"/>
          <p:cNvPicPr preferRelativeResize="0"/>
          <p:nvPr/>
        </p:nvPicPr>
        <p:blipFill rotWithShape="1">
          <a:blip r:embed="rId5">
            <a:alphaModFix/>
          </a:blip>
          <a:srcRect/>
          <a:stretch/>
        </p:blipFill>
        <p:spPr>
          <a:xfrm>
            <a:off x="661475" y="2786856"/>
            <a:ext cx="1010617" cy="1263253"/>
          </a:xfrm>
          <a:prstGeom prst="rect">
            <a:avLst/>
          </a:prstGeom>
          <a:noFill/>
          <a:ln>
            <a:noFill/>
          </a:ln>
        </p:spPr>
      </p:pic>
      <p:sp>
        <p:nvSpPr>
          <p:cNvPr id="69" name="Google Shape;69;p8"/>
          <p:cNvSpPr/>
          <p:nvPr/>
        </p:nvSpPr>
        <p:spPr>
          <a:xfrm>
            <a:off x="1878759" y="2786856"/>
            <a:ext cx="2267786" cy="51693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C2C4B5"/>
              </a:buClr>
              <a:buSzPts val="1600"/>
              <a:buFont typeface="Outfit"/>
              <a:buNone/>
            </a:pPr>
            <a:r>
              <a:rPr lang="en-US" sz="1600" b="1" i="0" u="none" strike="noStrike" cap="none" dirty="0">
                <a:solidFill>
                  <a:srgbClr val="C2C4B5"/>
                </a:solidFill>
                <a:latin typeface="Outfit"/>
                <a:ea typeface="Outfit"/>
                <a:cs typeface="Outfit"/>
                <a:sym typeface="Outfit"/>
              </a:rPr>
              <a:t>Co‑production &amp; Shared Decision‑Making</a:t>
            </a:r>
            <a:endParaRPr sz="1600" b="0" i="0" u="none" strike="noStrike" cap="none" dirty="0">
              <a:solidFill>
                <a:schemeClr val="dk1"/>
              </a:solidFill>
              <a:latin typeface="Calibri"/>
              <a:ea typeface="Calibri"/>
              <a:cs typeface="Calibri"/>
              <a:sym typeface="Calibri"/>
            </a:endParaRPr>
          </a:p>
        </p:txBody>
      </p:sp>
      <p:sp>
        <p:nvSpPr>
          <p:cNvPr id="70" name="Google Shape;70;p8"/>
          <p:cNvSpPr/>
          <p:nvPr/>
        </p:nvSpPr>
        <p:spPr>
          <a:xfrm>
            <a:off x="1878759" y="3403005"/>
            <a:ext cx="2267786" cy="793849"/>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C2C4B5"/>
              </a:buClr>
              <a:buSzPts val="1300"/>
              <a:buFont typeface="Bitter"/>
              <a:buNone/>
            </a:pPr>
            <a:r>
              <a:rPr lang="en-US" sz="1300" dirty="0">
                <a:solidFill>
                  <a:srgbClr val="C2C4B5"/>
                </a:solidFill>
                <a:latin typeface="Bitter"/>
                <a:ea typeface="Bitter"/>
                <a:cs typeface="Bitter"/>
                <a:sym typeface="Bitter"/>
              </a:rPr>
              <a:t>Services collaboratively design solutions with the person, not for them. </a:t>
            </a:r>
            <a:endParaRPr sz="1300" b="0" i="0" u="none" strike="noStrike" cap="none" dirty="0">
              <a:solidFill>
                <a:schemeClr val="dk1"/>
              </a:solidFill>
              <a:latin typeface="Calibri"/>
              <a:ea typeface="Calibri"/>
              <a:cs typeface="Calibri"/>
              <a:sym typeface="Calibri"/>
            </a:endParaRPr>
          </a:p>
        </p:txBody>
      </p:sp>
      <p:pic>
        <p:nvPicPr>
          <p:cNvPr id="71" name="Google Shape;71;p8" descr="preencoded.png"/>
          <p:cNvPicPr preferRelativeResize="0"/>
          <p:nvPr/>
        </p:nvPicPr>
        <p:blipFill rotWithShape="1">
          <a:blip r:embed="rId6">
            <a:alphaModFix/>
          </a:blip>
          <a:srcRect/>
          <a:stretch/>
        </p:blipFill>
        <p:spPr>
          <a:xfrm>
            <a:off x="4353213" y="2786856"/>
            <a:ext cx="1010617" cy="1263253"/>
          </a:xfrm>
          <a:prstGeom prst="rect">
            <a:avLst/>
          </a:prstGeom>
          <a:noFill/>
          <a:ln>
            <a:noFill/>
          </a:ln>
        </p:spPr>
      </p:pic>
      <p:sp>
        <p:nvSpPr>
          <p:cNvPr id="72" name="Google Shape;72;p8"/>
          <p:cNvSpPr/>
          <p:nvPr/>
        </p:nvSpPr>
        <p:spPr>
          <a:xfrm>
            <a:off x="5570497" y="2786856"/>
            <a:ext cx="2267885" cy="51693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C2C4B5"/>
              </a:buClr>
              <a:buSzPts val="1600"/>
              <a:buFont typeface="Outfit"/>
              <a:buNone/>
            </a:pPr>
            <a:r>
              <a:rPr lang="en-US" sz="1600" b="1" i="0" u="none" strike="noStrike" cap="none" dirty="0">
                <a:solidFill>
                  <a:srgbClr val="C2C4B5"/>
                </a:solidFill>
                <a:latin typeface="Outfit"/>
                <a:ea typeface="Outfit"/>
                <a:cs typeface="Outfit"/>
                <a:sym typeface="Outfit"/>
              </a:rPr>
              <a:t>Strengths‑based Practice</a:t>
            </a:r>
            <a:endParaRPr sz="1600" b="0" i="0" u="none" strike="noStrike" cap="none" dirty="0">
              <a:solidFill>
                <a:schemeClr val="dk1"/>
              </a:solidFill>
              <a:latin typeface="Calibri"/>
              <a:ea typeface="Calibri"/>
              <a:cs typeface="Calibri"/>
              <a:sym typeface="Calibri"/>
            </a:endParaRPr>
          </a:p>
        </p:txBody>
      </p:sp>
      <p:sp>
        <p:nvSpPr>
          <p:cNvPr id="73" name="Google Shape;73;p8"/>
          <p:cNvSpPr/>
          <p:nvPr/>
        </p:nvSpPr>
        <p:spPr>
          <a:xfrm>
            <a:off x="5570500" y="3402900"/>
            <a:ext cx="2268000" cy="793800"/>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C2C4B5"/>
              </a:buClr>
              <a:buSzPts val="1300"/>
              <a:buFont typeface="Bitter"/>
              <a:buNone/>
            </a:pPr>
            <a:r>
              <a:rPr lang="en-US" sz="1300" dirty="0">
                <a:solidFill>
                  <a:srgbClr val="C2C4B5"/>
                </a:solidFill>
                <a:latin typeface="Bitter"/>
                <a:ea typeface="Bitter"/>
                <a:cs typeface="Bitter"/>
                <a:sym typeface="Bitter"/>
              </a:rPr>
              <a:t>Identify current skills; modify tasks to maintain ability. </a:t>
            </a:r>
            <a:endParaRPr sz="1300" b="0" i="0" u="none" strike="noStrike" cap="none" dirty="0">
              <a:solidFill>
                <a:schemeClr val="dk1"/>
              </a:solidFill>
              <a:latin typeface="Calibri"/>
              <a:ea typeface="Calibri"/>
              <a:cs typeface="Calibri"/>
              <a:sym typeface="Calibri"/>
            </a:endParaRPr>
          </a:p>
        </p:txBody>
      </p:sp>
      <p:pic>
        <p:nvPicPr>
          <p:cNvPr id="74" name="Google Shape;74;p8" descr="preencoded.png"/>
          <p:cNvPicPr preferRelativeResize="0"/>
          <p:nvPr/>
        </p:nvPicPr>
        <p:blipFill rotWithShape="1">
          <a:blip r:embed="rId7">
            <a:alphaModFix/>
          </a:blip>
          <a:srcRect/>
          <a:stretch/>
        </p:blipFill>
        <p:spPr>
          <a:xfrm>
            <a:off x="8045050" y="2786856"/>
            <a:ext cx="1010617" cy="1263253"/>
          </a:xfrm>
          <a:prstGeom prst="rect">
            <a:avLst/>
          </a:prstGeom>
          <a:noFill/>
          <a:ln>
            <a:noFill/>
          </a:ln>
        </p:spPr>
      </p:pic>
      <p:sp>
        <p:nvSpPr>
          <p:cNvPr id="75" name="Google Shape;75;p8"/>
          <p:cNvSpPr/>
          <p:nvPr/>
        </p:nvSpPr>
        <p:spPr>
          <a:xfrm>
            <a:off x="9262335" y="2786856"/>
            <a:ext cx="2267885" cy="775395"/>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C2C4B5"/>
              </a:buClr>
              <a:buSzPts val="1600"/>
              <a:buFont typeface="Outfit"/>
              <a:buNone/>
            </a:pPr>
            <a:r>
              <a:rPr lang="en-US" sz="1600" b="1" i="0" u="none" strike="noStrike" cap="none" dirty="0">
                <a:solidFill>
                  <a:srgbClr val="C2C4B5"/>
                </a:solidFill>
                <a:latin typeface="Outfit"/>
                <a:ea typeface="Outfit"/>
                <a:cs typeface="Outfit"/>
                <a:sym typeface="Outfit"/>
              </a:rPr>
              <a:t>Supported Decision‑Making &amp; Positive Risk‑Taking</a:t>
            </a:r>
            <a:endParaRPr sz="1600" b="0" i="0" u="none" strike="noStrike" cap="none" dirty="0">
              <a:solidFill>
                <a:schemeClr val="dk1"/>
              </a:solidFill>
              <a:latin typeface="Calibri"/>
              <a:ea typeface="Calibri"/>
              <a:cs typeface="Calibri"/>
              <a:sym typeface="Calibri"/>
            </a:endParaRPr>
          </a:p>
        </p:txBody>
      </p:sp>
      <p:sp>
        <p:nvSpPr>
          <p:cNvPr id="76" name="Google Shape;76;p8"/>
          <p:cNvSpPr/>
          <p:nvPr/>
        </p:nvSpPr>
        <p:spPr>
          <a:xfrm>
            <a:off x="9262335" y="3661470"/>
            <a:ext cx="2267885" cy="1058466"/>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C2C4B5"/>
              </a:buClr>
              <a:buSzPts val="1300"/>
              <a:buFont typeface="Bitter"/>
              <a:buNone/>
            </a:pPr>
            <a:r>
              <a:rPr lang="en-US" sz="1300" dirty="0">
                <a:solidFill>
                  <a:srgbClr val="C2C4B5"/>
                </a:solidFill>
                <a:latin typeface="Bitter"/>
                <a:ea typeface="Bitter"/>
                <a:cs typeface="Bitter"/>
                <a:sym typeface="Bitter"/>
              </a:rPr>
              <a:t>Balance safety and autonomy; allow for calculated risks that can bring back opportunity. </a:t>
            </a:r>
            <a:endParaRPr sz="1300" b="0" i="0" u="none" strike="noStrike" cap="none" dirty="0">
              <a:solidFill>
                <a:schemeClr val="dk1"/>
              </a:solidFill>
              <a:latin typeface="Calibri"/>
              <a:ea typeface="Calibri"/>
              <a:cs typeface="Calibri"/>
              <a:sym typeface="Calibri"/>
            </a:endParaRPr>
          </a:p>
        </p:txBody>
      </p:sp>
      <p:sp>
        <p:nvSpPr>
          <p:cNvPr id="77" name="Google Shape;77;p8"/>
          <p:cNvSpPr/>
          <p:nvPr/>
        </p:nvSpPr>
        <p:spPr>
          <a:xfrm>
            <a:off x="661475" y="4905970"/>
            <a:ext cx="10868745" cy="529233"/>
          </a:xfrm>
          <a:prstGeom prst="rect">
            <a:avLst/>
          </a:prstGeom>
          <a:noFill/>
          <a:ln>
            <a:noFill/>
          </a:ln>
        </p:spPr>
        <p:txBody>
          <a:bodyPr spcFirstLastPara="1" wrap="square" lIns="0" tIns="0" rIns="0" bIns="0" anchor="t" anchorCtr="0">
            <a:noAutofit/>
          </a:bodyPr>
          <a:lstStyle/>
          <a:p>
            <a:pPr marL="0" marR="0" lvl="0" indent="0" algn="l" rtl="0">
              <a:lnSpc>
                <a:spcPct val="133000"/>
              </a:lnSpc>
              <a:spcBef>
                <a:spcPts val="0"/>
              </a:spcBef>
              <a:spcAft>
                <a:spcPts val="0"/>
              </a:spcAft>
              <a:buClr>
                <a:srgbClr val="C2C4B5"/>
              </a:buClr>
              <a:buSzPts val="1300"/>
              <a:buFont typeface="Bitter"/>
              <a:buNone/>
            </a:pPr>
            <a:r>
              <a:rPr lang="en-US" sz="1300" dirty="0">
                <a:solidFill>
                  <a:srgbClr val="C2C4B5"/>
                </a:solidFill>
                <a:latin typeface="Bitter"/>
                <a:ea typeface="Bitter"/>
                <a:cs typeface="Bitter"/>
                <a:sym typeface="Bitter"/>
              </a:rPr>
              <a:t>Contrast: Traditional—“What can we do for them?” with a focal point—“What do they want, what can they do for us, and which support mechanisms enable them to do that?” (DHSC, 2025; Welsh Government, 2026). </a:t>
            </a:r>
            <a:endParaRPr sz="1300" b="0" i="0" u="none" strike="noStrike" cap="none" dirty="0">
              <a:solidFill>
                <a:schemeClr val="dk1"/>
              </a:solidFill>
              <a:latin typeface="Calibri"/>
              <a:ea typeface="Calibri"/>
              <a:cs typeface="Calibri"/>
              <a:sym typeface="Calibri"/>
            </a:endParaRPr>
          </a:p>
        </p:txBody>
      </p:sp>
      <p:sp>
        <p:nvSpPr>
          <p:cNvPr id="78" name="Google Shape;78;p8"/>
          <p:cNvSpPr/>
          <p:nvPr/>
        </p:nvSpPr>
        <p:spPr>
          <a:xfrm>
            <a:off x="11078550" y="6461100"/>
            <a:ext cx="1113000" cy="3969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p>
        </p:txBody>
      </p:sp>
      <p:pic>
        <p:nvPicPr>
          <p:cNvPr id="7" name="Audio 6">
            <a:hlinkClick r:id="" action="ppaction://media"/>
            <a:extLst>
              <a:ext uri="{FF2B5EF4-FFF2-40B4-BE49-F238E27FC236}">
                <a16:creationId xmlns:a16="http://schemas.microsoft.com/office/drawing/2014/main" id="{7C335234-B651-0741-CE05-5562EE7B1261}"/>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2277"/>
    </mc:Choice>
    <mc:Fallback xmlns="">
      <p:transition spd="slow" advTm="62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pic>
        <p:nvPicPr>
          <p:cNvPr id="84" name="Google Shape;84;p9"/>
          <p:cNvPicPr preferRelativeResize="0"/>
          <p:nvPr/>
        </p:nvPicPr>
        <p:blipFill rotWithShape="1">
          <a:blip r:embed="rId5">
            <a:alphaModFix/>
          </a:blip>
          <a:srcRect/>
          <a:stretch/>
        </p:blipFill>
        <p:spPr>
          <a:xfrm>
            <a:off x="7391215" y="0"/>
            <a:ext cx="4800480" cy="6858000"/>
          </a:xfrm>
          <a:custGeom>
            <a:avLst/>
            <a:gdLst/>
            <a:ahLst/>
            <a:cxnLst/>
            <a:rect l="l" t="t" r="r" b="b"/>
            <a:pathLst>
              <a:path w="100000" h="100000" extrusionOk="0">
                <a:moveTo>
                  <a:pt x="9570" y="0"/>
                </a:moveTo>
                <a:lnTo>
                  <a:pt x="100000" y="0"/>
                </a:lnTo>
                <a:lnTo>
                  <a:pt x="100000" y="100000"/>
                </a:lnTo>
                <a:lnTo>
                  <a:pt x="30760" y="100000"/>
                </a:lnTo>
                <a:lnTo>
                  <a:pt x="26370" y="95510"/>
                </a:lnTo>
                <a:lnTo>
                  <a:pt x="26370" y="95310"/>
                </a:lnTo>
                <a:lnTo>
                  <a:pt x="25490" y="94530"/>
                </a:lnTo>
                <a:lnTo>
                  <a:pt x="25490" y="94340"/>
                </a:lnTo>
                <a:lnTo>
                  <a:pt x="22660" y="91210"/>
                </a:lnTo>
                <a:lnTo>
                  <a:pt x="18360" y="85550"/>
                </a:lnTo>
                <a:lnTo>
                  <a:pt x="15140" y="80660"/>
                </a:lnTo>
                <a:lnTo>
                  <a:pt x="11910" y="75000"/>
                </a:lnTo>
                <a:lnTo>
                  <a:pt x="9280" y="69530"/>
                </a:lnTo>
                <a:lnTo>
                  <a:pt x="6840" y="63380"/>
                </a:lnTo>
                <a:lnTo>
                  <a:pt x="4790" y="56740"/>
                </a:lnTo>
                <a:lnTo>
                  <a:pt x="3320" y="50200"/>
                </a:lnTo>
                <a:lnTo>
                  <a:pt x="2440" y="44140"/>
                </a:lnTo>
                <a:lnTo>
                  <a:pt x="2050" y="39060"/>
                </a:lnTo>
                <a:lnTo>
                  <a:pt x="2050" y="30860"/>
                </a:lnTo>
                <a:lnTo>
                  <a:pt x="2540" y="25000"/>
                </a:lnTo>
                <a:lnTo>
                  <a:pt x="3320" y="19820"/>
                </a:lnTo>
                <a:lnTo>
                  <a:pt x="4880" y="12890"/>
                </a:lnTo>
                <a:lnTo>
                  <a:pt x="6930" y="6350"/>
                </a:lnTo>
                <a:close/>
              </a:path>
            </a:pathLst>
          </a:custGeom>
          <a:noFill/>
          <a:ln>
            <a:noFill/>
          </a:ln>
        </p:spPr>
      </p:pic>
      <p:sp>
        <p:nvSpPr>
          <p:cNvPr id="85" name="Google Shape;85;p9"/>
          <p:cNvSpPr/>
          <p:nvPr/>
        </p:nvSpPr>
        <p:spPr>
          <a:xfrm>
            <a:off x="661475" y="717352"/>
            <a:ext cx="6296860" cy="492621"/>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100"/>
              <a:buFont typeface="Outfit"/>
              <a:buNone/>
            </a:pPr>
            <a:r>
              <a:rPr lang="en-US" sz="3100" b="1" i="0" u="none" strike="noStrike" cap="none" dirty="0">
                <a:solidFill>
                  <a:srgbClr val="E1E5CD"/>
                </a:solidFill>
                <a:latin typeface="Outfit"/>
                <a:ea typeface="Outfit"/>
                <a:cs typeface="Outfit"/>
                <a:sym typeface="Outfit"/>
              </a:rPr>
              <a:t>UK Policy: Principles vs Experience</a:t>
            </a:r>
            <a:endParaRPr sz="3100" b="0" i="0" u="none" strike="noStrike" cap="none" dirty="0">
              <a:solidFill>
                <a:schemeClr val="dk1"/>
              </a:solidFill>
              <a:latin typeface="Calibri"/>
              <a:ea typeface="Calibri"/>
              <a:cs typeface="Calibri"/>
              <a:sym typeface="Calibri"/>
            </a:endParaRPr>
          </a:p>
        </p:txBody>
      </p:sp>
      <p:sp>
        <p:nvSpPr>
          <p:cNvPr id="86" name="Google Shape;86;p9"/>
          <p:cNvSpPr/>
          <p:nvPr/>
        </p:nvSpPr>
        <p:spPr>
          <a:xfrm>
            <a:off x="661475" y="1585516"/>
            <a:ext cx="2956149" cy="246261"/>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1550"/>
              <a:buFont typeface="Outfit"/>
              <a:buNone/>
            </a:pPr>
            <a:r>
              <a:rPr lang="en-US" sz="1550" b="1" i="0" u="none" strike="noStrike" cap="none" dirty="0">
                <a:solidFill>
                  <a:srgbClr val="E1E5CD"/>
                </a:solidFill>
                <a:latin typeface="Outfit"/>
                <a:ea typeface="Outfit"/>
                <a:cs typeface="Outfit"/>
                <a:sym typeface="Outfit"/>
              </a:rPr>
              <a:t>England — Care Act 2014</a:t>
            </a:r>
            <a:endParaRPr sz="1550" b="0" i="0" u="none" strike="noStrike" cap="none" dirty="0">
              <a:solidFill>
                <a:schemeClr val="dk1"/>
              </a:solidFill>
              <a:latin typeface="Calibri"/>
              <a:ea typeface="Calibri"/>
              <a:cs typeface="Calibri"/>
              <a:sym typeface="Calibri"/>
            </a:endParaRPr>
          </a:p>
        </p:txBody>
      </p:sp>
      <p:sp>
        <p:nvSpPr>
          <p:cNvPr id="87" name="Google Shape;87;p9"/>
          <p:cNvSpPr/>
          <p:nvPr/>
        </p:nvSpPr>
        <p:spPr>
          <a:xfrm>
            <a:off x="661475" y="1981994"/>
            <a:ext cx="2956149" cy="985044"/>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C2C4B5"/>
              </a:buClr>
              <a:buSzPts val="1200"/>
              <a:buFont typeface="Bitter"/>
              <a:buNone/>
            </a:pPr>
            <a:r>
              <a:rPr lang="en-US" sz="1200" dirty="0">
                <a:solidFill>
                  <a:srgbClr val="C2C4B5"/>
                </a:solidFill>
                <a:latin typeface="Bitter"/>
                <a:ea typeface="Bitter"/>
                <a:cs typeface="Bitter"/>
                <a:sym typeface="Bitter"/>
              </a:rPr>
              <a:t>Principles: wellbeing, prevention, control over day-to-day life, personalized assessment and promoting independence. </a:t>
            </a:r>
            <a:endParaRPr sz="1200" b="0" i="0" u="none" strike="noStrike" cap="none" dirty="0">
              <a:solidFill>
                <a:schemeClr val="dk1"/>
              </a:solidFill>
              <a:latin typeface="Calibri"/>
              <a:ea typeface="Calibri"/>
              <a:cs typeface="Calibri"/>
              <a:sym typeface="Calibri"/>
            </a:endParaRPr>
          </a:p>
        </p:txBody>
      </p:sp>
      <p:sp>
        <p:nvSpPr>
          <p:cNvPr id="88" name="Google Shape;88;p9"/>
          <p:cNvSpPr/>
          <p:nvPr/>
        </p:nvSpPr>
        <p:spPr>
          <a:xfrm>
            <a:off x="661475" y="3117255"/>
            <a:ext cx="2956149" cy="492522"/>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1550"/>
              <a:buFont typeface="Outfit"/>
              <a:buNone/>
            </a:pPr>
            <a:r>
              <a:rPr lang="en-US" sz="1550" b="1" i="0" u="none" strike="noStrike" cap="none" dirty="0">
                <a:solidFill>
                  <a:srgbClr val="E1E5CD"/>
                </a:solidFill>
                <a:latin typeface="Outfit"/>
                <a:ea typeface="Outfit"/>
                <a:cs typeface="Outfit"/>
                <a:sym typeface="Outfit"/>
              </a:rPr>
              <a:t>Wales —Social Services and Well-being (Wales) Act 2014 </a:t>
            </a:r>
            <a:endParaRPr sz="1550" b="0" i="0" u="none" strike="noStrike" cap="none" dirty="0">
              <a:solidFill>
                <a:schemeClr val="dk1"/>
              </a:solidFill>
              <a:latin typeface="Calibri"/>
              <a:ea typeface="Calibri"/>
              <a:cs typeface="Calibri"/>
              <a:sym typeface="Calibri"/>
            </a:endParaRPr>
          </a:p>
        </p:txBody>
      </p:sp>
      <p:sp>
        <p:nvSpPr>
          <p:cNvPr id="89" name="Google Shape;89;p9"/>
          <p:cNvSpPr/>
          <p:nvPr/>
        </p:nvSpPr>
        <p:spPr>
          <a:xfrm>
            <a:off x="661475" y="3759994"/>
            <a:ext cx="2956149" cy="985044"/>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C2C4B5"/>
              </a:buClr>
              <a:buSzPts val="1200"/>
              <a:buFont typeface="Bitter"/>
              <a:buNone/>
            </a:pPr>
            <a:r>
              <a:rPr lang="en-US" sz="1200" dirty="0">
                <a:solidFill>
                  <a:srgbClr val="C2C4B5"/>
                </a:solidFill>
                <a:latin typeface="Bitter"/>
                <a:ea typeface="Bitter"/>
                <a:cs typeface="Bitter"/>
                <a:sym typeface="Bitter"/>
              </a:rPr>
              <a:t>Principles: voice and control, prevention, co‑production and rights-based practice; Age Friendly Wales is all about the person and the places they live. </a:t>
            </a:r>
            <a:endParaRPr sz="1200" b="0" i="0" u="none" strike="noStrike" cap="none" dirty="0">
              <a:solidFill>
                <a:schemeClr val="dk1"/>
              </a:solidFill>
              <a:latin typeface="Calibri"/>
              <a:ea typeface="Calibri"/>
              <a:cs typeface="Calibri"/>
              <a:sym typeface="Calibri"/>
            </a:endParaRPr>
          </a:p>
        </p:txBody>
      </p:sp>
      <p:sp>
        <p:nvSpPr>
          <p:cNvPr id="90" name="Google Shape;90;p9"/>
          <p:cNvSpPr/>
          <p:nvPr/>
        </p:nvSpPr>
        <p:spPr>
          <a:xfrm>
            <a:off x="4008536" y="1585516"/>
            <a:ext cx="2956149" cy="246261"/>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1550"/>
              <a:buFont typeface="Outfit"/>
              <a:buNone/>
            </a:pPr>
            <a:r>
              <a:rPr lang="en-US" sz="1550" b="1" i="0" u="none" strike="noStrike" cap="none" dirty="0">
                <a:solidFill>
                  <a:srgbClr val="E1E5CD"/>
                </a:solidFill>
                <a:latin typeface="Outfit"/>
                <a:ea typeface="Outfit"/>
                <a:cs typeface="Outfit"/>
                <a:sym typeface="Outfit"/>
              </a:rPr>
              <a:t>Critical evaluation</a:t>
            </a:r>
            <a:endParaRPr sz="1550" b="0" i="0" u="none" strike="noStrike" cap="none" dirty="0">
              <a:solidFill>
                <a:schemeClr val="dk1"/>
              </a:solidFill>
              <a:latin typeface="Calibri"/>
              <a:ea typeface="Calibri"/>
              <a:cs typeface="Calibri"/>
              <a:sym typeface="Calibri"/>
            </a:endParaRPr>
          </a:p>
        </p:txBody>
      </p:sp>
      <p:sp>
        <p:nvSpPr>
          <p:cNvPr id="91" name="Google Shape;91;p9"/>
          <p:cNvSpPr/>
          <p:nvPr/>
        </p:nvSpPr>
        <p:spPr>
          <a:xfrm>
            <a:off x="4008536" y="1981994"/>
            <a:ext cx="2956149" cy="2105223"/>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C2C4B5"/>
              </a:buClr>
              <a:buSzPts val="1200"/>
              <a:buFont typeface="Bitter"/>
              <a:buNone/>
            </a:pPr>
            <a:r>
              <a:rPr lang="en-US" sz="1200" dirty="0">
                <a:solidFill>
                  <a:srgbClr val="C2C4B5"/>
                </a:solidFill>
                <a:latin typeface="Bitter"/>
                <a:ea typeface="Bitter"/>
                <a:cs typeface="Bitter"/>
                <a:sym typeface="Bitter"/>
              </a:rPr>
              <a:t>The principle of empowerment is enshrined in the legislation, but practice varies. They consider that participation in Wales is concluded to be tokenistic and that imbalances in power and barriers to having a real voice and control were described (Welsh Government evaluations 2021–2026). </a:t>
            </a:r>
            <a:endParaRPr sz="1200" b="0" i="0" u="none" strike="noStrike" cap="none" dirty="0">
              <a:solidFill>
                <a:schemeClr val="dk1"/>
              </a:solidFill>
              <a:latin typeface="Calibri"/>
              <a:ea typeface="Calibri"/>
              <a:cs typeface="Calibri"/>
              <a:sym typeface="Calibri"/>
            </a:endParaRPr>
          </a:p>
        </p:txBody>
      </p:sp>
      <p:sp>
        <p:nvSpPr>
          <p:cNvPr id="92" name="Google Shape;92;p9"/>
          <p:cNvSpPr/>
          <p:nvPr/>
        </p:nvSpPr>
        <p:spPr>
          <a:xfrm>
            <a:off x="4008536" y="4256187"/>
            <a:ext cx="2956149" cy="1334095"/>
          </a:xfrm>
          <a:prstGeom prst="roundRect">
            <a:avLst>
              <a:gd name="adj" fmla="val 1772"/>
            </a:avLst>
          </a:prstGeom>
          <a:solidFill>
            <a:srgbClr val="474A3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pic>
        <p:nvPicPr>
          <p:cNvPr id="93" name="Google Shape;93;p9" descr="preencoded.png"/>
          <p:cNvPicPr preferRelativeResize="0"/>
          <p:nvPr/>
        </p:nvPicPr>
        <p:blipFill rotWithShape="1">
          <a:blip r:embed="rId6">
            <a:alphaModFix/>
          </a:blip>
          <a:srcRect/>
          <a:stretch/>
        </p:blipFill>
        <p:spPr>
          <a:xfrm>
            <a:off x="4166091" y="4479330"/>
            <a:ext cx="197044" cy="157559"/>
          </a:xfrm>
          <a:prstGeom prst="rect">
            <a:avLst/>
          </a:prstGeom>
          <a:noFill/>
          <a:ln>
            <a:noFill/>
          </a:ln>
        </p:spPr>
      </p:pic>
      <p:sp>
        <p:nvSpPr>
          <p:cNvPr id="94" name="Google Shape;94;p9"/>
          <p:cNvSpPr/>
          <p:nvPr/>
        </p:nvSpPr>
        <p:spPr>
          <a:xfrm>
            <a:off x="4520690" y="4430713"/>
            <a:ext cx="2286439" cy="985044"/>
          </a:xfrm>
          <a:prstGeom prst="rect">
            <a:avLst/>
          </a:prstGeom>
          <a:noFill/>
          <a:ln>
            <a:noFill/>
          </a:ln>
        </p:spPr>
        <p:txBody>
          <a:bodyPr spcFirstLastPara="1" wrap="square" lIns="0" tIns="0" rIns="0" bIns="0" anchor="t" anchorCtr="0">
            <a:noAutofit/>
          </a:bodyPr>
          <a:lstStyle/>
          <a:p>
            <a:pPr marL="0" marR="0" lvl="0" indent="0" algn="l" rtl="0">
              <a:lnSpc>
                <a:spcPct val="130000"/>
              </a:lnSpc>
              <a:spcBef>
                <a:spcPts val="0"/>
              </a:spcBef>
              <a:spcAft>
                <a:spcPts val="0"/>
              </a:spcAft>
              <a:buClr>
                <a:srgbClr val="FFFFFF"/>
              </a:buClr>
              <a:buSzPts val="1200"/>
              <a:buFont typeface="Bitter"/>
              <a:buNone/>
            </a:pPr>
            <a:r>
              <a:rPr lang="en-US" sz="1200" b="0" i="0" u="none" strike="noStrike" cap="none" dirty="0">
                <a:solidFill>
                  <a:srgbClr val="FFFFFF"/>
                </a:solidFill>
                <a:latin typeface="Bitter"/>
                <a:ea typeface="Bitter"/>
                <a:cs typeface="Bitter"/>
                <a:sym typeface="Bitter"/>
              </a:rPr>
              <a:t>Policy</a:t>
            </a:r>
            <a:r>
              <a:rPr lang="en-US" sz="1200" dirty="0">
                <a:solidFill>
                  <a:srgbClr val="FFFFFF"/>
                </a:solidFill>
                <a:latin typeface="Bitter"/>
                <a:ea typeface="Bitter"/>
                <a:cs typeface="Bitter"/>
                <a:sym typeface="Bitter"/>
              </a:rPr>
              <a:t> Intent ≠ Lived Experience; Practice Mechanisms and Culture = Outcomes. </a:t>
            </a:r>
            <a:endParaRPr sz="1200" b="0" i="0" u="none" strike="noStrike" cap="none" dirty="0">
              <a:solidFill>
                <a:schemeClr val="dk1"/>
              </a:solidFill>
              <a:latin typeface="Calibri"/>
              <a:ea typeface="Calibri"/>
              <a:cs typeface="Calibri"/>
              <a:sym typeface="Calibri"/>
            </a:endParaRPr>
          </a:p>
        </p:txBody>
      </p:sp>
      <p:pic>
        <p:nvPicPr>
          <p:cNvPr id="8" name="Audio 7">
            <a:hlinkClick r:id="" action="ppaction://media"/>
            <a:extLst>
              <a:ext uri="{FF2B5EF4-FFF2-40B4-BE49-F238E27FC236}">
                <a16:creationId xmlns:a16="http://schemas.microsoft.com/office/drawing/2014/main" id="{9F2C8142-44FE-0C66-D8A5-DDD3955BC7D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6943"/>
    </mc:Choice>
    <mc:Fallback xmlns="">
      <p:transition spd="slow" advTm="76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pic>
        <p:nvPicPr>
          <p:cNvPr id="100" name="Google Shape;100;p10"/>
          <p:cNvPicPr preferRelativeResize="0"/>
          <p:nvPr/>
        </p:nvPicPr>
        <p:blipFill rotWithShape="1">
          <a:blip r:embed="rId5">
            <a:alphaModFix/>
          </a:blip>
          <a:srcRect/>
          <a:stretch/>
        </p:blipFill>
        <p:spPr>
          <a:xfrm>
            <a:off x="0" y="0"/>
            <a:ext cx="4800480" cy="6858000"/>
          </a:xfrm>
          <a:custGeom>
            <a:avLst/>
            <a:gdLst/>
            <a:ahLst/>
            <a:cxnLst/>
            <a:rect l="l" t="t" r="r" b="b"/>
            <a:pathLst>
              <a:path w="100000" h="100000" extrusionOk="0">
                <a:moveTo>
                  <a:pt x="0" y="0"/>
                </a:moveTo>
                <a:lnTo>
                  <a:pt x="90530" y="100"/>
                </a:lnTo>
                <a:lnTo>
                  <a:pt x="93070" y="6350"/>
                </a:lnTo>
                <a:lnTo>
                  <a:pt x="94920" y="12210"/>
                </a:lnTo>
                <a:lnTo>
                  <a:pt x="96680" y="19820"/>
                </a:lnTo>
                <a:lnTo>
                  <a:pt x="97560" y="25880"/>
                </a:lnTo>
                <a:lnTo>
                  <a:pt x="97950" y="30960"/>
                </a:lnTo>
                <a:lnTo>
                  <a:pt x="97950" y="39060"/>
                </a:lnTo>
                <a:lnTo>
                  <a:pt x="97270" y="46480"/>
                </a:lnTo>
                <a:lnTo>
                  <a:pt x="96190" y="52640"/>
                </a:lnTo>
                <a:lnTo>
                  <a:pt x="94730" y="58500"/>
                </a:lnTo>
                <a:lnTo>
                  <a:pt x="92480" y="65230"/>
                </a:lnTo>
                <a:lnTo>
                  <a:pt x="89550" y="72070"/>
                </a:lnTo>
                <a:lnTo>
                  <a:pt x="86820" y="77340"/>
                </a:lnTo>
                <a:lnTo>
                  <a:pt x="83500" y="82810"/>
                </a:lnTo>
                <a:lnTo>
                  <a:pt x="79200" y="88870"/>
                </a:lnTo>
                <a:lnTo>
                  <a:pt x="75880" y="92770"/>
                </a:lnTo>
                <a:lnTo>
                  <a:pt x="75880" y="92970"/>
                </a:lnTo>
                <a:lnTo>
                  <a:pt x="74510" y="94340"/>
                </a:lnTo>
                <a:lnTo>
                  <a:pt x="74510" y="94530"/>
                </a:lnTo>
                <a:lnTo>
                  <a:pt x="69240" y="100000"/>
                </a:lnTo>
                <a:lnTo>
                  <a:pt x="0" y="100000"/>
                </a:lnTo>
                <a:close/>
              </a:path>
            </a:pathLst>
          </a:custGeom>
          <a:noFill/>
          <a:ln>
            <a:noFill/>
          </a:ln>
        </p:spPr>
      </p:pic>
      <p:sp>
        <p:nvSpPr>
          <p:cNvPr id="101" name="Google Shape;101;p10"/>
          <p:cNvSpPr/>
          <p:nvPr/>
        </p:nvSpPr>
        <p:spPr>
          <a:xfrm>
            <a:off x="5233360" y="1014512"/>
            <a:ext cx="6296860" cy="1033463"/>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250"/>
              <a:buFont typeface="Outfit"/>
              <a:buNone/>
            </a:pPr>
            <a:r>
              <a:rPr lang="en-US" sz="3250" b="1" i="0" u="none" strike="noStrike" cap="none" dirty="0">
                <a:solidFill>
                  <a:srgbClr val="E1E5CD"/>
                </a:solidFill>
                <a:latin typeface="Outfit"/>
                <a:ea typeface="Outfit"/>
                <a:cs typeface="Outfit"/>
                <a:sym typeface="Outfit"/>
              </a:rPr>
              <a:t>Proactive &amp; Integrated Community Care</a:t>
            </a:r>
            <a:endParaRPr sz="3250" b="0" i="0" u="none" strike="noStrike" cap="none" dirty="0">
              <a:solidFill>
                <a:schemeClr val="dk1"/>
              </a:solidFill>
              <a:latin typeface="Calibri"/>
              <a:ea typeface="Calibri"/>
              <a:cs typeface="Calibri"/>
              <a:sym typeface="Calibri"/>
            </a:endParaRPr>
          </a:p>
        </p:txBody>
      </p:sp>
      <p:sp>
        <p:nvSpPr>
          <p:cNvPr id="102" name="Google Shape;102;p10"/>
          <p:cNvSpPr/>
          <p:nvPr/>
        </p:nvSpPr>
        <p:spPr>
          <a:xfrm>
            <a:off x="5233360" y="2296021"/>
            <a:ext cx="6296860" cy="3547467"/>
          </a:xfrm>
          <a:prstGeom prst="rect">
            <a:avLst/>
          </a:prstGeom>
          <a:noFill/>
          <a:ln>
            <a:noFill/>
          </a:ln>
        </p:spPr>
        <p:txBody>
          <a:bodyPr spcFirstLastPara="1" wrap="square" lIns="0" tIns="0" rIns="0" bIns="0" anchor="t" anchorCtr="0">
            <a:noAutofit/>
          </a:bodyPr>
          <a:lstStyle/>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Proactive care aims to identify and prevent deterioration before crisis: multidisciplinary assessment, personalized care planning, medication review, rehabilitation, community nursing and occupational therapy working in health and social care.</a:t>
            </a:r>
            <a:endParaRPr sz="1300" dirty="0">
              <a:solidFill>
                <a:srgbClr val="C2C4B5"/>
              </a:solidFill>
              <a:latin typeface="Bitter"/>
              <a:ea typeface="Bitter"/>
              <a:cs typeface="Bitter"/>
              <a:sym typeface="Bitter"/>
            </a:endParaRPr>
          </a:p>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Evidence: A 2024 systematic review of 129 studies (approx. 75,000 participants) found that combinations of individualized planning and integrated interventions can slow progression and reduce unplanned care, but the evidence is of varying certainty for different intervention mixes (Crocker et al., 2024).</a:t>
            </a:r>
            <a:endParaRPr sz="1300" dirty="0">
              <a:solidFill>
                <a:srgbClr val="C2C4B5"/>
              </a:solidFill>
              <a:latin typeface="Bitter"/>
              <a:ea typeface="Bitter"/>
              <a:cs typeface="Bitter"/>
              <a:sym typeface="Bitter"/>
            </a:endParaRPr>
          </a:p>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Key takeaway: Complex, multi-domain needs require coordinated systems; single-service solutions are rarely adequate. NHS England Proactive Care offers an operational model, but its effectiveness relies on local implementation and resourcing (NHS England, 2026). </a:t>
            </a:r>
            <a:endParaRPr sz="1300" dirty="0">
              <a:solidFill>
                <a:srgbClr val="C2C4B5"/>
              </a:solidFill>
              <a:latin typeface="Bitter"/>
              <a:ea typeface="Bitter"/>
              <a:cs typeface="Bitter"/>
              <a:sym typeface="Bitter"/>
            </a:endParaRPr>
          </a:p>
          <a:p>
            <a:pPr marL="0" marR="0" lvl="0" indent="0" algn="l" rtl="0">
              <a:lnSpc>
                <a:spcPct val="133000"/>
              </a:lnSpc>
              <a:spcBef>
                <a:spcPts val="1450"/>
              </a:spcBef>
              <a:spcAft>
                <a:spcPts val="0"/>
              </a:spcAft>
              <a:buClr>
                <a:srgbClr val="C2C4B5"/>
              </a:buClr>
              <a:buSzPts val="1300"/>
              <a:buFont typeface="Bitter"/>
              <a:buNone/>
            </a:pPr>
            <a:endParaRPr sz="1300" dirty="0">
              <a:solidFill>
                <a:srgbClr val="C2C4B5"/>
              </a:solidFill>
              <a:latin typeface="Bitter"/>
              <a:ea typeface="Bitter"/>
              <a:cs typeface="Bitter"/>
              <a:sym typeface="Bitter"/>
            </a:endParaRPr>
          </a:p>
        </p:txBody>
      </p:sp>
      <p:sp>
        <p:nvSpPr>
          <p:cNvPr id="103" name="Google Shape;103;p10"/>
          <p:cNvSpPr/>
          <p:nvPr/>
        </p:nvSpPr>
        <p:spPr>
          <a:xfrm>
            <a:off x="11094650" y="6477200"/>
            <a:ext cx="1097100" cy="3807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p>
        </p:txBody>
      </p:sp>
      <p:pic>
        <p:nvPicPr>
          <p:cNvPr id="8" name="Audio 7">
            <a:hlinkClick r:id="" action="ppaction://media"/>
            <a:extLst>
              <a:ext uri="{FF2B5EF4-FFF2-40B4-BE49-F238E27FC236}">
                <a16:creationId xmlns:a16="http://schemas.microsoft.com/office/drawing/2014/main" id="{12B04DBB-A0F7-7DF1-BBA0-073863DC7AA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81693"/>
    </mc:Choice>
    <mc:Fallback xmlns="">
      <p:transition spd="slow" advTm="816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pic>
        <p:nvPicPr>
          <p:cNvPr id="109" name="Google Shape;109;p11"/>
          <p:cNvPicPr preferRelativeResize="0"/>
          <p:nvPr/>
        </p:nvPicPr>
        <p:blipFill rotWithShape="1">
          <a:blip r:embed="rId5">
            <a:alphaModFix/>
          </a:blip>
          <a:srcRect/>
          <a:stretch/>
        </p:blipFill>
        <p:spPr>
          <a:xfrm>
            <a:off x="7391215" y="0"/>
            <a:ext cx="4800480" cy="6858000"/>
          </a:xfrm>
          <a:custGeom>
            <a:avLst/>
            <a:gdLst/>
            <a:ahLst/>
            <a:cxnLst/>
            <a:rect l="l" t="t" r="r" b="b"/>
            <a:pathLst>
              <a:path w="100000" h="100000" extrusionOk="0">
                <a:moveTo>
                  <a:pt x="9570" y="0"/>
                </a:moveTo>
                <a:lnTo>
                  <a:pt x="100000" y="0"/>
                </a:lnTo>
                <a:lnTo>
                  <a:pt x="100000" y="100000"/>
                </a:lnTo>
                <a:lnTo>
                  <a:pt x="30760" y="100000"/>
                </a:lnTo>
                <a:lnTo>
                  <a:pt x="26370" y="95510"/>
                </a:lnTo>
                <a:lnTo>
                  <a:pt x="26370" y="95310"/>
                </a:lnTo>
                <a:lnTo>
                  <a:pt x="25490" y="94530"/>
                </a:lnTo>
                <a:lnTo>
                  <a:pt x="25490" y="94340"/>
                </a:lnTo>
                <a:lnTo>
                  <a:pt x="22660" y="91210"/>
                </a:lnTo>
                <a:lnTo>
                  <a:pt x="18360" y="85550"/>
                </a:lnTo>
                <a:lnTo>
                  <a:pt x="15140" y="80660"/>
                </a:lnTo>
                <a:lnTo>
                  <a:pt x="11910" y="75000"/>
                </a:lnTo>
                <a:lnTo>
                  <a:pt x="9280" y="69530"/>
                </a:lnTo>
                <a:lnTo>
                  <a:pt x="6840" y="63380"/>
                </a:lnTo>
                <a:lnTo>
                  <a:pt x="4790" y="56740"/>
                </a:lnTo>
                <a:lnTo>
                  <a:pt x="3320" y="50200"/>
                </a:lnTo>
                <a:lnTo>
                  <a:pt x="2440" y="44140"/>
                </a:lnTo>
                <a:lnTo>
                  <a:pt x="2050" y="39060"/>
                </a:lnTo>
                <a:lnTo>
                  <a:pt x="2050" y="30860"/>
                </a:lnTo>
                <a:lnTo>
                  <a:pt x="2540" y="25000"/>
                </a:lnTo>
                <a:lnTo>
                  <a:pt x="3320" y="19820"/>
                </a:lnTo>
                <a:lnTo>
                  <a:pt x="4880" y="12890"/>
                </a:lnTo>
                <a:lnTo>
                  <a:pt x="6930" y="6350"/>
                </a:lnTo>
                <a:close/>
              </a:path>
            </a:pathLst>
          </a:custGeom>
          <a:noFill/>
          <a:ln>
            <a:noFill/>
          </a:ln>
        </p:spPr>
      </p:pic>
      <p:sp>
        <p:nvSpPr>
          <p:cNvPr id="110" name="Google Shape;110;p11"/>
          <p:cNvSpPr/>
          <p:nvPr/>
        </p:nvSpPr>
        <p:spPr>
          <a:xfrm>
            <a:off x="661475" y="1146770"/>
            <a:ext cx="6296860" cy="1033463"/>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250"/>
              <a:buFont typeface="Outfit"/>
              <a:buNone/>
            </a:pPr>
            <a:r>
              <a:rPr lang="en-US" sz="3250" b="1" i="0" u="none" strike="noStrike" cap="none" dirty="0">
                <a:solidFill>
                  <a:srgbClr val="E1E5CD"/>
                </a:solidFill>
                <a:latin typeface="Outfit"/>
                <a:ea typeface="Outfit"/>
                <a:cs typeface="Outfit"/>
                <a:sym typeface="Outfit"/>
              </a:rPr>
              <a:t>Housing, Home Adaptations and Occupational Therapy</a:t>
            </a:r>
            <a:endParaRPr sz="3250" b="0" i="0" u="none" strike="noStrike" cap="none" dirty="0">
              <a:solidFill>
                <a:schemeClr val="dk1"/>
              </a:solidFill>
              <a:latin typeface="Calibri"/>
              <a:ea typeface="Calibri"/>
              <a:cs typeface="Calibri"/>
              <a:sym typeface="Calibri"/>
            </a:endParaRPr>
          </a:p>
        </p:txBody>
      </p:sp>
      <p:sp>
        <p:nvSpPr>
          <p:cNvPr id="111" name="Google Shape;111;p11"/>
          <p:cNvSpPr/>
          <p:nvPr/>
        </p:nvSpPr>
        <p:spPr>
          <a:xfrm>
            <a:off x="661475" y="2428280"/>
            <a:ext cx="6296860" cy="3282851"/>
          </a:xfrm>
          <a:prstGeom prst="rect">
            <a:avLst/>
          </a:prstGeom>
          <a:noFill/>
          <a:ln>
            <a:noFill/>
          </a:ln>
        </p:spPr>
        <p:txBody>
          <a:bodyPr spcFirstLastPara="1" wrap="square" lIns="0" tIns="0" rIns="0" bIns="0" anchor="t" anchorCtr="0">
            <a:noAutofit/>
          </a:bodyPr>
          <a:lstStyle/>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The physical environment can support or deter autonomy. The living environment adaptations (grab rails, better lighting, modifying stairs, accessible bathrooms) enhance safety and function, particularly when integrated with occupational therapy assessment and task-focused training.</a:t>
            </a:r>
            <a:endParaRPr sz="1300" dirty="0">
              <a:solidFill>
                <a:srgbClr val="C2C4B5"/>
              </a:solidFill>
              <a:latin typeface="Bitter"/>
              <a:ea typeface="Bitter"/>
              <a:cs typeface="Bitter"/>
              <a:sym typeface="Bitter"/>
            </a:endParaRPr>
          </a:p>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The evidence for benefit is strong where OT is embedded, but barriers include lengthy waitlists, cost, inappropriate housing stock, and difficulties for renters; some adaptations may be at odds with personal taste (Sheth &amp; Cogle, 2023; WHO, 2023).</a:t>
            </a:r>
            <a:endParaRPr sz="1300" dirty="0">
              <a:solidFill>
                <a:srgbClr val="C2C4B5"/>
              </a:solidFill>
              <a:latin typeface="Bitter"/>
              <a:ea typeface="Bitter"/>
              <a:cs typeface="Bitter"/>
              <a:sym typeface="Bitter"/>
            </a:endParaRPr>
          </a:p>
          <a:p>
            <a:pPr marL="0" lvl="0" indent="0" algn="l" rtl="0">
              <a:lnSpc>
                <a:spcPct val="133000"/>
              </a:lnSpc>
              <a:spcBef>
                <a:spcPts val="1450"/>
              </a:spcBef>
              <a:spcAft>
                <a:spcPts val="0"/>
              </a:spcAft>
              <a:buClr>
                <a:schemeClr val="dk1"/>
              </a:buClr>
              <a:buSzPts val="1100"/>
              <a:buFont typeface="Arial"/>
              <a:buNone/>
            </a:pPr>
            <a:r>
              <a:rPr lang="en-US" sz="1300" dirty="0">
                <a:solidFill>
                  <a:srgbClr val="C2C4B5"/>
                </a:solidFill>
                <a:latin typeface="Bitter"/>
                <a:ea typeface="Bitter"/>
                <a:cs typeface="Bitter"/>
                <a:sym typeface="Bitter"/>
              </a:rPr>
              <a:t>Practice implication: Provide timely, person-centered OT assessment, flexi-funding and landlord liaison to ensure adaptations are pan-directed, cost-effective and acceptable. </a:t>
            </a:r>
            <a:endParaRPr sz="1300" dirty="0">
              <a:solidFill>
                <a:srgbClr val="C2C4B5"/>
              </a:solidFill>
              <a:latin typeface="Bitter"/>
              <a:ea typeface="Bitter"/>
              <a:cs typeface="Bitter"/>
              <a:sym typeface="Bitter"/>
            </a:endParaRPr>
          </a:p>
          <a:p>
            <a:pPr marL="0" marR="0" lvl="0" indent="0" algn="l" rtl="0">
              <a:lnSpc>
                <a:spcPct val="133000"/>
              </a:lnSpc>
              <a:spcBef>
                <a:spcPts val="1450"/>
              </a:spcBef>
              <a:spcAft>
                <a:spcPts val="0"/>
              </a:spcAft>
              <a:buClr>
                <a:srgbClr val="C2C4B5"/>
              </a:buClr>
              <a:buSzPts val="1300"/>
              <a:buFont typeface="Bitter"/>
              <a:buNone/>
            </a:pPr>
            <a:endParaRPr sz="1300" dirty="0">
              <a:solidFill>
                <a:srgbClr val="C2C4B5"/>
              </a:solidFill>
              <a:latin typeface="Bitter"/>
              <a:ea typeface="Bitter"/>
              <a:cs typeface="Bitter"/>
              <a:sym typeface="Bitter"/>
            </a:endParaRPr>
          </a:p>
        </p:txBody>
      </p:sp>
      <p:pic>
        <p:nvPicPr>
          <p:cNvPr id="8" name="Audio 7">
            <a:hlinkClick r:id="" action="ppaction://media"/>
            <a:extLst>
              <a:ext uri="{FF2B5EF4-FFF2-40B4-BE49-F238E27FC236}">
                <a16:creationId xmlns:a16="http://schemas.microsoft.com/office/drawing/2014/main" id="{6A0D2F0E-6A2F-26F1-8E8F-1450B5F3FCB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7504"/>
    </mc:Choice>
    <mc:Fallback xmlns="">
      <p:transition spd="slow" advTm="67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pic>
        <p:nvPicPr>
          <p:cNvPr id="117" name="Google Shape;117;p12"/>
          <p:cNvPicPr preferRelativeResize="0"/>
          <p:nvPr/>
        </p:nvPicPr>
        <p:blipFill rotWithShape="1">
          <a:blip r:embed="rId5">
            <a:alphaModFix/>
          </a:blip>
          <a:srcRect/>
          <a:stretch/>
        </p:blipFill>
        <p:spPr>
          <a:xfrm>
            <a:off x="0" y="0"/>
            <a:ext cx="4800480" cy="6858000"/>
          </a:xfrm>
          <a:custGeom>
            <a:avLst/>
            <a:gdLst/>
            <a:ahLst/>
            <a:cxnLst/>
            <a:rect l="l" t="t" r="r" b="b"/>
            <a:pathLst>
              <a:path w="100000" h="100000" extrusionOk="0">
                <a:moveTo>
                  <a:pt x="0" y="0"/>
                </a:moveTo>
                <a:lnTo>
                  <a:pt x="90530" y="100"/>
                </a:lnTo>
                <a:lnTo>
                  <a:pt x="93070" y="6350"/>
                </a:lnTo>
                <a:lnTo>
                  <a:pt x="94920" y="12210"/>
                </a:lnTo>
                <a:lnTo>
                  <a:pt x="96680" y="19820"/>
                </a:lnTo>
                <a:lnTo>
                  <a:pt x="97560" y="25880"/>
                </a:lnTo>
                <a:lnTo>
                  <a:pt x="97950" y="30960"/>
                </a:lnTo>
                <a:lnTo>
                  <a:pt x="97950" y="39060"/>
                </a:lnTo>
                <a:lnTo>
                  <a:pt x="97270" y="46480"/>
                </a:lnTo>
                <a:lnTo>
                  <a:pt x="96190" y="52640"/>
                </a:lnTo>
                <a:lnTo>
                  <a:pt x="94730" y="58500"/>
                </a:lnTo>
                <a:lnTo>
                  <a:pt x="92480" y="65230"/>
                </a:lnTo>
                <a:lnTo>
                  <a:pt x="89550" y="72070"/>
                </a:lnTo>
                <a:lnTo>
                  <a:pt x="86820" y="77340"/>
                </a:lnTo>
                <a:lnTo>
                  <a:pt x="83500" y="82810"/>
                </a:lnTo>
                <a:lnTo>
                  <a:pt x="79200" y="88870"/>
                </a:lnTo>
                <a:lnTo>
                  <a:pt x="75880" y="92770"/>
                </a:lnTo>
                <a:lnTo>
                  <a:pt x="75880" y="92970"/>
                </a:lnTo>
                <a:lnTo>
                  <a:pt x="74510" y="94340"/>
                </a:lnTo>
                <a:lnTo>
                  <a:pt x="74510" y="94530"/>
                </a:lnTo>
                <a:lnTo>
                  <a:pt x="69240" y="100000"/>
                </a:lnTo>
                <a:lnTo>
                  <a:pt x="0" y="100000"/>
                </a:lnTo>
                <a:close/>
              </a:path>
            </a:pathLst>
          </a:custGeom>
          <a:noFill/>
          <a:ln>
            <a:noFill/>
          </a:ln>
        </p:spPr>
      </p:pic>
      <p:sp>
        <p:nvSpPr>
          <p:cNvPr id="118" name="Google Shape;118;p12"/>
          <p:cNvSpPr/>
          <p:nvPr/>
        </p:nvSpPr>
        <p:spPr>
          <a:xfrm>
            <a:off x="5233360" y="634603"/>
            <a:ext cx="6296860" cy="952897"/>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000"/>
              <a:buFont typeface="Outfit"/>
              <a:buNone/>
            </a:pPr>
            <a:r>
              <a:rPr lang="en-US" sz="3000" b="1" i="0" u="none" strike="noStrike" cap="none" dirty="0">
                <a:solidFill>
                  <a:srgbClr val="E1E5CD"/>
                </a:solidFill>
                <a:latin typeface="Outfit"/>
                <a:ea typeface="Outfit"/>
                <a:cs typeface="Outfit"/>
                <a:sym typeface="Outfit"/>
              </a:rPr>
              <a:t>Age‑Friendly Communities: Independence Beyond the Doorstep</a:t>
            </a:r>
            <a:endParaRPr sz="3000" b="0" i="0" u="none" strike="noStrike" cap="none" dirty="0">
              <a:solidFill>
                <a:schemeClr val="dk1"/>
              </a:solidFill>
              <a:latin typeface="Calibri"/>
              <a:ea typeface="Calibri"/>
              <a:cs typeface="Calibri"/>
              <a:sym typeface="Calibri"/>
            </a:endParaRPr>
          </a:p>
        </p:txBody>
      </p:sp>
      <p:pic>
        <p:nvPicPr>
          <p:cNvPr id="119" name="Google Shape;119;p12" descr="preencoded.png"/>
          <p:cNvPicPr preferRelativeResize="0"/>
          <p:nvPr/>
        </p:nvPicPr>
        <p:blipFill rotWithShape="1">
          <a:blip r:embed="rId6">
            <a:alphaModFix/>
          </a:blip>
          <a:srcRect/>
          <a:stretch/>
        </p:blipFill>
        <p:spPr>
          <a:xfrm>
            <a:off x="5233360" y="1798340"/>
            <a:ext cx="381090" cy="381099"/>
          </a:xfrm>
          <a:prstGeom prst="rect">
            <a:avLst/>
          </a:prstGeom>
          <a:noFill/>
          <a:ln>
            <a:noFill/>
          </a:ln>
        </p:spPr>
      </p:pic>
      <p:sp>
        <p:nvSpPr>
          <p:cNvPr id="120" name="Google Shape;120;p12"/>
          <p:cNvSpPr/>
          <p:nvPr/>
        </p:nvSpPr>
        <p:spPr>
          <a:xfrm>
            <a:off x="5790063" y="1798340"/>
            <a:ext cx="5740157" cy="238224"/>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C2C4B5"/>
              </a:buClr>
              <a:buSzPts val="1500"/>
              <a:buFont typeface="Outfit"/>
              <a:buNone/>
            </a:pPr>
            <a:r>
              <a:rPr lang="en-US" sz="1500" b="1" i="0" u="none" strike="noStrike" cap="none" dirty="0">
                <a:solidFill>
                  <a:srgbClr val="C2C4B5"/>
                </a:solidFill>
                <a:latin typeface="Outfit"/>
                <a:ea typeface="Outfit"/>
                <a:cs typeface="Outfit"/>
                <a:sym typeface="Outfit"/>
              </a:rPr>
              <a:t>Transport</a:t>
            </a:r>
            <a:endParaRPr sz="1500" b="0" i="0" u="none" strike="noStrike" cap="none" dirty="0">
              <a:solidFill>
                <a:schemeClr val="dk1"/>
              </a:solidFill>
              <a:latin typeface="Calibri"/>
              <a:ea typeface="Calibri"/>
              <a:cs typeface="Calibri"/>
              <a:sym typeface="Calibri"/>
            </a:endParaRPr>
          </a:p>
        </p:txBody>
      </p:sp>
      <p:sp>
        <p:nvSpPr>
          <p:cNvPr id="121" name="Google Shape;121;p12"/>
          <p:cNvSpPr/>
          <p:nvPr/>
        </p:nvSpPr>
        <p:spPr>
          <a:xfrm>
            <a:off x="5790063" y="2120900"/>
            <a:ext cx="5740157" cy="468908"/>
          </a:xfrm>
          <a:prstGeom prst="rect">
            <a:avLst/>
          </a:prstGeom>
          <a:noFill/>
          <a:ln>
            <a:noFill/>
          </a:ln>
        </p:spPr>
        <p:txBody>
          <a:bodyPr spcFirstLastPara="1" wrap="square" lIns="0" tIns="0" rIns="0" bIns="0" anchor="t" anchorCtr="0">
            <a:noAutofit/>
          </a:bodyPr>
          <a:lstStyle/>
          <a:p>
            <a:pPr marL="0" marR="0" lvl="0" indent="0" algn="l" rtl="0">
              <a:lnSpc>
                <a:spcPct val="128000"/>
              </a:lnSpc>
              <a:spcBef>
                <a:spcPts val="0"/>
              </a:spcBef>
              <a:spcAft>
                <a:spcPts val="0"/>
              </a:spcAft>
              <a:buClr>
                <a:srgbClr val="C2C4B5"/>
              </a:buClr>
              <a:buSzPts val="1200"/>
              <a:buFont typeface="Bitter"/>
              <a:buNone/>
            </a:pPr>
            <a:r>
              <a:rPr lang="en-US" sz="1200" b="0" i="0" u="none" strike="noStrike" cap="none" dirty="0">
                <a:solidFill>
                  <a:srgbClr val="C2C4B5"/>
                </a:solidFill>
                <a:latin typeface="Bitter"/>
                <a:ea typeface="Bitter"/>
                <a:cs typeface="Bitter"/>
                <a:sym typeface="Bitter"/>
              </a:rPr>
              <a:t>Accessible, affordable transport prevents social isolation and enables appointments and participation.</a:t>
            </a:r>
            <a:endParaRPr sz="1200" b="0" i="0" u="none" strike="noStrike" cap="none" dirty="0">
              <a:solidFill>
                <a:schemeClr val="dk1"/>
              </a:solidFill>
              <a:latin typeface="Calibri"/>
              <a:ea typeface="Calibri"/>
              <a:cs typeface="Calibri"/>
              <a:sym typeface="Calibri"/>
            </a:endParaRPr>
          </a:p>
        </p:txBody>
      </p:sp>
      <p:pic>
        <p:nvPicPr>
          <p:cNvPr id="122" name="Google Shape;122;p12" descr="preencoded.png"/>
          <p:cNvPicPr preferRelativeResize="0"/>
          <p:nvPr/>
        </p:nvPicPr>
        <p:blipFill rotWithShape="1">
          <a:blip r:embed="rId7">
            <a:alphaModFix/>
          </a:blip>
          <a:srcRect/>
          <a:stretch/>
        </p:blipFill>
        <p:spPr>
          <a:xfrm>
            <a:off x="5233360" y="2870895"/>
            <a:ext cx="381090" cy="381099"/>
          </a:xfrm>
          <a:prstGeom prst="rect">
            <a:avLst/>
          </a:prstGeom>
          <a:noFill/>
          <a:ln>
            <a:noFill/>
          </a:ln>
        </p:spPr>
      </p:pic>
      <p:sp>
        <p:nvSpPr>
          <p:cNvPr id="123" name="Google Shape;123;p12"/>
          <p:cNvSpPr/>
          <p:nvPr/>
        </p:nvSpPr>
        <p:spPr>
          <a:xfrm>
            <a:off x="5790063" y="2870895"/>
            <a:ext cx="5740157" cy="238224"/>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C2C4B5"/>
              </a:buClr>
              <a:buSzPts val="1500"/>
              <a:buFont typeface="Outfit"/>
              <a:buNone/>
            </a:pPr>
            <a:r>
              <a:rPr lang="en-US" sz="1500" b="1" i="0" u="none" strike="noStrike" cap="none" dirty="0">
                <a:solidFill>
                  <a:srgbClr val="C2C4B5"/>
                </a:solidFill>
                <a:latin typeface="Outfit"/>
                <a:ea typeface="Outfit"/>
                <a:cs typeface="Outfit"/>
                <a:sym typeface="Outfit"/>
              </a:rPr>
              <a:t>Outdoor spaces &amp; Buildings</a:t>
            </a:r>
            <a:endParaRPr sz="1500" b="0" i="0" u="none" strike="noStrike" cap="none" dirty="0">
              <a:solidFill>
                <a:schemeClr val="dk1"/>
              </a:solidFill>
              <a:latin typeface="Calibri"/>
              <a:ea typeface="Calibri"/>
              <a:cs typeface="Calibri"/>
              <a:sym typeface="Calibri"/>
            </a:endParaRPr>
          </a:p>
        </p:txBody>
      </p:sp>
      <p:sp>
        <p:nvSpPr>
          <p:cNvPr id="124" name="Google Shape;124;p12"/>
          <p:cNvSpPr/>
          <p:nvPr/>
        </p:nvSpPr>
        <p:spPr>
          <a:xfrm>
            <a:off x="5790063" y="3193455"/>
            <a:ext cx="5740157" cy="468908"/>
          </a:xfrm>
          <a:prstGeom prst="rect">
            <a:avLst/>
          </a:prstGeom>
          <a:noFill/>
          <a:ln>
            <a:noFill/>
          </a:ln>
        </p:spPr>
        <p:txBody>
          <a:bodyPr spcFirstLastPara="1" wrap="square" lIns="0" tIns="0" rIns="0" bIns="0" anchor="t" anchorCtr="0">
            <a:noAutofit/>
          </a:bodyPr>
          <a:lstStyle/>
          <a:p>
            <a:pPr marL="0" marR="0" lvl="0" indent="0" algn="l" rtl="0">
              <a:lnSpc>
                <a:spcPct val="128000"/>
              </a:lnSpc>
              <a:spcBef>
                <a:spcPts val="0"/>
              </a:spcBef>
              <a:spcAft>
                <a:spcPts val="0"/>
              </a:spcAft>
              <a:buClr>
                <a:srgbClr val="C2C4B5"/>
              </a:buClr>
              <a:buSzPts val="1200"/>
              <a:buFont typeface="Bitter"/>
              <a:buNone/>
            </a:pPr>
            <a:r>
              <a:rPr lang="en-US" sz="1200" b="0" i="0" u="none" strike="noStrike" cap="none" dirty="0">
                <a:solidFill>
                  <a:srgbClr val="C2C4B5"/>
                </a:solidFill>
                <a:latin typeface="Bitter"/>
                <a:ea typeface="Bitter"/>
                <a:cs typeface="Bitter"/>
                <a:sym typeface="Bitter"/>
              </a:rPr>
              <a:t>Safe pavements, seating and accessible public buildings reduce the functional impact of mobility limitations.</a:t>
            </a:r>
            <a:endParaRPr sz="1200" b="0" i="0" u="none" strike="noStrike" cap="none" dirty="0">
              <a:solidFill>
                <a:schemeClr val="dk1"/>
              </a:solidFill>
              <a:latin typeface="Calibri"/>
              <a:ea typeface="Calibri"/>
              <a:cs typeface="Calibri"/>
              <a:sym typeface="Calibri"/>
            </a:endParaRPr>
          </a:p>
        </p:txBody>
      </p:sp>
      <p:pic>
        <p:nvPicPr>
          <p:cNvPr id="125" name="Google Shape;125;p12" descr="preencoded.png"/>
          <p:cNvPicPr preferRelativeResize="0"/>
          <p:nvPr/>
        </p:nvPicPr>
        <p:blipFill rotWithShape="1">
          <a:blip r:embed="rId8">
            <a:alphaModFix/>
          </a:blip>
          <a:srcRect/>
          <a:stretch/>
        </p:blipFill>
        <p:spPr>
          <a:xfrm>
            <a:off x="5233360" y="3943449"/>
            <a:ext cx="381090" cy="381099"/>
          </a:xfrm>
          <a:prstGeom prst="rect">
            <a:avLst/>
          </a:prstGeom>
          <a:noFill/>
          <a:ln>
            <a:noFill/>
          </a:ln>
        </p:spPr>
      </p:pic>
      <p:sp>
        <p:nvSpPr>
          <p:cNvPr id="126" name="Google Shape;126;p12"/>
          <p:cNvSpPr/>
          <p:nvPr/>
        </p:nvSpPr>
        <p:spPr>
          <a:xfrm>
            <a:off x="5790063" y="3943449"/>
            <a:ext cx="5740157" cy="238224"/>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C2C4B5"/>
              </a:buClr>
              <a:buSzPts val="1500"/>
              <a:buFont typeface="Outfit"/>
              <a:buNone/>
            </a:pPr>
            <a:r>
              <a:rPr lang="en-US" sz="1500" b="1" i="0" u="none" strike="noStrike" cap="none" dirty="0">
                <a:solidFill>
                  <a:srgbClr val="C2C4B5"/>
                </a:solidFill>
                <a:latin typeface="Outfit"/>
                <a:ea typeface="Outfit"/>
                <a:cs typeface="Outfit"/>
                <a:sym typeface="Outfit"/>
              </a:rPr>
              <a:t>Social Participation</a:t>
            </a:r>
            <a:endParaRPr sz="1500" b="0" i="0" u="none" strike="noStrike" cap="none" dirty="0">
              <a:solidFill>
                <a:schemeClr val="dk1"/>
              </a:solidFill>
              <a:latin typeface="Calibri"/>
              <a:ea typeface="Calibri"/>
              <a:cs typeface="Calibri"/>
              <a:sym typeface="Calibri"/>
            </a:endParaRPr>
          </a:p>
        </p:txBody>
      </p:sp>
      <p:sp>
        <p:nvSpPr>
          <p:cNvPr id="127" name="Google Shape;127;p12"/>
          <p:cNvSpPr/>
          <p:nvPr/>
        </p:nvSpPr>
        <p:spPr>
          <a:xfrm>
            <a:off x="5790063" y="4266009"/>
            <a:ext cx="5740157" cy="468908"/>
          </a:xfrm>
          <a:prstGeom prst="rect">
            <a:avLst/>
          </a:prstGeom>
          <a:noFill/>
          <a:ln>
            <a:noFill/>
          </a:ln>
        </p:spPr>
        <p:txBody>
          <a:bodyPr spcFirstLastPara="1" wrap="square" lIns="0" tIns="0" rIns="0" bIns="0" anchor="t" anchorCtr="0">
            <a:noAutofit/>
          </a:bodyPr>
          <a:lstStyle/>
          <a:p>
            <a:pPr marL="0" marR="0" lvl="0" indent="0" algn="l" rtl="0">
              <a:lnSpc>
                <a:spcPct val="128000"/>
              </a:lnSpc>
              <a:spcBef>
                <a:spcPts val="0"/>
              </a:spcBef>
              <a:spcAft>
                <a:spcPts val="0"/>
              </a:spcAft>
              <a:buClr>
                <a:srgbClr val="C2C4B5"/>
              </a:buClr>
              <a:buSzPts val="1200"/>
              <a:buFont typeface="Bitter"/>
              <a:buNone/>
            </a:pPr>
            <a:r>
              <a:rPr lang="en-US" sz="1200" b="0" i="0" u="none" strike="noStrike" cap="none" dirty="0">
                <a:solidFill>
                  <a:srgbClr val="C2C4B5"/>
                </a:solidFill>
                <a:latin typeface="Bitter"/>
                <a:ea typeface="Bitter"/>
                <a:cs typeface="Bitter"/>
                <a:sym typeface="Bitter"/>
              </a:rPr>
              <a:t>Community activities, digital inclusion and communication support maintain connectedness and identity.</a:t>
            </a:r>
            <a:endParaRPr sz="1200" b="0" i="0" u="none" strike="noStrike" cap="none" dirty="0">
              <a:solidFill>
                <a:schemeClr val="dk1"/>
              </a:solidFill>
              <a:latin typeface="Calibri"/>
              <a:ea typeface="Calibri"/>
              <a:cs typeface="Calibri"/>
              <a:sym typeface="Calibri"/>
            </a:endParaRPr>
          </a:p>
        </p:txBody>
      </p:sp>
      <p:sp>
        <p:nvSpPr>
          <p:cNvPr id="128" name="Google Shape;128;p12"/>
          <p:cNvSpPr/>
          <p:nvPr/>
        </p:nvSpPr>
        <p:spPr>
          <a:xfrm>
            <a:off x="5233350" y="4892975"/>
            <a:ext cx="6297000" cy="1551900"/>
          </a:xfrm>
          <a:prstGeom prst="rect">
            <a:avLst/>
          </a:prstGeom>
          <a:noFill/>
          <a:ln>
            <a:noFill/>
          </a:ln>
        </p:spPr>
        <p:txBody>
          <a:bodyPr spcFirstLastPara="1" wrap="square" lIns="0" tIns="0" rIns="0" bIns="0" anchor="t" anchorCtr="0">
            <a:noAutofit/>
          </a:bodyPr>
          <a:lstStyle/>
          <a:p>
            <a:pPr marL="0" lvl="0" indent="0" algn="l" rtl="0">
              <a:lnSpc>
                <a:spcPct val="128000"/>
              </a:lnSpc>
              <a:spcBef>
                <a:spcPts val="1200"/>
              </a:spcBef>
              <a:spcAft>
                <a:spcPts val="0"/>
              </a:spcAft>
              <a:buClr>
                <a:schemeClr val="dk1"/>
              </a:buClr>
              <a:buSzPts val="1100"/>
              <a:buFont typeface="Arial"/>
              <a:buNone/>
            </a:pPr>
            <a:r>
              <a:rPr lang="en-US" sz="1200" dirty="0">
                <a:solidFill>
                  <a:srgbClr val="C2C4B5"/>
                </a:solidFill>
                <a:latin typeface="Bitter"/>
                <a:ea typeface="Bitter"/>
                <a:cs typeface="Bitter"/>
                <a:sym typeface="Bitter"/>
              </a:rPr>
              <a:t>Community changes are framed by the WHO domains. The Welsh Age Friendly work has made advances: by March 2026 12 Welsh local authorities were in the WHO Global Network and more were planning to be involved (WHO, 2023; Welsh Government, 2026).</a:t>
            </a:r>
            <a:endParaRPr sz="1200" dirty="0">
              <a:solidFill>
                <a:srgbClr val="C2C4B5"/>
              </a:solidFill>
              <a:latin typeface="Bitter"/>
              <a:ea typeface="Bitter"/>
              <a:cs typeface="Bitter"/>
              <a:sym typeface="Bitter"/>
            </a:endParaRPr>
          </a:p>
          <a:p>
            <a:pPr marL="0" lvl="0" indent="0" algn="l" rtl="0">
              <a:lnSpc>
                <a:spcPct val="128000"/>
              </a:lnSpc>
              <a:spcBef>
                <a:spcPts val="1200"/>
              </a:spcBef>
              <a:spcAft>
                <a:spcPts val="0"/>
              </a:spcAft>
              <a:buClr>
                <a:schemeClr val="dk1"/>
              </a:buClr>
              <a:buSzPts val="1100"/>
              <a:buFont typeface="Arial"/>
              <a:buNone/>
            </a:pPr>
            <a:r>
              <a:rPr lang="en-US" sz="1200" dirty="0">
                <a:solidFill>
                  <a:srgbClr val="C2C4B5"/>
                </a:solidFill>
                <a:latin typeface="Bitter"/>
                <a:ea typeface="Bitter"/>
                <a:cs typeface="Bitter"/>
                <a:sym typeface="Bitter"/>
              </a:rPr>
              <a:t>Critical point: Structural community change shifts the burden away from the person — empowerment is when the environment accommodates people, not the other way around. </a:t>
            </a:r>
            <a:endParaRPr sz="1200" dirty="0">
              <a:solidFill>
                <a:srgbClr val="C2C4B5"/>
              </a:solidFill>
              <a:latin typeface="Bitter"/>
              <a:ea typeface="Bitter"/>
              <a:cs typeface="Bitter"/>
              <a:sym typeface="Bitter"/>
            </a:endParaRPr>
          </a:p>
          <a:p>
            <a:pPr marL="0" marR="0" lvl="0" indent="0" algn="l" rtl="0">
              <a:lnSpc>
                <a:spcPct val="128000"/>
              </a:lnSpc>
              <a:spcBef>
                <a:spcPts val="1200"/>
              </a:spcBef>
              <a:spcAft>
                <a:spcPts val="0"/>
              </a:spcAft>
              <a:buClr>
                <a:srgbClr val="C2C4B5"/>
              </a:buClr>
              <a:buSzPts val="1200"/>
              <a:buFont typeface="Bitter"/>
              <a:buNone/>
            </a:pPr>
            <a:endParaRPr sz="1200" dirty="0">
              <a:solidFill>
                <a:srgbClr val="C2C4B5"/>
              </a:solidFill>
              <a:latin typeface="Bitter"/>
              <a:ea typeface="Bitter"/>
              <a:cs typeface="Bitter"/>
              <a:sym typeface="Bitter"/>
            </a:endParaRPr>
          </a:p>
        </p:txBody>
      </p:sp>
      <p:sp>
        <p:nvSpPr>
          <p:cNvPr id="129" name="Google Shape;129;p12"/>
          <p:cNvSpPr/>
          <p:nvPr/>
        </p:nvSpPr>
        <p:spPr>
          <a:xfrm>
            <a:off x="11046350" y="6445000"/>
            <a:ext cx="1145400" cy="4131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p>
        </p:txBody>
      </p:sp>
      <p:pic>
        <p:nvPicPr>
          <p:cNvPr id="8" name="Audio 7">
            <a:hlinkClick r:id="" action="ppaction://media"/>
            <a:extLst>
              <a:ext uri="{FF2B5EF4-FFF2-40B4-BE49-F238E27FC236}">
                <a16:creationId xmlns:a16="http://schemas.microsoft.com/office/drawing/2014/main" id="{D6DDFBBC-EB3A-0B20-7185-84C10ABFA122}"/>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0976"/>
    </mc:Choice>
    <mc:Fallback xmlns="">
      <p:transition spd="slow" advTm="709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pic>
        <p:nvPicPr>
          <p:cNvPr id="135" name="Google Shape;135;p13"/>
          <p:cNvPicPr preferRelativeResize="0"/>
          <p:nvPr/>
        </p:nvPicPr>
        <p:blipFill rotWithShape="1">
          <a:blip r:embed="rId5">
            <a:alphaModFix/>
          </a:blip>
          <a:srcRect/>
          <a:stretch/>
        </p:blipFill>
        <p:spPr>
          <a:xfrm>
            <a:off x="7391215" y="0"/>
            <a:ext cx="4800500" cy="6858000"/>
          </a:xfrm>
          <a:custGeom>
            <a:avLst/>
            <a:gdLst/>
            <a:ahLst/>
            <a:cxnLst/>
            <a:rect l="l" t="t" r="r" b="b"/>
            <a:pathLst>
              <a:path w="100000" h="100000" extrusionOk="0">
                <a:moveTo>
                  <a:pt x="9570" y="0"/>
                </a:moveTo>
                <a:lnTo>
                  <a:pt x="100000" y="0"/>
                </a:lnTo>
                <a:lnTo>
                  <a:pt x="100000" y="100000"/>
                </a:lnTo>
                <a:lnTo>
                  <a:pt x="30760" y="100000"/>
                </a:lnTo>
                <a:lnTo>
                  <a:pt x="26370" y="95510"/>
                </a:lnTo>
                <a:lnTo>
                  <a:pt x="26370" y="95310"/>
                </a:lnTo>
                <a:lnTo>
                  <a:pt x="25490" y="94530"/>
                </a:lnTo>
                <a:lnTo>
                  <a:pt x="25490" y="94340"/>
                </a:lnTo>
                <a:lnTo>
                  <a:pt x="22660" y="91210"/>
                </a:lnTo>
                <a:lnTo>
                  <a:pt x="18360" y="85550"/>
                </a:lnTo>
                <a:lnTo>
                  <a:pt x="15140" y="80660"/>
                </a:lnTo>
                <a:lnTo>
                  <a:pt x="11910" y="75000"/>
                </a:lnTo>
                <a:lnTo>
                  <a:pt x="9280" y="69530"/>
                </a:lnTo>
                <a:lnTo>
                  <a:pt x="6840" y="63380"/>
                </a:lnTo>
                <a:lnTo>
                  <a:pt x="4790" y="56740"/>
                </a:lnTo>
                <a:lnTo>
                  <a:pt x="3320" y="50200"/>
                </a:lnTo>
                <a:lnTo>
                  <a:pt x="2440" y="44140"/>
                </a:lnTo>
                <a:lnTo>
                  <a:pt x="2050" y="39060"/>
                </a:lnTo>
                <a:lnTo>
                  <a:pt x="2050" y="30860"/>
                </a:lnTo>
                <a:lnTo>
                  <a:pt x="2540" y="25000"/>
                </a:lnTo>
                <a:lnTo>
                  <a:pt x="3320" y="19820"/>
                </a:lnTo>
                <a:lnTo>
                  <a:pt x="4880" y="12890"/>
                </a:lnTo>
                <a:lnTo>
                  <a:pt x="6930" y="6350"/>
                </a:lnTo>
                <a:close/>
              </a:path>
            </a:pathLst>
          </a:custGeom>
          <a:noFill/>
          <a:ln>
            <a:noFill/>
          </a:ln>
        </p:spPr>
      </p:pic>
      <p:sp>
        <p:nvSpPr>
          <p:cNvPr id="136" name="Google Shape;136;p13"/>
          <p:cNvSpPr/>
          <p:nvPr/>
        </p:nvSpPr>
        <p:spPr>
          <a:xfrm>
            <a:off x="661475" y="1146770"/>
            <a:ext cx="6297000" cy="10335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250"/>
              <a:buFont typeface="Outfit"/>
              <a:buNone/>
            </a:pPr>
            <a:r>
              <a:rPr lang="en-US" sz="3250" b="1" i="0" u="none" strike="noStrike" cap="none" dirty="0">
                <a:solidFill>
                  <a:srgbClr val="E1E5CD"/>
                </a:solidFill>
                <a:latin typeface="Outfit"/>
                <a:ea typeface="Outfit"/>
                <a:cs typeface="Outfit"/>
                <a:sym typeface="Outfit"/>
              </a:rPr>
              <a:t>Social Connection and Social Prescribing </a:t>
            </a:r>
            <a:endParaRPr sz="3250" b="0" i="0" u="none" strike="noStrike" cap="none" dirty="0">
              <a:solidFill>
                <a:schemeClr val="dk1"/>
              </a:solidFill>
              <a:latin typeface="Calibri"/>
              <a:ea typeface="Calibri"/>
              <a:cs typeface="Calibri"/>
              <a:sym typeface="Calibri"/>
            </a:endParaRPr>
          </a:p>
        </p:txBody>
      </p:sp>
      <p:sp>
        <p:nvSpPr>
          <p:cNvPr id="137" name="Google Shape;137;p13"/>
          <p:cNvSpPr/>
          <p:nvPr/>
        </p:nvSpPr>
        <p:spPr>
          <a:xfrm>
            <a:off x="484375" y="2404250"/>
            <a:ext cx="6297000" cy="3895800"/>
          </a:xfrm>
          <a:prstGeom prst="rect">
            <a:avLst/>
          </a:prstGeom>
          <a:noFill/>
          <a:ln>
            <a:noFill/>
          </a:ln>
        </p:spPr>
        <p:txBody>
          <a:bodyPr spcFirstLastPara="1" wrap="square" lIns="0" tIns="0" rIns="0" bIns="0" anchor="t" anchorCtr="0">
            <a:noAutofit/>
          </a:bodyPr>
          <a:lstStyle/>
          <a:p>
            <a:pPr marL="0" marR="0" lvl="0" indent="0" algn="l" rtl="0">
              <a:lnSpc>
                <a:spcPct val="115000"/>
              </a:lnSpc>
              <a:spcBef>
                <a:spcPts val="1200"/>
              </a:spcBef>
              <a:spcAft>
                <a:spcPts val="0"/>
              </a:spcAft>
              <a:buClr>
                <a:schemeClr val="dk1"/>
              </a:buClr>
              <a:buSzPts val="1100"/>
              <a:buFont typeface="Arial"/>
              <a:buNone/>
            </a:pPr>
            <a:endParaRPr sz="1300" b="1" i="0" u="none" strike="noStrike" cap="none" dirty="0">
              <a:solidFill>
                <a:schemeClr val="lt1"/>
              </a:solidFill>
              <a:latin typeface="Arial"/>
              <a:ea typeface="Arial"/>
              <a:cs typeface="Arial"/>
              <a:sym typeface="Arial"/>
            </a:endParaRPr>
          </a:p>
          <a:p>
            <a:pPr marL="457200" lvl="0" indent="-311150" algn="l" rtl="0">
              <a:lnSpc>
                <a:spcPct val="115000"/>
              </a:lnSpc>
              <a:spcBef>
                <a:spcPts val="1200"/>
              </a:spcBef>
              <a:spcAft>
                <a:spcPts val="0"/>
              </a:spcAft>
              <a:buClr>
                <a:schemeClr val="lt1"/>
              </a:buClr>
              <a:buSzPts val="1300"/>
              <a:buChar char="●"/>
            </a:pPr>
            <a:r>
              <a:rPr lang="en-US" sz="1300" dirty="0">
                <a:solidFill>
                  <a:schemeClr val="lt1"/>
                </a:solidFill>
              </a:rPr>
              <a:t>Loneliness can have an impact on wellbeing, self-esteem and engagement.</a:t>
            </a:r>
            <a:endParaRPr sz="1300" dirty="0">
              <a:solidFill>
                <a:schemeClr val="lt1"/>
              </a:solidFill>
            </a:endParaRPr>
          </a:p>
          <a:p>
            <a:pPr marL="457200" lvl="0" indent="-311150" algn="l" rtl="0">
              <a:lnSpc>
                <a:spcPct val="115000"/>
              </a:lnSpc>
              <a:spcBef>
                <a:spcPts val="0"/>
              </a:spcBef>
              <a:spcAft>
                <a:spcPts val="0"/>
              </a:spcAft>
              <a:buClr>
                <a:schemeClr val="lt1"/>
              </a:buClr>
              <a:buSzPts val="1300"/>
              <a:buChar char="●"/>
            </a:pPr>
            <a:r>
              <a:rPr lang="en-US" sz="1300" dirty="0">
                <a:solidFill>
                  <a:schemeClr val="lt1"/>
                </a:solidFill>
              </a:rPr>
              <a:t>Social prescribing provides older people with access to community-based, nonclinical services.</a:t>
            </a:r>
            <a:endParaRPr sz="1300" dirty="0">
              <a:solidFill>
                <a:schemeClr val="lt1"/>
              </a:solidFill>
            </a:endParaRPr>
          </a:p>
          <a:p>
            <a:pPr marL="457200" lvl="0" indent="-311150" algn="l" rtl="0">
              <a:lnSpc>
                <a:spcPct val="115000"/>
              </a:lnSpc>
              <a:spcBef>
                <a:spcPts val="0"/>
              </a:spcBef>
              <a:spcAft>
                <a:spcPts val="0"/>
              </a:spcAft>
              <a:buClr>
                <a:schemeClr val="lt1"/>
              </a:buClr>
              <a:buSzPts val="1300"/>
              <a:buChar char="●"/>
            </a:pPr>
            <a:r>
              <a:rPr lang="en-US" sz="1300" dirty="0">
                <a:solidFill>
                  <a:schemeClr val="lt1"/>
                </a:solidFill>
              </a:rPr>
              <a:t>Such activities include walking groups or gardening, volunteering, arts and crafts and welfare advice.</a:t>
            </a:r>
            <a:endParaRPr sz="1300" dirty="0">
              <a:solidFill>
                <a:schemeClr val="lt1"/>
              </a:solidFill>
            </a:endParaRPr>
          </a:p>
          <a:p>
            <a:pPr marL="457200" lvl="0" indent="-311150" algn="l" rtl="0">
              <a:lnSpc>
                <a:spcPct val="115000"/>
              </a:lnSpc>
              <a:spcBef>
                <a:spcPts val="0"/>
              </a:spcBef>
              <a:spcAft>
                <a:spcPts val="0"/>
              </a:spcAft>
              <a:buClr>
                <a:schemeClr val="lt1"/>
              </a:buClr>
              <a:buSzPts val="1300"/>
              <a:buChar char="●"/>
            </a:pPr>
            <a:r>
              <a:rPr lang="en-US" sz="1300" dirty="0">
                <a:solidFill>
                  <a:schemeClr val="lt1"/>
                </a:solidFill>
              </a:rPr>
              <a:t>To be effective, support must be assessed for need, suitably matched and be provided with individualized link-worker assistance.</a:t>
            </a:r>
            <a:endParaRPr sz="1300" dirty="0">
              <a:solidFill>
                <a:schemeClr val="lt1"/>
              </a:solidFill>
            </a:endParaRPr>
          </a:p>
          <a:p>
            <a:pPr marL="457200" lvl="0" indent="-311150" algn="l" rtl="0">
              <a:lnSpc>
                <a:spcPct val="115000"/>
              </a:lnSpc>
              <a:spcBef>
                <a:spcPts val="0"/>
              </a:spcBef>
              <a:spcAft>
                <a:spcPts val="0"/>
              </a:spcAft>
              <a:buClr>
                <a:schemeClr val="lt1"/>
              </a:buClr>
              <a:buSzPts val="1300"/>
              <a:buChar char="●"/>
            </a:pPr>
            <a:r>
              <a:rPr lang="en-US" sz="1300" dirty="0">
                <a:solidFill>
                  <a:schemeClr val="lt1"/>
                </a:solidFill>
              </a:rPr>
              <a:t>Barriers to participation include transport, confidence, cost and personal preference.</a:t>
            </a:r>
            <a:endParaRPr sz="1300"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sz="1300" dirty="0">
                <a:solidFill>
                  <a:schemeClr val="lt1"/>
                </a:solidFill>
              </a:rPr>
              <a:t>Important: Social prescribing is at its most empowering when an older person selects for themselves activities that hold meaning for them.</a:t>
            </a:r>
            <a:endParaRPr sz="1300"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sz="1300" dirty="0">
                <a:solidFill>
                  <a:schemeClr val="lt1"/>
                </a:solidFill>
              </a:rPr>
              <a:t>(Rapo et al., 2023; NHS England, 2026) </a:t>
            </a:r>
            <a:endParaRPr sz="1300" dirty="0">
              <a:solidFill>
                <a:schemeClr val="lt1"/>
              </a:solidFill>
            </a:endParaRPr>
          </a:p>
          <a:p>
            <a:pPr marL="0" marR="0" lvl="0" indent="0" algn="l" rtl="0">
              <a:lnSpc>
                <a:spcPct val="115000"/>
              </a:lnSpc>
              <a:spcBef>
                <a:spcPts val="1200"/>
              </a:spcBef>
              <a:spcAft>
                <a:spcPts val="0"/>
              </a:spcAft>
              <a:buClr>
                <a:schemeClr val="dk1"/>
              </a:buClr>
              <a:buSzPts val="1100"/>
              <a:buFont typeface="Arial"/>
              <a:buNone/>
            </a:pPr>
            <a:endParaRPr sz="1300" dirty="0">
              <a:solidFill>
                <a:schemeClr val="lt1"/>
              </a:solidFill>
            </a:endParaRPr>
          </a:p>
          <a:p>
            <a:pPr marL="0" marR="0" lvl="0" indent="0" algn="l" rtl="0">
              <a:lnSpc>
                <a:spcPct val="133000"/>
              </a:lnSpc>
              <a:spcBef>
                <a:spcPts val="1450"/>
              </a:spcBef>
              <a:spcAft>
                <a:spcPts val="0"/>
              </a:spcAft>
              <a:buClr>
                <a:srgbClr val="C2C4B5"/>
              </a:buClr>
              <a:buSzPts val="1300"/>
              <a:buFont typeface="Bitter"/>
              <a:buNone/>
            </a:pPr>
            <a:endParaRPr sz="1500" b="0" i="0" u="none" strike="noStrike" cap="none" dirty="0">
              <a:solidFill>
                <a:schemeClr val="lt1"/>
              </a:solidFill>
              <a:latin typeface="Bitter"/>
              <a:ea typeface="Bitter"/>
              <a:cs typeface="Bitter"/>
              <a:sym typeface="Bitter"/>
            </a:endParaRPr>
          </a:p>
        </p:txBody>
      </p:sp>
      <p:pic>
        <p:nvPicPr>
          <p:cNvPr id="18" name="Audio 17">
            <a:hlinkClick r:id="" action="ppaction://media"/>
            <a:extLst>
              <a:ext uri="{FF2B5EF4-FFF2-40B4-BE49-F238E27FC236}">
                <a16:creationId xmlns:a16="http://schemas.microsoft.com/office/drawing/2014/main" id="{A80AA478-8E90-53C3-274D-857FEE01B56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2609"/>
    </mc:Choice>
    <mc:Fallback xmlns="">
      <p:transition spd="slow" advTm="726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14"/>
          <p:cNvSpPr/>
          <p:nvPr/>
        </p:nvSpPr>
        <p:spPr>
          <a:xfrm>
            <a:off x="661475" y="1146770"/>
            <a:ext cx="6297000" cy="10335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250"/>
              <a:buFont typeface="Outfit"/>
              <a:buNone/>
            </a:pPr>
            <a:r>
              <a:rPr lang="en-US" sz="3250" b="1" i="0" u="none" strike="noStrike" cap="none" dirty="0">
                <a:solidFill>
                  <a:srgbClr val="E1E5CD"/>
                </a:solidFill>
                <a:latin typeface="Outfit"/>
                <a:ea typeface="Outfit"/>
                <a:cs typeface="Outfit"/>
                <a:sym typeface="Outfit"/>
              </a:rPr>
              <a:t>Technology for Ageing in Place</a:t>
            </a:r>
            <a:endParaRPr sz="3250" b="0" i="0" u="none" strike="noStrike" cap="none" dirty="0">
              <a:solidFill>
                <a:schemeClr val="dk1"/>
              </a:solidFill>
              <a:latin typeface="Calibri"/>
              <a:ea typeface="Calibri"/>
              <a:cs typeface="Calibri"/>
              <a:sym typeface="Calibri"/>
            </a:endParaRPr>
          </a:p>
        </p:txBody>
      </p:sp>
      <p:sp>
        <p:nvSpPr>
          <p:cNvPr id="144" name="Google Shape;144;p14"/>
          <p:cNvSpPr/>
          <p:nvPr/>
        </p:nvSpPr>
        <p:spPr>
          <a:xfrm>
            <a:off x="759350" y="2291550"/>
            <a:ext cx="6729000" cy="4008300"/>
          </a:xfrm>
          <a:prstGeom prst="rect">
            <a:avLst/>
          </a:prstGeom>
          <a:noFill/>
          <a:ln>
            <a:noFill/>
          </a:ln>
        </p:spPr>
        <p:txBody>
          <a:bodyPr spcFirstLastPara="1" wrap="square" lIns="0" tIns="0" rIns="0" bIns="0"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sz="1300" b="1" dirty="0">
                <a:solidFill>
                  <a:schemeClr val="lt1"/>
                </a:solidFill>
              </a:rPr>
              <a:t>Technology for Living at Home in Old Age: A Systematic Review of the Literature on Enablers and Barriers</a:t>
            </a:r>
            <a:endParaRPr sz="1300" b="1"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sz="1300" b="1" dirty="0">
                <a:solidFill>
                  <a:schemeClr val="lt1"/>
                </a:solidFill>
              </a:rPr>
              <a:t>Advantages: Sensors, alarms, reminders and remote interactions can enhance safety, confidence and independence.</a:t>
            </a:r>
            <a:endParaRPr sz="1300" b="1"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sz="1300" b="1" dirty="0">
                <a:solidFill>
                  <a:schemeClr val="lt1"/>
                </a:solidFill>
              </a:rPr>
              <a:t>Enabling: Technology can assist with day-to-day activities and enable older people to live in their own homes.</a:t>
            </a:r>
            <a:endParaRPr sz="1300" b="1"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sz="1300" b="1" dirty="0">
                <a:solidFill>
                  <a:schemeClr val="lt1"/>
                </a:solidFill>
              </a:rPr>
              <a:t>Downsides: Concerns about privacy, surveillance, digital divide and usability could diminish autonomy.</a:t>
            </a:r>
            <a:endParaRPr sz="1300" b="1"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sz="1300" b="1" dirty="0">
                <a:solidFill>
                  <a:schemeClr val="lt1"/>
                </a:solidFill>
              </a:rPr>
              <a:t>Personal contact: Technology should enhance – rather than substitute for – in-person care and relationships.</a:t>
            </a:r>
            <a:endParaRPr sz="1300" b="1"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sz="1300" b="1" dirty="0">
                <a:solidFill>
                  <a:schemeClr val="lt1"/>
                </a:solidFill>
              </a:rPr>
              <a:t>Key point: Technology is empowering when it is chosen, accessible and responsive to the needs of the individual.</a:t>
            </a:r>
            <a:endParaRPr sz="1300" b="1"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sz="1300" b="1" dirty="0">
                <a:solidFill>
                  <a:schemeClr val="lt1"/>
                </a:solidFill>
              </a:rPr>
              <a:t>(Ofcom, 2025; Zhai et al., 2026) </a:t>
            </a:r>
            <a:endParaRPr sz="1300" b="1" dirty="0">
              <a:solidFill>
                <a:schemeClr val="lt1"/>
              </a:solidFill>
            </a:endParaRPr>
          </a:p>
          <a:p>
            <a:pPr marL="0" lvl="0" indent="0" algn="l" rtl="0">
              <a:lnSpc>
                <a:spcPct val="115000"/>
              </a:lnSpc>
              <a:spcBef>
                <a:spcPts val="1200"/>
              </a:spcBef>
              <a:spcAft>
                <a:spcPts val="0"/>
              </a:spcAft>
              <a:buClr>
                <a:schemeClr val="dk1"/>
              </a:buClr>
              <a:buSzPts val="1100"/>
              <a:buFont typeface="Arial"/>
              <a:buNone/>
            </a:pPr>
            <a:endParaRPr sz="1300" b="1" dirty="0">
              <a:solidFill>
                <a:schemeClr val="lt1"/>
              </a:solidFill>
            </a:endParaRPr>
          </a:p>
          <a:p>
            <a:pPr marL="0" marR="0" lvl="0" indent="0" algn="l" rtl="0">
              <a:lnSpc>
                <a:spcPct val="115000"/>
              </a:lnSpc>
              <a:spcBef>
                <a:spcPts val="1200"/>
              </a:spcBef>
              <a:spcAft>
                <a:spcPts val="0"/>
              </a:spcAft>
              <a:buClr>
                <a:schemeClr val="dk1"/>
              </a:buClr>
              <a:buSzPts val="1100"/>
              <a:buFont typeface="Arial"/>
              <a:buNone/>
            </a:pPr>
            <a:endParaRPr sz="1300" b="1" dirty="0">
              <a:solidFill>
                <a:schemeClr val="lt1"/>
              </a:solidFill>
            </a:endParaRPr>
          </a:p>
          <a:p>
            <a:pPr marL="0" marR="0" lvl="0" indent="0" algn="l" rtl="0">
              <a:lnSpc>
                <a:spcPct val="115000"/>
              </a:lnSpc>
              <a:spcBef>
                <a:spcPts val="1200"/>
              </a:spcBef>
              <a:spcAft>
                <a:spcPts val="0"/>
              </a:spcAft>
              <a:buClr>
                <a:schemeClr val="dk1"/>
              </a:buClr>
              <a:buSzPts val="1100"/>
              <a:buFont typeface="Arial"/>
              <a:buNone/>
            </a:pPr>
            <a:endParaRPr sz="1300" b="1" i="0" u="none" strike="noStrike" cap="none" dirty="0">
              <a:solidFill>
                <a:schemeClr val="lt1"/>
              </a:solidFill>
              <a:latin typeface="Arial"/>
              <a:ea typeface="Arial"/>
              <a:cs typeface="Arial"/>
              <a:sym typeface="Arial"/>
            </a:endParaRPr>
          </a:p>
          <a:p>
            <a:pPr marL="0" marR="0" lvl="0" indent="0" algn="l" rtl="0">
              <a:lnSpc>
                <a:spcPct val="133000"/>
              </a:lnSpc>
              <a:spcBef>
                <a:spcPts val="1450"/>
              </a:spcBef>
              <a:spcAft>
                <a:spcPts val="0"/>
              </a:spcAft>
              <a:buClr>
                <a:srgbClr val="C2C4B5"/>
              </a:buClr>
              <a:buSzPts val="1300"/>
              <a:buFont typeface="Bitter"/>
              <a:buNone/>
            </a:pPr>
            <a:endParaRPr sz="1500" b="0" i="0" u="none" strike="noStrike" cap="none" dirty="0">
              <a:solidFill>
                <a:schemeClr val="lt1"/>
              </a:solidFill>
              <a:latin typeface="Bitter"/>
              <a:ea typeface="Bitter"/>
              <a:cs typeface="Bitter"/>
              <a:sym typeface="Bitter"/>
            </a:endParaRPr>
          </a:p>
        </p:txBody>
      </p:sp>
      <p:sp>
        <p:nvSpPr>
          <p:cNvPr id="145" name="Google Shape;145;p14"/>
          <p:cNvSpPr/>
          <p:nvPr/>
        </p:nvSpPr>
        <p:spPr>
          <a:xfrm>
            <a:off x="11110750" y="6461100"/>
            <a:ext cx="1080900" cy="3969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p>
        </p:txBody>
      </p:sp>
      <p:pic>
        <p:nvPicPr>
          <p:cNvPr id="31" name="Audio 30">
            <a:hlinkClick r:id="" action="ppaction://media"/>
            <a:extLst>
              <a:ext uri="{FF2B5EF4-FFF2-40B4-BE49-F238E27FC236}">
                <a16:creationId xmlns:a16="http://schemas.microsoft.com/office/drawing/2014/main" id="{B8A15504-5780-8B4A-BF6E-CBFEC8A86C2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3861"/>
    </mc:Choice>
    <mc:Fallback xmlns="">
      <p:transition spd="slow" advTm="738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15"/>
          <p:cNvSpPr txBox="1"/>
          <p:nvPr/>
        </p:nvSpPr>
        <p:spPr>
          <a:xfrm>
            <a:off x="373650" y="467975"/>
            <a:ext cx="11444400" cy="1186200"/>
          </a:xfrm>
          <a:prstGeom prst="rect">
            <a:avLst/>
          </a:prstGeom>
          <a:noFill/>
          <a:ln>
            <a:noFill/>
          </a:ln>
        </p:spPr>
        <p:txBody>
          <a:bodyPr spcFirstLastPara="1" wrap="square" lIns="91425" tIns="91425" rIns="91425" bIns="91425" anchor="t" anchorCtr="0">
            <a:noAutofit/>
          </a:bodyPr>
          <a:lstStyle/>
          <a:p>
            <a:pPr marL="0" marR="0" lvl="0" indent="0" algn="l" rtl="0">
              <a:lnSpc>
                <a:spcPct val="104000"/>
              </a:lnSpc>
              <a:spcBef>
                <a:spcPts val="0"/>
              </a:spcBef>
              <a:spcAft>
                <a:spcPts val="0"/>
              </a:spcAft>
              <a:buClr>
                <a:srgbClr val="E1E5CD"/>
              </a:buClr>
              <a:buSzPts val="3250"/>
              <a:buFont typeface="Outfit"/>
              <a:buNone/>
            </a:pPr>
            <a:r>
              <a:rPr lang="en-US" sz="3250" b="1" i="0" u="none" strike="noStrike" cap="none" dirty="0">
                <a:solidFill>
                  <a:srgbClr val="E1E5CD"/>
                </a:solidFill>
                <a:latin typeface="Outfit"/>
                <a:ea typeface="Outfit"/>
                <a:cs typeface="Outfit"/>
                <a:sym typeface="Outfit"/>
              </a:rPr>
              <a:t>Barriers and Inequalities Affecting Independence </a:t>
            </a:r>
            <a:endParaRPr sz="1400" b="0" i="0" u="none" strike="noStrike" cap="none" dirty="0">
              <a:solidFill>
                <a:schemeClr val="lt1"/>
              </a:solidFill>
              <a:latin typeface="Arial"/>
              <a:ea typeface="Arial"/>
              <a:cs typeface="Arial"/>
              <a:sym typeface="Arial"/>
            </a:endParaRPr>
          </a:p>
        </p:txBody>
      </p:sp>
      <p:sp>
        <p:nvSpPr>
          <p:cNvPr id="152" name="Google Shape;152;p15"/>
          <p:cNvSpPr txBox="1"/>
          <p:nvPr/>
        </p:nvSpPr>
        <p:spPr>
          <a:xfrm>
            <a:off x="581200" y="2130575"/>
            <a:ext cx="9676200" cy="4124400"/>
          </a:xfrm>
          <a:prstGeom prst="rect">
            <a:avLst/>
          </a:prstGeom>
          <a:noFill/>
          <a:ln>
            <a:noFill/>
          </a:ln>
        </p:spPr>
        <p:txBody>
          <a:bodyPr spcFirstLastPara="1" wrap="square" lIns="91425" tIns="91425" rIns="91425" bIns="91425" anchor="t" anchorCtr="0">
            <a:noAutofit/>
          </a:bodyPr>
          <a:lstStyle/>
          <a:p>
            <a:pPr marL="457200" lvl="0" indent="-317500" algn="l" rtl="0">
              <a:lnSpc>
                <a:spcPct val="115000"/>
              </a:lnSpc>
              <a:spcBef>
                <a:spcPts val="1200"/>
              </a:spcBef>
              <a:spcAft>
                <a:spcPts val="0"/>
              </a:spcAft>
              <a:buClr>
                <a:schemeClr val="lt1"/>
              </a:buClr>
              <a:buSzPts val="1400"/>
              <a:buChar char="●"/>
            </a:pPr>
            <a:r>
              <a:rPr lang="en-US" b="1" dirty="0">
                <a:solidFill>
                  <a:schemeClr val="lt1"/>
                </a:solidFill>
              </a:rPr>
              <a:t>Health barriers include frailty, multiple chronic conditions, limitations in mobility and sensory acuity.</a:t>
            </a:r>
            <a:endParaRPr b="1" dirty="0">
              <a:solidFill>
                <a:schemeClr val="lt1"/>
              </a:solidFill>
            </a:endParaRPr>
          </a:p>
          <a:p>
            <a:pPr marL="457200" lvl="0" indent="-317500" algn="l" rtl="0">
              <a:lnSpc>
                <a:spcPct val="115000"/>
              </a:lnSpc>
              <a:spcBef>
                <a:spcPts val="0"/>
              </a:spcBef>
              <a:spcAft>
                <a:spcPts val="0"/>
              </a:spcAft>
              <a:buClr>
                <a:schemeClr val="lt1"/>
              </a:buClr>
              <a:buSzPts val="1400"/>
              <a:buChar char="●"/>
            </a:pPr>
            <a:r>
              <a:rPr lang="en-US" b="1" dirty="0">
                <a:solidFill>
                  <a:schemeClr val="lt1"/>
                </a:solidFill>
              </a:rPr>
              <a:t>Financial barriers include low income and challenges associated with paying for transportation, housing, or other supports.</a:t>
            </a:r>
            <a:endParaRPr b="1" dirty="0">
              <a:solidFill>
                <a:schemeClr val="lt1"/>
              </a:solidFill>
            </a:endParaRPr>
          </a:p>
          <a:p>
            <a:pPr marL="457200" lvl="0" indent="-317500" algn="l" rtl="0">
              <a:lnSpc>
                <a:spcPct val="115000"/>
              </a:lnSpc>
              <a:spcBef>
                <a:spcPts val="0"/>
              </a:spcBef>
              <a:spcAft>
                <a:spcPts val="0"/>
              </a:spcAft>
              <a:buClr>
                <a:schemeClr val="lt1"/>
              </a:buClr>
              <a:buSzPts val="1400"/>
              <a:buChar char="●"/>
            </a:pPr>
            <a:r>
              <a:rPr lang="en-US" b="1" dirty="0">
                <a:solidFill>
                  <a:schemeClr val="lt1"/>
                </a:solidFill>
              </a:rPr>
              <a:t>Environmental barriers: such as housing that cannot be adapted, poor public transportation or public spaces that are not geared to needs.</a:t>
            </a:r>
            <a:endParaRPr b="1" dirty="0">
              <a:solidFill>
                <a:schemeClr val="lt1"/>
              </a:solidFill>
            </a:endParaRPr>
          </a:p>
          <a:p>
            <a:pPr marL="457200" lvl="0" indent="-317500" algn="l" rtl="0">
              <a:lnSpc>
                <a:spcPct val="115000"/>
              </a:lnSpc>
              <a:spcBef>
                <a:spcPts val="0"/>
              </a:spcBef>
              <a:spcAft>
                <a:spcPts val="0"/>
              </a:spcAft>
              <a:buClr>
                <a:schemeClr val="lt1"/>
              </a:buClr>
              <a:buSzPts val="1400"/>
              <a:buChar char="●"/>
            </a:pPr>
            <a:r>
              <a:rPr lang="en-US" b="1" dirty="0">
                <a:solidFill>
                  <a:schemeClr val="lt1"/>
                </a:solidFill>
              </a:rPr>
              <a:t>Social barriers: include loneliness, social isolation, and minimal informal support.</a:t>
            </a:r>
            <a:endParaRPr b="1" dirty="0">
              <a:solidFill>
                <a:schemeClr val="lt1"/>
              </a:solidFill>
            </a:endParaRPr>
          </a:p>
          <a:p>
            <a:pPr marL="457200" lvl="0" indent="-317500" algn="l" rtl="0">
              <a:lnSpc>
                <a:spcPct val="115000"/>
              </a:lnSpc>
              <a:spcBef>
                <a:spcPts val="0"/>
              </a:spcBef>
              <a:spcAft>
                <a:spcPts val="0"/>
              </a:spcAft>
              <a:buClr>
                <a:schemeClr val="lt1"/>
              </a:buClr>
              <a:buSzPts val="1400"/>
              <a:buChar char="●"/>
            </a:pPr>
            <a:r>
              <a:rPr lang="en-US" b="1" dirty="0">
                <a:solidFill>
                  <a:schemeClr val="lt1"/>
                </a:solidFill>
              </a:rPr>
              <a:t>Service barriers: disjointed care, stretched workforce and waiting times to access support.</a:t>
            </a:r>
            <a:endParaRPr b="1" dirty="0">
              <a:solidFill>
                <a:schemeClr val="lt1"/>
              </a:solidFill>
            </a:endParaRPr>
          </a:p>
          <a:p>
            <a:pPr marL="457200" lvl="0" indent="-317500" algn="l" rtl="0">
              <a:lnSpc>
                <a:spcPct val="115000"/>
              </a:lnSpc>
              <a:spcBef>
                <a:spcPts val="0"/>
              </a:spcBef>
              <a:spcAft>
                <a:spcPts val="0"/>
              </a:spcAft>
              <a:buClr>
                <a:schemeClr val="lt1"/>
              </a:buClr>
              <a:buSzPts val="1400"/>
              <a:buChar char="●"/>
            </a:pPr>
            <a:r>
              <a:rPr lang="en-US" b="1" dirty="0">
                <a:solidFill>
                  <a:schemeClr val="lt1"/>
                </a:solidFill>
              </a:rPr>
              <a:t>Cultural and Digital Barriers: digital exclusion, language requirements and disparities in access to technology.</a:t>
            </a:r>
            <a:endParaRPr b="1"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b="1" dirty="0">
                <a:solidFill>
                  <a:schemeClr val="lt1"/>
                </a:solidFill>
              </a:rPr>
              <a:t>Loss of independence should not be presumed as a natural consequence of ageing: social, economic and environmental factors can also contribute to creating dependency.</a:t>
            </a:r>
            <a:endParaRPr b="1"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b="1" dirty="0">
                <a:solidFill>
                  <a:schemeClr val="lt1"/>
                </a:solidFill>
              </a:rPr>
              <a:t>( Ylönen et al., 2024; Ofcom, 2025; WHO, 2023) </a:t>
            </a:r>
            <a:endParaRPr b="1" dirty="0">
              <a:solidFill>
                <a:schemeClr val="lt1"/>
              </a:solidFill>
            </a:endParaRPr>
          </a:p>
          <a:p>
            <a:pPr marL="0" marR="0" lvl="0" indent="0" algn="l" rtl="0">
              <a:lnSpc>
                <a:spcPct val="115000"/>
              </a:lnSpc>
              <a:spcBef>
                <a:spcPts val="1200"/>
              </a:spcBef>
              <a:spcAft>
                <a:spcPts val="0"/>
              </a:spcAft>
              <a:buClr>
                <a:schemeClr val="dk1"/>
              </a:buClr>
              <a:buSzPts val="1100"/>
              <a:buFont typeface="Arial"/>
              <a:buNone/>
            </a:pPr>
            <a:endParaRPr b="1" dirty="0">
              <a:solidFill>
                <a:schemeClr val="lt1"/>
              </a:solidFill>
            </a:endParaRPr>
          </a:p>
          <a:p>
            <a:pPr marL="457200" marR="0" lvl="0" indent="0" algn="l" rtl="0">
              <a:lnSpc>
                <a:spcPct val="115000"/>
              </a:lnSpc>
              <a:spcBef>
                <a:spcPts val="1200"/>
              </a:spcBef>
              <a:spcAft>
                <a:spcPts val="0"/>
              </a:spcAft>
              <a:buClr>
                <a:srgbClr val="000000"/>
              </a:buClr>
              <a:buSzPts val="1400"/>
              <a:buFont typeface="Arial"/>
              <a:buNone/>
            </a:pPr>
            <a:endParaRPr sz="1400" b="0" i="0" u="none" strike="noStrike" cap="none" dirty="0">
              <a:solidFill>
                <a:schemeClr val="lt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153" name="Google Shape;153;p15"/>
          <p:cNvSpPr/>
          <p:nvPr/>
        </p:nvSpPr>
        <p:spPr>
          <a:xfrm>
            <a:off x="11030375" y="6487800"/>
            <a:ext cx="1161300" cy="3702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p>
        </p:txBody>
      </p:sp>
      <p:pic>
        <p:nvPicPr>
          <p:cNvPr id="26" name="Audio 25">
            <a:hlinkClick r:id="" action="ppaction://media"/>
            <a:extLst>
              <a:ext uri="{FF2B5EF4-FFF2-40B4-BE49-F238E27FC236}">
                <a16:creationId xmlns:a16="http://schemas.microsoft.com/office/drawing/2014/main" id="{457CF52A-7902-E25C-BBC3-C4E25A58A4D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8930"/>
    </mc:Choice>
    <mc:Fallback xmlns="">
      <p:transition spd="slow" advTm="78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pic>
        <p:nvPicPr>
          <p:cNvPr id="159" name="Google Shape;159;p16"/>
          <p:cNvPicPr preferRelativeResize="0"/>
          <p:nvPr/>
        </p:nvPicPr>
        <p:blipFill rotWithShape="1">
          <a:blip r:embed="rId5">
            <a:alphaModFix/>
          </a:blip>
          <a:srcRect/>
          <a:stretch/>
        </p:blipFill>
        <p:spPr>
          <a:xfrm>
            <a:off x="0" y="0"/>
            <a:ext cx="4800500" cy="6858000"/>
          </a:xfrm>
          <a:custGeom>
            <a:avLst/>
            <a:gdLst/>
            <a:ahLst/>
            <a:cxnLst/>
            <a:rect l="l" t="t" r="r" b="b"/>
            <a:pathLst>
              <a:path w="100000" h="100000" extrusionOk="0">
                <a:moveTo>
                  <a:pt x="0" y="0"/>
                </a:moveTo>
                <a:lnTo>
                  <a:pt x="90530" y="100"/>
                </a:lnTo>
                <a:lnTo>
                  <a:pt x="93070" y="6350"/>
                </a:lnTo>
                <a:lnTo>
                  <a:pt x="94920" y="12210"/>
                </a:lnTo>
                <a:lnTo>
                  <a:pt x="96680" y="19820"/>
                </a:lnTo>
                <a:lnTo>
                  <a:pt x="97560" y="25880"/>
                </a:lnTo>
                <a:lnTo>
                  <a:pt x="97950" y="30960"/>
                </a:lnTo>
                <a:lnTo>
                  <a:pt x="97950" y="39060"/>
                </a:lnTo>
                <a:lnTo>
                  <a:pt x="97270" y="46480"/>
                </a:lnTo>
                <a:lnTo>
                  <a:pt x="96190" y="52640"/>
                </a:lnTo>
                <a:lnTo>
                  <a:pt x="94730" y="58500"/>
                </a:lnTo>
                <a:lnTo>
                  <a:pt x="92480" y="65230"/>
                </a:lnTo>
                <a:lnTo>
                  <a:pt x="89550" y="72070"/>
                </a:lnTo>
                <a:lnTo>
                  <a:pt x="86820" y="77340"/>
                </a:lnTo>
                <a:lnTo>
                  <a:pt x="83500" y="82810"/>
                </a:lnTo>
                <a:lnTo>
                  <a:pt x="79200" y="88870"/>
                </a:lnTo>
                <a:lnTo>
                  <a:pt x="75880" y="92770"/>
                </a:lnTo>
                <a:lnTo>
                  <a:pt x="75880" y="92970"/>
                </a:lnTo>
                <a:lnTo>
                  <a:pt x="74510" y="94340"/>
                </a:lnTo>
                <a:lnTo>
                  <a:pt x="74510" y="94530"/>
                </a:lnTo>
                <a:lnTo>
                  <a:pt x="69240" y="100000"/>
                </a:lnTo>
                <a:lnTo>
                  <a:pt x="0" y="100000"/>
                </a:lnTo>
                <a:close/>
              </a:path>
            </a:pathLst>
          </a:custGeom>
          <a:noFill/>
          <a:ln>
            <a:noFill/>
          </a:ln>
        </p:spPr>
      </p:pic>
      <p:sp>
        <p:nvSpPr>
          <p:cNvPr id="160" name="Google Shape;160;p16"/>
          <p:cNvSpPr/>
          <p:nvPr/>
        </p:nvSpPr>
        <p:spPr>
          <a:xfrm>
            <a:off x="5233360" y="1014512"/>
            <a:ext cx="6297000" cy="1033500"/>
          </a:xfrm>
          <a:prstGeom prst="rect">
            <a:avLst/>
          </a:prstGeom>
          <a:noFill/>
          <a:ln>
            <a:noFill/>
          </a:ln>
        </p:spPr>
        <p:txBody>
          <a:bodyPr spcFirstLastPara="1" wrap="square" lIns="0" tIns="0" rIns="0" bIns="0" anchor="t" anchorCtr="0">
            <a:noAutofit/>
          </a:bodyPr>
          <a:lstStyle/>
          <a:p>
            <a:pPr marL="0" marR="0" lvl="0" indent="0" algn="l" rtl="0">
              <a:lnSpc>
                <a:spcPct val="104000"/>
              </a:lnSpc>
              <a:spcBef>
                <a:spcPts val="0"/>
              </a:spcBef>
              <a:spcAft>
                <a:spcPts val="0"/>
              </a:spcAft>
              <a:buClr>
                <a:srgbClr val="E1E5CD"/>
              </a:buClr>
              <a:buSzPts val="3250"/>
              <a:buFont typeface="Outfit"/>
              <a:buNone/>
            </a:pPr>
            <a:r>
              <a:rPr lang="en-US" sz="3250" b="1" i="0" u="none" strike="noStrike" cap="none" dirty="0">
                <a:solidFill>
                  <a:srgbClr val="E1E5CD"/>
                </a:solidFill>
                <a:latin typeface="Outfit"/>
                <a:ea typeface="Outfit"/>
                <a:cs typeface="Outfit"/>
                <a:sym typeface="Outfit"/>
              </a:rPr>
              <a:t>Recommendations for Improving Services </a:t>
            </a:r>
            <a:endParaRPr sz="3250" b="0" i="0" u="none" strike="noStrike" cap="none" dirty="0">
              <a:solidFill>
                <a:schemeClr val="dk1"/>
              </a:solidFill>
              <a:latin typeface="Calibri"/>
              <a:ea typeface="Calibri"/>
              <a:cs typeface="Calibri"/>
              <a:sym typeface="Calibri"/>
            </a:endParaRPr>
          </a:p>
        </p:txBody>
      </p:sp>
      <p:sp>
        <p:nvSpPr>
          <p:cNvPr id="161" name="Google Shape;161;p16"/>
          <p:cNvSpPr/>
          <p:nvPr/>
        </p:nvSpPr>
        <p:spPr>
          <a:xfrm>
            <a:off x="5233350" y="2259350"/>
            <a:ext cx="6297000" cy="4598400"/>
          </a:xfrm>
          <a:prstGeom prst="rect">
            <a:avLst/>
          </a:prstGeom>
          <a:noFill/>
          <a:ln>
            <a:noFill/>
          </a:ln>
        </p:spPr>
        <p:txBody>
          <a:bodyPr spcFirstLastPara="1" wrap="square" lIns="0" tIns="0" rIns="0" bIns="0" anchor="t" anchorCtr="0">
            <a:noAutofit/>
          </a:bodyPr>
          <a:lstStyle/>
          <a:p>
            <a:pPr marL="457200" lvl="0" indent="-304800" algn="l" rtl="0">
              <a:lnSpc>
                <a:spcPct val="115000"/>
              </a:lnSpc>
              <a:spcBef>
                <a:spcPts val="1200"/>
              </a:spcBef>
              <a:spcAft>
                <a:spcPts val="0"/>
              </a:spcAft>
              <a:buClr>
                <a:schemeClr val="lt1"/>
              </a:buClr>
              <a:buSzPts val="1200"/>
              <a:buChar char="●"/>
            </a:pPr>
            <a:r>
              <a:rPr lang="en-US" sz="1200" b="1" dirty="0">
                <a:solidFill>
                  <a:schemeClr val="lt1"/>
                </a:solidFill>
              </a:rPr>
              <a:t>Begin with the person's own priorities through personalized goals and shared decision making.</a:t>
            </a:r>
            <a:endParaRPr sz="1200" b="1" dirty="0">
              <a:solidFill>
                <a:schemeClr val="lt1"/>
              </a:solidFill>
            </a:endParaRPr>
          </a:p>
          <a:p>
            <a:pPr marL="457200" lvl="0" indent="-304800" algn="l" rtl="0">
              <a:lnSpc>
                <a:spcPct val="115000"/>
              </a:lnSpc>
              <a:spcBef>
                <a:spcPts val="0"/>
              </a:spcBef>
              <a:spcAft>
                <a:spcPts val="0"/>
              </a:spcAft>
              <a:buClr>
                <a:schemeClr val="lt1"/>
              </a:buClr>
              <a:buSzPts val="1200"/>
              <a:buChar char="●"/>
            </a:pPr>
            <a:r>
              <a:rPr lang="en-US" sz="1200" b="1" dirty="0">
                <a:solidFill>
                  <a:schemeClr val="lt1"/>
                </a:solidFill>
              </a:rPr>
              <a:t>Enhance prevention and early intervention to stop needs escalating into greater complexity.</a:t>
            </a:r>
            <a:endParaRPr sz="1200" b="1" dirty="0">
              <a:solidFill>
                <a:schemeClr val="lt1"/>
              </a:solidFill>
            </a:endParaRPr>
          </a:p>
          <a:p>
            <a:pPr marL="457200" lvl="0" indent="-304800" algn="l" rtl="0">
              <a:lnSpc>
                <a:spcPct val="115000"/>
              </a:lnSpc>
              <a:spcBef>
                <a:spcPts val="0"/>
              </a:spcBef>
              <a:spcAft>
                <a:spcPts val="0"/>
              </a:spcAft>
              <a:buClr>
                <a:schemeClr val="lt1"/>
              </a:buClr>
              <a:buSzPts val="1200"/>
              <a:buChar char="●"/>
            </a:pPr>
            <a:r>
              <a:rPr lang="en-US" sz="1200" b="1" dirty="0">
                <a:solidFill>
                  <a:schemeClr val="lt1"/>
                </a:solidFill>
              </a:rPr>
              <a:t>Better integration of health, social care and community services.</a:t>
            </a:r>
            <a:endParaRPr sz="1200" b="1" dirty="0">
              <a:solidFill>
                <a:schemeClr val="lt1"/>
              </a:solidFill>
            </a:endParaRPr>
          </a:p>
          <a:p>
            <a:pPr marL="457200" lvl="0" indent="-304800" algn="l" rtl="0">
              <a:lnSpc>
                <a:spcPct val="115000"/>
              </a:lnSpc>
              <a:spcBef>
                <a:spcPts val="0"/>
              </a:spcBef>
              <a:spcAft>
                <a:spcPts val="0"/>
              </a:spcAft>
              <a:buClr>
                <a:schemeClr val="lt1"/>
              </a:buClr>
              <a:buSzPts val="1200"/>
              <a:buChar char="●"/>
            </a:pPr>
            <a:r>
              <a:rPr lang="en-US" sz="1200" b="1" dirty="0">
                <a:solidFill>
                  <a:schemeClr val="lt1"/>
                </a:solidFill>
              </a:rPr>
              <a:t>Increase access to home adaptations as well as age-friendly transport and environments.</a:t>
            </a:r>
            <a:endParaRPr sz="1200" b="1" dirty="0">
              <a:solidFill>
                <a:schemeClr val="lt1"/>
              </a:solidFill>
            </a:endParaRPr>
          </a:p>
          <a:p>
            <a:pPr marL="457200" lvl="0" indent="-304800" algn="l" rtl="0">
              <a:lnSpc>
                <a:spcPct val="115000"/>
              </a:lnSpc>
              <a:spcBef>
                <a:spcPts val="0"/>
              </a:spcBef>
              <a:spcAft>
                <a:spcPts val="0"/>
              </a:spcAft>
              <a:buClr>
                <a:schemeClr val="lt1"/>
              </a:buClr>
              <a:buSzPts val="1200"/>
              <a:buChar char="●"/>
            </a:pPr>
            <a:r>
              <a:rPr lang="en-US" sz="1200" b="1" dirty="0">
                <a:solidFill>
                  <a:schemeClr val="lt1"/>
                </a:solidFill>
              </a:rPr>
              <a:t>Increase opportunities for meaningful community involvement and social prescribing.</a:t>
            </a:r>
            <a:endParaRPr sz="1200" b="1" dirty="0">
              <a:solidFill>
                <a:schemeClr val="lt1"/>
              </a:solidFill>
            </a:endParaRPr>
          </a:p>
          <a:p>
            <a:pPr marL="457200" lvl="0" indent="-304800" algn="l" rtl="0">
              <a:lnSpc>
                <a:spcPct val="115000"/>
              </a:lnSpc>
              <a:spcBef>
                <a:spcPts val="0"/>
              </a:spcBef>
              <a:spcAft>
                <a:spcPts val="0"/>
              </a:spcAft>
              <a:buClr>
                <a:schemeClr val="lt1"/>
              </a:buClr>
              <a:buSzPts val="1200"/>
              <a:buChar char="●"/>
            </a:pPr>
            <a:r>
              <a:rPr lang="en-US" sz="1200" b="1" dirty="0">
                <a:solidFill>
                  <a:schemeClr val="lt1"/>
                </a:solidFill>
              </a:rPr>
              <a:t>Help unpaid carers with information, assessment, training and respite.</a:t>
            </a:r>
            <a:endParaRPr sz="1200" b="1" dirty="0">
              <a:solidFill>
                <a:schemeClr val="lt1"/>
              </a:solidFill>
            </a:endParaRPr>
          </a:p>
          <a:p>
            <a:pPr marL="457200" lvl="0" indent="-304800" algn="l" rtl="0">
              <a:lnSpc>
                <a:spcPct val="115000"/>
              </a:lnSpc>
              <a:spcBef>
                <a:spcPts val="0"/>
              </a:spcBef>
              <a:spcAft>
                <a:spcPts val="0"/>
              </a:spcAft>
              <a:buClr>
                <a:schemeClr val="lt1"/>
              </a:buClr>
              <a:buSzPts val="1200"/>
              <a:buChar char="●"/>
            </a:pPr>
            <a:r>
              <a:rPr lang="en-US" sz="1200" b="1" dirty="0">
                <a:solidFill>
                  <a:schemeClr val="lt1"/>
                </a:solidFill>
              </a:rPr>
              <a:t>Embrace technology if you want to – there are digital training and non-digital options.</a:t>
            </a:r>
            <a:endParaRPr sz="1200" b="1"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sz="1200" b="1" dirty="0">
                <a:solidFill>
                  <a:schemeClr val="lt1"/>
                </a:solidFill>
              </a:rPr>
              <a:t>Success for services should be measured in terms of how users’ lives are transformed – in their levels of independence, confidence, participation, control and quality of life – not simply by their levels of service use or rates of hospital admissions.</a:t>
            </a:r>
            <a:endParaRPr sz="1200" b="1" dirty="0">
              <a:solidFill>
                <a:schemeClr val="lt1"/>
              </a:solidFill>
            </a:endParaRPr>
          </a:p>
          <a:p>
            <a:pPr marL="0" lvl="0" indent="0" algn="l" rtl="0">
              <a:lnSpc>
                <a:spcPct val="115000"/>
              </a:lnSpc>
              <a:spcBef>
                <a:spcPts val="1200"/>
              </a:spcBef>
              <a:spcAft>
                <a:spcPts val="0"/>
              </a:spcAft>
              <a:buClr>
                <a:schemeClr val="dk1"/>
              </a:buClr>
              <a:buSzPts val="1100"/>
              <a:buFont typeface="Arial"/>
              <a:buNone/>
            </a:pPr>
            <a:r>
              <a:rPr lang="en-US" sz="1200" b="1" dirty="0">
                <a:solidFill>
                  <a:schemeClr val="lt1"/>
                </a:solidFill>
              </a:rPr>
              <a:t>(Crocker et al., 2024; Rapo et al., 2023; Spiers et al., 2024; WHO, 2023) </a:t>
            </a:r>
            <a:endParaRPr sz="1200" b="1" dirty="0">
              <a:solidFill>
                <a:schemeClr val="lt1"/>
              </a:solidFill>
            </a:endParaRPr>
          </a:p>
          <a:p>
            <a:pPr marL="0" marR="0" lvl="0" indent="0" algn="l" rtl="0">
              <a:lnSpc>
                <a:spcPct val="115000"/>
              </a:lnSpc>
              <a:spcBef>
                <a:spcPts val="1200"/>
              </a:spcBef>
              <a:spcAft>
                <a:spcPts val="0"/>
              </a:spcAft>
              <a:buClr>
                <a:schemeClr val="dk1"/>
              </a:buClr>
              <a:buSzPts val="1100"/>
              <a:buFont typeface="Arial"/>
              <a:buNone/>
            </a:pPr>
            <a:endParaRPr sz="1200" b="1" dirty="0">
              <a:solidFill>
                <a:schemeClr val="lt1"/>
              </a:solidFill>
            </a:endParaRPr>
          </a:p>
          <a:p>
            <a:pPr marL="0" marR="0" lvl="0" indent="0" algn="l" rtl="0">
              <a:lnSpc>
                <a:spcPct val="133000"/>
              </a:lnSpc>
              <a:spcBef>
                <a:spcPts val="1450"/>
              </a:spcBef>
              <a:spcAft>
                <a:spcPts val="0"/>
              </a:spcAft>
              <a:buClr>
                <a:srgbClr val="C2C4B5"/>
              </a:buClr>
              <a:buSzPts val="1300"/>
              <a:buFont typeface="Bitter"/>
              <a:buNone/>
            </a:pPr>
            <a:endParaRPr sz="1300" b="0" i="0" u="none" strike="noStrike" cap="none" dirty="0">
              <a:solidFill>
                <a:srgbClr val="C2C4B5"/>
              </a:solidFill>
              <a:latin typeface="Bitter"/>
              <a:ea typeface="Bitter"/>
              <a:cs typeface="Bitter"/>
              <a:sym typeface="Bitter"/>
            </a:endParaRPr>
          </a:p>
        </p:txBody>
      </p:sp>
      <p:pic>
        <p:nvPicPr>
          <p:cNvPr id="14" name="Audio 13">
            <a:hlinkClick r:id="" action="ppaction://media"/>
            <a:extLst>
              <a:ext uri="{FF2B5EF4-FFF2-40B4-BE49-F238E27FC236}">
                <a16:creationId xmlns:a16="http://schemas.microsoft.com/office/drawing/2014/main" id="{CA583BD7-82CB-6F27-A526-F91CCEA5CB9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83930"/>
    </mc:Choice>
    <mc:Fallback xmlns="">
      <p:transition spd="slow" advTm="83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17"/>
          <p:cNvSpPr txBox="1"/>
          <p:nvPr/>
        </p:nvSpPr>
        <p:spPr>
          <a:xfrm>
            <a:off x="581200" y="730000"/>
            <a:ext cx="10127700" cy="1098000"/>
          </a:xfrm>
          <a:prstGeom prst="rect">
            <a:avLst/>
          </a:prstGeom>
          <a:noFill/>
          <a:ln>
            <a:noFill/>
          </a:ln>
        </p:spPr>
        <p:txBody>
          <a:bodyPr spcFirstLastPara="1" wrap="square" lIns="91425" tIns="91425" rIns="91425" bIns="91425" anchor="t" anchorCtr="0">
            <a:noAutofit/>
          </a:bodyPr>
          <a:lstStyle/>
          <a:p>
            <a:pPr marL="0" marR="0" lvl="0" indent="0" algn="l" rtl="0">
              <a:lnSpc>
                <a:spcPct val="104000"/>
              </a:lnSpc>
              <a:spcBef>
                <a:spcPts val="0"/>
              </a:spcBef>
              <a:spcAft>
                <a:spcPts val="0"/>
              </a:spcAft>
              <a:buClr>
                <a:schemeClr val="dk1"/>
              </a:buClr>
              <a:buSzPts val="1100"/>
              <a:buFont typeface="Arial"/>
              <a:buNone/>
            </a:pPr>
            <a:r>
              <a:rPr lang="en-US" sz="3250" b="1" i="0" u="none" strike="noStrike" cap="none" dirty="0">
                <a:solidFill>
                  <a:srgbClr val="E1E5CD"/>
                </a:solidFill>
                <a:latin typeface="Outfit"/>
                <a:ea typeface="Outfit"/>
                <a:cs typeface="Outfit"/>
                <a:sym typeface="Outfit"/>
              </a:rPr>
              <a:t>Conclusion </a:t>
            </a:r>
            <a:endParaRPr sz="1500" b="0" i="0" u="none" strike="noStrike" cap="none" dirty="0">
              <a:solidFill>
                <a:srgbClr val="000000"/>
              </a:solidFill>
              <a:latin typeface="Arial"/>
              <a:ea typeface="Arial"/>
              <a:cs typeface="Arial"/>
              <a:sym typeface="Arial"/>
            </a:endParaRPr>
          </a:p>
        </p:txBody>
      </p:sp>
      <p:sp>
        <p:nvSpPr>
          <p:cNvPr id="169" name="Google Shape;169;p17"/>
          <p:cNvSpPr txBox="1"/>
          <p:nvPr/>
        </p:nvSpPr>
        <p:spPr>
          <a:xfrm>
            <a:off x="581200" y="2613525"/>
            <a:ext cx="9644100" cy="33669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400"/>
              <a:buFont typeface="Arial"/>
              <a:buNone/>
            </a:pPr>
            <a:r>
              <a:rPr lang="en-US" dirty="0">
                <a:solidFill>
                  <a:schemeClr val="lt1"/>
                </a:solidFill>
              </a:rPr>
              <a:t>Empowering older people means helping them to continue to have choice, control, capacity and meaningful relationships as their lives evolve. Health is one of the determinants of independence, but housing, community, finances and access to services also play a role. Person-centered community care, enabling environments and appropriate technology can enable older people to continue to live at home for longer. However, support must always be tailored to the person and services should empower older people to take decisions for themselves, not make decisions for them. </a:t>
            </a:r>
            <a:endParaRPr sz="1400" b="0" i="0" u="none" strike="noStrike" cap="none" dirty="0">
              <a:solidFill>
                <a:schemeClr val="lt1"/>
              </a:solidFill>
              <a:latin typeface="Arial"/>
              <a:ea typeface="Arial"/>
              <a:cs typeface="Arial"/>
              <a:sym typeface="Arial"/>
            </a:endParaRPr>
          </a:p>
        </p:txBody>
      </p:sp>
      <p:sp>
        <p:nvSpPr>
          <p:cNvPr id="170" name="Google Shape;170;p17"/>
          <p:cNvSpPr/>
          <p:nvPr/>
        </p:nvSpPr>
        <p:spPr>
          <a:xfrm>
            <a:off x="11046350" y="6493275"/>
            <a:ext cx="1145400" cy="3648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p>
        </p:txBody>
      </p:sp>
      <p:pic>
        <p:nvPicPr>
          <p:cNvPr id="7" name="Audio 6">
            <a:hlinkClick r:id="" action="ppaction://media"/>
            <a:extLst>
              <a:ext uri="{FF2B5EF4-FFF2-40B4-BE49-F238E27FC236}">
                <a16:creationId xmlns:a16="http://schemas.microsoft.com/office/drawing/2014/main" id="{DF19760E-B26B-51E7-C5D9-7ECC1343AFB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4268"/>
    </mc:Choice>
    <mc:Fallback xmlns="">
      <p:transition spd="slow" advTm="642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18"/>
          <p:cNvSpPr txBox="1"/>
          <p:nvPr/>
        </p:nvSpPr>
        <p:spPr>
          <a:xfrm>
            <a:off x="581200" y="730000"/>
            <a:ext cx="10127700" cy="1098000"/>
          </a:xfrm>
          <a:prstGeom prst="rect">
            <a:avLst/>
          </a:prstGeom>
          <a:noFill/>
          <a:ln>
            <a:noFill/>
          </a:ln>
        </p:spPr>
        <p:txBody>
          <a:bodyPr spcFirstLastPara="1" wrap="square" lIns="91425" tIns="91425" rIns="91425" bIns="91425" anchor="t" anchorCtr="0">
            <a:noAutofit/>
          </a:bodyPr>
          <a:lstStyle/>
          <a:p>
            <a:pPr marL="0" marR="0" lvl="0" indent="0" algn="l" rtl="0">
              <a:lnSpc>
                <a:spcPct val="104000"/>
              </a:lnSpc>
              <a:spcBef>
                <a:spcPts val="0"/>
              </a:spcBef>
              <a:spcAft>
                <a:spcPts val="0"/>
              </a:spcAft>
              <a:buClr>
                <a:srgbClr val="000000"/>
              </a:buClr>
              <a:buSzPts val="3250"/>
              <a:buFont typeface="Arial"/>
              <a:buNone/>
            </a:pPr>
            <a:r>
              <a:rPr lang="en-US" sz="3250" b="1" i="0" u="none" strike="noStrike" cap="none" dirty="0">
                <a:solidFill>
                  <a:srgbClr val="E1E5CD"/>
                </a:solidFill>
                <a:latin typeface="Outfit"/>
                <a:ea typeface="Outfit"/>
                <a:cs typeface="Outfit"/>
                <a:sym typeface="Outfit"/>
              </a:rPr>
              <a:t>References </a:t>
            </a:r>
            <a:endParaRPr sz="1500" b="0" i="0" u="none" strike="noStrike" cap="none" dirty="0">
              <a:solidFill>
                <a:srgbClr val="000000"/>
              </a:solidFill>
              <a:latin typeface="Arial"/>
              <a:ea typeface="Arial"/>
              <a:cs typeface="Arial"/>
              <a:sym typeface="Arial"/>
            </a:endParaRPr>
          </a:p>
        </p:txBody>
      </p:sp>
      <p:sp>
        <p:nvSpPr>
          <p:cNvPr id="177" name="Google Shape;177;p18"/>
          <p:cNvSpPr txBox="1"/>
          <p:nvPr/>
        </p:nvSpPr>
        <p:spPr>
          <a:xfrm>
            <a:off x="581200" y="2291550"/>
            <a:ext cx="9644100" cy="3688800"/>
          </a:xfrm>
          <a:prstGeom prst="rect">
            <a:avLst/>
          </a:prstGeom>
          <a:noFill/>
          <a:ln>
            <a:noFill/>
          </a:ln>
        </p:spPr>
        <p:txBody>
          <a:bodyPr spcFirstLastPara="1" wrap="square" lIns="91425" tIns="91425" rIns="91425" bIns="91425" anchor="t" anchorCtr="0">
            <a:noAutofit/>
          </a:bodyPr>
          <a:lstStyle/>
          <a:p>
            <a:pPr marL="457200" marR="0" lvl="0" indent="-311150" algn="l" rtl="0">
              <a:lnSpc>
                <a:spcPct val="100000"/>
              </a:lnSpc>
              <a:spcBef>
                <a:spcPts val="0"/>
              </a:spcBef>
              <a:spcAft>
                <a:spcPts val="0"/>
              </a:spcAft>
              <a:buClr>
                <a:schemeClr val="lt1"/>
              </a:buClr>
              <a:buSzPts val="1300"/>
              <a:buFont typeface="Arial"/>
              <a:buChar char="●"/>
            </a:pPr>
            <a:r>
              <a:rPr lang="en-US" sz="1300" b="0" i="0" u="none" strike="noStrike" cap="none" dirty="0">
                <a:solidFill>
                  <a:schemeClr val="lt1"/>
                </a:solidFill>
                <a:latin typeface="Arial"/>
                <a:ea typeface="Arial"/>
                <a:cs typeface="Arial"/>
                <a:sym typeface="Arial"/>
              </a:rPr>
              <a:t>Crocker, T.F. </a:t>
            </a:r>
            <a:r>
              <a:rPr lang="en-US" sz="1300" b="0" i="1" u="none" strike="noStrike" cap="none" dirty="0">
                <a:solidFill>
                  <a:schemeClr val="lt1"/>
                </a:solidFill>
                <a:latin typeface="Arial"/>
                <a:ea typeface="Arial"/>
                <a:cs typeface="Arial"/>
                <a:sym typeface="Arial"/>
              </a:rPr>
              <a:t>et al.</a:t>
            </a:r>
            <a:r>
              <a:rPr lang="en-US" sz="1300" b="0" i="0" u="none" strike="noStrike" cap="none" dirty="0">
                <a:solidFill>
                  <a:schemeClr val="lt1"/>
                </a:solidFill>
                <a:latin typeface="Arial"/>
                <a:ea typeface="Arial"/>
                <a:cs typeface="Arial"/>
                <a:sym typeface="Arial"/>
              </a:rPr>
              <a:t> (2024) ‘Community based complex interventions to sustain independence in older people: systematic review and network meta-analysis’, </a:t>
            </a:r>
            <a:r>
              <a:rPr lang="en-US" sz="1300" b="0" i="1" u="none" strike="noStrike" cap="none" dirty="0">
                <a:solidFill>
                  <a:schemeClr val="lt1"/>
                </a:solidFill>
                <a:latin typeface="Arial"/>
                <a:ea typeface="Arial"/>
                <a:cs typeface="Arial"/>
                <a:sym typeface="Arial"/>
              </a:rPr>
              <a:t>BMJ</a:t>
            </a:r>
            <a:r>
              <a:rPr lang="en-US" sz="1300" b="0" i="0" u="none" strike="noStrike" cap="none" dirty="0">
                <a:solidFill>
                  <a:schemeClr val="lt1"/>
                </a:solidFill>
                <a:latin typeface="Arial"/>
                <a:ea typeface="Arial"/>
                <a:cs typeface="Arial"/>
                <a:sym typeface="Arial"/>
              </a:rPr>
              <a:t>, 384, e077764. doi: 10.1136/bmj-2023-077764.</a:t>
            </a:r>
            <a:endParaRPr sz="1300" b="0" i="0" u="none" strike="noStrike" cap="none" dirty="0">
              <a:solidFill>
                <a:schemeClr val="lt1"/>
              </a:solidFill>
              <a:latin typeface="Arial"/>
              <a:ea typeface="Arial"/>
              <a:cs typeface="Arial"/>
              <a:sym typeface="Arial"/>
            </a:endParaRPr>
          </a:p>
          <a:p>
            <a:pPr marL="457200" marR="0" lvl="0" indent="-311150" algn="l" rtl="0">
              <a:lnSpc>
                <a:spcPct val="100000"/>
              </a:lnSpc>
              <a:spcBef>
                <a:spcPts val="0"/>
              </a:spcBef>
              <a:spcAft>
                <a:spcPts val="0"/>
              </a:spcAft>
              <a:buClr>
                <a:schemeClr val="lt1"/>
              </a:buClr>
              <a:buSzPts val="1300"/>
              <a:buFont typeface="Arial"/>
              <a:buChar char="●"/>
            </a:pPr>
            <a:r>
              <a:rPr lang="en-US" sz="1300" b="0" i="0" u="none" strike="noStrike" cap="none" dirty="0">
                <a:solidFill>
                  <a:schemeClr val="lt1"/>
                </a:solidFill>
                <a:latin typeface="Arial"/>
                <a:ea typeface="Arial"/>
                <a:cs typeface="Arial"/>
                <a:sym typeface="Arial"/>
              </a:rPr>
              <a:t>Dendle, K., Buys, L., Vine, D. and Washington, T. (2022) ‘Fears and freedoms: A qualitative analysis of older adults’ basic psychological needs for autonomy, competence, relatedness and beneficence’, </a:t>
            </a:r>
            <a:r>
              <a:rPr lang="en-US" sz="1300" b="0" i="1" u="none" strike="noStrike" cap="none" dirty="0">
                <a:solidFill>
                  <a:schemeClr val="lt1"/>
                </a:solidFill>
                <a:latin typeface="Arial"/>
                <a:ea typeface="Arial"/>
                <a:cs typeface="Arial"/>
                <a:sym typeface="Arial"/>
              </a:rPr>
              <a:t>Australasian Journal on Ageing</a:t>
            </a:r>
            <a:r>
              <a:rPr lang="en-US" sz="1300" b="0" i="0" u="none" strike="noStrike" cap="none" dirty="0">
                <a:solidFill>
                  <a:schemeClr val="lt1"/>
                </a:solidFill>
                <a:latin typeface="Arial"/>
                <a:ea typeface="Arial"/>
                <a:cs typeface="Arial"/>
                <a:sym typeface="Arial"/>
              </a:rPr>
              <a:t>, 41(2), pp. 229–236.</a:t>
            </a:r>
            <a:endParaRPr sz="1300" b="0" i="0" u="none" strike="noStrike" cap="none" dirty="0">
              <a:solidFill>
                <a:schemeClr val="lt1"/>
              </a:solidFill>
              <a:latin typeface="Arial"/>
              <a:ea typeface="Arial"/>
              <a:cs typeface="Arial"/>
              <a:sym typeface="Arial"/>
            </a:endParaRPr>
          </a:p>
          <a:p>
            <a:pPr marL="457200" marR="0" lvl="0" indent="-311150" algn="l" rtl="0">
              <a:lnSpc>
                <a:spcPct val="100000"/>
              </a:lnSpc>
              <a:spcBef>
                <a:spcPts val="0"/>
              </a:spcBef>
              <a:spcAft>
                <a:spcPts val="0"/>
              </a:spcAft>
              <a:buClr>
                <a:schemeClr val="lt1"/>
              </a:buClr>
              <a:buSzPts val="1300"/>
              <a:buFont typeface="Arial"/>
              <a:buChar char="●"/>
            </a:pPr>
            <a:r>
              <a:rPr lang="en-US" sz="1300" b="0" i="0" u="none" strike="noStrike" cap="none" dirty="0">
                <a:solidFill>
                  <a:schemeClr val="lt1"/>
                </a:solidFill>
                <a:latin typeface="Arial"/>
                <a:ea typeface="Arial"/>
                <a:cs typeface="Arial"/>
                <a:sym typeface="Arial"/>
              </a:rPr>
              <a:t>Department of Health and Social Care (2025) </a:t>
            </a:r>
            <a:r>
              <a:rPr lang="en-US" sz="1300" b="0" i="1" u="none" strike="noStrike" cap="none" dirty="0">
                <a:solidFill>
                  <a:schemeClr val="lt1"/>
                </a:solidFill>
                <a:latin typeface="Arial"/>
                <a:ea typeface="Arial"/>
                <a:cs typeface="Arial"/>
                <a:sym typeface="Arial"/>
              </a:rPr>
              <a:t>Care and support statutory guidance</a:t>
            </a:r>
            <a:r>
              <a:rPr lang="en-US" sz="1300" b="0" i="0" u="none" strike="noStrike" cap="none" dirty="0">
                <a:solidFill>
                  <a:schemeClr val="lt1"/>
                </a:solidFill>
                <a:latin typeface="Arial"/>
                <a:ea typeface="Arial"/>
                <a:cs typeface="Arial"/>
                <a:sym typeface="Arial"/>
              </a:rPr>
              <a:t>. London: DHSC.</a:t>
            </a:r>
            <a:endParaRPr sz="1300" b="0" i="0" u="none" strike="noStrike" cap="none" dirty="0">
              <a:solidFill>
                <a:schemeClr val="lt1"/>
              </a:solidFill>
              <a:latin typeface="Arial"/>
              <a:ea typeface="Arial"/>
              <a:cs typeface="Arial"/>
              <a:sym typeface="Arial"/>
            </a:endParaRPr>
          </a:p>
          <a:p>
            <a:pPr marL="457200" marR="0" lvl="0" indent="-311150" algn="l" rtl="0">
              <a:lnSpc>
                <a:spcPct val="100000"/>
              </a:lnSpc>
              <a:spcBef>
                <a:spcPts val="0"/>
              </a:spcBef>
              <a:spcAft>
                <a:spcPts val="0"/>
              </a:spcAft>
              <a:buClr>
                <a:schemeClr val="lt1"/>
              </a:buClr>
              <a:buSzPts val="1300"/>
              <a:buFont typeface="Arial"/>
              <a:buChar char="●"/>
            </a:pPr>
            <a:r>
              <a:rPr lang="en-US" sz="1300" b="0" i="0" u="none" strike="noStrike" cap="none" dirty="0">
                <a:solidFill>
                  <a:schemeClr val="lt1"/>
                </a:solidFill>
                <a:latin typeface="Arial"/>
                <a:ea typeface="Arial"/>
                <a:cs typeface="Arial"/>
                <a:sym typeface="Arial"/>
              </a:rPr>
              <a:t>National Institute for Health and Care Excellence (2015) </a:t>
            </a:r>
            <a:r>
              <a:rPr lang="en-US" sz="1300" b="0" i="1" u="none" strike="noStrike" cap="none" dirty="0">
                <a:solidFill>
                  <a:schemeClr val="lt1"/>
                </a:solidFill>
                <a:latin typeface="Arial"/>
                <a:ea typeface="Arial"/>
                <a:cs typeface="Arial"/>
                <a:sym typeface="Arial"/>
              </a:rPr>
              <a:t>Older people: independence and mental wellbeing</a:t>
            </a:r>
            <a:r>
              <a:rPr lang="en-US" sz="1300" b="0" i="0" u="none" strike="noStrike" cap="none" dirty="0">
                <a:solidFill>
                  <a:schemeClr val="lt1"/>
                </a:solidFill>
                <a:latin typeface="Arial"/>
                <a:ea typeface="Arial"/>
                <a:cs typeface="Arial"/>
                <a:sym typeface="Arial"/>
              </a:rPr>
              <a:t>. NICE Guideline NG32. London: NICE.</a:t>
            </a:r>
            <a:endParaRPr sz="1300" b="0" i="0" u="none" strike="noStrike" cap="none" dirty="0">
              <a:solidFill>
                <a:schemeClr val="lt1"/>
              </a:solidFill>
              <a:latin typeface="Arial"/>
              <a:ea typeface="Arial"/>
              <a:cs typeface="Arial"/>
              <a:sym typeface="Arial"/>
            </a:endParaRPr>
          </a:p>
          <a:p>
            <a:pPr marL="457200" marR="0" lvl="0" indent="-311150" algn="l" rtl="0">
              <a:lnSpc>
                <a:spcPct val="100000"/>
              </a:lnSpc>
              <a:spcBef>
                <a:spcPts val="0"/>
              </a:spcBef>
              <a:spcAft>
                <a:spcPts val="0"/>
              </a:spcAft>
              <a:buClr>
                <a:schemeClr val="lt1"/>
              </a:buClr>
              <a:buSzPts val="1300"/>
              <a:buFont typeface="Arial"/>
              <a:buChar char="●"/>
            </a:pPr>
            <a:r>
              <a:rPr lang="en-US" sz="1300" b="0" i="0" u="none" strike="noStrike" cap="none" dirty="0">
                <a:solidFill>
                  <a:schemeClr val="lt1"/>
                </a:solidFill>
                <a:latin typeface="Arial"/>
                <a:ea typeface="Arial"/>
                <a:cs typeface="Arial"/>
                <a:sym typeface="Arial"/>
              </a:rPr>
              <a:t>NHS England (2026) </a:t>
            </a:r>
            <a:r>
              <a:rPr lang="en-US" sz="1300" b="0" i="1" u="none" strike="noStrike" cap="none" dirty="0">
                <a:solidFill>
                  <a:schemeClr val="lt1"/>
                </a:solidFill>
                <a:latin typeface="Arial"/>
                <a:ea typeface="Arial"/>
                <a:cs typeface="Arial"/>
                <a:sym typeface="Arial"/>
              </a:rPr>
              <a:t>Proactive care</a:t>
            </a:r>
            <a:r>
              <a:rPr lang="en-US" sz="1300" b="0" i="0" u="none" strike="noStrike" cap="none" dirty="0">
                <a:solidFill>
                  <a:schemeClr val="lt1"/>
                </a:solidFill>
                <a:latin typeface="Arial"/>
                <a:ea typeface="Arial"/>
                <a:cs typeface="Arial"/>
                <a:sym typeface="Arial"/>
              </a:rPr>
              <a:t>. London: NHS England.</a:t>
            </a:r>
            <a:endParaRPr sz="1300" b="0" i="0" u="none" strike="noStrike" cap="none" dirty="0">
              <a:solidFill>
                <a:schemeClr val="lt1"/>
              </a:solidFill>
              <a:latin typeface="Arial"/>
              <a:ea typeface="Arial"/>
              <a:cs typeface="Arial"/>
              <a:sym typeface="Arial"/>
            </a:endParaRPr>
          </a:p>
          <a:p>
            <a:pPr marL="457200" marR="0" lvl="0" indent="-311150" algn="l" rtl="0">
              <a:lnSpc>
                <a:spcPct val="100000"/>
              </a:lnSpc>
              <a:spcBef>
                <a:spcPts val="0"/>
              </a:spcBef>
              <a:spcAft>
                <a:spcPts val="0"/>
              </a:spcAft>
              <a:buClr>
                <a:schemeClr val="lt1"/>
              </a:buClr>
              <a:buSzPts val="1300"/>
              <a:buFont typeface="Arial"/>
              <a:buChar char="●"/>
            </a:pPr>
            <a:r>
              <a:rPr lang="en-US" sz="1300" b="0" i="0" u="none" strike="noStrike" cap="none" dirty="0">
                <a:solidFill>
                  <a:schemeClr val="lt1"/>
                </a:solidFill>
                <a:latin typeface="Arial"/>
                <a:ea typeface="Arial"/>
                <a:cs typeface="Arial"/>
                <a:sym typeface="Arial"/>
              </a:rPr>
              <a:t>NHS England (2026) </a:t>
            </a:r>
            <a:r>
              <a:rPr lang="en-US" sz="1300" b="0" i="1" u="none" strike="noStrike" cap="none" dirty="0">
                <a:solidFill>
                  <a:schemeClr val="lt1"/>
                </a:solidFill>
                <a:latin typeface="Arial"/>
                <a:ea typeface="Arial"/>
                <a:cs typeface="Arial"/>
                <a:sym typeface="Arial"/>
              </a:rPr>
              <a:t>Social prescribing</a:t>
            </a:r>
            <a:r>
              <a:rPr lang="en-US" sz="1300" b="0" i="0" u="none" strike="noStrike" cap="none" dirty="0">
                <a:solidFill>
                  <a:schemeClr val="lt1"/>
                </a:solidFill>
                <a:latin typeface="Arial"/>
                <a:ea typeface="Arial"/>
                <a:cs typeface="Arial"/>
                <a:sym typeface="Arial"/>
              </a:rPr>
              <a:t>. London: NHS England.</a:t>
            </a:r>
            <a:endParaRPr sz="1300" b="0" i="0" u="none" strike="noStrike" cap="none" dirty="0">
              <a:solidFill>
                <a:schemeClr val="lt1"/>
              </a:solidFill>
              <a:latin typeface="Arial"/>
              <a:ea typeface="Arial"/>
              <a:cs typeface="Arial"/>
              <a:sym typeface="Arial"/>
            </a:endParaRPr>
          </a:p>
          <a:p>
            <a:pPr marL="457200" marR="0" lvl="0" indent="-311150" algn="l" rtl="0">
              <a:lnSpc>
                <a:spcPct val="100000"/>
              </a:lnSpc>
              <a:spcBef>
                <a:spcPts val="0"/>
              </a:spcBef>
              <a:spcAft>
                <a:spcPts val="0"/>
              </a:spcAft>
              <a:buClr>
                <a:schemeClr val="lt1"/>
              </a:buClr>
              <a:buSzPts val="1300"/>
              <a:buFont typeface="Arial"/>
              <a:buChar char="●"/>
            </a:pPr>
            <a:r>
              <a:rPr lang="en-US" sz="1300" b="0" i="0" u="none" strike="noStrike" cap="none" dirty="0">
                <a:solidFill>
                  <a:schemeClr val="lt1"/>
                </a:solidFill>
                <a:latin typeface="Arial"/>
                <a:ea typeface="Arial"/>
                <a:cs typeface="Arial"/>
                <a:sym typeface="Arial"/>
              </a:rPr>
              <a:t>Ofcom (2025) </a:t>
            </a:r>
            <a:r>
              <a:rPr lang="en-US" sz="1300" b="0" i="1" u="none" strike="noStrike" cap="none" dirty="0">
                <a:solidFill>
                  <a:schemeClr val="lt1"/>
                </a:solidFill>
                <a:latin typeface="Arial"/>
                <a:ea typeface="Arial"/>
                <a:cs typeface="Arial"/>
                <a:sym typeface="Arial"/>
              </a:rPr>
              <a:t>Adults’ Media Use and Attitudes 2025</a:t>
            </a:r>
            <a:r>
              <a:rPr lang="en-US" sz="1300" b="0" i="0" u="none" strike="noStrike" cap="none" dirty="0">
                <a:solidFill>
                  <a:schemeClr val="lt1"/>
                </a:solidFill>
                <a:latin typeface="Arial"/>
                <a:ea typeface="Arial"/>
                <a:cs typeface="Arial"/>
                <a:sym typeface="Arial"/>
              </a:rPr>
              <a:t>. London: Ofcom.</a:t>
            </a:r>
            <a:endParaRPr sz="1300" b="0" i="0" u="none" strike="noStrike" cap="none" dirty="0">
              <a:solidFill>
                <a:schemeClr val="lt1"/>
              </a:solidFill>
              <a:latin typeface="Arial"/>
              <a:ea typeface="Arial"/>
              <a:cs typeface="Arial"/>
              <a:sym typeface="Arial"/>
            </a:endParaRPr>
          </a:p>
          <a:p>
            <a:pPr marL="457200" marR="0" lvl="0" indent="-311150" algn="l" rtl="0">
              <a:lnSpc>
                <a:spcPct val="100000"/>
              </a:lnSpc>
              <a:spcBef>
                <a:spcPts val="0"/>
              </a:spcBef>
              <a:spcAft>
                <a:spcPts val="0"/>
              </a:spcAft>
              <a:buClr>
                <a:schemeClr val="lt1"/>
              </a:buClr>
              <a:buSzPts val="1300"/>
              <a:buFont typeface="Arial"/>
              <a:buChar char="●"/>
            </a:pPr>
            <a:r>
              <a:rPr lang="en-US" sz="1300" b="0" i="0" u="none" strike="noStrike" cap="none" dirty="0">
                <a:solidFill>
                  <a:schemeClr val="lt1"/>
                </a:solidFill>
                <a:latin typeface="Arial"/>
                <a:ea typeface="Arial"/>
                <a:cs typeface="Arial"/>
                <a:sym typeface="Arial"/>
              </a:rPr>
              <a:t>Rapo, E. </a:t>
            </a:r>
            <a:r>
              <a:rPr lang="en-US" sz="1300" b="0" i="1" u="none" strike="noStrike" cap="none" dirty="0">
                <a:solidFill>
                  <a:schemeClr val="lt1"/>
                </a:solidFill>
                <a:latin typeface="Arial"/>
                <a:ea typeface="Arial"/>
                <a:cs typeface="Arial"/>
                <a:sym typeface="Arial"/>
              </a:rPr>
              <a:t>et al.</a:t>
            </a:r>
            <a:r>
              <a:rPr lang="en-US" sz="1300" b="0" i="0" u="none" strike="noStrike" cap="none" dirty="0">
                <a:solidFill>
                  <a:schemeClr val="lt1"/>
                </a:solidFill>
                <a:latin typeface="Arial"/>
                <a:ea typeface="Arial"/>
                <a:cs typeface="Arial"/>
                <a:sym typeface="Arial"/>
              </a:rPr>
              <a:t> (2023) ‘Critical components of social prescribing programmed with a focus on older adults – a systematic review’, </a:t>
            </a:r>
            <a:r>
              <a:rPr lang="en-US" sz="1300" b="0" i="1" u="none" strike="noStrike" cap="none" dirty="0">
                <a:solidFill>
                  <a:schemeClr val="lt1"/>
                </a:solidFill>
                <a:latin typeface="Arial"/>
                <a:ea typeface="Arial"/>
                <a:cs typeface="Arial"/>
                <a:sym typeface="Arial"/>
              </a:rPr>
              <a:t>Scandinavian Journal of Primary Health Care</a:t>
            </a:r>
            <a:r>
              <a:rPr lang="en-US" sz="1300" b="0" i="0" u="none" strike="noStrike" cap="none" dirty="0">
                <a:solidFill>
                  <a:schemeClr val="lt1"/>
                </a:solidFill>
                <a:latin typeface="Arial"/>
                <a:ea typeface="Arial"/>
                <a:cs typeface="Arial"/>
                <a:sym typeface="Arial"/>
              </a:rPr>
              <a:t>.</a:t>
            </a:r>
            <a:endParaRPr sz="1300" b="0" i="0" u="none" strike="noStrike" cap="none" dirty="0">
              <a:solidFill>
                <a:schemeClr val="lt1"/>
              </a:solidFill>
              <a:latin typeface="Arial"/>
              <a:ea typeface="Arial"/>
              <a:cs typeface="Arial"/>
              <a:sym typeface="Arial"/>
            </a:endParaRPr>
          </a:p>
          <a:p>
            <a:pPr marL="457200" marR="0" lvl="0" indent="-311150" algn="l" rtl="0">
              <a:lnSpc>
                <a:spcPct val="100000"/>
              </a:lnSpc>
              <a:spcBef>
                <a:spcPts val="0"/>
              </a:spcBef>
              <a:spcAft>
                <a:spcPts val="0"/>
              </a:spcAft>
              <a:buClr>
                <a:schemeClr val="lt1"/>
              </a:buClr>
              <a:buSzPts val="1300"/>
              <a:buFont typeface="Arial"/>
              <a:buChar char="●"/>
            </a:pPr>
            <a:r>
              <a:rPr lang="en-US" sz="1300" b="0" i="0" u="none" strike="noStrike" cap="none" dirty="0">
                <a:solidFill>
                  <a:schemeClr val="lt1"/>
                </a:solidFill>
                <a:latin typeface="Arial"/>
                <a:ea typeface="Arial"/>
                <a:cs typeface="Arial"/>
                <a:sym typeface="Arial"/>
              </a:rPr>
              <a:t>Ryan, R.M. and Deci, E.L. (2000) ‘Self-determination theory and the facilitation of intrinsic motivation, social development, and well-being’, </a:t>
            </a:r>
            <a:r>
              <a:rPr lang="en-US" sz="1300" b="0" i="1" u="none" strike="noStrike" cap="none" dirty="0">
                <a:solidFill>
                  <a:schemeClr val="lt1"/>
                </a:solidFill>
                <a:latin typeface="Arial"/>
                <a:ea typeface="Arial"/>
                <a:cs typeface="Arial"/>
                <a:sym typeface="Arial"/>
              </a:rPr>
              <a:t>American Psychologist</a:t>
            </a:r>
            <a:r>
              <a:rPr lang="en-US" sz="1300" b="0" i="0" u="none" strike="noStrike" cap="none" dirty="0">
                <a:solidFill>
                  <a:schemeClr val="lt1"/>
                </a:solidFill>
                <a:latin typeface="Arial"/>
                <a:ea typeface="Arial"/>
                <a:cs typeface="Arial"/>
                <a:sym typeface="Arial"/>
              </a:rPr>
              <a:t>, 55(1), pp. 68–78.</a:t>
            </a:r>
            <a:endParaRPr sz="1300" b="0" i="0" u="none" strike="noStrike" cap="none" dirty="0">
              <a:solidFill>
                <a:schemeClr val="lt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chemeClr val="lt1"/>
              </a:solidFill>
              <a:latin typeface="Arial"/>
              <a:ea typeface="Arial"/>
              <a:cs typeface="Arial"/>
              <a:sym typeface="Arial"/>
            </a:endParaRPr>
          </a:p>
        </p:txBody>
      </p:sp>
      <p:sp>
        <p:nvSpPr>
          <p:cNvPr id="178" name="Google Shape;178;p18"/>
          <p:cNvSpPr/>
          <p:nvPr/>
        </p:nvSpPr>
        <p:spPr>
          <a:xfrm>
            <a:off x="11014150" y="6461100"/>
            <a:ext cx="1177500" cy="3969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19"/>
          <p:cNvSpPr txBox="1"/>
          <p:nvPr/>
        </p:nvSpPr>
        <p:spPr>
          <a:xfrm>
            <a:off x="581200" y="730000"/>
            <a:ext cx="10127700" cy="1098000"/>
          </a:xfrm>
          <a:prstGeom prst="rect">
            <a:avLst/>
          </a:prstGeom>
          <a:noFill/>
          <a:ln>
            <a:noFill/>
          </a:ln>
        </p:spPr>
        <p:txBody>
          <a:bodyPr spcFirstLastPara="1" wrap="square" lIns="91425" tIns="91425" rIns="91425" bIns="91425" anchor="t" anchorCtr="0">
            <a:noAutofit/>
          </a:bodyPr>
          <a:lstStyle/>
          <a:p>
            <a:pPr marL="0" marR="0" lvl="0" indent="0" algn="l" rtl="0">
              <a:lnSpc>
                <a:spcPct val="104000"/>
              </a:lnSpc>
              <a:spcBef>
                <a:spcPts val="0"/>
              </a:spcBef>
              <a:spcAft>
                <a:spcPts val="0"/>
              </a:spcAft>
              <a:buClr>
                <a:srgbClr val="000000"/>
              </a:buClr>
              <a:buSzPts val="3250"/>
              <a:buFont typeface="Arial"/>
              <a:buNone/>
            </a:pPr>
            <a:r>
              <a:rPr lang="en-US" sz="3250" b="1" i="0" u="none" strike="noStrike" cap="none" dirty="0">
                <a:solidFill>
                  <a:srgbClr val="E1E5CD"/>
                </a:solidFill>
                <a:latin typeface="Outfit"/>
                <a:ea typeface="Outfit"/>
                <a:cs typeface="Outfit"/>
                <a:sym typeface="Outfit"/>
              </a:rPr>
              <a:t>References </a:t>
            </a:r>
            <a:endParaRPr sz="1500" b="0" i="0" u="none" strike="noStrike" cap="none" dirty="0">
              <a:solidFill>
                <a:srgbClr val="000000"/>
              </a:solidFill>
              <a:latin typeface="Arial"/>
              <a:ea typeface="Arial"/>
              <a:cs typeface="Arial"/>
              <a:sym typeface="Arial"/>
            </a:endParaRPr>
          </a:p>
        </p:txBody>
      </p:sp>
      <p:sp>
        <p:nvSpPr>
          <p:cNvPr id="185" name="Google Shape;185;p19"/>
          <p:cNvSpPr txBox="1"/>
          <p:nvPr/>
        </p:nvSpPr>
        <p:spPr>
          <a:xfrm>
            <a:off x="581200" y="2291550"/>
            <a:ext cx="9644100" cy="3688800"/>
          </a:xfrm>
          <a:prstGeom prst="rect">
            <a:avLst/>
          </a:prstGeom>
          <a:noFill/>
          <a:ln>
            <a:noFill/>
          </a:ln>
        </p:spPr>
        <p:txBody>
          <a:bodyPr spcFirstLastPara="1" wrap="square" lIns="91425" tIns="91425" rIns="91425" bIns="91425" anchor="t" anchorCtr="0">
            <a:noAutofit/>
          </a:bodyPr>
          <a:lstStyle/>
          <a:p>
            <a:pPr marL="457200" marR="0" lvl="0" indent="-317500" algn="l" rtl="0">
              <a:lnSpc>
                <a:spcPct val="100000"/>
              </a:lnSpc>
              <a:spcBef>
                <a:spcPts val="0"/>
              </a:spcBef>
              <a:spcAft>
                <a:spcPts val="0"/>
              </a:spcAft>
              <a:buClr>
                <a:schemeClr val="lt1"/>
              </a:buClr>
              <a:buSzPts val="1400"/>
              <a:buFont typeface="Arial"/>
              <a:buChar char="●"/>
            </a:pPr>
            <a:r>
              <a:rPr lang="en-US" sz="1400" b="0" i="0" u="none" strike="noStrike" cap="none" dirty="0">
                <a:solidFill>
                  <a:schemeClr val="lt1"/>
                </a:solidFill>
                <a:latin typeface="Arial"/>
                <a:ea typeface="Arial"/>
                <a:cs typeface="Arial"/>
                <a:sym typeface="Arial"/>
              </a:rPr>
              <a:t>Sheth, S. and Cogle, C.R. (2023) ‘Home Modifications for Older Adults: A Systematic Review’, </a:t>
            </a:r>
            <a:r>
              <a:rPr lang="en-US" sz="1400" b="0" i="1" u="none" strike="noStrike" cap="none" dirty="0">
                <a:solidFill>
                  <a:schemeClr val="lt1"/>
                </a:solidFill>
                <a:latin typeface="Arial"/>
                <a:ea typeface="Arial"/>
                <a:cs typeface="Arial"/>
                <a:sym typeface="Arial"/>
              </a:rPr>
              <a:t>Journal of Applied Gerontology</a:t>
            </a:r>
            <a:r>
              <a:rPr lang="en-US" sz="1400" b="0" i="0" u="none" strike="noStrike" cap="none" dirty="0">
                <a:solidFill>
                  <a:schemeClr val="lt1"/>
                </a:solidFill>
                <a:latin typeface="Arial"/>
                <a:ea typeface="Arial"/>
                <a:cs typeface="Arial"/>
                <a:sym typeface="Arial"/>
              </a:rPr>
              <a:t>, 42(5), pp. 1151–1164.</a:t>
            </a:r>
            <a:endParaRPr sz="1400" b="0" i="0" u="none" strike="noStrike" cap="none" dirty="0">
              <a:solidFill>
                <a:schemeClr val="lt1"/>
              </a:solidFill>
              <a:latin typeface="Arial"/>
              <a:ea typeface="Arial"/>
              <a:cs typeface="Arial"/>
              <a:sym typeface="Arial"/>
            </a:endParaRPr>
          </a:p>
          <a:p>
            <a:pPr marL="457200" marR="0" lvl="0" indent="-317500" algn="l" rtl="0">
              <a:lnSpc>
                <a:spcPct val="100000"/>
              </a:lnSpc>
              <a:spcBef>
                <a:spcPts val="0"/>
              </a:spcBef>
              <a:spcAft>
                <a:spcPts val="0"/>
              </a:spcAft>
              <a:buClr>
                <a:schemeClr val="lt1"/>
              </a:buClr>
              <a:buSzPts val="1400"/>
              <a:buFont typeface="Arial"/>
              <a:buChar char="●"/>
            </a:pPr>
            <a:r>
              <a:rPr lang="en-US" sz="1400" b="0" i="0" u="none" strike="noStrike" cap="none" dirty="0">
                <a:solidFill>
                  <a:schemeClr val="lt1"/>
                </a:solidFill>
                <a:latin typeface="Arial"/>
                <a:ea typeface="Arial"/>
                <a:cs typeface="Arial"/>
                <a:sym typeface="Arial"/>
              </a:rPr>
              <a:t>Spiers, G. </a:t>
            </a:r>
            <a:r>
              <a:rPr lang="en-US" sz="1400" b="0" i="1" u="none" strike="noStrike" cap="none" dirty="0">
                <a:solidFill>
                  <a:schemeClr val="lt1"/>
                </a:solidFill>
                <a:latin typeface="Arial"/>
                <a:ea typeface="Arial"/>
                <a:cs typeface="Arial"/>
                <a:sym typeface="Arial"/>
              </a:rPr>
              <a:t>et al.</a:t>
            </a:r>
            <a:r>
              <a:rPr lang="en-US" sz="1400" b="0" i="0" u="none" strike="noStrike" cap="none" dirty="0">
                <a:solidFill>
                  <a:schemeClr val="lt1"/>
                </a:solidFill>
                <a:latin typeface="Arial"/>
                <a:ea typeface="Arial"/>
                <a:cs typeface="Arial"/>
                <a:sym typeface="Arial"/>
              </a:rPr>
              <a:t> (2024) ‘What works to support carers of older people and older carers? An international evidence map of interventions and outcomes’, </a:t>
            </a:r>
            <a:r>
              <a:rPr lang="en-US" sz="1400" b="0" i="1" u="none" strike="noStrike" cap="none" dirty="0">
                <a:solidFill>
                  <a:schemeClr val="lt1"/>
                </a:solidFill>
                <a:latin typeface="Arial"/>
                <a:ea typeface="Arial"/>
                <a:cs typeface="Arial"/>
                <a:sym typeface="Arial"/>
              </a:rPr>
              <a:t>BMC Geriatrics</a:t>
            </a:r>
            <a:r>
              <a:rPr lang="en-US" sz="1400" b="0" i="0" u="none" strike="noStrike" cap="none" dirty="0">
                <a:solidFill>
                  <a:schemeClr val="lt1"/>
                </a:solidFill>
                <a:latin typeface="Arial"/>
                <a:ea typeface="Arial"/>
                <a:cs typeface="Arial"/>
                <a:sym typeface="Arial"/>
              </a:rPr>
              <a:t>, 24, 301.</a:t>
            </a:r>
            <a:endParaRPr sz="1400" b="0" i="0" u="none" strike="noStrike" cap="none" dirty="0">
              <a:solidFill>
                <a:schemeClr val="lt1"/>
              </a:solidFill>
              <a:latin typeface="Arial"/>
              <a:ea typeface="Arial"/>
              <a:cs typeface="Arial"/>
              <a:sym typeface="Arial"/>
            </a:endParaRPr>
          </a:p>
          <a:p>
            <a:pPr marL="457200" marR="0" lvl="0" indent="-317500" algn="l" rtl="0">
              <a:lnSpc>
                <a:spcPct val="100000"/>
              </a:lnSpc>
              <a:spcBef>
                <a:spcPts val="0"/>
              </a:spcBef>
              <a:spcAft>
                <a:spcPts val="0"/>
              </a:spcAft>
              <a:buClr>
                <a:schemeClr val="lt1"/>
              </a:buClr>
              <a:buSzPts val="1400"/>
              <a:buFont typeface="Arial"/>
              <a:buChar char="●"/>
            </a:pPr>
            <a:r>
              <a:rPr lang="en-US" sz="1400" b="0" i="0" u="none" strike="noStrike" cap="none" dirty="0">
                <a:solidFill>
                  <a:schemeClr val="lt1"/>
                </a:solidFill>
                <a:latin typeface="Arial"/>
                <a:ea typeface="Arial"/>
                <a:cs typeface="Arial"/>
                <a:sym typeface="Arial"/>
              </a:rPr>
              <a:t>Welsh Government (2021) </a:t>
            </a:r>
            <a:r>
              <a:rPr lang="en-US" sz="1400" b="0" i="1" u="none" strike="noStrike" cap="none" dirty="0">
                <a:solidFill>
                  <a:schemeClr val="lt1"/>
                </a:solidFill>
                <a:latin typeface="Arial"/>
                <a:ea typeface="Arial"/>
                <a:cs typeface="Arial"/>
                <a:sym typeface="Arial"/>
              </a:rPr>
              <a:t>Age Friendly Wales: Our Strategy for an Ageing Society</a:t>
            </a:r>
            <a:r>
              <a:rPr lang="en-US" sz="1400" b="0" i="0" u="none" strike="noStrike" cap="none" dirty="0">
                <a:solidFill>
                  <a:schemeClr val="lt1"/>
                </a:solidFill>
                <a:latin typeface="Arial"/>
                <a:ea typeface="Arial"/>
                <a:cs typeface="Arial"/>
                <a:sym typeface="Arial"/>
              </a:rPr>
              <a:t>. Cardiff: Welsh Government.</a:t>
            </a:r>
            <a:endParaRPr sz="1400" b="0" i="0" u="none" strike="noStrike" cap="none" dirty="0">
              <a:solidFill>
                <a:schemeClr val="lt1"/>
              </a:solidFill>
              <a:latin typeface="Arial"/>
              <a:ea typeface="Arial"/>
              <a:cs typeface="Arial"/>
              <a:sym typeface="Arial"/>
            </a:endParaRPr>
          </a:p>
          <a:p>
            <a:pPr marL="457200" marR="0" lvl="0" indent="-317500" algn="l" rtl="0">
              <a:lnSpc>
                <a:spcPct val="100000"/>
              </a:lnSpc>
              <a:spcBef>
                <a:spcPts val="0"/>
              </a:spcBef>
              <a:spcAft>
                <a:spcPts val="0"/>
              </a:spcAft>
              <a:buClr>
                <a:schemeClr val="lt1"/>
              </a:buClr>
              <a:buSzPts val="1400"/>
              <a:buFont typeface="Arial"/>
              <a:buChar char="●"/>
            </a:pPr>
            <a:r>
              <a:rPr lang="en-US" sz="1400" b="0" i="0" u="none" strike="noStrike" cap="none" dirty="0">
                <a:solidFill>
                  <a:schemeClr val="lt1"/>
                </a:solidFill>
                <a:latin typeface="Arial"/>
                <a:ea typeface="Arial"/>
                <a:cs typeface="Arial"/>
                <a:sym typeface="Arial"/>
              </a:rPr>
              <a:t>Welsh Government (2023) </a:t>
            </a:r>
            <a:r>
              <a:rPr lang="en-US" sz="1400" b="0" i="1" u="none" strike="noStrike" cap="none" dirty="0">
                <a:solidFill>
                  <a:schemeClr val="lt1"/>
                </a:solidFill>
                <a:latin typeface="Arial"/>
                <a:ea typeface="Arial"/>
                <a:cs typeface="Arial"/>
                <a:sym typeface="Arial"/>
              </a:rPr>
              <a:t>Voice and control: research to support the final report of the evaluation of the Social Services and Well-being (Wales) Act 2014</a:t>
            </a:r>
            <a:r>
              <a:rPr lang="en-US" sz="1400" b="0" i="0" u="none" strike="noStrike" cap="none" dirty="0">
                <a:solidFill>
                  <a:schemeClr val="lt1"/>
                </a:solidFill>
                <a:latin typeface="Arial"/>
                <a:ea typeface="Arial"/>
                <a:cs typeface="Arial"/>
                <a:sym typeface="Arial"/>
              </a:rPr>
              <a:t>. Cardiff: Welsh Government.</a:t>
            </a:r>
            <a:endParaRPr sz="1400" b="0" i="0" u="none" strike="noStrike" cap="none" dirty="0">
              <a:solidFill>
                <a:schemeClr val="lt1"/>
              </a:solidFill>
              <a:latin typeface="Arial"/>
              <a:ea typeface="Arial"/>
              <a:cs typeface="Arial"/>
              <a:sym typeface="Arial"/>
            </a:endParaRPr>
          </a:p>
          <a:p>
            <a:pPr marL="457200" marR="0" lvl="0" indent="-317500" algn="l" rtl="0">
              <a:lnSpc>
                <a:spcPct val="100000"/>
              </a:lnSpc>
              <a:spcBef>
                <a:spcPts val="0"/>
              </a:spcBef>
              <a:spcAft>
                <a:spcPts val="0"/>
              </a:spcAft>
              <a:buClr>
                <a:schemeClr val="lt1"/>
              </a:buClr>
              <a:buSzPts val="1400"/>
              <a:buFont typeface="Arial"/>
              <a:buChar char="●"/>
            </a:pPr>
            <a:r>
              <a:rPr lang="en-US" sz="1400" b="0" i="0" u="none" strike="noStrike" cap="none" dirty="0">
                <a:solidFill>
                  <a:schemeClr val="lt1"/>
                </a:solidFill>
                <a:latin typeface="Arial"/>
                <a:ea typeface="Arial"/>
                <a:cs typeface="Arial"/>
                <a:sym typeface="Arial"/>
              </a:rPr>
              <a:t>Welsh Government (2025) </a:t>
            </a:r>
            <a:r>
              <a:rPr lang="en-US" sz="1400" b="0" i="1" u="none" strike="noStrike" cap="none" dirty="0">
                <a:solidFill>
                  <a:schemeClr val="lt1"/>
                </a:solidFill>
                <a:latin typeface="Arial"/>
                <a:ea typeface="Arial"/>
                <a:cs typeface="Arial"/>
                <a:sym typeface="Arial"/>
              </a:rPr>
              <a:t>Charter for unpaid carers: summary</a:t>
            </a:r>
            <a:r>
              <a:rPr lang="en-US" sz="1400" b="0" i="0" u="none" strike="noStrike" cap="none" dirty="0">
                <a:solidFill>
                  <a:schemeClr val="lt1"/>
                </a:solidFill>
                <a:latin typeface="Arial"/>
                <a:ea typeface="Arial"/>
                <a:cs typeface="Arial"/>
                <a:sym typeface="Arial"/>
              </a:rPr>
              <a:t>. Cardiff: Welsh Government.</a:t>
            </a:r>
            <a:endParaRPr sz="1400" b="0" i="0" u="none" strike="noStrike" cap="none" dirty="0">
              <a:solidFill>
                <a:schemeClr val="lt1"/>
              </a:solidFill>
              <a:latin typeface="Arial"/>
              <a:ea typeface="Arial"/>
              <a:cs typeface="Arial"/>
              <a:sym typeface="Arial"/>
            </a:endParaRPr>
          </a:p>
          <a:p>
            <a:pPr marL="457200" marR="0" lvl="0" indent="-317500" algn="l" rtl="0">
              <a:lnSpc>
                <a:spcPct val="100000"/>
              </a:lnSpc>
              <a:spcBef>
                <a:spcPts val="0"/>
              </a:spcBef>
              <a:spcAft>
                <a:spcPts val="0"/>
              </a:spcAft>
              <a:buClr>
                <a:schemeClr val="lt1"/>
              </a:buClr>
              <a:buSzPts val="1400"/>
              <a:buFont typeface="Arial"/>
              <a:buChar char="●"/>
            </a:pPr>
            <a:r>
              <a:rPr lang="en-US" sz="1400" b="0" i="0" u="none" strike="noStrike" cap="none" dirty="0">
                <a:solidFill>
                  <a:schemeClr val="lt1"/>
                </a:solidFill>
                <a:latin typeface="Arial"/>
                <a:ea typeface="Arial"/>
                <a:cs typeface="Arial"/>
                <a:sym typeface="Arial"/>
              </a:rPr>
              <a:t>Welsh Government (2026) </a:t>
            </a:r>
            <a:r>
              <a:rPr lang="en-US" sz="1400" b="0" i="1" u="none" strike="noStrike" cap="none" dirty="0">
                <a:solidFill>
                  <a:schemeClr val="lt1"/>
                </a:solidFill>
                <a:latin typeface="Arial"/>
                <a:ea typeface="Arial"/>
                <a:cs typeface="Arial"/>
                <a:sym typeface="Arial"/>
              </a:rPr>
              <a:t>Social Services and Well-being (Wales) Act 2014</a:t>
            </a:r>
            <a:r>
              <a:rPr lang="en-US" sz="1400" b="0" i="0" u="none" strike="noStrike" cap="none" dirty="0">
                <a:solidFill>
                  <a:schemeClr val="lt1"/>
                </a:solidFill>
                <a:latin typeface="Arial"/>
                <a:ea typeface="Arial"/>
                <a:cs typeface="Arial"/>
                <a:sym typeface="Arial"/>
              </a:rPr>
              <a:t>. Cardiff: Welsh Government.</a:t>
            </a:r>
            <a:endParaRPr sz="1400" b="0" i="0" u="none" strike="noStrike" cap="none" dirty="0">
              <a:solidFill>
                <a:schemeClr val="lt1"/>
              </a:solidFill>
              <a:latin typeface="Arial"/>
              <a:ea typeface="Arial"/>
              <a:cs typeface="Arial"/>
              <a:sym typeface="Arial"/>
            </a:endParaRPr>
          </a:p>
          <a:p>
            <a:pPr marL="457200" marR="0" lvl="0" indent="-317500" algn="l" rtl="0">
              <a:lnSpc>
                <a:spcPct val="100000"/>
              </a:lnSpc>
              <a:spcBef>
                <a:spcPts val="0"/>
              </a:spcBef>
              <a:spcAft>
                <a:spcPts val="0"/>
              </a:spcAft>
              <a:buClr>
                <a:schemeClr val="lt1"/>
              </a:buClr>
              <a:buSzPts val="1400"/>
              <a:buFont typeface="Arial"/>
              <a:buChar char="●"/>
            </a:pPr>
            <a:r>
              <a:rPr lang="en-US" sz="1400" b="0" i="0" u="none" strike="noStrike" cap="none" dirty="0">
                <a:solidFill>
                  <a:schemeClr val="lt1"/>
                </a:solidFill>
                <a:latin typeface="Arial"/>
                <a:ea typeface="Arial"/>
                <a:cs typeface="Arial"/>
                <a:sym typeface="Arial"/>
              </a:rPr>
              <a:t>World Health Organization (2023) </a:t>
            </a:r>
            <a:r>
              <a:rPr lang="en-US" sz="1400" b="0" i="1" u="none" strike="noStrike" cap="none" dirty="0">
                <a:solidFill>
                  <a:schemeClr val="lt1"/>
                </a:solidFill>
                <a:latin typeface="Arial"/>
                <a:ea typeface="Arial"/>
                <a:cs typeface="Arial"/>
                <a:sym typeface="Arial"/>
              </a:rPr>
              <a:t>National programmed for age-friendly cities and communities: a guide</a:t>
            </a:r>
            <a:r>
              <a:rPr lang="en-US" sz="1400" b="0" i="0" u="none" strike="noStrike" cap="none" dirty="0">
                <a:solidFill>
                  <a:schemeClr val="lt1"/>
                </a:solidFill>
                <a:latin typeface="Arial"/>
                <a:ea typeface="Arial"/>
                <a:cs typeface="Arial"/>
                <a:sym typeface="Arial"/>
              </a:rPr>
              <a:t>. Geneva: WHO.</a:t>
            </a:r>
            <a:endParaRPr sz="1400" b="0" i="0" u="none" strike="noStrike" cap="none" dirty="0">
              <a:solidFill>
                <a:schemeClr val="lt1"/>
              </a:solidFill>
              <a:latin typeface="Arial"/>
              <a:ea typeface="Arial"/>
              <a:cs typeface="Arial"/>
              <a:sym typeface="Arial"/>
            </a:endParaRPr>
          </a:p>
          <a:p>
            <a:pPr marL="457200" marR="0" lvl="0" indent="-317500" algn="l" rtl="0">
              <a:lnSpc>
                <a:spcPct val="100000"/>
              </a:lnSpc>
              <a:spcBef>
                <a:spcPts val="0"/>
              </a:spcBef>
              <a:spcAft>
                <a:spcPts val="0"/>
              </a:spcAft>
              <a:buClr>
                <a:schemeClr val="lt1"/>
              </a:buClr>
              <a:buSzPts val="1400"/>
              <a:buFont typeface="Arial"/>
              <a:buChar char="●"/>
            </a:pPr>
            <a:r>
              <a:rPr lang="en-US" sz="1400" b="0" i="0" u="none" strike="noStrike" cap="none" dirty="0">
                <a:solidFill>
                  <a:schemeClr val="lt1"/>
                </a:solidFill>
                <a:latin typeface="Arial"/>
                <a:ea typeface="Arial"/>
                <a:cs typeface="Arial"/>
                <a:sym typeface="Arial"/>
              </a:rPr>
              <a:t>Ylönen, M. </a:t>
            </a:r>
            <a:r>
              <a:rPr lang="en-US" sz="1400" b="0" i="1" u="none" strike="noStrike" cap="none" dirty="0">
                <a:solidFill>
                  <a:schemeClr val="lt1"/>
                </a:solidFill>
                <a:latin typeface="Arial"/>
                <a:ea typeface="Arial"/>
                <a:cs typeface="Arial"/>
                <a:sym typeface="Arial"/>
              </a:rPr>
              <a:t>et al.</a:t>
            </a:r>
            <a:r>
              <a:rPr lang="en-US" sz="1400" b="0" i="0" u="none" strike="noStrike" cap="none" dirty="0">
                <a:solidFill>
                  <a:schemeClr val="lt1"/>
                </a:solidFill>
                <a:latin typeface="Arial"/>
                <a:ea typeface="Arial"/>
                <a:cs typeface="Arial"/>
                <a:sym typeface="Arial"/>
              </a:rPr>
              <a:t> (2024) ‘Older individuals’ perspectives on the prerequisites for living at home: A mixed-methods systematic review’, </a:t>
            </a:r>
            <a:r>
              <a:rPr lang="en-US" sz="1400" b="0" i="1" u="none" strike="noStrike" cap="none" dirty="0">
                <a:solidFill>
                  <a:schemeClr val="lt1"/>
                </a:solidFill>
                <a:latin typeface="Arial"/>
                <a:ea typeface="Arial"/>
                <a:cs typeface="Arial"/>
                <a:sym typeface="Arial"/>
              </a:rPr>
              <a:t>International Journal of Older People Nursing</a:t>
            </a:r>
            <a:r>
              <a:rPr lang="en-US" sz="1400" b="0" i="0" u="none" strike="noStrike" cap="none" dirty="0">
                <a:solidFill>
                  <a:schemeClr val="lt1"/>
                </a:solidFill>
                <a:latin typeface="Arial"/>
                <a:ea typeface="Arial"/>
                <a:cs typeface="Arial"/>
                <a:sym typeface="Arial"/>
              </a:rPr>
              <a:t>, 19(2), e12603.</a:t>
            </a:r>
            <a:endParaRPr sz="1400" b="0" i="0" u="none" strike="noStrike" cap="none" dirty="0">
              <a:solidFill>
                <a:schemeClr val="lt1"/>
              </a:solidFill>
              <a:latin typeface="Arial"/>
              <a:ea typeface="Arial"/>
              <a:cs typeface="Arial"/>
              <a:sym typeface="Arial"/>
            </a:endParaRPr>
          </a:p>
          <a:p>
            <a:pPr marL="457200" marR="0" lvl="0" indent="-317500" algn="l" rtl="0">
              <a:lnSpc>
                <a:spcPct val="100000"/>
              </a:lnSpc>
              <a:spcBef>
                <a:spcPts val="0"/>
              </a:spcBef>
              <a:spcAft>
                <a:spcPts val="0"/>
              </a:spcAft>
              <a:buClr>
                <a:schemeClr val="lt1"/>
              </a:buClr>
              <a:buSzPts val="1400"/>
              <a:buFont typeface="Arial"/>
              <a:buChar char="●"/>
            </a:pPr>
            <a:r>
              <a:rPr lang="en-US" sz="1400" b="0" i="0" u="none" strike="noStrike" cap="none" dirty="0">
                <a:solidFill>
                  <a:schemeClr val="lt1"/>
                </a:solidFill>
                <a:latin typeface="Arial"/>
                <a:ea typeface="Arial"/>
                <a:cs typeface="Arial"/>
                <a:sym typeface="Arial"/>
              </a:rPr>
              <a:t>Zhai, J., Millar, R., Lam, M., Pont, A., Kelly, R. and de Courtin, B. (2026) ‘Smart Home Technologies for Ageing in Place: A Systematic Review of Health Outcomes, Independence, Healthcare Utilization and Implementation Considerations’, </a:t>
            </a:r>
            <a:r>
              <a:rPr lang="en-US" sz="1400" b="0" i="1" u="none" strike="noStrike" cap="none" dirty="0">
                <a:solidFill>
                  <a:schemeClr val="lt1"/>
                </a:solidFill>
                <a:latin typeface="Arial"/>
                <a:ea typeface="Arial"/>
                <a:cs typeface="Arial"/>
                <a:sym typeface="Arial"/>
              </a:rPr>
              <a:t>Australasian Journal on Ageing</a:t>
            </a:r>
            <a:r>
              <a:rPr lang="en-US" sz="1400" b="0" i="0" u="none" strike="noStrike" cap="none" dirty="0">
                <a:solidFill>
                  <a:schemeClr val="lt1"/>
                </a:solidFill>
                <a:latin typeface="Arial"/>
                <a:ea typeface="Arial"/>
                <a:cs typeface="Arial"/>
                <a:sym typeface="Arial"/>
              </a:rPr>
              <a:t>, 45(2), e70200.</a:t>
            </a:r>
            <a:endParaRPr sz="1400" b="0" i="0" u="none" strike="noStrike" cap="none" dirty="0">
              <a:solidFill>
                <a:schemeClr val="lt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300"/>
              <a:buFont typeface="Arial"/>
              <a:buNone/>
            </a:pPr>
            <a:endParaRPr sz="1300" b="0" i="0" u="none" strike="noStrike" cap="none" dirty="0">
              <a:solidFill>
                <a:schemeClr val="lt1"/>
              </a:solidFill>
              <a:latin typeface="Arial"/>
              <a:ea typeface="Arial"/>
              <a:cs typeface="Arial"/>
              <a:sym typeface="Arial"/>
            </a:endParaRPr>
          </a:p>
        </p:txBody>
      </p:sp>
      <p:sp>
        <p:nvSpPr>
          <p:cNvPr id="186" name="Google Shape;186;p19"/>
          <p:cNvSpPr/>
          <p:nvPr/>
        </p:nvSpPr>
        <p:spPr>
          <a:xfrm>
            <a:off x="10949775" y="6477200"/>
            <a:ext cx="1242000" cy="3807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dirty="0"/>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3345881D5A19F4FA532CBA535E9E684" ma:contentTypeVersion="11" ma:contentTypeDescription="Create a new document." ma:contentTypeScope="" ma:versionID="5327f7edfc9b60f23512ce6b429b2eab">
  <xsd:schema xmlns:xsd="http://www.w3.org/2001/XMLSchema" xmlns:xs="http://www.w3.org/2001/XMLSchema" xmlns:p="http://schemas.microsoft.com/office/2006/metadata/properties" xmlns:ns3="6642d537-5170-4cd9-a3f2-9ec198ee3eac" targetNamespace="http://schemas.microsoft.com/office/2006/metadata/properties" ma:root="true" ma:fieldsID="bf3c1e6fe71b00e93181d89a8d9e3404" ns3:_="">
    <xsd:import namespace="6642d537-5170-4cd9-a3f2-9ec198ee3ea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42d537-5170-4cd9-a3f2-9ec198ee3ea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6642d537-5170-4cd9-a3f2-9ec198ee3eac" xsi:nil="true"/>
  </documentManagement>
</p:properties>
</file>

<file path=customXml/itemProps1.xml><?xml version="1.0" encoding="utf-8"?>
<ds:datastoreItem xmlns:ds="http://schemas.openxmlformats.org/officeDocument/2006/customXml" ds:itemID="{6A19065D-BA16-47B6-B7B2-0BD460A0D0DC}">
  <ds:schemaRefs>
    <ds:schemaRef ds:uri="http://schemas.microsoft.com/sharepoint/v3/contenttype/forms"/>
  </ds:schemaRefs>
</ds:datastoreItem>
</file>

<file path=customXml/itemProps2.xml><?xml version="1.0" encoding="utf-8"?>
<ds:datastoreItem xmlns:ds="http://schemas.openxmlformats.org/officeDocument/2006/customXml" ds:itemID="{C8F8B326-EE52-4F4B-B585-BA71B1B0A2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642d537-5170-4cd9-a3f2-9ec198ee3ea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853CA72-6254-44F8-ABB4-D2E48AC157D3}">
  <ds:schemaRefs>
    <ds:schemaRef ds:uri="http://purl.org/dc/dcmitype/"/>
    <ds:schemaRef ds:uri="http://purl.org/dc/elements/1.1/"/>
    <ds:schemaRef ds:uri="http://schemas.microsoft.com/office/2006/documentManagement/types"/>
    <ds:schemaRef ds:uri="http://schemas.microsoft.com/office/infopath/2007/PartnerControls"/>
    <ds:schemaRef ds:uri="http://purl.org/dc/terms/"/>
    <ds:schemaRef ds:uri="http://schemas.microsoft.com/office/2006/metadata/properties"/>
    <ds:schemaRef ds:uri="http://schemas.openxmlformats.org/package/2006/metadata/core-properties"/>
    <ds:schemaRef ds:uri="6642d537-5170-4cd9-a3f2-9ec198ee3eac"/>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444</TotalTime>
  <Words>2364</Words>
  <Application>Microsoft Office PowerPoint</Application>
  <PresentationFormat>Widescreen</PresentationFormat>
  <Paragraphs>137</Paragraphs>
  <Slides>16</Slides>
  <Notes>16</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Bitter</vt:lpstr>
      <vt:lpstr>Arial</vt:lpstr>
      <vt:lpstr>Outfit</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saira zaeed</dc:creator>
  <cp:lastModifiedBy>Saira Zaeed (2332216)</cp:lastModifiedBy>
  <cp:revision>5</cp:revision>
  <dcterms:modified xsi:type="dcterms:W3CDTF">2026-10-21T15:24:33Z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0x010100E3345881D5A19F4FA532CBA535E9E684</vt:lpwstr>
  </property>
</Properties>
</file>