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3" r:id="rId5"/>
  </p:sldMasterIdLst>
  <p:notesMasterIdLst>
    <p:notesMasterId r:id="rId13"/>
  </p:notesMasterIdLst>
  <p:handoutMasterIdLst>
    <p:handoutMasterId r:id="rId14"/>
  </p:handoutMasterIdLst>
  <p:sldIdLst>
    <p:sldId id="258" r:id="rId6"/>
    <p:sldId id="259" r:id="rId7"/>
    <p:sldId id="261" r:id="rId8"/>
    <p:sldId id="265" r:id="rId9"/>
    <p:sldId id="260" r:id="rId10"/>
    <p:sldId id="262" r:id="rId11"/>
    <p:sldId id="263" r:id="rId12"/>
  </p:sldIdLst>
  <p:sldSz cx="29260800" cy="16459200"/>
  <p:notesSz cx="6858000" cy="9144000"/>
  <p:defaultTextStyle>
    <a:defPPr>
      <a:defRPr lang="en-US"/>
    </a:defPPr>
    <a:lvl1pPr marL="0" algn="l" defTabSz="2507527" rtl="0" eaLnBrk="1" latinLnBrk="0" hangingPunct="1">
      <a:defRPr sz="4913" kern="1200">
        <a:solidFill>
          <a:schemeClr val="tx1"/>
        </a:solidFill>
        <a:latin typeface="+mn-lt"/>
        <a:ea typeface="+mn-ea"/>
        <a:cs typeface="+mn-cs"/>
      </a:defRPr>
    </a:lvl1pPr>
    <a:lvl2pPr marL="1253764" algn="l" defTabSz="2507527" rtl="0" eaLnBrk="1" latinLnBrk="0" hangingPunct="1">
      <a:defRPr sz="4913" kern="1200">
        <a:solidFill>
          <a:schemeClr val="tx1"/>
        </a:solidFill>
        <a:latin typeface="+mn-lt"/>
        <a:ea typeface="+mn-ea"/>
        <a:cs typeface="+mn-cs"/>
      </a:defRPr>
    </a:lvl2pPr>
    <a:lvl3pPr marL="2507527" algn="l" defTabSz="2507527" rtl="0" eaLnBrk="1" latinLnBrk="0" hangingPunct="1">
      <a:defRPr sz="4913" kern="1200">
        <a:solidFill>
          <a:schemeClr val="tx1"/>
        </a:solidFill>
        <a:latin typeface="+mn-lt"/>
        <a:ea typeface="+mn-ea"/>
        <a:cs typeface="+mn-cs"/>
      </a:defRPr>
    </a:lvl3pPr>
    <a:lvl4pPr marL="3761290" algn="l" defTabSz="2507527" rtl="0" eaLnBrk="1" latinLnBrk="0" hangingPunct="1">
      <a:defRPr sz="4913" kern="1200">
        <a:solidFill>
          <a:schemeClr val="tx1"/>
        </a:solidFill>
        <a:latin typeface="+mn-lt"/>
        <a:ea typeface="+mn-ea"/>
        <a:cs typeface="+mn-cs"/>
      </a:defRPr>
    </a:lvl4pPr>
    <a:lvl5pPr marL="5015053" algn="l" defTabSz="2507527" rtl="0" eaLnBrk="1" latinLnBrk="0" hangingPunct="1">
      <a:defRPr sz="4913" kern="1200">
        <a:solidFill>
          <a:schemeClr val="tx1"/>
        </a:solidFill>
        <a:latin typeface="+mn-lt"/>
        <a:ea typeface="+mn-ea"/>
        <a:cs typeface="+mn-cs"/>
      </a:defRPr>
    </a:lvl5pPr>
    <a:lvl6pPr marL="6268818" algn="l" defTabSz="2507527" rtl="0" eaLnBrk="1" latinLnBrk="0" hangingPunct="1">
      <a:defRPr sz="4913" kern="1200">
        <a:solidFill>
          <a:schemeClr val="tx1"/>
        </a:solidFill>
        <a:latin typeface="+mn-lt"/>
        <a:ea typeface="+mn-ea"/>
        <a:cs typeface="+mn-cs"/>
      </a:defRPr>
    </a:lvl6pPr>
    <a:lvl7pPr marL="7522581" algn="l" defTabSz="2507527" rtl="0" eaLnBrk="1" latinLnBrk="0" hangingPunct="1">
      <a:defRPr sz="4913" kern="1200">
        <a:solidFill>
          <a:schemeClr val="tx1"/>
        </a:solidFill>
        <a:latin typeface="+mn-lt"/>
        <a:ea typeface="+mn-ea"/>
        <a:cs typeface="+mn-cs"/>
      </a:defRPr>
    </a:lvl7pPr>
    <a:lvl8pPr marL="8776344" algn="l" defTabSz="2507527" rtl="0" eaLnBrk="1" latinLnBrk="0" hangingPunct="1">
      <a:defRPr sz="4913" kern="1200">
        <a:solidFill>
          <a:schemeClr val="tx1"/>
        </a:solidFill>
        <a:latin typeface="+mn-lt"/>
        <a:ea typeface="+mn-ea"/>
        <a:cs typeface="+mn-cs"/>
      </a:defRPr>
    </a:lvl8pPr>
    <a:lvl9pPr marL="10030108" algn="l" defTabSz="2507527" rtl="0" eaLnBrk="1" latinLnBrk="0" hangingPunct="1">
      <a:defRPr sz="491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184" userDrawn="1">
          <p15:clr>
            <a:srgbClr val="A4A3A4"/>
          </p15:clr>
        </p15:guide>
        <p15:guide id="2" pos="9216">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a:srgbClr val="C7D5ED"/>
    <a:srgbClr val="545554"/>
    <a:srgbClr val="F6F8FC"/>
    <a:srgbClr val="F3F5FA"/>
    <a:srgbClr val="CDD2DE"/>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58" autoAdjust="0"/>
    <p:restoredTop sz="96206" autoAdjust="0"/>
  </p:normalViewPr>
  <p:slideViewPr>
    <p:cSldViewPr snapToGrid="0" snapToObjects="1" showGuides="1">
      <p:cViewPr varScale="1">
        <p:scale>
          <a:sx n="41" d="100"/>
          <a:sy n="41" d="100"/>
        </p:scale>
        <p:origin x="924" y="42"/>
      </p:cViewPr>
      <p:guideLst>
        <p:guide orient="horz" pos="5184"/>
        <p:guide pos="9216"/>
      </p:guideLst>
    </p:cSldViewPr>
  </p:slideViewPr>
  <p:outlineViewPr>
    <p:cViewPr>
      <p:scale>
        <a:sx n="33" d="100"/>
        <a:sy n="33" d="100"/>
      </p:scale>
      <p:origin x="0" y="-288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80" d="100"/>
          <a:sy n="80" d="100"/>
        </p:scale>
        <p:origin x="3870"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commentAuthors" Target="commentAuthors.xml"/><Relationship Id="rId10" Type="http://schemas.openxmlformats.org/officeDocument/2006/relationships/slide" Target="slides/slide5.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6/29/2025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6/29/2025</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2507527" rtl="0" eaLnBrk="1" latinLnBrk="0" hangingPunct="1">
      <a:defRPr sz="3313" kern="1200">
        <a:solidFill>
          <a:schemeClr val="tx1"/>
        </a:solidFill>
        <a:latin typeface="+mn-lt"/>
        <a:ea typeface="+mn-ea"/>
        <a:cs typeface="+mn-cs"/>
      </a:defRPr>
    </a:lvl1pPr>
    <a:lvl2pPr marL="1253764" algn="l" defTabSz="2507527" rtl="0" eaLnBrk="1" latinLnBrk="0" hangingPunct="1">
      <a:defRPr sz="3313" kern="1200">
        <a:solidFill>
          <a:schemeClr val="tx1"/>
        </a:solidFill>
        <a:latin typeface="+mn-lt"/>
        <a:ea typeface="+mn-ea"/>
        <a:cs typeface="+mn-cs"/>
      </a:defRPr>
    </a:lvl2pPr>
    <a:lvl3pPr marL="2507527" algn="l" defTabSz="2507527" rtl="0" eaLnBrk="1" latinLnBrk="0" hangingPunct="1">
      <a:defRPr sz="3313" kern="1200">
        <a:solidFill>
          <a:schemeClr val="tx1"/>
        </a:solidFill>
        <a:latin typeface="+mn-lt"/>
        <a:ea typeface="+mn-ea"/>
        <a:cs typeface="+mn-cs"/>
      </a:defRPr>
    </a:lvl3pPr>
    <a:lvl4pPr marL="3761290" algn="l" defTabSz="2507527" rtl="0" eaLnBrk="1" latinLnBrk="0" hangingPunct="1">
      <a:defRPr sz="3313" kern="1200">
        <a:solidFill>
          <a:schemeClr val="tx1"/>
        </a:solidFill>
        <a:latin typeface="+mn-lt"/>
        <a:ea typeface="+mn-ea"/>
        <a:cs typeface="+mn-cs"/>
      </a:defRPr>
    </a:lvl4pPr>
    <a:lvl5pPr marL="5015053" algn="l" defTabSz="2507527" rtl="0" eaLnBrk="1" latinLnBrk="0" hangingPunct="1">
      <a:defRPr sz="3313" kern="1200">
        <a:solidFill>
          <a:schemeClr val="tx1"/>
        </a:solidFill>
        <a:latin typeface="+mn-lt"/>
        <a:ea typeface="+mn-ea"/>
        <a:cs typeface="+mn-cs"/>
      </a:defRPr>
    </a:lvl5pPr>
    <a:lvl6pPr marL="6268818" algn="l" defTabSz="2507527" rtl="0" eaLnBrk="1" latinLnBrk="0" hangingPunct="1">
      <a:defRPr sz="3313" kern="1200">
        <a:solidFill>
          <a:schemeClr val="tx1"/>
        </a:solidFill>
        <a:latin typeface="+mn-lt"/>
        <a:ea typeface="+mn-ea"/>
        <a:cs typeface="+mn-cs"/>
      </a:defRPr>
    </a:lvl6pPr>
    <a:lvl7pPr marL="7522581" algn="l" defTabSz="2507527" rtl="0" eaLnBrk="1" latinLnBrk="0" hangingPunct="1">
      <a:defRPr sz="3313" kern="1200">
        <a:solidFill>
          <a:schemeClr val="tx1"/>
        </a:solidFill>
        <a:latin typeface="+mn-lt"/>
        <a:ea typeface="+mn-ea"/>
        <a:cs typeface="+mn-cs"/>
      </a:defRPr>
    </a:lvl7pPr>
    <a:lvl8pPr marL="8776344" algn="l" defTabSz="2507527" rtl="0" eaLnBrk="1" latinLnBrk="0" hangingPunct="1">
      <a:defRPr sz="3313" kern="1200">
        <a:solidFill>
          <a:schemeClr val="tx1"/>
        </a:solidFill>
        <a:latin typeface="+mn-lt"/>
        <a:ea typeface="+mn-ea"/>
        <a:cs typeface="+mn-cs"/>
      </a:defRPr>
    </a:lvl8pPr>
    <a:lvl9pPr marL="10030108" algn="l" defTabSz="2507527" rtl="0" eaLnBrk="1" latinLnBrk="0" hangingPunct="1">
      <a:defRPr sz="331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644657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2217464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A621A-966E-4D69-8111-FADAE29571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165DC3-E52F-1D92-8A59-30CEEB6124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65B24F-687E-567B-B8D0-98DCB81055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4920C0-A5CF-F650-5330-2D1D333358B4}"/>
              </a:ext>
            </a:extLst>
          </p:cNvPr>
          <p:cNvSpPr>
            <a:spLocks noGrp="1"/>
          </p:cNvSpPr>
          <p:nvPr>
            <p:ph type="sldNum" sz="quarter" idx="5"/>
          </p:nvPr>
        </p:nvSpPr>
        <p:spPr/>
        <p:txBody>
          <a:bodyPr/>
          <a:lstStyle/>
          <a:p>
            <a:fld id="{26A1A87D-CAF7-4BDC-A0D3-C0DBEDE81619}" type="slidenum">
              <a:rPr lang="en-US" smtClean="0"/>
              <a:pPr/>
              <a:t>4</a:t>
            </a:fld>
            <a:endParaRPr lang="en-US" dirty="0"/>
          </a:p>
        </p:txBody>
      </p:sp>
    </p:spTree>
    <p:extLst>
      <p:ext uri="{BB962C8B-B14F-4D97-AF65-F5344CB8AC3E}">
        <p14:creationId xmlns:p14="http://schemas.microsoft.com/office/powerpoint/2010/main" val="910724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5</a:t>
            </a:fld>
            <a:endParaRPr lang="en-US" dirty="0"/>
          </a:p>
        </p:txBody>
      </p:sp>
    </p:spTree>
    <p:extLst>
      <p:ext uri="{BB962C8B-B14F-4D97-AF65-F5344CB8AC3E}">
        <p14:creationId xmlns:p14="http://schemas.microsoft.com/office/powerpoint/2010/main" val="2161395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D79700E9-D1A1-D24E-B8AB-5C3038A93C58}"/>
              </a:ext>
            </a:extLst>
          </p:cNvPr>
          <p:cNvSpPr>
            <a:spLocks noGrp="1"/>
          </p:cNvSpPr>
          <p:nvPr>
            <p:ph type="body" sz="quarter" idx="12" hasCustomPrompt="1"/>
          </p:nvPr>
        </p:nvSpPr>
        <p:spPr>
          <a:xfrm>
            <a:off x="3393440" y="89646"/>
            <a:ext cx="22473920" cy="814518"/>
          </a:xfrm>
          <a:prstGeom prst="rect">
            <a:avLst/>
          </a:prstGeom>
        </p:spPr>
        <p:txBody>
          <a:bodyPr wrap="square">
            <a:spAutoFit/>
          </a:bodyPr>
          <a:lstStyle>
            <a:lvl1pPr marL="0" indent="0" algn="ctr">
              <a:buNone/>
              <a:defRPr sz="4693"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Poster presentation title</a:t>
            </a:r>
          </a:p>
        </p:txBody>
      </p:sp>
      <p:sp>
        <p:nvSpPr>
          <p:cNvPr id="3" name="Text Placeholder 17">
            <a:extLst>
              <a:ext uri="{FF2B5EF4-FFF2-40B4-BE49-F238E27FC236}">
                <a16:creationId xmlns:a16="http://schemas.microsoft.com/office/drawing/2014/main" id="{58904895-11AB-0440-8A8C-4CFD6D7BE734}"/>
              </a:ext>
            </a:extLst>
          </p:cNvPr>
          <p:cNvSpPr>
            <a:spLocks noGrp="1"/>
          </p:cNvSpPr>
          <p:nvPr>
            <p:ph type="body" sz="quarter" idx="11" hasCustomPrompt="1"/>
          </p:nvPr>
        </p:nvSpPr>
        <p:spPr>
          <a:xfrm>
            <a:off x="3393440" y="1003111"/>
            <a:ext cx="22473920" cy="617541"/>
          </a:xfrm>
          <a:prstGeom prst="rect">
            <a:avLst/>
          </a:prstGeom>
        </p:spPr>
        <p:txBody>
          <a:bodyPr wrap="square">
            <a:spAutoFit/>
          </a:bodyPr>
          <a:lstStyle>
            <a:lvl1pPr marL="0" indent="0" algn="ctr">
              <a:buNone/>
              <a:defRPr sz="3413"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Authors and co-Authors / collaborators</a:t>
            </a:r>
          </a:p>
        </p:txBody>
      </p:sp>
      <p:sp>
        <p:nvSpPr>
          <p:cNvPr id="4" name="Text Placeholder 17">
            <a:extLst>
              <a:ext uri="{FF2B5EF4-FFF2-40B4-BE49-F238E27FC236}">
                <a16:creationId xmlns:a16="http://schemas.microsoft.com/office/drawing/2014/main" id="{DD0B8EC2-EFED-E542-8B90-121FC70C6D1B}"/>
              </a:ext>
            </a:extLst>
          </p:cNvPr>
          <p:cNvSpPr>
            <a:spLocks noGrp="1"/>
          </p:cNvSpPr>
          <p:nvPr>
            <p:ph type="body" sz="quarter" idx="10" hasCustomPrompt="1"/>
          </p:nvPr>
        </p:nvSpPr>
        <p:spPr>
          <a:xfrm>
            <a:off x="3393440" y="1729215"/>
            <a:ext cx="22473920" cy="552011"/>
          </a:xfrm>
          <a:prstGeom prst="rect">
            <a:avLst/>
          </a:prstGeom>
        </p:spPr>
        <p:txBody>
          <a:bodyPr wrap="square">
            <a:spAutoFit/>
          </a:bodyPr>
          <a:lstStyle>
            <a:lvl1pPr marL="0" indent="0" algn="ctr">
              <a:buNone/>
              <a:defRPr sz="2987"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affiliated programs, institutions, organizations, schools, etc.</a:t>
            </a:r>
          </a:p>
        </p:txBody>
      </p:sp>
      <p:sp>
        <p:nvSpPr>
          <p:cNvPr id="5" name="Text Placeholder 9">
            <a:extLst>
              <a:ext uri="{FF2B5EF4-FFF2-40B4-BE49-F238E27FC236}">
                <a16:creationId xmlns:a16="http://schemas.microsoft.com/office/drawing/2014/main" id="{C32961E2-B15D-A84D-92EB-EF8236AD2820}"/>
              </a:ext>
            </a:extLst>
          </p:cNvPr>
          <p:cNvSpPr>
            <a:spLocks noGrp="1"/>
          </p:cNvSpPr>
          <p:nvPr>
            <p:ph type="body" sz="quarter" idx="15" hasCustomPrompt="1"/>
          </p:nvPr>
        </p:nvSpPr>
        <p:spPr>
          <a:xfrm>
            <a:off x="248461" y="2899799"/>
            <a:ext cx="6957879"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INTRODUCTION or ABSTRACT</a:t>
            </a:r>
          </a:p>
        </p:txBody>
      </p:sp>
      <p:sp>
        <p:nvSpPr>
          <p:cNvPr id="6" name="Text Placeholder 13">
            <a:extLst>
              <a:ext uri="{FF2B5EF4-FFF2-40B4-BE49-F238E27FC236}">
                <a16:creationId xmlns:a16="http://schemas.microsoft.com/office/drawing/2014/main" id="{84F5C0D6-0DBC-7C44-BBF0-56CA07F716E1}"/>
              </a:ext>
            </a:extLst>
          </p:cNvPr>
          <p:cNvSpPr>
            <a:spLocks noGrp="1"/>
          </p:cNvSpPr>
          <p:nvPr>
            <p:ph type="body" sz="quarter" idx="16" hasCustomPrompt="1"/>
          </p:nvPr>
        </p:nvSpPr>
        <p:spPr>
          <a:xfrm>
            <a:off x="274918" y="3338381"/>
            <a:ext cx="6959003"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9">
            <a:extLst>
              <a:ext uri="{FF2B5EF4-FFF2-40B4-BE49-F238E27FC236}">
                <a16:creationId xmlns:a16="http://schemas.microsoft.com/office/drawing/2014/main" id="{B579CA1E-0B2D-1B47-9800-2EB97B6AC971}"/>
              </a:ext>
            </a:extLst>
          </p:cNvPr>
          <p:cNvSpPr>
            <a:spLocks noGrp="1"/>
          </p:cNvSpPr>
          <p:nvPr>
            <p:ph type="body" sz="quarter" idx="17" hasCustomPrompt="1"/>
          </p:nvPr>
        </p:nvSpPr>
        <p:spPr>
          <a:xfrm>
            <a:off x="247340" y="10031299"/>
            <a:ext cx="6959002"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OBJECTIVES</a:t>
            </a:r>
          </a:p>
        </p:txBody>
      </p:sp>
      <p:sp>
        <p:nvSpPr>
          <p:cNvPr id="8" name="Text Placeholder 13">
            <a:extLst>
              <a:ext uri="{FF2B5EF4-FFF2-40B4-BE49-F238E27FC236}">
                <a16:creationId xmlns:a16="http://schemas.microsoft.com/office/drawing/2014/main" id="{0FB70E52-71DF-9149-B846-FEA6967E5CE0}"/>
              </a:ext>
            </a:extLst>
          </p:cNvPr>
          <p:cNvSpPr>
            <a:spLocks noGrp="1"/>
          </p:cNvSpPr>
          <p:nvPr>
            <p:ph type="body" sz="quarter" idx="23" hasCustomPrompt="1"/>
          </p:nvPr>
        </p:nvSpPr>
        <p:spPr>
          <a:xfrm>
            <a:off x="247340" y="10431410"/>
            <a:ext cx="6986580"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ext Placeholder 9">
            <a:extLst>
              <a:ext uri="{FF2B5EF4-FFF2-40B4-BE49-F238E27FC236}">
                <a16:creationId xmlns:a16="http://schemas.microsoft.com/office/drawing/2014/main" id="{8F5266F6-023E-074B-9345-95597B85ABC9}"/>
              </a:ext>
            </a:extLst>
          </p:cNvPr>
          <p:cNvSpPr>
            <a:spLocks noGrp="1"/>
          </p:cNvSpPr>
          <p:nvPr>
            <p:ph type="body" sz="quarter" idx="18" hasCustomPrompt="1"/>
          </p:nvPr>
        </p:nvSpPr>
        <p:spPr>
          <a:xfrm>
            <a:off x="7503568" y="2912963"/>
            <a:ext cx="6995514"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MATERIALS &amp; METHODS</a:t>
            </a:r>
          </a:p>
        </p:txBody>
      </p:sp>
      <p:sp>
        <p:nvSpPr>
          <p:cNvPr id="10" name="Text Placeholder 13">
            <a:extLst>
              <a:ext uri="{FF2B5EF4-FFF2-40B4-BE49-F238E27FC236}">
                <a16:creationId xmlns:a16="http://schemas.microsoft.com/office/drawing/2014/main" id="{3DF1CD88-5076-AA43-A491-4E07B7150553}"/>
              </a:ext>
            </a:extLst>
          </p:cNvPr>
          <p:cNvSpPr>
            <a:spLocks noGrp="1"/>
          </p:cNvSpPr>
          <p:nvPr>
            <p:ph type="body" sz="quarter" idx="24" hasCustomPrompt="1"/>
          </p:nvPr>
        </p:nvSpPr>
        <p:spPr>
          <a:xfrm>
            <a:off x="7513783" y="3342720"/>
            <a:ext cx="6985298"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9">
            <a:extLst>
              <a:ext uri="{FF2B5EF4-FFF2-40B4-BE49-F238E27FC236}">
                <a16:creationId xmlns:a16="http://schemas.microsoft.com/office/drawing/2014/main" id="{0D76EC8F-4F03-A846-9FC5-7A2FF39325A1}"/>
              </a:ext>
            </a:extLst>
          </p:cNvPr>
          <p:cNvSpPr>
            <a:spLocks noGrp="1"/>
          </p:cNvSpPr>
          <p:nvPr>
            <p:ph type="body" sz="quarter" idx="19" hasCustomPrompt="1"/>
          </p:nvPr>
        </p:nvSpPr>
        <p:spPr>
          <a:xfrm>
            <a:off x="14761560" y="2912963"/>
            <a:ext cx="6959003"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RESULTS</a:t>
            </a:r>
          </a:p>
        </p:txBody>
      </p:sp>
      <p:sp>
        <p:nvSpPr>
          <p:cNvPr id="13" name="Text Placeholder 13">
            <a:extLst>
              <a:ext uri="{FF2B5EF4-FFF2-40B4-BE49-F238E27FC236}">
                <a16:creationId xmlns:a16="http://schemas.microsoft.com/office/drawing/2014/main" id="{F0F782CC-FD57-D84B-B9C0-D63834C9E3A3}"/>
              </a:ext>
            </a:extLst>
          </p:cNvPr>
          <p:cNvSpPr>
            <a:spLocks noGrp="1"/>
          </p:cNvSpPr>
          <p:nvPr>
            <p:ph type="body" sz="quarter" idx="25" hasCustomPrompt="1"/>
          </p:nvPr>
        </p:nvSpPr>
        <p:spPr>
          <a:xfrm>
            <a:off x="14778942" y="3342108"/>
            <a:ext cx="6985298"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9">
            <a:extLst>
              <a:ext uri="{FF2B5EF4-FFF2-40B4-BE49-F238E27FC236}">
                <a16:creationId xmlns:a16="http://schemas.microsoft.com/office/drawing/2014/main" id="{EE2D0987-30BC-324D-8B01-689B2DDE0053}"/>
              </a:ext>
            </a:extLst>
          </p:cNvPr>
          <p:cNvSpPr>
            <a:spLocks noGrp="1"/>
          </p:cNvSpPr>
          <p:nvPr>
            <p:ph type="body" sz="quarter" idx="20" hasCustomPrompt="1"/>
          </p:nvPr>
        </p:nvSpPr>
        <p:spPr>
          <a:xfrm>
            <a:off x="22007592" y="2899799"/>
            <a:ext cx="6958839"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CONCLUSIONS</a:t>
            </a:r>
          </a:p>
        </p:txBody>
      </p:sp>
      <p:sp>
        <p:nvSpPr>
          <p:cNvPr id="15" name="Text Placeholder 13">
            <a:extLst>
              <a:ext uri="{FF2B5EF4-FFF2-40B4-BE49-F238E27FC236}">
                <a16:creationId xmlns:a16="http://schemas.microsoft.com/office/drawing/2014/main" id="{CE6A7923-B02D-6641-BA13-107AF543E898}"/>
              </a:ext>
            </a:extLst>
          </p:cNvPr>
          <p:cNvSpPr>
            <a:spLocks noGrp="1"/>
          </p:cNvSpPr>
          <p:nvPr>
            <p:ph type="body" sz="quarter" idx="26" hasCustomPrompt="1"/>
          </p:nvPr>
        </p:nvSpPr>
        <p:spPr>
          <a:xfrm>
            <a:off x="22034051" y="3338380"/>
            <a:ext cx="6959003"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Text Placeholder 9">
            <a:extLst>
              <a:ext uri="{FF2B5EF4-FFF2-40B4-BE49-F238E27FC236}">
                <a16:creationId xmlns:a16="http://schemas.microsoft.com/office/drawing/2014/main" id="{11DD55CE-302F-C44C-867D-693A1C523032}"/>
              </a:ext>
            </a:extLst>
          </p:cNvPr>
          <p:cNvSpPr>
            <a:spLocks noGrp="1"/>
          </p:cNvSpPr>
          <p:nvPr>
            <p:ph type="body" sz="quarter" idx="21" hasCustomPrompt="1"/>
          </p:nvPr>
        </p:nvSpPr>
        <p:spPr>
          <a:xfrm>
            <a:off x="22034215" y="10715425"/>
            <a:ext cx="6932379"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REFERENCES</a:t>
            </a:r>
          </a:p>
        </p:txBody>
      </p:sp>
      <p:sp>
        <p:nvSpPr>
          <p:cNvPr id="19" name="Text Placeholder 13">
            <a:extLst>
              <a:ext uri="{FF2B5EF4-FFF2-40B4-BE49-F238E27FC236}">
                <a16:creationId xmlns:a16="http://schemas.microsoft.com/office/drawing/2014/main" id="{29E10D60-C2C8-1A41-8AEC-ED9557B15899}"/>
              </a:ext>
            </a:extLst>
          </p:cNvPr>
          <p:cNvSpPr>
            <a:spLocks noGrp="1"/>
          </p:cNvSpPr>
          <p:nvPr>
            <p:ph type="body" sz="quarter" idx="27" hasCustomPrompt="1"/>
          </p:nvPr>
        </p:nvSpPr>
        <p:spPr>
          <a:xfrm>
            <a:off x="22034215" y="11136078"/>
            <a:ext cx="6932379"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Text Placeholder 9">
            <a:extLst>
              <a:ext uri="{FF2B5EF4-FFF2-40B4-BE49-F238E27FC236}">
                <a16:creationId xmlns:a16="http://schemas.microsoft.com/office/drawing/2014/main" id="{3DEEABC9-48DF-8C4B-B4B1-B380C2549344}"/>
              </a:ext>
            </a:extLst>
          </p:cNvPr>
          <p:cNvSpPr>
            <a:spLocks noGrp="1"/>
          </p:cNvSpPr>
          <p:nvPr>
            <p:ph type="body" sz="quarter" idx="22" hasCustomPrompt="1"/>
          </p:nvPr>
        </p:nvSpPr>
        <p:spPr>
          <a:xfrm>
            <a:off x="22034215" y="13689853"/>
            <a:ext cx="6932379" cy="387798"/>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3" smtClean="0"/>
            </a:lvl3pPr>
            <a:lvl4pPr>
              <a:defRPr lang="en-US" sz="1707" smtClean="0"/>
            </a:lvl4pPr>
            <a:lvl5pPr>
              <a:defRPr lang="en-US" sz="1707"/>
            </a:lvl5pPr>
          </a:lstStyle>
          <a:p>
            <a:r>
              <a:rPr lang="en-US" dirty="0">
                <a:effectLst/>
                <a:latin typeface="Calibri" panose="020F0502020204030204" pitchFamily="34" charset="0"/>
              </a:rPr>
              <a:t>(click to edit)  ACKNOWLEDGEMENTS or  CONTACT</a:t>
            </a:r>
          </a:p>
        </p:txBody>
      </p:sp>
      <p:sp>
        <p:nvSpPr>
          <p:cNvPr id="21" name="Text Placeholder 13">
            <a:extLst>
              <a:ext uri="{FF2B5EF4-FFF2-40B4-BE49-F238E27FC236}">
                <a16:creationId xmlns:a16="http://schemas.microsoft.com/office/drawing/2014/main" id="{A1288862-FD64-B14C-B46C-AF518E6B52C7}"/>
              </a:ext>
            </a:extLst>
          </p:cNvPr>
          <p:cNvSpPr>
            <a:spLocks noGrp="1"/>
          </p:cNvSpPr>
          <p:nvPr>
            <p:ph type="body" sz="quarter" idx="28" hasCustomPrompt="1"/>
          </p:nvPr>
        </p:nvSpPr>
        <p:spPr>
          <a:xfrm>
            <a:off x="22060675" y="14089964"/>
            <a:ext cx="6905919" cy="1881028"/>
          </a:xfrm>
          <a:prstGeom prst="rect">
            <a:avLst/>
          </a:prstGeom>
        </p:spPr>
        <p:txBody>
          <a:bodyPr wrap="square" lIns="365760" tIns="365760" rIns="365760" bIns="365760">
            <a:spAutoFit/>
          </a:bodyPr>
          <a:lstStyle>
            <a:lvl1pPr marL="0" indent="0">
              <a:buNone/>
              <a:tabLst/>
              <a:defRPr lang="en-US" sz="1920" dirty="0"/>
            </a:lvl1pPr>
            <a:lvl2pPr marL="492776" indent="-247234">
              <a:tabLst/>
              <a:defRPr lang="en-US" sz="1493" dirty="0"/>
            </a:lvl2pPr>
            <a:lvl3pPr marL="492776" indent="-247234">
              <a:tabLst/>
              <a:defRPr lang="en-US" sz="1173" dirty="0"/>
            </a:lvl3pPr>
            <a:lvl4pPr marL="492776" indent="-247234">
              <a:tabLst/>
              <a:defRPr lang="en-US" sz="960" dirty="0"/>
            </a:lvl4pPr>
            <a:lvl5pPr marL="492776" indent="-247234">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extLst>
    <p:ext uri="{DCECCB84-F9BA-43D5-87BE-67443E8EF086}">
      <p15:sldGuideLst xmlns:p15="http://schemas.microsoft.com/office/powerpoint/2012/main">
        <p15:guide id="1" orient="horz" pos="1680" userDrawn="1">
          <p15:clr>
            <a:srgbClr val="FBAE40"/>
          </p15:clr>
        </p15:guide>
        <p15:guide id="2" pos="154" userDrawn="1">
          <p15:clr>
            <a:srgbClr val="FBAE40"/>
          </p15:clr>
        </p15:guide>
        <p15:guide id="3" orient="horz" pos="10104" userDrawn="1">
          <p15:clr>
            <a:srgbClr val="FBAE40"/>
          </p15:clr>
        </p15:guide>
        <p15:guide id="4" pos="4557" userDrawn="1">
          <p15:clr>
            <a:srgbClr val="FBAE40"/>
          </p15:clr>
        </p15:guide>
        <p15:guide id="5" pos="4736" userDrawn="1">
          <p15:clr>
            <a:srgbClr val="FBAE40"/>
          </p15:clr>
        </p15:guide>
        <p15:guide id="6" pos="9139" userDrawn="1">
          <p15:clr>
            <a:srgbClr val="FBAE40"/>
          </p15:clr>
        </p15:guide>
        <p15:guide id="7" pos="9293" userDrawn="1">
          <p15:clr>
            <a:srgbClr val="FBAE40"/>
          </p15:clr>
        </p15:guide>
        <p15:guide id="8" pos="13696" userDrawn="1">
          <p15:clr>
            <a:srgbClr val="FBAE40"/>
          </p15:clr>
        </p15:guide>
        <p15:guide id="9" pos="13875" userDrawn="1">
          <p15:clr>
            <a:srgbClr val="FBAE40"/>
          </p15:clr>
        </p15:guide>
        <p15:guide id="10" pos="1827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1585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12" Type="http://schemas.openxmlformats.org/officeDocument/2006/relationships/image" Target="../media/image8.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hyperlink" Target="https://www.posterpresentations.com/research" TargetMode="External"/><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29260800" cy="2400300"/>
          </a:xfrm>
          <a:prstGeom prst="rect">
            <a:avLst/>
          </a:prstGeom>
          <a:solidFill>
            <a:schemeClr val="accent1"/>
          </a:solidFill>
          <a:ln w="9525">
            <a:noFill/>
            <a:miter lim="800000"/>
            <a:headEnd/>
            <a:tailEnd/>
          </a:ln>
          <a:effectLst/>
        </p:spPr>
        <p:txBody>
          <a:bodyPr wrap="none" lIns="37930" tIns="18964" rIns="37930" bIns="18964" anchor="ctr"/>
          <a:lstStyle/>
          <a:p>
            <a:pPr>
              <a:defRPr/>
            </a:pPr>
            <a:endParaRPr lang="en-US" sz="2038"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481258" y="16138815"/>
            <a:ext cx="1397001" cy="166783"/>
          </a:xfrm>
          <a:prstGeom prst="rect">
            <a:avLst/>
          </a:prstGeom>
          <a:noFill/>
          <a:ln w="9525">
            <a:noFill/>
            <a:miter lim="800000"/>
            <a:headEnd/>
            <a:tailEnd/>
          </a:ln>
          <a:effectLst/>
        </p:spPr>
        <p:txBody>
          <a:bodyPr wrap="square" lIns="37858" tIns="18926" rIns="37858" bIns="18926">
            <a:spAutoFit/>
          </a:bodyPr>
          <a:lstStyle/>
          <a:p>
            <a:pPr eaLnBrk="0" hangingPunct="0">
              <a:lnSpc>
                <a:spcPct val="65000"/>
              </a:lnSpc>
              <a:spcBef>
                <a:spcPct val="50000"/>
              </a:spcBef>
              <a:defRPr/>
            </a:pPr>
            <a:r>
              <a:rPr lang="en-US" sz="32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533"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261255" y="2682735"/>
            <a:ext cx="6991243"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2407349"/>
            <a:ext cx="292608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ounded Rectangle 15">
            <a:extLst>
              <a:ext uri="{FF2B5EF4-FFF2-40B4-BE49-F238E27FC236}">
                <a16:creationId xmlns:a16="http://schemas.microsoft.com/office/drawing/2014/main" id="{12682DA0-9CCF-EF4B-8677-380B0751B423}"/>
              </a:ext>
            </a:extLst>
          </p:cNvPr>
          <p:cNvSpPr/>
          <p:nvPr userDrawn="1"/>
        </p:nvSpPr>
        <p:spPr>
          <a:xfrm>
            <a:off x="7510272" y="2687928"/>
            <a:ext cx="6991242" cy="13363143"/>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7" name="Rounded Rectangle 16">
            <a:extLst>
              <a:ext uri="{FF2B5EF4-FFF2-40B4-BE49-F238E27FC236}">
                <a16:creationId xmlns:a16="http://schemas.microsoft.com/office/drawing/2014/main" id="{D0ACBDFA-3EF8-044B-8D44-7BAE9EFDAB71}"/>
              </a:ext>
            </a:extLst>
          </p:cNvPr>
          <p:cNvSpPr/>
          <p:nvPr userDrawn="1"/>
        </p:nvSpPr>
        <p:spPr>
          <a:xfrm>
            <a:off x="14759287" y="2687927"/>
            <a:ext cx="6991242" cy="13363142"/>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8" name="Rounded Rectangle 17">
            <a:extLst>
              <a:ext uri="{FF2B5EF4-FFF2-40B4-BE49-F238E27FC236}">
                <a16:creationId xmlns:a16="http://schemas.microsoft.com/office/drawing/2014/main" id="{61B1F6FD-800A-7D49-B26F-452110B9E7F4}"/>
              </a:ext>
            </a:extLst>
          </p:cNvPr>
          <p:cNvSpPr/>
          <p:nvPr userDrawn="1"/>
        </p:nvSpPr>
        <p:spPr>
          <a:xfrm>
            <a:off x="22008302" y="2687928"/>
            <a:ext cx="6991242" cy="13363139"/>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graphicFrame>
        <p:nvGraphicFramePr>
          <p:cNvPr id="11" name="Table 10">
            <a:extLst>
              <a:ext uri="{FF2B5EF4-FFF2-40B4-BE49-F238E27FC236}">
                <a16:creationId xmlns:a16="http://schemas.microsoft.com/office/drawing/2014/main" id="{DAAA4647-2EC0-AE42-AFBF-8976B34616D4}"/>
              </a:ext>
            </a:extLst>
          </p:cNvPr>
          <p:cNvGraphicFramePr>
            <a:graphicFrameLocks noGrp="1"/>
          </p:cNvGraphicFramePr>
          <p:nvPr userDrawn="1">
            <p:extLst>
              <p:ext uri="{D42A27DB-BD31-4B8C-83A1-F6EECF244321}">
                <p14:modId xmlns:p14="http://schemas.microsoft.com/office/powerpoint/2010/main" val="1023419766"/>
              </p:ext>
            </p:extLst>
          </p:nvPr>
        </p:nvGraphicFramePr>
        <p:xfrm>
          <a:off x="-5980711" y="48126"/>
          <a:ext cx="5621803" cy="16470768"/>
        </p:xfrm>
        <a:graphic>
          <a:graphicData uri="http://schemas.openxmlformats.org/drawingml/2006/table">
            <a:tbl>
              <a:tblPr firstRow="1" bandRow="1">
                <a:tableStyleId>{5C22544A-7EE6-4342-B048-85BDC9FD1C3A}</a:tableStyleId>
              </a:tblPr>
              <a:tblGrid>
                <a:gridCol w="2410585">
                  <a:extLst>
                    <a:ext uri="{9D8B030D-6E8A-4147-A177-3AD203B41FA5}">
                      <a16:colId xmlns:a16="http://schemas.microsoft.com/office/drawing/2014/main" val="20000"/>
                    </a:ext>
                  </a:extLst>
                </a:gridCol>
                <a:gridCol w="3211218">
                  <a:extLst>
                    <a:ext uri="{9D8B030D-6E8A-4147-A177-3AD203B41FA5}">
                      <a16:colId xmlns:a16="http://schemas.microsoft.com/office/drawing/2014/main" val="20001"/>
                    </a:ext>
                  </a:extLst>
                </a:gridCol>
              </a:tblGrid>
              <a:tr h="66872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900" b="0" spc="600" dirty="0">
                          <a:solidFill>
                            <a:srgbClr val="1F3A4E"/>
                          </a:solidFill>
                          <a:latin typeface="Arial Black" panose="020B0A04020102020204" pitchFamily="34" charset="0"/>
                        </a:rPr>
                        <a:t>QUICK START GUIDE</a:t>
                      </a:r>
                      <a:br>
                        <a:rPr lang="en-US" sz="1900" b="0" spc="600" dirty="0">
                          <a:solidFill>
                            <a:srgbClr val="1F3A4E"/>
                          </a:solidFill>
                          <a:latin typeface="Arial Black" panose="020B0A04020102020204" pitchFamily="34" charset="0"/>
                        </a:rPr>
                      </a:br>
                      <a:r>
                        <a:rPr lang="en-US" sz="1400" b="1" spc="0" dirty="0">
                          <a:solidFill>
                            <a:srgbClr val="FF0000"/>
                          </a:solidFill>
                          <a:latin typeface="Trebuchet MS" pitchFamily="34" charset="0"/>
                        </a:rPr>
                        <a:t>(THIS SIDEBAR WILL NOT PRINT)</a:t>
                      </a:r>
                      <a:endParaRPr lang="en-US" sz="1900" b="1" spc="600" dirty="0">
                        <a:solidFill>
                          <a:schemeClr val="bg1"/>
                        </a:solidFill>
                        <a:latin typeface="Trebuchet MS" pitchFamily="34" charset="0"/>
                      </a:endParaRPr>
                    </a:p>
                  </a:txBody>
                  <a:tcPr marL="71080" marR="71080" marT="35540" marB="3554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116496">
                <a:tc gridSpan="2">
                  <a:txBody>
                    <a:bodyPr/>
                    <a:lstStyle/>
                    <a:p>
                      <a:pPr defTabSz="3765639"/>
                      <a:r>
                        <a:rPr lang="en-US" sz="1000" i="0" dirty="0">
                          <a:solidFill>
                            <a:srgbClr val="D9D9D9"/>
                          </a:solidFill>
                          <a:latin typeface="Arial"/>
                          <a:cs typeface="Arial"/>
                        </a:rPr>
                        <a:t>This PowerPoint template produces a </a:t>
                      </a:r>
                      <a:r>
                        <a:rPr lang="en-US" sz="1200" i="0" dirty="0">
                          <a:solidFill>
                            <a:srgbClr val="FFC000"/>
                          </a:solidFill>
                          <a:latin typeface="Arial"/>
                          <a:cs typeface="Arial"/>
                        </a:rPr>
                        <a:t>wide screen size (16:9 Ratio) virtual </a:t>
                      </a:r>
                      <a:r>
                        <a:rPr lang="en-US" sz="1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000" i="0" dirty="0">
                        <a:solidFill>
                          <a:srgbClr val="D9D9D9"/>
                        </a:solidFill>
                        <a:latin typeface="Arial"/>
                        <a:cs typeface="Arial"/>
                      </a:endParaRPr>
                    </a:p>
                    <a:p>
                      <a:pPr defTabSz="3765639"/>
                      <a:r>
                        <a:rPr lang="en-US" sz="1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000" i="0" dirty="0" err="1">
                          <a:solidFill>
                            <a:srgbClr val="FFC000"/>
                          </a:solidFill>
                          <a:latin typeface="Arial"/>
                          <a:cs typeface="Arial"/>
                        </a:rPr>
                        <a:t>PosterPresentations.com</a:t>
                      </a:r>
                      <a:r>
                        <a:rPr lang="en-US" sz="1000" i="0" dirty="0">
                          <a:solidFill>
                            <a:srgbClr val="D9D9D9"/>
                          </a:solidFill>
                          <a:latin typeface="Arial"/>
                          <a:cs typeface="Arial"/>
                        </a:rPr>
                        <a:t> and click on the  </a:t>
                      </a:r>
                      <a:r>
                        <a:rPr lang="en-US" sz="1000" i="0" dirty="0">
                          <a:solidFill>
                            <a:srgbClr val="FFC000"/>
                          </a:solidFill>
                          <a:latin typeface="Arial"/>
                          <a:cs typeface="Arial"/>
                        </a:rPr>
                        <a:t>HELP DESK</a:t>
                      </a:r>
                      <a:r>
                        <a:rPr lang="en-US" sz="1000" i="0" baseline="0" dirty="0">
                          <a:solidFill>
                            <a:srgbClr val="D9D9D9"/>
                          </a:solidFill>
                          <a:latin typeface="Arial"/>
                          <a:cs typeface="Arial"/>
                        </a:rPr>
                        <a:t> </a:t>
                      </a:r>
                      <a:r>
                        <a:rPr lang="en-US" sz="1000" i="0" dirty="0">
                          <a:solidFill>
                            <a:srgbClr val="D9D9D9"/>
                          </a:solidFill>
                          <a:latin typeface="Arial"/>
                          <a:cs typeface="Arial"/>
                        </a:rPr>
                        <a:t>tab.</a:t>
                      </a:r>
                    </a:p>
                    <a:p>
                      <a:pPr defTabSz="3765639"/>
                      <a:endParaRPr lang="en-US" sz="1000" i="0" dirty="0">
                        <a:solidFill>
                          <a:srgbClr val="D9D9D9"/>
                        </a:solidFill>
                        <a:latin typeface="Arial"/>
                        <a:cs typeface="Arial"/>
                      </a:endParaRPr>
                    </a:p>
                    <a:p>
                      <a:pPr defTabSz="3765639"/>
                      <a:r>
                        <a:rPr lang="en-US" sz="1000" i="0" dirty="0">
                          <a:solidFill>
                            <a:srgbClr val="D9D9D9"/>
                          </a:solidFill>
                          <a:latin typeface="Arial"/>
                          <a:cs typeface="Arial"/>
                        </a:rPr>
                        <a:t>To print your poster using our same-day professional printing service, go online to </a:t>
                      </a:r>
                      <a:r>
                        <a:rPr lang="en-US" sz="1000" i="0" dirty="0" err="1">
                          <a:solidFill>
                            <a:srgbClr val="FFC000"/>
                          </a:solidFill>
                          <a:latin typeface="Arial"/>
                          <a:cs typeface="Arial"/>
                        </a:rPr>
                        <a:t>PosterPresentations.com</a:t>
                      </a:r>
                      <a:r>
                        <a:rPr lang="en-US" sz="1000" i="0" dirty="0">
                          <a:solidFill>
                            <a:srgbClr val="D9D9D9"/>
                          </a:solidFill>
                          <a:latin typeface="Arial"/>
                          <a:cs typeface="Arial"/>
                        </a:rPr>
                        <a:t> and click on "</a:t>
                      </a:r>
                      <a:r>
                        <a:rPr lang="en-US" sz="1000" i="0" dirty="0">
                          <a:solidFill>
                            <a:srgbClr val="FFC000"/>
                          </a:solidFill>
                          <a:latin typeface="Arial"/>
                          <a:cs typeface="Arial"/>
                        </a:rPr>
                        <a:t>Order your poster</a:t>
                      </a:r>
                      <a:r>
                        <a:rPr lang="en-US" sz="1000" i="0" dirty="0">
                          <a:solidFill>
                            <a:srgbClr val="D9D9D9"/>
                          </a:solidFill>
                          <a:latin typeface="Arial"/>
                          <a:cs typeface="Arial"/>
                        </a:rPr>
                        <a:t>".</a:t>
                      </a:r>
                      <a:endParaRPr lang="en-US" sz="1000" b="1" dirty="0">
                        <a:solidFill>
                          <a:srgbClr val="D9D9D9"/>
                        </a:solidFill>
                        <a:latin typeface="Arial"/>
                        <a:cs typeface="Arial"/>
                      </a:endParaRPr>
                    </a:p>
                  </a:txBody>
                  <a:tcPr marL="71080" marR="71080" marT="35540" marB="3554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300540">
                <a:tc>
                  <a:txBody>
                    <a:bodyPr/>
                    <a:lstStyle/>
                    <a:p>
                      <a:pPr algn="ctr"/>
                      <a:endParaRPr lang="en-US" sz="1200" dirty="0">
                        <a:solidFill>
                          <a:srgbClr val="1F3A4E"/>
                        </a:solidFill>
                      </a:endParaRPr>
                    </a:p>
                    <a:p>
                      <a:pPr marL="0" marR="0" indent="0" algn="ctr" defTabSz="5015886"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This is a template for a </a:t>
                      </a:r>
                    </a:p>
                    <a:p>
                      <a:pPr algn="ctr"/>
                      <a:r>
                        <a:rPr lang="en-US" sz="1200" dirty="0">
                          <a:solidFill>
                            <a:schemeClr val="bg1"/>
                          </a:solidFill>
                          <a:latin typeface="Arial" panose="020B0604020202020204" pitchFamily="34" charset="0"/>
                          <a:cs typeface="Arial" panose="020B0604020202020204" pitchFamily="34" charset="0"/>
                        </a:rPr>
                        <a:t>presentation poster</a:t>
                      </a:r>
                      <a:br>
                        <a:rPr lang="en-US" sz="1200" dirty="0">
                          <a:solidFill>
                            <a:schemeClr val="bg1"/>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Virtual</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Wide Screen</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(16:9 Ratio)</a:t>
                      </a:r>
                      <a:br>
                        <a:rPr lang="en-US" sz="1200" dirty="0">
                          <a:solidFill>
                            <a:schemeClr val="bg1"/>
                          </a:solidFill>
                          <a:latin typeface="Arial" panose="020B0604020202020204" pitchFamily="34" charset="0"/>
                          <a:cs typeface="Arial" panose="020B0604020202020204" pitchFamily="34" charset="0"/>
                        </a:rPr>
                      </a:br>
                      <a:endParaRPr lang="en-US" sz="1200" dirty="0">
                        <a:solidFill>
                          <a:srgbClr val="1F3A4E"/>
                        </a:solidFill>
                      </a:endParaRPr>
                    </a:p>
                  </a:txBody>
                  <a:tcPr marL="52579" marR="52579" marT="23003" marB="23003">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Important: Check the template size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27 tall x 48 wide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36 tall x 64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FFC000"/>
                          </a:solidFill>
                          <a:latin typeface="Arial" panose="020B0604020202020204" pitchFamily="34" charset="0"/>
                          <a:cs typeface="Arial" panose="020B0604020202020204" pitchFamily="34" charset="0"/>
                        </a:rPr>
                        <a:t>45 tall x 80 wide</a:t>
                      </a:r>
                    </a:p>
                  </a:txBody>
                  <a:tcPr marL="105158" marR="52579" marT="69009" marB="23003">
                    <a:solidFill>
                      <a:srgbClr val="010101"/>
                    </a:solidFill>
                  </a:tcPr>
                </a:tc>
                <a:extLst>
                  <a:ext uri="{0D108BD9-81ED-4DB2-BD59-A6C34878D82A}">
                    <a16:rowId xmlns:a16="http://schemas.microsoft.com/office/drawing/2014/main" val="10008"/>
                  </a:ext>
                </a:extLst>
              </a:tr>
              <a:tr h="2157787">
                <a:tc>
                  <a:txBody>
                    <a:bodyPr/>
                    <a:lstStyle/>
                    <a:p>
                      <a:endParaRPr lang="en-US" sz="1000" dirty="0">
                        <a:solidFill>
                          <a:srgbClr val="1F3A4E"/>
                        </a:solidFill>
                      </a:endParaRPr>
                    </a:p>
                  </a:txBody>
                  <a:tcPr marL="52579" marR="52579" marT="23003" marB="23003">
                    <a:blipFill rotWithShape="1">
                      <a:blip r:embed="rId3"/>
                      <a:stretch>
                        <a:fillRect/>
                      </a:stretch>
                    </a:blipFill>
                  </a:tcPr>
                </a:tc>
                <a:tc>
                  <a:txBody>
                    <a:bodyPr/>
                    <a:lstStyle/>
                    <a:p>
                      <a:pPr algn="l"/>
                      <a:r>
                        <a:rPr lang="en-US" sz="1200" b="1" baseline="0" dirty="0">
                          <a:solidFill>
                            <a:srgbClr val="FFC000"/>
                          </a:solidFill>
                          <a:latin typeface="Arial" panose="020B0604020202020204" pitchFamily="34" charset="0"/>
                          <a:cs typeface="Arial" panose="020B0604020202020204" pitchFamily="34" charset="0"/>
                        </a:rPr>
                        <a:t>How to </a:t>
                      </a:r>
                      <a:r>
                        <a:rPr lang="en-US" sz="2000" b="1" baseline="0" dirty="0">
                          <a:solidFill>
                            <a:srgbClr val="FFC000"/>
                          </a:solidFill>
                          <a:latin typeface="Arial" panose="020B0604020202020204" pitchFamily="34" charset="0"/>
                          <a:cs typeface="Arial" panose="020B0604020202020204" pitchFamily="34" charset="0"/>
                        </a:rPr>
                        <a:t>Zoom in </a:t>
                      </a:r>
                      <a:r>
                        <a:rPr lang="en-US" sz="1200" b="1" baseline="0" dirty="0">
                          <a:solidFill>
                            <a:srgbClr val="FFC000"/>
                          </a:solidFill>
                          <a:latin typeface="Arial" panose="020B0604020202020204" pitchFamily="34" charset="0"/>
                          <a:cs typeface="Arial" panose="020B0604020202020204" pitchFamily="34" charset="0"/>
                        </a:rPr>
                        <a:t>and </a:t>
                      </a:r>
                      <a:r>
                        <a:rPr lang="en-US" sz="900" b="1" baseline="0" dirty="0">
                          <a:solidFill>
                            <a:srgbClr val="FFC000"/>
                          </a:solidFill>
                          <a:latin typeface="Arial" panose="020B0604020202020204" pitchFamily="34" charset="0"/>
                          <a:cs typeface="Arial" panose="020B0604020202020204" pitchFamily="34" charset="0"/>
                        </a:rPr>
                        <a:t>out</a:t>
                      </a:r>
                      <a:endParaRPr lang="en-US" sz="1200" b="1" baseline="0" dirty="0">
                        <a:solidFill>
                          <a:srgbClr val="FFC000"/>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1. </a:t>
                      </a:r>
                      <a:r>
                        <a:rPr lang="en-US" sz="1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 </a:t>
                      </a:r>
                      <a:r>
                        <a:rPr lang="en-US" sz="1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05158" marR="52579" marT="69009" marB="23003">
                    <a:solidFill>
                      <a:srgbClr val="010101"/>
                    </a:solidFill>
                  </a:tcPr>
                </a:tc>
                <a:extLst>
                  <a:ext uri="{0D108BD9-81ED-4DB2-BD59-A6C34878D82A}">
                    <a16:rowId xmlns:a16="http://schemas.microsoft.com/office/drawing/2014/main" val="10001"/>
                  </a:ext>
                </a:extLst>
              </a:tr>
              <a:tr h="91073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Ruler and Guides</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142161" marR="71080" marT="106621" marB="3554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924157">
                <a:tc>
                  <a:txBody>
                    <a:bodyPr/>
                    <a:lstStyle/>
                    <a:p>
                      <a:endParaRPr lang="en-US" sz="1000" dirty="0">
                        <a:solidFill>
                          <a:srgbClr val="1F3A4E"/>
                        </a:solidFill>
                      </a:endParaRPr>
                    </a:p>
                  </a:txBody>
                  <a:tcPr marL="52579" marR="52579" marT="23003" marB="23003">
                    <a:blipFill rotWithShape="1">
                      <a:blip r:embed="rId4"/>
                      <a:stretch>
                        <a:fillRect/>
                      </a:stretch>
                    </a:blipFill>
                  </a:tcPr>
                </a:tc>
                <a:tc>
                  <a:txBody>
                    <a:bodyPr/>
                    <a:lstStyle/>
                    <a:p>
                      <a:pPr marL="0" lvl="1" indent="0" algn="l" defTabSz="114300"/>
                      <a:r>
                        <a:rPr lang="en-US" sz="1200" b="1" baseline="0" dirty="0">
                          <a:solidFill>
                            <a:srgbClr val="FFC000"/>
                          </a:solidFill>
                          <a:latin typeface="Arial" panose="020B0604020202020204" pitchFamily="34" charset="0"/>
                          <a:cs typeface="Arial" panose="020B0604020202020204" pitchFamily="34" charset="0"/>
                        </a:rPr>
                        <a:t>Headers and text containers</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a:t>
                      </a:r>
                      <a:r>
                        <a:rPr lang="en-US" sz="1000" b="0" baseline="0" dirty="0">
                          <a:solidFill>
                            <a:schemeClr val="bg1"/>
                          </a:solidFill>
                          <a:latin typeface="Arial" panose="020B0604020202020204" pitchFamily="34" charset="0"/>
                          <a:cs typeface="Arial" panose="020B0604020202020204" pitchFamily="34" charset="0"/>
                        </a:rPr>
                        <a:t> </a:t>
                      </a:r>
                      <a:r>
                        <a:rPr lang="en-US" sz="1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a:t>
                      </a:r>
                      <a:r>
                        <a:rPr lang="en-US" sz="1000" b="0" baseline="0" dirty="0">
                          <a:solidFill>
                            <a:schemeClr val="bg1"/>
                          </a:solidFill>
                          <a:latin typeface="Arial" panose="020B0604020202020204" pitchFamily="34" charset="0"/>
                          <a:cs typeface="Arial" panose="020B0604020202020204" pitchFamily="34" charset="0"/>
                        </a:rPr>
                        <a:t> </a:t>
                      </a:r>
                      <a:r>
                        <a:rPr lang="en-US" sz="1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a:t>
                      </a:r>
                      <a:r>
                        <a:rPr lang="en-US" sz="1000" b="0" baseline="0" dirty="0">
                          <a:solidFill>
                            <a:schemeClr val="bg1"/>
                          </a:solidFill>
                          <a:latin typeface="Arial" panose="020B0604020202020204" pitchFamily="34" charset="0"/>
                          <a:cs typeface="Arial" panose="020B0604020202020204" pitchFamily="34" charset="0"/>
                        </a:rPr>
                        <a:t> </a:t>
                      </a:r>
                      <a:r>
                        <a:rPr lang="en-US" sz="1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05158" marR="52579" marT="69009" marB="23003">
                    <a:solidFill>
                      <a:srgbClr val="010101"/>
                    </a:solidFill>
                  </a:tcPr>
                </a:tc>
                <a:extLst>
                  <a:ext uri="{0D108BD9-81ED-4DB2-BD59-A6C34878D82A}">
                    <a16:rowId xmlns:a16="http://schemas.microsoft.com/office/drawing/2014/main" val="10003"/>
                  </a:ext>
                </a:extLst>
              </a:tr>
              <a:tr h="1770596">
                <a:tc gridSpan="2">
                  <a:txBody>
                    <a:bodyPr/>
                    <a:lstStyle/>
                    <a:p>
                      <a:r>
                        <a:rPr lang="en-US" sz="1200" b="1" dirty="0">
                          <a:solidFill>
                            <a:srgbClr val="FFC000"/>
                          </a:solidFill>
                          <a:latin typeface="Arial" panose="020B0604020202020204" pitchFamily="34" charset="0"/>
                          <a:cs typeface="Arial" panose="020B0604020202020204" pitchFamily="34" charset="0"/>
                        </a:rPr>
                        <a:t>Adding content to the poster</a:t>
                      </a:r>
                    </a:p>
                    <a:p>
                      <a:r>
                        <a:rPr lang="en-US" sz="1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000" dirty="0">
                        <a:solidFill>
                          <a:srgbClr val="D9D9D9"/>
                        </a:solidFill>
                        <a:latin typeface="Arial" panose="020B0604020202020204" pitchFamily="34" charset="0"/>
                        <a:cs typeface="Arial" panose="020B0604020202020204" pitchFamily="34" charset="0"/>
                      </a:endParaRPr>
                    </a:p>
                  </a:txBody>
                  <a:tcPr marL="142161" marR="71080" marT="106621" marB="3554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19628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71080" marR="71080" marT="35540" marB="3554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153772">
                <a:tc gridSpan="2">
                  <a:txBody>
                    <a:bodyPr/>
                    <a:lstStyle/>
                    <a:p>
                      <a:endParaRPr lang="en-US" sz="1000" dirty="0">
                        <a:solidFill>
                          <a:schemeClr val="bg1"/>
                        </a:solidFill>
                        <a:latin typeface="Arial" panose="020B0604020202020204" pitchFamily="34" charset="0"/>
                        <a:cs typeface="Arial" panose="020B0604020202020204" pitchFamily="34" charset="0"/>
                      </a:endParaRPr>
                    </a:p>
                  </a:txBody>
                  <a:tcPr marL="71080" marR="71080" marT="35540" marB="3554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64415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000" noProof="0" dirty="0">
                          <a:solidFill>
                            <a:srgbClr val="D9D9D9"/>
                          </a:solidFill>
                          <a:latin typeface="Arial"/>
                          <a:cs typeface="Arial"/>
                        </a:rPr>
                        <a:t>Zoom in and look at your images at 100%-200% magnification. If they look clear, they will print well. </a:t>
                      </a:r>
                    </a:p>
                  </a:txBody>
                  <a:tcPr marL="71080" marR="71080" marT="35540" marB="3554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6036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000" noProof="0" dirty="0">
                        <a:solidFill>
                          <a:schemeClr val="bg1"/>
                        </a:solidFill>
                        <a:latin typeface="Arial"/>
                        <a:cs typeface="Arial"/>
                      </a:endParaRPr>
                    </a:p>
                  </a:txBody>
                  <a:tcPr marL="71080" marR="71080" marT="35540" marB="3554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9" name="Table 18">
            <a:extLst>
              <a:ext uri="{FF2B5EF4-FFF2-40B4-BE49-F238E27FC236}">
                <a16:creationId xmlns:a16="http://schemas.microsoft.com/office/drawing/2014/main" id="{E0DA3ECB-44DB-1849-AC11-B5AB6FFC5B28}"/>
              </a:ext>
            </a:extLst>
          </p:cNvPr>
          <p:cNvGraphicFramePr>
            <a:graphicFrameLocks noGrp="1"/>
          </p:cNvGraphicFramePr>
          <p:nvPr userDrawn="1">
            <p:extLst>
              <p:ext uri="{D42A27DB-BD31-4B8C-83A1-F6EECF244321}">
                <p14:modId xmlns:p14="http://schemas.microsoft.com/office/powerpoint/2010/main" val="3994703566"/>
              </p:ext>
            </p:extLst>
          </p:nvPr>
        </p:nvGraphicFramePr>
        <p:xfrm>
          <a:off x="29619709" y="0"/>
          <a:ext cx="5621803" cy="16467402"/>
        </p:xfrm>
        <a:graphic>
          <a:graphicData uri="http://schemas.openxmlformats.org/drawingml/2006/table">
            <a:tbl>
              <a:tblPr firstRow="1" bandRow="1">
                <a:tableStyleId>{5C22544A-7EE6-4342-B048-85BDC9FD1C3A}</a:tableStyleId>
              </a:tblPr>
              <a:tblGrid>
                <a:gridCol w="2095685">
                  <a:extLst>
                    <a:ext uri="{9D8B030D-6E8A-4147-A177-3AD203B41FA5}">
                      <a16:colId xmlns:a16="http://schemas.microsoft.com/office/drawing/2014/main" val="20000"/>
                    </a:ext>
                  </a:extLst>
                </a:gridCol>
                <a:gridCol w="681713">
                  <a:extLst>
                    <a:ext uri="{9D8B030D-6E8A-4147-A177-3AD203B41FA5}">
                      <a16:colId xmlns:a16="http://schemas.microsoft.com/office/drawing/2014/main" val="997673227"/>
                    </a:ext>
                  </a:extLst>
                </a:gridCol>
                <a:gridCol w="2844405">
                  <a:extLst>
                    <a:ext uri="{9D8B030D-6E8A-4147-A177-3AD203B41FA5}">
                      <a16:colId xmlns:a16="http://schemas.microsoft.com/office/drawing/2014/main" val="3407509820"/>
                    </a:ext>
                  </a:extLst>
                </a:gridCol>
              </a:tblGrid>
              <a:tr h="64689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100" b="0" spc="600" dirty="0">
                          <a:solidFill>
                            <a:srgbClr val="1F3A4E"/>
                          </a:solidFill>
                          <a:latin typeface="Arial Black" panose="020B0A04020102020204" pitchFamily="34" charset="0"/>
                        </a:rPr>
                        <a:t>QUICK START GUIDE</a:t>
                      </a:r>
                      <a:br>
                        <a:rPr lang="en-US" sz="2100" b="0" spc="600" dirty="0">
                          <a:solidFill>
                            <a:srgbClr val="1F3A4E"/>
                          </a:solidFill>
                          <a:latin typeface="Arial Black" panose="020B0A04020102020204" pitchFamily="34" charset="0"/>
                        </a:rPr>
                      </a:br>
                      <a:r>
                        <a:rPr lang="en-US" sz="1700" b="1" spc="0" dirty="0">
                          <a:solidFill>
                            <a:srgbClr val="FF0000"/>
                          </a:solidFill>
                          <a:latin typeface="Trebuchet MS" pitchFamily="34" charset="0"/>
                        </a:rPr>
                        <a:t>(THIS SIDEBAR WILL NOT PRINT)</a:t>
                      </a:r>
                      <a:endParaRPr lang="en-US" sz="2100" b="1" spc="600" dirty="0">
                        <a:solidFill>
                          <a:schemeClr val="bg1"/>
                        </a:solidFill>
                        <a:latin typeface="Trebuchet MS" pitchFamily="34" charset="0"/>
                      </a:endParaRPr>
                    </a:p>
                  </a:txBody>
                  <a:tcPr marL="95264" marR="95264" marT="47632" marB="47632">
                    <a:solidFill>
                      <a:srgbClr val="FFC000"/>
                    </a:solidFill>
                  </a:tcPr>
                </a:tc>
                <a:tc hMerge="1">
                  <a:txBody>
                    <a:bodyPr/>
                    <a:lstStyle/>
                    <a:p>
                      <a:endParaRPr lang="en-US"/>
                    </a:p>
                  </a:txBody>
                  <a:tcPr/>
                </a:tc>
                <a:tc hMerge="1">
                  <a:txBody>
                    <a:bodyPr/>
                    <a:lstStyle/>
                    <a:p>
                      <a:pPr marL="0" marR="0" indent="0" algn="ctr" defTabSz="4388900" rtl="0" eaLnBrk="1" fontAlgn="auto" latinLnBrk="0" hangingPunct="1">
                        <a:lnSpc>
                          <a:spcPct val="100000"/>
                        </a:lnSpc>
                        <a:spcBef>
                          <a:spcPts val="0"/>
                        </a:spcBef>
                        <a:spcAft>
                          <a:spcPts val="0"/>
                        </a:spcAft>
                        <a:buClrTx/>
                        <a:buSzTx/>
                        <a:buFontTx/>
                        <a:buNone/>
                        <a:tabLst/>
                        <a:defRPr/>
                      </a:pPr>
                      <a:endParaRPr lang="en-US" sz="2100" b="1" spc="600" dirty="0">
                        <a:solidFill>
                          <a:schemeClr val="bg1"/>
                        </a:solidFill>
                        <a:latin typeface="Trebuchet MS" pitchFamily="34" charset="0"/>
                      </a:endParaRPr>
                    </a:p>
                  </a:txBody>
                  <a:tcPr marL="95264" marR="95264" marT="47632" marB="47632">
                    <a:solidFill>
                      <a:srgbClr val="FFC000"/>
                    </a:solidFill>
                  </a:tcPr>
                </a:tc>
                <a:extLst>
                  <a:ext uri="{0D108BD9-81ED-4DB2-BD59-A6C34878D82A}">
                    <a16:rowId xmlns:a16="http://schemas.microsoft.com/office/drawing/2014/main" val="10000"/>
                  </a:ext>
                </a:extLst>
              </a:tr>
              <a:tr h="2580081">
                <a:tc gridSpan="3">
                  <a:txBody>
                    <a:bodyPr/>
                    <a:lstStyle/>
                    <a:p>
                      <a:pPr algn="l"/>
                      <a:r>
                        <a:rPr lang="en-US" sz="15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3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3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300" dirty="0">
                        <a:solidFill>
                          <a:srgbClr val="FFC000"/>
                        </a:solidFill>
                      </a:endParaRPr>
                    </a:p>
                    <a:p>
                      <a:pPr marL="0" indent="0" algn="l" defTabSz="114300"/>
                      <a:endParaRPr lang="en-US" sz="13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3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3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3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95264" marR="95264" marT="47632" marB="47632">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pPr marL="0" indent="0" algn="l" defTabSz="114300"/>
                      <a:endParaRPr lang="en-US" sz="1300" b="0" baseline="0" dirty="0">
                        <a:solidFill>
                          <a:srgbClr val="D9D9D9"/>
                        </a:solidFill>
                        <a:latin typeface="Arial" panose="020B0604020202020204" pitchFamily="34" charset="0"/>
                        <a:cs typeface="Arial" panose="020B0604020202020204" pitchFamily="34" charset="0"/>
                      </a:endParaRPr>
                    </a:p>
                  </a:txBody>
                  <a:tcPr marL="95264" marR="95264" marT="47632" marB="47632">
                    <a:solidFill>
                      <a:schemeClr val="tx1"/>
                    </a:solidFill>
                  </a:tcPr>
                </a:tc>
                <a:extLst>
                  <a:ext uri="{0D108BD9-81ED-4DB2-BD59-A6C34878D82A}">
                    <a16:rowId xmlns:a16="http://schemas.microsoft.com/office/drawing/2014/main" val="10001"/>
                  </a:ext>
                </a:extLst>
              </a:tr>
              <a:tr h="1352261">
                <a:tc gridSpan="3">
                  <a:txBody>
                    <a:bodyPr/>
                    <a:lstStyle/>
                    <a:p>
                      <a:r>
                        <a:rPr lang="en-US" sz="1500" b="1" dirty="0">
                          <a:solidFill>
                            <a:srgbClr val="FFC000"/>
                          </a:solidFill>
                          <a:latin typeface="Arial" panose="020B0604020202020204" pitchFamily="34" charset="0"/>
                          <a:cs typeface="Arial" panose="020B0604020202020204" pitchFamily="34" charset="0"/>
                        </a:rPr>
                        <a:t>How to change the column layout configuration</a:t>
                      </a:r>
                    </a:p>
                    <a:p>
                      <a:r>
                        <a:rPr lang="en-US" sz="13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300" dirty="0">
                          <a:solidFill>
                            <a:srgbClr val="D9D9D9"/>
                          </a:solidFill>
                          <a:latin typeface="Arial" panose="020B0604020202020204" pitchFamily="34" charset="0"/>
                          <a:cs typeface="Arial" panose="020B0604020202020204" pitchFamily="34" charset="0"/>
                        </a:rPr>
                        <a:t>You can see a tutorial here: </a:t>
                      </a:r>
                      <a:r>
                        <a:rPr lang="en-US" sz="1300" u="sng" dirty="0">
                          <a:solidFill>
                            <a:srgbClr val="FFC000"/>
                          </a:solidFill>
                          <a:latin typeface="Arial" panose="020B0604020202020204" pitchFamily="34" charset="0"/>
                          <a:cs typeface="Arial" panose="020B0604020202020204" pitchFamily="34" charset="0"/>
                        </a:rPr>
                        <a:t>https://</a:t>
                      </a:r>
                      <a:r>
                        <a:rPr lang="en-US" sz="1300" u="sng" dirty="0" err="1">
                          <a:solidFill>
                            <a:srgbClr val="FFC000"/>
                          </a:solidFill>
                          <a:latin typeface="Arial" panose="020B0604020202020204" pitchFamily="34" charset="0"/>
                          <a:cs typeface="Arial" panose="020B0604020202020204" pitchFamily="34" charset="0"/>
                        </a:rPr>
                        <a:t>www.posterpresentations.com</a:t>
                      </a:r>
                      <a:r>
                        <a:rPr lang="en-US" sz="1300" u="sng" dirty="0">
                          <a:solidFill>
                            <a:srgbClr val="FFC000"/>
                          </a:solidFill>
                          <a:latin typeface="Arial" panose="020B0604020202020204" pitchFamily="34" charset="0"/>
                          <a:cs typeface="Arial" panose="020B0604020202020204" pitchFamily="34" charset="0"/>
                        </a:rPr>
                        <a:t>/how-to-change-the-column-</a:t>
                      </a:r>
                      <a:r>
                        <a:rPr lang="en-US" sz="1300" u="sng" dirty="0" err="1">
                          <a:solidFill>
                            <a:srgbClr val="FFC000"/>
                          </a:solidFill>
                          <a:latin typeface="Arial" panose="020B0604020202020204" pitchFamily="34" charset="0"/>
                          <a:cs typeface="Arial" panose="020B0604020202020204" pitchFamily="34" charset="0"/>
                        </a:rPr>
                        <a:t>configuration.html</a:t>
                      </a:r>
                      <a:endParaRPr lang="en-US" sz="4400" u="sng" dirty="0">
                        <a:solidFill>
                          <a:srgbClr val="FFC000"/>
                        </a:solidFill>
                      </a:endParaRPr>
                    </a:p>
                  </a:txBody>
                  <a:tcPr marL="190527" marR="95264" marT="142896" marB="47632">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pPr marL="0" marR="0" indent="0" algn="l" defTabSz="3765366" rtl="0" eaLnBrk="1" fontAlgn="auto" latinLnBrk="0" hangingPunct="1">
                        <a:lnSpc>
                          <a:spcPct val="100000"/>
                        </a:lnSpc>
                        <a:spcBef>
                          <a:spcPts val="0"/>
                        </a:spcBef>
                        <a:spcAft>
                          <a:spcPts val="0"/>
                        </a:spcAft>
                        <a:buClrTx/>
                        <a:buSzTx/>
                        <a:buFontTx/>
                        <a:buNone/>
                        <a:tabLst/>
                        <a:defRPr/>
                      </a:pPr>
                      <a:endParaRPr lang="en-US" sz="4400" u="sng" dirty="0">
                        <a:solidFill>
                          <a:srgbClr val="FFC000"/>
                        </a:solidFill>
                      </a:endParaRPr>
                    </a:p>
                  </a:txBody>
                  <a:tcPr marL="190527" marR="95264" marT="142896" marB="47632">
                    <a:solidFill>
                      <a:schemeClr val="tx1"/>
                    </a:solidFill>
                  </a:tcPr>
                </a:tc>
                <a:extLst>
                  <a:ext uri="{0D108BD9-81ED-4DB2-BD59-A6C34878D82A}">
                    <a16:rowId xmlns:a16="http://schemas.microsoft.com/office/drawing/2014/main" val="10004"/>
                  </a:ext>
                </a:extLst>
              </a:tr>
              <a:tr h="158722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panose="020B0604020202020204" pitchFamily="34" charset="0"/>
                        <a:cs typeface="Arial" panose="020B0604020202020204" pitchFamily="34" charset="0"/>
                      </a:endParaRPr>
                    </a:p>
                  </a:txBody>
                  <a:tcPr marL="95264" marR="95264" marT="47632" marB="47632">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5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noProof="0">
                          <a:solidFill>
                            <a:srgbClr val="D9D9D9"/>
                          </a:solidFill>
                          <a:latin typeface="Arial" panose="020B0604020202020204" pitchFamily="34" charset="0"/>
                          <a:cs typeface="Arial" panose="020B0604020202020204" pitchFamily="34" charset="0"/>
                        </a:rPr>
                        <a:t>The Quick Start</a:t>
                      </a:r>
                      <a:r>
                        <a:rPr lang="en-US" sz="1300" baseline="0" noProof="0">
                          <a:solidFill>
                            <a:srgbClr val="D9D9D9"/>
                          </a:solidFill>
                          <a:latin typeface="Arial" panose="020B0604020202020204" pitchFamily="34" charset="0"/>
                          <a:cs typeface="Arial" panose="020B0604020202020204" pitchFamily="34" charset="0"/>
                        </a:rPr>
                        <a:t> Guides</a:t>
                      </a:r>
                      <a:r>
                        <a:rPr lang="en-US" sz="1300" noProof="0">
                          <a:solidFill>
                            <a:srgbClr val="D9D9D9"/>
                          </a:solidFill>
                          <a:latin typeface="Arial" panose="020B0604020202020204" pitchFamily="34" charset="0"/>
                          <a:cs typeface="Arial" panose="020B0604020202020204" pitchFamily="34" charset="0"/>
                        </a:rPr>
                        <a:t> </a:t>
                      </a:r>
                      <a:r>
                        <a:rPr lang="en-US" sz="1300" u="sng" noProof="0">
                          <a:solidFill>
                            <a:srgbClr val="D9D9D9"/>
                          </a:solidFill>
                          <a:latin typeface="Arial" panose="020B0604020202020204" pitchFamily="34" charset="0"/>
                          <a:cs typeface="Arial" panose="020B0604020202020204" pitchFamily="34" charset="0"/>
                        </a:rPr>
                        <a:t>are outside the template’s printable area</a:t>
                      </a:r>
                      <a:r>
                        <a:rPr lang="en-US" sz="1300" noProof="0">
                          <a:solidFill>
                            <a:srgbClr val="D9D9D9"/>
                          </a:solidFill>
                          <a:latin typeface="Arial" panose="020B0604020202020204" pitchFamily="34" charset="0"/>
                          <a:cs typeface="Arial" panose="020B0604020202020204" pitchFamily="34" charset="0"/>
                        </a:rPr>
                        <a:t> and they will not be on the printed poster</a:t>
                      </a:r>
                      <a:r>
                        <a:rPr lang="en-US" sz="13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baseline="0" noProof="0">
                          <a:solidFill>
                            <a:srgbClr val="D9D9D9"/>
                          </a:solidFill>
                          <a:latin typeface="Arial" panose="020B0604020202020204" pitchFamily="34" charset="0"/>
                          <a:cs typeface="Arial" panose="020B0604020202020204" pitchFamily="34" charset="0"/>
                        </a:rPr>
                        <a:t>To hide the guides click on the </a:t>
                      </a:r>
                      <a:r>
                        <a:rPr lang="en-US" sz="1300" b="1" baseline="0" noProof="0">
                          <a:solidFill>
                            <a:srgbClr val="D9D9D9"/>
                          </a:solidFill>
                          <a:latin typeface="Arial" panose="020B0604020202020204" pitchFamily="34" charset="0"/>
                          <a:cs typeface="Arial" panose="020B0604020202020204" pitchFamily="34" charset="0"/>
                        </a:rPr>
                        <a:t>Home</a:t>
                      </a:r>
                      <a:r>
                        <a:rPr lang="en-US" sz="1300" baseline="0" noProof="0">
                          <a:solidFill>
                            <a:srgbClr val="D9D9D9"/>
                          </a:solidFill>
                          <a:latin typeface="Arial" panose="020B0604020202020204" pitchFamily="34" charset="0"/>
                          <a:cs typeface="Arial" panose="020B0604020202020204" pitchFamily="34" charset="0"/>
                        </a:rPr>
                        <a:t> tab (top of the screen) and then click on the </a:t>
                      </a:r>
                      <a:r>
                        <a:rPr lang="en-US" sz="1300" b="1" baseline="0" noProof="0">
                          <a:solidFill>
                            <a:srgbClr val="D9D9D9"/>
                          </a:solidFill>
                          <a:latin typeface="Arial" panose="020B0604020202020204" pitchFamily="34" charset="0"/>
                          <a:cs typeface="Arial" panose="020B0604020202020204" pitchFamily="34" charset="0"/>
                        </a:rPr>
                        <a:t>Layout</a:t>
                      </a:r>
                      <a:r>
                        <a:rPr lang="en-US" sz="13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1300" b="1" baseline="0" noProof="0">
                          <a:solidFill>
                            <a:srgbClr val="D9D9D9"/>
                          </a:solidFill>
                          <a:latin typeface="Arial" panose="020B0604020202020204" pitchFamily="34" charset="0"/>
                          <a:cs typeface="Arial" panose="020B0604020202020204" pitchFamily="34" charset="0"/>
                        </a:rPr>
                        <a:t>Without Guides </a:t>
                      </a:r>
                      <a:r>
                        <a:rPr lang="en-US" sz="1300" b="0" baseline="0" noProof="0">
                          <a:solidFill>
                            <a:srgbClr val="D9D9D9"/>
                          </a:solidFill>
                          <a:latin typeface="Arial" panose="020B0604020202020204" pitchFamily="34" charset="0"/>
                          <a:cs typeface="Arial" panose="020B0604020202020204" pitchFamily="34" charset="0"/>
                        </a:rPr>
                        <a:t>layout</a:t>
                      </a:r>
                      <a:r>
                        <a:rPr lang="en-US" sz="1300" baseline="0" noProof="0">
                          <a:solidFill>
                            <a:srgbClr val="D9D9D9"/>
                          </a:solidFill>
                          <a:latin typeface="Arial" panose="020B0604020202020204" pitchFamily="34" charset="0"/>
                          <a:cs typeface="Arial" panose="020B0604020202020204" pitchFamily="34" charset="0"/>
                        </a:rPr>
                        <a:t>.</a:t>
                      </a:r>
                      <a:endParaRPr lang="en-US" sz="1300" noProof="0" dirty="0">
                        <a:solidFill>
                          <a:srgbClr val="D9D9D9"/>
                        </a:solidFill>
                        <a:latin typeface="Arial" panose="020B0604020202020204" pitchFamily="34" charset="0"/>
                        <a:cs typeface="Arial" panose="020B0604020202020204" pitchFamily="34" charset="0"/>
                      </a:endParaRPr>
                    </a:p>
                  </a:txBody>
                  <a:tcPr marL="95264" marR="95264" marT="47632" marB="47632">
                    <a:solidFill>
                      <a:srgbClr val="010101"/>
                    </a:solidFill>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5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noProof="0" dirty="0">
                          <a:solidFill>
                            <a:srgbClr val="D9D9D9"/>
                          </a:solidFill>
                          <a:latin typeface="Arial" panose="020B0604020202020204" pitchFamily="34" charset="0"/>
                          <a:cs typeface="Arial" panose="020B0604020202020204" pitchFamily="34" charset="0"/>
                        </a:rPr>
                        <a:t>The Quick Start</a:t>
                      </a:r>
                      <a:r>
                        <a:rPr lang="en-US" sz="1300" baseline="0" noProof="0" dirty="0">
                          <a:solidFill>
                            <a:srgbClr val="D9D9D9"/>
                          </a:solidFill>
                          <a:latin typeface="Arial" panose="020B0604020202020204" pitchFamily="34" charset="0"/>
                          <a:cs typeface="Arial" panose="020B0604020202020204" pitchFamily="34" charset="0"/>
                        </a:rPr>
                        <a:t> Guides</a:t>
                      </a:r>
                      <a:r>
                        <a:rPr lang="en-US" sz="1300" noProof="0" dirty="0">
                          <a:solidFill>
                            <a:srgbClr val="D9D9D9"/>
                          </a:solidFill>
                          <a:latin typeface="Arial" panose="020B0604020202020204" pitchFamily="34" charset="0"/>
                          <a:cs typeface="Arial" panose="020B0604020202020204" pitchFamily="34" charset="0"/>
                        </a:rPr>
                        <a:t> </a:t>
                      </a:r>
                      <a:r>
                        <a:rPr lang="en-US" sz="1300" u="sng" noProof="0" dirty="0">
                          <a:solidFill>
                            <a:srgbClr val="D9D9D9"/>
                          </a:solidFill>
                          <a:latin typeface="Arial" panose="020B0604020202020204" pitchFamily="34" charset="0"/>
                          <a:cs typeface="Arial" panose="020B0604020202020204" pitchFamily="34" charset="0"/>
                        </a:rPr>
                        <a:t>are outside the template’s printable area</a:t>
                      </a:r>
                      <a:r>
                        <a:rPr lang="en-US" sz="1300" noProof="0" dirty="0">
                          <a:solidFill>
                            <a:srgbClr val="D9D9D9"/>
                          </a:solidFill>
                          <a:latin typeface="Arial" panose="020B0604020202020204" pitchFamily="34" charset="0"/>
                          <a:cs typeface="Arial" panose="020B0604020202020204" pitchFamily="34" charset="0"/>
                        </a:rPr>
                        <a:t> and they will not be on the printed poster</a:t>
                      </a:r>
                      <a:r>
                        <a:rPr lang="en-US" sz="13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dirty="0">
                        <a:solidFill>
                          <a:srgbClr val="D9D9D9"/>
                        </a:solidFill>
                        <a:latin typeface="Arial" panose="020B0604020202020204" pitchFamily="34" charset="0"/>
                        <a:cs typeface="Arial" panose="020B0604020202020204" pitchFamily="34" charset="0"/>
                      </a:endParaRPr>
                    </a:p>
                  </a:txBody>
                  <a:tcPr marL="95264" marR="95264" marT="47632" marB="47632">
                    <a:solidFill>
                      <a:srgbClr val="010101"/>
                    </a:solidFill>
                  </a:tcPr>
                </a:tc>
                <a:extLst>
                  <a:ext uri="{0D108BD9-81ED-4DB2-BD59-A6C34878D82A}">
                    <a16:rowId xmlns:a16="http://schemas.microsoft.com/office/drawing/2014/main" val="10005"/>
                  </a:ext>
                </a:extLst>
              </a:tr>
              <a:tr h="165320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300" baseline="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1300" baseline="0" noProof="0" dirty="0">
                          <a:solidFill>
                            <a:srgbClr val="D9D9D9"/>
                          </a:solidFill>
                          <a:latin typeface="Arial" panose="020B0604020202020204" pitchFamily="34" charset="0"/>
                          <a:cs typeface="Arial" panose="020B0604020202020204" pitchFamily="34" charset="0"/>
                        </a:rPr>
                        <a:t>To hide the guides click on the </a:t>
                      </a:r>
                      <a:r>
                        <a:rPr lang="en-US" sz="1300" b="1" baseline="0" noProof="0" dirty="0">
                          <a:solidFill>
                            <a:srgbClr val="D9D9D9"/>
                          </a:solidFill>
                          <a:latin typeface="Arial" panose="020B0604020202020204" pitchFamily="34" charset="0"/>
                          <a:cs typeface="Arial" panose="020B0604020202020204" pitchFamily="34" charset="0"/>
                        </a:rPr>
                        <a:t>Home</a:t>
                      </a:r>
                      <a:r>
                        <a:rPr lang="en-US" sz="13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300" b="1" baseline="0" noProof="0" dirty="0">
                          <a:solidFill>
                            <a:srgbClr val="D9D9D9"/>
                          </a:solidFill>
                          <a:latin typeface="Arial" panose="020B0604020202020204" pitchFamily="34" charset="0"/>
                          <a:cs typeface="Arial" panose="020B0604020202020204" pitchFamily="34" charset="0"/>
                        </a:rPr>
                        <a:t>Layout</a:t>
                      </a:r>
                      <a:r>
                        <a:rPr lang="en-US" sz="13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300" b="1" baseline="0" noProof="0" dirty="0">
                          <a:solidFill>
                            <a:srgbClr val="D9D9D9"/>
                          </a:solidFill>
                          <a:latin typeface="Arial" panose="020B0604020202020204" pitchFamily="34" charset="0"/>
                          <a:cs typeface="Arial" panose="020B0604020202020204" pitchFamily="34" charset="0"/>
                        </a:rPr>
                        <a:t>Without Guides </a:t>
                      </a:r>
                      <a:r>
                        <a:rPr lang="en-US" sz="1300" b="0" baseline="0" noProof="0" dirty="0">
                          <a:solidFill>
                            <a:srgbClr val="D9D9D9"/>
                          </a:solidFill>
                          <a:latin typeface="Arial" panose="020B0604020202020204" pitchFamily="34" charset="0"/>
                          <a:cs typeface="Arial" panose="020B0604020202020204" pitchFamily="34" charset="0"/>
                        </a:rPr>
                        <a:t>layout</a:t>
                      </a:r>
                      <a:r>
                        <a:rPr lang="en-US" sz="1300" baseline="0" noProof="0" dirty="0">
                          <a:solidFill>
                            <a:srgbClr val="D9D9D9"/>
                          </a:solidFill>
                          <a:latin typeface="Arial" panose="020B0604020202020204" pitchFamily="34" charset="0"/>
                          <a:cs typeface="Arial" panose="020B0604020202020204" pitchFamily="34" charset="0"/>
                        </a:rPr>
                        <a:t>.</a:t>
                      </a:r>
                      <a:endParaRPr lang="en-US" sz="13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panose="020B0604020202020204" pitchFamily="34" charset="0"/>
                        <a:cs typeface="Arial" panose="020B0604020202020204" pitchFamily="34" charset="0"/>
                      </a:endParaRPr>
                    </a:p>
                  </a:txBody>
                  <a:tcPr marL="95264" marR="95264" marT="47632" marB="47632">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670206">
                <a:tc gridSpan="2">
                  <a:txBody>
                    <a:bodyPr/>
                    <a:lstStyle/>
                    <a:p>
                      <a:r>
                        <a:rPr lang="en-US" sz="1500" b="1" dirty="0">
                          <a:solidFill>
                            <a:srgbClr val="FFC000"/>
                          </a:solidFill>
                          <a:latin typeface="Arial" panose="020B0604020202020204" pitchFamily="34" charset="0"/>
                          <a:cs typeface="Arial" panose="020B0604020202020204" pitchFamily="34" charset="0"/>
                        </a:rPr>
                        <a:t>How to</a:t>
                      </a:r>
                      <a:r>
                        <a:rPr lang="en-US" sz="1500" b="1" baseline="0" dirty="0">
                          <a:solidFill>
                            <a:srgbClr val="FFC000"/>
                          </a:solidFill>
                          <a:latin typeface="Arial" panose="020B0604020202020204" pitchFamily="34" charset="0"/>
                          <a:cs typeface="Arial" panose="020B0604020202020204" pitchFamily="34" charset="0"/>
                        </a:rPr>
                        <a:t> preview your poster prior to presenting</a:t>
                      </a:r>
                      <a:endParaRPr lang="en-US" sz="1500" b="1" dirty="0">
                        <a:solidFill>
                          <a:srgbClr val="FFC000"/>
                        </a:solidFill>
                        <a:latin typeface="Arial" panose="020B0604020202020204" pitchFamily="34" charset="0"/>
                        <a:cs typeface="Arial" panose="020B0604020202020204" pitchFamily="34" charset="0"/>
                      </a:endParaRPr>
                    </a:p>
                    <a:p>
                      <a:r>
                        <a:rPr lang="en-US" sz="1300" dirty="0">
                          <a:solidFill>
                            <a:srgbClr val="D9D9D9"/>
                          </a:solidFill>
                          <a:latin typeface="Arial" panose="020B0604020202020204" pitchFamily="34" charset="0"/>
                          <a:cs typeface="Arial" panose="020B0604020202020204" pitchFamily="34" charset="0"/>
                        </a:rPr>
                        <a:t>You can preview your poster at any time by pressing the </a:t>
                      </a:r>
                      <a:r>
                        <a:rPr lang="en-US" sz="1300" dirty="0">
                          <a:solidFill>
                            <a:srgbClr val="FFC000"/>
                          </a:solidFill>
                          <a:latin typeface="Arial" panose="020B0604020202020204" pitchFamily="34" charset="0"/>
                          <a:cs typeface="Arial" panose="020B0604020202020204" pitchFamily="34" charset="0"/>
                        </a:rPr>
                        <a:t>F5 key</a:t>
                      </a:r>
                      <a:r>
                        <a:rPr lang="en-US" sz="13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300" dirty="0">
                          <a:solidFill>
                            <a:srgbClr val="FFC000"/>
                          </a:solidFill>
                          <a:latin typeface="Arial" panose="020B0604020202020204" pitchFamily="34" charset="0"/>
                          <a:cs typeface="Arial" panose="020B0604020202020204" pitchFamily="34" charset="0"/>
                        </a:rPr>
                        <a:t>ESC key </a:t>
                      </a:r>
                      <a:r>
                        <a:rPr lang="en-US" sz="1300" dirty="0">
                          <a:solidFill>
                            <a:srgbClr val="D9D9D9"/>
                          </a:solidFill>
                          <a:latin typeface="Arial" panose="020B0604020202020204" pitchFamily="34" charset="0"/>
                          <a:cs typeface="Arial" panose="020B0604020202020204" pitchFamily="34" charset="0"/>
                        </a:rPr>
                        <a:t>to exit Preview.</a:t>
                      </a:r>
                    </a:p>
                  </a:txBody>
                  <a:tcPr marL="95264" marR="95264" marT="47632" marB="47632">
                    <a:solidFill>
                      <a:srgbClr val="010101"/>
                    </a:solidFill>
                  </a:tcPr>
                </a:tc>
                <a:tc hMerge="1">
                  <a:txBody>
                    <a:bodyPr/>
                    <a:lstStyle/>
                    <a:p>
                      <a:r>
                        <a:rPr lang="en-US" sz="5900" b="1" dirty="0">
                          <a:solidFill>
                            <a:srgbClr val="D9D9D9"/>
                          </a:solidFill>
                          <a:latin typeface="Arial" panose="020B0604020202020204" pitchFamily="34" charset="0"/>
                          <a:cs typeface="Arial" panose="020B0604020202020204" pitchFamily="34" charset="0"/>
                        </a:rPr>
                        <a:t>F5</a:t>
                      </a:r>
                      <a:r>
                        <a:rPr lang="en-US" sz="1300" baseline="0" dirty="0">
                          <a:solidFill>
                            <a:srgbClr val="D9D9D9"/>
                          </a:solidFill>
                          <a:latin typeface="Arial" panose="020B0604020202020204" pitchFamily="34" charset="0"/>
                          <a:cs typeface="Arial" panose="020B0604020202020204" pitchFamily="34" charset="0"/>
                        </a:rPr>
                        <a:t> </a:t>
                      </a:r>
                      <a:endParaRPr lang="en-US" dirty="0"/>
                    </a:p>
                  </a:txBody>
                  <a:tcPr marL="106881" marR="53440" marT="70140" marB="23380" anchor="ctr">
                    <a:solidFill>
                      <a:schemeClr val="tx1">
                        <a:lumMod val="95000"/>
                        <a:lumOff val="5000"/>
                      </a:schemeClr>
                    </a:solidFill>
                  </a:tcPr>
                </a:tc>
                <a:tc>
                  <a:txBody>
                    <a:bodyPr/>
                    <a:lstStyle/>
                    <a:p>
                      <a:r>
                        <a:rPr lang="en-US" sz="5900" b="1" dirty="0">
                          <a:solidFill>
                            <a:srgbClr val="D9D9D9"/>
                          </a:solidFill>
                          <a:latin typeface="Arial" panose="020B0604020202020204" pitchFamily="34" charset="0"/>
                          <a:cs typeface="Arial" panose="020B0604020202020204" pitchFamily="34" charset="0"/>
                        </a:rPr>
                        <a:t>F5</a:t>
                      </a:r>
                      <a:r>
                        <a:rPr lang="en-US" sz="1300" baseline="0" dirty="0">
                          <a:solidFill>
                            <a:srgbClr val="D9D9D9"/>
                          </a:solidFill>
                          <a:latin typeface="Arial" panose="020B0604020202020204" pitchFamily="34" charset="0"/>
                          <a:cs typeface="Arial" panose="020B0604020202020204" pitchFamily="34" charset="0"/>
                        </a:rPr>
                        <a:t> </a:t>
                      </a:r>
                      <a:endParaRPr lang="en-US" dirty="0"/>
                    </a:p>
                  </a:txBody>
                  <a:tcPr marL="106881" marR="53440" marT="70140" marB="23380" anchor="ctr">
                    <a:solidFill>
                      <a:schemeClr val="tx1">
                        <a:lumMod val="95000"/>
                        <a:lumOff val="5000"/>
                      </a:schemeClr>
                    </a:solidFill>
                  </a:tcPr>
                </a:tc>
                <a:extLst>
                  <a:ext uri="{0D108BD9-81ED-4DB2-BD59-A6C34878D82A}">
                    <a16:rowId xmlns:a16="http://schemas.microsoft.com/office/drawing/2014/main" val="10006"/>
                  </a:ext>
                </a:extLst>
              </a:tr>
              <a:tr h="880793">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500" b="1" noProof="0" dirty="0">
                          <a:solidFill>
                            <a:srgbClr val="FFC000"/>
                          </a:solidFill>
                          <a:latin typeface="Arial"/>
                          <a:cs typeface="Arial"/>
                        </a:rPr>
                        <a:t>How to present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noProof="0" dirty="0">
                          <a:solidFill>
                            <a:srgbClr val="D9D9D9"/>
                          </a:solidFill>
                          <a:latin typeface="Arial"/>
                          <a:cs typeface="Arial"/>
                        </a:rPr>
                        <a:t>When you finish designing your poster and are ready to virtually present it, follow the conference organizers' instructions.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a:cs typeface="Arial"/>
                      </a:endParaRPr>
                    </a:p>
                  </a:txBody>
                  <a:tcPr marL="95264" marR="95264" marT="47632" marB="47632">
                    <a:solidFill>
                      <a:srgbClr val="010101"/>
                    </a:solidFill>
                  </a:tcPr>
                </a:tc>
                <a:tc hMerge="1">
                  <a:txBody>
                    <a:bodyPr/>
                    <a:lstStyle/>
                    <a:p>
                      <a:endParaRPr lang="en-US"/>
                    </a:p>
                  </a:txBody>
                  <a:tcPr/>
                </a:tc>
                <a:tc h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a:cs typeface="Arial"/>
                      </a:endParaRPr>
                    </a:p>
                  </a:txBody>
                  <a:tcPr marL="95264" marR="95264" marT="47632" marB="47632">
                    <a:solidFill>
                      <a:srgbClr val="010101"/>
                    </a:solidFill>
                  </a:tcPr>
                </a:tc>
                <a:extLst>
                  <a:ext uri="{0D108BD9-81ED-4DB2-BD59-A6C34878D82A}">
                    <a16:rowId xmlns:a16="http://schemas.microsoft.com/office/drawing/2014/main" val="10007"/>
                  </a:ext>
                </a:extLst>
              </a:tr>
              <a:tr h="422492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rPr>
                        <a:t>Publish, present virtually, share, and discuss!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1" noProof="0" dirty="0">
                          <a:solidFill>
                            <a:srgbClr val="D9D9D9"/>
                          </a:solidFill>
                          <a:latin typeface="Arial"/>
                          <a:cs typeface="Arial"/>
                        </a:rPr>
                        <a:t>Submit your poster and add it to the Research Poster Virtual Library.</a:t>
                      </a:r>
                      <a:br>
                        <a:rPr lang="en-US" sz="1400" b="1" noProof="0" dirty="0">
                          <a:solidFill>
                            <a:srgbClr val="D9D9D9"/>
                          </a:solidFill>
                          <a:latin typeface="Arial"/>
                          <a:cs typeface="Arial"/>
                        </a:rPr>
                      </a:br>
                      <a:br>
                        <a:rPr lang="en-US" sz="1400" b="1" noProof="0" dirty="0">
                          <a:solidFill>
                            <a:srgbClr val="D9D9D9"/>
                          </a:solidFill>
                          <a:latin typeface="Arial"/>
                          <a:cs typeface="Arial"/>
                        </a:rPr>
                      </a:br>
                      <a:r>
                        <a:rPr lang="en-US" sz="1400" b="1" noProof="0" dirty="0">
                          <a:solidFill>
                            <a:schemeClr val="accent4"/>
                          </a:solidFill>
                          <a:latin typeface="Arial"/>
                          <a:cs typeface="Arial"/>
                        </a:rPr>
                        <a:t>Continuous</a:t>
                      </a:r>
                      <a:r>
                        <a:rPr lang="en-US" sz="1400" b="1" noProof="0" dirty="0">
                          <a:solidFill>
                            <a:srgbClr val="D9D9D9"/>
                          </a:solidFill>
                          <a:latin typeface="Arial"/>
                          <a:cs typeface="Arial"/>
                        </a:rPr>
                        <a:t> </a:t>
                      </a:r>
                      <a:r>
                        <a:rPr lang="en-US" sz="1400" b="1" noProof="0" dirty="0">
                          <a:solidFill>
                            <a:srgbClr val="FFC000"/>
                          </a:solidFill>
                          <a:latin typeface="Arial"/>
                          <a:cs typeface="Arial"/>
                        </a:rPr>
                        <a:t>global reach</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0" noProof="0" dirty="0">
                          <a:solidFill>
                            <a:srgbClr val="D9D9D9"/>
                          </a:solidFill>
                          <a:latin typeface="Arial"/>
                          <a:cs typeface="Arial"/>
                        </a:rPr>
                        <a:t>Share your research with thousands of students, educators, scientists, and researchers from all over the United States and the World.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Full-featured poster showcase included</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0" noProof="0" dirty="0">
                          <a:solidFill>
                            <a:srgbClr val="D9D9D9"/>
                          </a:solidFill>
                          <a:latin typeface="Arial"/>
                          <a:cs typeface="Arial"/>
                        </a:rPr>
                        <a:t>Present your poster on a  professional full-featured and customizable web page that includes full screen functions, social sharing, your own discussion board, private contact form, narration and more.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Convenience for presenter groups and conference coordinators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0" noProof="0" dirty="0">
                          <a:solidFill>
                            <a:srgbClr val="D9D9D9"/>
                          </a:solidFill>
                          <a:latin typeface="Arial"/>
                          <a:cs typeface="Arial"/>
                        </a:rPr>
                        <a:t>Published posters can easily be presented at virtual conferences. Perfect solution for organizers of meetings and conferences.</a:t>
                      </a:r>
                      <a:br>
                        <a:rPr lang="en-US" sz="1400" b="1" noProof="0" dirty="0">
                          <a:solidFill>
                            <a:srgbClr val="D9D9D9"/>
                          </a:solidFill>
                          <a:latin typeface="Arial"/>
                          <a:cs typeface="Arial"/>
                        </a:rPr>
                      </a:br>
                      <a:endParaRPr lang="en-US" sz="1400" b="1"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hlinkClick r:id="rId11">
                            <a:extLst>
                              <a:ext uri="{A12FA001-AC4F-418D-AE19-62706E023703}">
                                <ahyp:hlinkClr xmlns:ahyp="http://schemas.microsoft.com/office/drawing/2018/hyperlinkcolor" val="tx"/>
                              </a:ext>
                            </a:extLst>
                          </a:hlinkClick>
                        </a:rPr>
                        <a:t>https://www.PosterPresentations.com/</a:t>
                      </a:r>
                      <a:r>
                        <a:rPr lang="en-US" sz="1600" b="1" u="sng" noProof="0" dirty="0">
                          <a:solidFill>
                            <a:srgbClr val="FFC000"/>
                          </a:solidFill>
                          <a:latin typeface="Arial"/>
                          <a:cs typeface="Arial"/>
                          <a:hlinkClick r:id="rId11">
                            <a:extLst>
                              <a:ext uri="{A12FA001-AC4F-418D-AE19-62706E023703}">
                                <ahyp:hlinkClr xmlns:ahyp="http://schemas.microsoft.com/office/drawing/2018/hyperlinkcolor" val="tx"/>
                              </a:ext>
                            </a:extLst>
                          </a:hlinkClick>
                        </a:rPr>
                        <a:t>research</a:t>
                      </a:r>
                      <a:endParaRPr lang="en-US" sz="1600" b="1" u="sng"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txBody>
                  <a:tcPr marL="95264" marR="95264" marT="47632" marB="47632">
                    <a:solidFill>
                      <a:srgbClr val="003366"/>
                    </a:solidFill>
                  </a:tcPr>
                </a:tc>
                <a:tc hMerge="1">
                  <a:txBody>
                    <a:bodyPr/>
                    <a:lstStyle/>
                    <a:p>
                      <a:endParaRPr lang="en-US"/>
                    </a:p>
                  </a:txBody>
                  <a:tcPr/>
                </a:tc>
                <a:tc h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txBody>
                  <a:tcPr marL="95264" marR="95264" marT="47632" marB="47632">
                    <a:solidFill>
                      <a:schemeClr val="accent5">
                        <a:lumMod val="50000"/>
                      </a:schemeClr>
                    </a:solidFill>
                  </a:tcPr>
                </a:tc>
                <a:extLst>
                  <a:ext uri="{0D108BD9-81ED-4DB2-BD59-A6C34878D82A}">
                    <a16:rowId xmlns:a16="http://schemas.microsoft.com/office/drawing/2014/main" val="2448051497"/>
                  </a:ext>
                </a:extLst>
              </a:tr>
              <a:tr h="770816">
                <a:tc gridSpan="3">
                  <a:txBody>
                    <a:bodyPr/>
                    <a:lstStyle/>
                    <a:p>
                      <a:endParaRPr lang="en-US" sz="1300" dirty="0">
                        <a:solidFill>
                          <a:srgbClr val="1F3A4E"/>
                        </a:solidFill>
                      </a:endParaRPr>
                    </a:p>
                  </a:txBody>
                  <a:tcPr marL="95264" marR="95264" marT="47632" marB="47632">
                    <a:blipFill dpi="0" rotWithShape="1">
                      <a:blip r:embed="rId1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sz="1300" dirty="0">
                        <a:solidFill>
                          <a:srgbClr val="1F3A4E"/>
                        </a:solidFill>
                      </a:endParaRPr>
                    </a:p>
                  </a:txBody>
                  <a:tcPr marL="95264" marR="95264" marT="47632" marB="47632">
                    <a:blipFill dpi="0" rotWithShape="1">
                      <a:blip r:embed="rId12">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0008"/>
                  </a:ext>
                </a:extLst>
              </a:tr>
              <a:tr h="560893">
                <a:tc>
                  <a:txBody>
                    <a:bodyPr/>
                    <a:lstStyle/>
                    <a:p>
                      <a:pPr>
                        <a:lnSpc>
                          <a:spcPct val="100000"/>
                        </a:lnSpc>
                      </a:pPr>
                      <a:r>
                        <a:rPr lang="en-US" sz="1000" dirty="0">
                          <a:solidFill>
                            <a:schemeClr val="bg1">
                              <a:lumMod val="85000"/>
                            </a:schemeClr>
                          </a:solidFill>
                          <a:latin typeface="Arial"/>
                          <a:cs typeface="Arial"/>
                        </a:rPr>
                        <a:t>© 2020</a:t>
                      </a:r>
                      <a:r>
                        <a:rPr lang="en-US" sz="1000" baseline="0" dirty="0">
                          <a:solidFill>
                            <a:schemeClr val="bg1">
                              <a:lumMod val="85000"/>
                            </a:schemeClr>
                          </a:solidFill>
                          <a:latin typeface="Arial"/>
                          <a:cs typeface="Arial"/>
                        </a:rPr>
                        <a:t> </a:t>
                      </a:r>
                      <a:r>
                        <a:rPr lang="en-US" sz="1000" dirty="0" err="1">
                          <a:solidFill>
                            <a:schemeClr val="bg1">
                              <a:lumMod val="85000"/>
                            </a:schemeClr>
                          </a:solidFill>
                          <a:latin typeface="Arial"/>
                          <a:cs typeface="Arial"/>
                        </a:rPr>
                        <a:t>PosterPresentations.com</a:t>
                      </a:r>
                      <a:br>
                        <a:rPr lang="en-US" sz="1000" dirty="0">
                          <a:solidFill>
                            <a:schemeClr val="bg1">
                              <a:lumMod val="85000"/>
                            </a:schemeClr>
                          </a:solidFill>
                          <a:latin typeface="Arial"/>
                          <a:cs typeface="Arial"/>
                        </a:rPr>
                      </a:br>
                      <a:r>
                        <a:rPr lang="en-US" sz="1000" dirty="0">
                          <a:solidFill>
                            <a:schemeClr val="bg1">
                              <a:lumMod val="85000"/>
                            </a:schemeClr>
                          </a:solidFill>
                          <a:latin typeface="Arial"/>
                          <a:cs typeface="Arial"/>
                        </a:rPr>
                        <a:t>2117 Fourth Street ,</a:t>
                      </a:r>
                      <a:r>
                        <a:rPr lang="en-US" sz="1000" baseline="0" dirty="0">
                          <a:solidFill>
                            <a:schemeClr val="bg1">
                              <a:lumMod val="85000"/>
                            </a:schemeClr>
                          </a:solidFill>
                          <a:latin typeface="Arial"/>
                          <a:cs typeface="Arial"/>
                        </a:rPr>
                        <a:t> STE C        </a:t>
                      </a:r>
                    </a:p>
                    <a:p>
                      <a:pPr>
                        <a:lnSpc>
                          <a:spcPct val="100000"/>
                        </a:lnSpc>
                      </a:pPr>
                      <a:r>
                        <a:rPr lang="en-US" sz="1000" baseline="0" dirty="0">
                          <a:solidFill>
                            <a:schemeClr val="bg1">
                              <a:lumMod val="85000"/>
                            </a:schemeClr>
                          </a:solidFill>
                          <a:latin typeface="Arial"/>
                          <a:cs typeface="Arial"/>
                        </a:rPr>
                        <a:t>Berkeley CA 94710 USA</a:t>
                      </a:r>
                      <a:endParaRPr lang="en-US" sz="1000" dirty="0">
                        <a:solidFill>
                          <a:schemeClr val="bg1">
                            <a:lumMod val="85000"/>
                          </a:schemeClr>
                        </a:solidFill>
                        <a:latin typeface="Arial"/>
                        <a:cs typeface="Arial"/>
                      </a:endParaRPr>
                    </a:p>
                  </a:txBody>
                  <a:tcPr marL="106881" marR="53440" marT="70140" marB="2338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300" b="1" dirty="0">
                          <a:solidFill>
                            <a:srgbClr val="D0D0D0"/>
                          </a:solidFill>
                          <a:latin typeface="Arial"/>
                          <a:cs typeface="Arial"/>
                        </a:rPr>
                        <a:t>For poster-making tutorials</a:t>
                      </a:r>
                      <a:r>
                        <a:rPr lang="en-US" sz="13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900" b="1" dirty="0">
                          <a:solidFill>
                            <a:srgbClr val="FFC000"/>
                          </a:solidFill>
                          <a:latin typeface="Arial"/>
                          <a:cs typeface="Arial"/>
                        </a:rPr>
                        <a:t>https://</a:t>
                      </a:r>
                      <a:r>
                        <a:rPr lang="en-US" sz="900" b="1" dirty="0" err="1">
                          <a:solidFill>
                            <a:srgbClr val="FFC000"/>
                          </a:solidFill>
                          <a:latin typeface="Arial"/>
                          <a:cs typeface="Arial"/>
                        </a:rPr>
                        <a:t>www.posterpresentations.com</a:t>
                      </a:r>
                      <a:r>
                        <a:rPr lang="en-US" sz="900" b="1" dirty="0">
                          <a:solidFill>
                            <a:srgbClr val="FFC000"/>
                          </a:solidFill>
                          <a:latin typeface="Arial"/>
                          <a:cs typeface="Arial"/>
                        </a:rPr>
                        <a:t>/</a:t>
                      </a:r>
                      <a:r>
                        <a:rPr lang="en-US" sz="900" b="1" dirty="0" err="1">
                          <a:solidFill>
                            <a:srgbClr val="FFC000"/>
                          </a:solidFill>
                          <a:latin typeface="Arial"/>
                          <a:cs typeface="Arial"/>
                        </a:rPr>
                        <a:t>helpdesk.html</a:t>
                      </a:r>
                      <a:endParaRPr lang="en-US" sz="900" dirty="0">
                        <a:solidFill>
                          <a:schemeClr val="bg1">
                            <a:lumMod val="85000"/>
                          </a:schemeClr>
                        </a:solidFill>
                        <a:latin typeface="Arial"/>
                        <a:cs typeface="Arial"/>
                      </a:endParaRPr>
                    </a:p>
                  </a:txBody>
                  <a:tcPr marL="95264" marR="95264" marT="47632" marB="47632">
                    <a:solidFill>
                      <a:srgbClr val="010101"/>
                    </a:solidFill>
                  </a:tcPr>
                </a:tc>
                <a:tc hMerge="1">
                  <a:txBody>
                    <a:bodyPr/>
                    <a:lstStyle/>
                    <a:p>
                      <a:pPr marL="0" marR="0" indent="0" algn="l" defTabSz="4388900" rtl="0" eaLnBrk="1" fontAlgn="auto" latinLnBrk="0" hangingPunct="1">
                        <a:lnSpc>
                          <a:spcPct val="100000"/>
                        </a:lnSpc>
                        <a:spcBef>
                          <a:spcPts val="0"/>
                        </a:spcBef>
                        <a:spcAft>
                          <a:spcPts val="0"/>
                        </a:spcAft>
                        <a:buClrTx/>
                        <a:buSzTx/>
                        <a:buFontTx/>
                        <a:buNone/>
                        <a:tabLst/>
                        <a:defRPr/>
                      </a:pPr>
                      <a:endParaRPr lang="en-US" sz="900" dirty="0">
                        <a:solidFill>
                          <a:schemeClr val="bg1">
                            <a:lumMod val="85000"/>
                          </a:schemeClr>
                        </a:solidFill>
                        <a:latin typeface="Arial"/>
                        <a:cs typeface="Arial"/>
                      </a:endParaRPr>
                    </a:p>
                  </a:txBody>
                  <a:tcPr marL="95264" marR="95264" marT="47632" marB="47632">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1820689" rtl="0" eaLnBrk="1" latinLnBrk="0" hangingPunct="1">
        <a:spcBef>
          <a:spcPct val="0"/>
        </a:spcBef>
        <a:buNone/>
        <a:defRPr sz="3651" kern="1200">
          <a:solidFill>
            <a:schemeClr val="bg1"/>
          </a:solidFill>
          <a:latin typeface="Trebuchet MS" pitchFamily="34" charset="0"/>
          <a:ea typeface="+mj-ea"/>
          <a:cs typeface="+mj-cs"/>
        </a:defRPr>
      </a:lvl1pPr>
    </p:titleStyle>
    <p:bodyStyle>
      <a:lvl1pPr marL="316108" indent="-316108" algn="l" defTabSz="1820689" rtl="0" eaLnBrk="1" latinLnBrk="0" hangingPunct="1">
        <a:spcBef>
          <a:spcPct val="20000"/>
        </a:spcBef>
        <a:buFont typeface="Arial" pitchFamily="34" charset="0"/>
        <a:buChar char="•"/>
        <a:tabLst/>
        <a:defRPr sz="1992" kern="1200">
          <a:solidFill>
            <a:schemeClr val="tx1"/>
          </a:solidFill>
          <a:latin typeface="+mn-lt"/>
          <a:ea typeface="+mn-ea"/>
          <a:cs typeface="+mn-cs"/>
        </a:defRPr>
      </a:lvl1pPr>
      <a:lvl2pPr marL="316108" indent="-316108" algn="l" defTabSz="1820689" rtl="0" eaLnBrk="1" latinLnBrk="0" hangingPunct="1">
        <a:spcBef>
          <a:spcPct val="20000"/>
        </a:spcBef>
        <a:buFont typeface="Arial" pitchFamily="34" charset="0"/>
        <a:buChar char="–"/>
        <a:tabLst/>
        <a:defRPr sz="1660" kern="120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sz="1328" kern="120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p:bodyStyle>
    <p:otherStyle>
      <a:defPPr>
        <a:defRPr lang="en-US"/>
      </a:defPPr>
      <a:lvl1pPr marL="0" algn="l" defTabSz="1820689" rtl="0" eaLnBrk="1" latinLnBrk="0" hangingPunct="1">
        <a:defRPr sz="3568" kern="1200">
          <a:solidFill>
            <a:schemeClr val="tx1"/>
          </a:solidFill>
          <a:latin typeface="+mn-lt"/>
          <a:ea typeface="+mn-ea"/>
          <a:cs typeface="+mn-cs"/>
        </a:defRPr>
      </a:lvl1pPr>
      <a:lvl2pPr marL="910346" algn="l" defTabSz="1820689" rtl="0" eaLnBrk="1" latinLnBrk="0" hangingPunct="1">
        <a:defRPr sz="3568" kern="1200">
          <a:solidFill>
            <a:schemeClr val="tx1"/>
          </a:solidFill>
          <a:latin typeface="+mn-lt"/>
          <a:ea typeface="+mn-ea"/>
          <a:cs typeface="+mn-cs"/>
        </a:defRPr>
      </a:lvl2pPr>
      <a:lvl3pPr marL="1820689" algn="l" defTabSz="1820689" rtl="0" eaLnBrk="1" latinLnBrk="0" hangingPunct="1">
        <a:defRPr sz="3568" kern="1200">
          <a:solidFill>
            <a:schemeClr val="tx1"/>
          </a:solidFill>
          <a:latin typeface="+mn-lt"/>
          <a:ea typeface="+mn-ea"/>
          <a:cs typeface="+mn-cs"/>
        </a:defRPr>
      </a:lvl3pPr>
      <a:lvl4pPr marL="2731036" algn="l" defTabSz="1820689" rtl="0" eaLnBrk="1" latinLnBrk="0" hangingPunct="1">
        <a:defRPr sz="3568" kern="1200">
          <a:solidFill>
            <a:schemeClr val="tx1"/>
          </a:solidFill>
          <a:latin typeface="+mn-lt"/>
          <a:ea typeface="+mn-ea"/>
          <a:cs typeface="+mn-cs"/>
        </a:defRPr>
      </a:lvl4pPr>
      <a:lvl5pPr marL="3641380" algn="l" defTabSz="1820689" rtl="0" eaLnBrk="1" latinLnBrk="0" hangingPunct="1">
        <a:defRPr sz="3568" kern="1200">
          <a:solidFill>
            <a:schemeClr val="tx1"/>
          </a:solidFill>
          <a:latin typeface="+mn-lt"/>
          <a:ea typeface="+mn-ea"/>
          <a:cs typeface="+mn-cs"/>
        </a:defRPr>
      </a:lvl5pPr>
      <a:lvl6pPr marL="4551725" algn="l" defTabSz="1820689" rtl="0" eaLnBrk="1" latinLnBrk="0" hangingPunct="1">
        <a:defRPr sz="3568" kern="1200">
          <a:solidFill>
            <a:schemeClr val="tx1"/>
          </a:solidFill>
          <a:latin typeface="+mn-lt"/>
          <a:ea typeface="+mn-ea"/>
          <a:cs typeface="+mn-cs"/>
        </a:defRPr>
      </a:lvl6pPr>
      <a:lvl7pPr marL="5462070" algn="l" defTabSz="1820689" rtl="0" eaLnBrk="1" latinLnBrk="0" hangingPunct="1">
        <a:defRPr sz="3568" kern="1200">
          <a:solidFill>
            <a:schemeClr val="tx1"/>
          </a:solidFill>
          <a:latin typeface="+mn-lt"/>
          <a:ea typeface="+mn-ea"/>
          <a:cs typeface="+mn-cs"/>
        </a:defRPr>
      </a:lvl7pPr>
      <a:lvl8pPr marL="6372415" algn="l" defTabSz="1820689" rtl="0" eaLnBrk="1" latinLnBrk="0" hangingPunct="1">
        <a:defRPr sz="3568" kern="1200">
          <a:solidFill>
            <a:schemeClr val="tx1"/>
          </a:solidFill>
          <a:latin typeface="+mn-lt"/>
          <a:ea typeface="+mn-ea"/>
          <a:cs typeface="+mn-cs"/>
        </a:defRPr>
      </a:lvl8pPr>
      <a:lvl9pPr marL="7282761" algn="l" defTabSz="1820689" rtl="0" eaLnBrk="1" latinLnBrk="0" hangingPunct="1">
        <a:defRPr sz="3568"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29260800" cy="2400300"/>
          </a:xfrm>
          <a:prstGeom prst="rect">
            <a:avLst/>
          </a:prstGeom>
          <a:solidFill>
            <a:schemeClr val="accent1"/>
          </a:solidFill>
          <a:ln w="9525">
            <a:noFill/>
            <a:miter lim="800000"/>
            <a:headEnd/>
            <a:tailEnd/>
          </a:ln>
          <a:effectLst/>
        </p:spPr>
        <p:txBody>
          <a:bodyPr wrap="none" lIns="37930" tIns="18964" rIns="37930" bIns="18964" anchor="ctr"/>
          <a:lstStyle/>
          <a:p>
            <a:pPr>
              <a:defRPr/>
            </a:pPr>
            <a:endParaRPr lang="en-US" sz="2038" dirty="0"/>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261257" y="2687927"/>
            <a:ext cx="6991242"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2407349"/>
            <a:ext cx="292608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6" name="Rounded Rectangle 15">
            <a:extLst>
              <a:ext uri="{FF2B5EF4-FFF2-40B4-BE49-F238E27FC236}">
                <a16:creationId xmlns:a16="http://schemas.microsoft.com/office/drawing/2014/main" id="{12682DA0-9CCF-EF4B-8677-380B0751B423}"/>
              </a:ext>
            </a:extLst>
          </p:cNvPr>
          <p:cNvSpPr/>
          <p:nvPr userDrawn="1"/>
        </p:nvSpPr>
        <p:spPr>
          <a:xfrm>
            <a:off x="7510272" y="2687927"/>
            <a:ext cx="6991242"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7" name="Rounded Rectangle 16">
            <a:extLst>
              <a:ext uri="{FF2B5EF4-FFF2-40B4-BE49-F238E27FC236}">
                <a16:creationId xmlns:a16="http://schemas.microsoft.com/office/drawing/2014/main" id="{D0ACBDFA-3EF8-044B-8D44-7BAE9EFDAB71}"/>
              </a:ext>
            </a:extLst>
          </p:cNvPr>
          <p:cNvSpPr/>
          <p:nvPr userDrawn="1"/>
        </p:nvSpPr>
        <p:spPr>
          <a:xfrm>
            <a:off x="14759287" y="2687927"/>
            <a:ext cx="6991242"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8" name="Rounded Rectangle 17">
            <a:extLst>
              <a:ext uri="{FF2B5EF4-FFF2-40B4-BE49-F238E27FC236}">
                <a16:creationId xmlns:a16="http://schemas.microsoft.com/office/drawing/2014/main" id="{61B1F6FD-800A-7D49-B26F-452110B9E7F4}"/>
              </a:ext>
            </a:extLst>
          </p:cNvPr>
          <p:cNvSpPr/>
          <p:nvPr userDrawn="1"/>
        </p:nvSpPr>
        <p:spPr>
          <a:xfrm>
            <a:off x="22008302" y="2687927"/>
            <a:ext cx="6991242" cy="13368338"/>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38"/>
          </a:p>
        </p:txBody>
      </p:sp>
      <p:sp>
        <p:nvSpPr>
          <p:cNvPr id="11" name="Text Box 14">
            <a:extLst>
              <a:ext uri="{FF2B5EF4-FFF2-40B4-BE49-F238E27FC236}">
                <a16:creationId xmlns:a16="http://schemas.microsoft.com/office/drawing/2014/main" id="{4BDAC735-4497-6B43-9EFD-70285A5B732A}"/>
              </a:ext>
            </a:extLst>
          </p:cNvPr>
          <p:cNvSpPr txBox="1">
            <a:spLocks noChangeArrowheads="1"/>
          </p:cNvSpPr>
          <p:nvPr userDrawn="1"/>
        </p:nvSpPr>
        <p:spPr bwMode="auto">
          <a:xfrm>
            <a:off x="481258" y="16138815"/>
            <a:ext cx="1397001" cy="166783"/>
          </a:xfrm>
          <a:prstGeom prst="rect">
            <a:avLst/>
          </a:prstGeom>
          <a:noFill/>
          <a:ln w="9525">
            <a:noFill/>
            <a:miter lim="800000"/>
            <a:headEnd/>
            <a:tailEnd/>
          </a:ln>
          <a:effectLst/>
        </p:spPr>
        <p:txBody>
          <a:bodyPr wrap="square" lIns="37858" tIns="18926" rIns="37858" bIns="18926">
            <a:spAutoFit/>
          </a:bodyPr>
          <a:lstStyle/>
          <a:p>
            <a:pPr eaLnBrk="0" hangingPunct="0">
              <a:lnSpc>
                <a:spcPct val="65000"/>
              </a:lnSpc>
              <a:spcBef>
                <a:spcPct val="50000"/>
              </a:spcBef>
              <a:defRPr/>
            </a:pPr>
            <a:r>
              <a:rPr lang="en-US" sz="320" b="1" dirty="0">
                <a:solidFill>
                  <a:prstClr val="white">
                    <a:lumMod val="75000"/>
                  </a:prstClr>
                </a:solidFill>
                <a:latin typeface="Arial" charset="0"/>
              </a:rPr>
              <a:t>RESEARCH POSTER PRESENTATION TEMPLATE © 2019</a:t>
            </a:r>
          </a:p>
          <a:p>
            <a:pPr eaLnBrk="0" hangingPunct="0">
              <a:lnSpc>
                <a:spcPct val="65000"/>
              </a:lnSpc>
              <a:spcBef>
                <a:spcPct val="50000"/>
              </a:spcBef>
              <a:defRPr/>
            </a:pPr>
            <a:r>
              <a:rPr lang="en-US" sz="533" b="1" dirty="0">
                <a:solidFill>
                  <a:prstClr val="white">
                    <a:lumMod val="75000"/>
                  </a:prstClr>
                </a:solidFill>
                <a:latin typeface="Arial" charset="0"/>
              </a:rPr>
              <a:t>www.PosterPresentations.com</a:t>
            </a:r>
          </a:p>
        </p:txBody>
      </p:sp>
    </p:spTree>
    <p:extLst>
      <p:ext uri="{BB962C8B-B14F-4D97-AF65-F5344CB8AC3E}">
        <p14:creationId xmlns:p14="http://schemas.microsoft.com/office/powerpoint/2010/main" val="912417363"/>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1820689" rtl="0" eaLnBrk="1" latinLnBrk="0" hangingPunct="1">
        <a:spcBef>
          <a:spcPct val="0"/>
        </a:spcBef>
        <a:buNone/>
        <a:defRPr sz="3651" kern="1200">
          <a:solidFill>
            <a:schemeClr val="bg1"/>
          </a:solidFill>
          <a:latin typeface="Trebuchet MS" pitchFamily="34" charset="0"/>
          <a:ea typeface="+mj-ea"/>
          <a:cs typeface="+mj-cs"/>
        </a:defRPr>
      </a:lvl1pPr>
    </p:titleStyle>
    <p:bodyStyle>
      <a:lvl1pPr marL="316108" indent="-316108" algn="l" defTabSz="1820689" rtl="0" eaLnBrk="1" latinLnBrk="0" hangingPunct="1">
        <a:spcBef>
          <a:spcPct val="20000"/>
        </a:spcBef>
        <a:buFont typeface="Arial" pitchFamily="34" charset="0"/>
        <a:buChar char="•"/>
        <a:tabLst/>
        <a:defRPr sz="1992" kern="1200">
          <a:solidFill>
            <a:schemeClr val="tx1"/>
          </a:solidFill>
          <a:latin typeface="+mn-lt"/>
          <a:ea typeface="+mn-ea"/>
          <a:cs typeface="+mn-cs"/>
        </a:defRPr>
      </a:lvl1pPr>
      <a:lvl2pPr marL="316108" indent="-316108" algn="l" defTabSz="1820689" rtl="0" eaLnBrk="1" latinLnBrk="0" hangingPunct="1">
        <a:spcBef>
          <a:spcPct val="20000"/>
        </a:spcBef>
        <a:buFont typeface="Arial" pitchFamily="34" charset="0"/>
        <a:buChar char="–"/>
        <a:tabLst/>
        <a:defRPr sz="1660" kern="120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sz="1328" kern="120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p:bodyStyle>
    <p:otherStyle>
      <a:defPPr>
        <a:defRPr lang="en-US"/>
      </a:defPPr>
      <a:lvl1pPr marL="0" algn="l" defTabSz="1820689" rtl="0" eaLnBrk="1" latinLnBrk="0" hangingPunct="1">
        <a:defRPr sz="3568" kern="1200">
          <a:solidFill>
            <a:schemeClr val="tx1"/>
          </a:solidFill>
          <a:latin typeface="+mn-lt"/>
          <a:ea typeface="+mn-ea"/>
          <a:cs typeface="+mn-cs"/>
        </a:defRPr>
      </a:lvl1pPr>
      <a:lvl2pPr marL="910346" algn="l" defTabSz="1820689" rtl="0" eaLnBrk="1" latinLnBrk="0" hangingPunct="1">
        <a:defRPr sz="3568" kern="1200">
          <a:solidFill>
            <a:schemeClr val="tx1"/>
          </a:solidFill>
          <a:latin typeface="+mn-lt"/>
          <a:ea typeface="+mn-ea"/>
          <a:cs typeface="+mn-cs"/>
        </a:defRPr>
      </a:lvl2pPr>
      <a:lvl3pPr marL="1820689" algn="l" defTabSz="1820689" rtl="0" eaLnBrk="1" latinLnBrk="0" hangingPunct="1">
        <a:defRPr sz="3568" kern="1200">
          <a:solidFill>
            <a:schemeClr val="tx1"/>
          </a:solidFill>
          <a:latin typeface="+mn-lt"/>
          <a:ea typeface="+mn-ea"/>
          <a:cs typeface="+mn-cs"/>
        </a:defRPr>
      </a:lvl3pPr>
      <a:lvl4pPr marL="2731036" algn="l" defTabSz="1820689" rtl="0" eaLnBrk="1" latinLnBrk="0" hangingPunct="1">
        <a:defRPr sz="3568" kern="1200">
          <a:solidFill>
            <a:schemeClr val="tx1"/>
          </a:solidFill>
          <a:latin typeface="+mn-lt"/>
          <a:ea typeface="+mn-ea"/>
          <a:cs typeface="+mn-cs"/>
        </a:defRPr>
      </a:lvl4pPr>
      <a:lvl5pPr marL="3641380" algn="l" defTabSz="1820689" rtl="0" eaLnBrk="1" latinLnBrk="0" hangingPunct="1">
        <a:defRPr sz="3568" kern="1200">
          <a:solidFill>
            <a:schemeClr val="tx1"/>
          </a:solidFill>
          <a:latin typeface="+mn-lt"/>
          <a:ea typeface="+mn-ea"/>
          <a:cs typeface="+mn-cs"/>
        </a:defRPr>
      </a:lvl5pPr>
      <a:lvl6pPr marL="4551725" algn="l" defTabSz="1820689" rtl="0" eaLnBrk="1" latinLnBrk="0" hangingPunct="1">
        <a:defRPr sz="3568" kern="1200">
          <a:solidFill>
            <a:schemeClr val="tx1"/>
          </a:solidFill>
          <a:latin typeface="+mn-lt"/>
          <a:ea typeface="+mn-ea"/>
          <a:cs typeface="+mn-cs"/>
        </a:defRPr>
      </a:lvl6pPr>
      <a:lvl7pPr marL="5462070" algn="l" defTabSz="1820689" rtl="0" eaLnBrk="1" latinLnBrk="0" hangingPunct="1">
        <a:defRPr sz="3568" kern="1200">
          <a:solidFill>
            <a:schemeClr val="tx1"/>
          </a:solidFill>
          <a:latin typeface="+mn-lt"/>
          <a:ea typeface="+mn-ea"/>
          <a:cs typeface="+mn-cs"/>
        </a:defRPr>
      </a:lvl7pPr>
      <a:lvl8pPr marL="6372415" algn="l" defTabSz="1820689" rtl="0" eaLnBrk="1" latinLnBrk="0" hangingPunct="1">
        <a:defRPr sz="3568" kern="1200">
          <a:solidFill>
            <a:schemeClr val="tx1"/>
          </a:solidFill>
          <a:latin typeface="+mn-lt"/>
          <a:ea typeface="+mn-ea"/>
          <a:cs typeface="+mn-cs"/>
        </a:defRPr>
      </a:lvl8pPr>
      <a:lvl9pPr marL="7282761" algn="l" defTabSz="1820689" rtl="0" eaLnBrk="1" latinLnBrk="0" hangingPunct="1">
        <a:defRPr sz="35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 Id="rId5" Type="http://schemas.openxmlformats.org/officeDocument/2006/relationships/image" Target="../media/image12.jpeg"/><Relationship Id="rId4" Type="http://schemas.openxmlformats.org/officeDocument/2006/relationships/image" Target="../media/image11.png"/></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8" Type="http://schemas.openxmlformats.org/officeDocument/2006/relationships/hyperlink" Target="https://guides.lib.uchicago.edu/c.php?g=1241077&amp;p=9082343" TargetMode="External"/><Relationship Id="rId3" Type="http://schemas.openxmlformats.org/officeDocument/2006/relationships/hyperlink" Target="https://doi.org/10.1080/gacr20" TargetMode="External"/><Relationship Id="rId7" Type="http://schemas.openxmlformats.org/officeDocument/2006/relationships/hyperlink" Target="https://doi.org/10.4103/0019-5049.190618"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oi.org/10.1080/17439760.2016.1262613" TargetMode="External"/><Relationship Id="rId5" Type="http://schemas.openxmlformats.org/officeDocument/2006/relationships/hyperlink" Target="https://doi.org/10.1016/j.amsu.2022.104666" TargetMode="External"/><Relationship Id="rId4" Type="http://schemas.openxmlformats.org/officeDocument/2006/relationships/hyperlink" Target="https://laneguides.stanford.edu/LitSearch/step4?utm_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guides.library.illinois.edu/c.php?g=563215&amp;p=387758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doi.org/10.3346/jkms.2023.38.e405" TargetMode="External"/><Relationship Id="rId5" Type="http://schemas.openxmlformats.org/officeDocument/2006/relationships/hyperlink" Target="https://whitelightbh.com/resources/mental-health/schizophrenia/" TargetMode="External"/><Relationship Id="rId4" Type="http://schemas.openxmlformats.org/officeDocument/2006/relationships/hyperlink" Target="https://is.richmond.edu/infosec/spidersecure-training-program/ai/considerations/ethical_considerations.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hitelightbh.com/resources/mental-health/schizophrenia/"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111/ap.12172" TargetMode="External"/><Relationship Id="rId7" Type="http://schemas.openxmlformats.org/officeDocument/2006/relationships/hyperlink" Target="https://pubmed.ncbi.nlm.nih.gov/27663801/" TargetMode="External"/><Relationship Id="rId2" Type="http://schemas.openxmlformats.org/officeDocument/2006/relationships/hyperlink" Target="https://www.bap.org.uk/pdfs/BAP_Guidelines-Schizophrenia2.pdf" TargetMode="External"/><Relationship Id="rId1" Type="http://schemas.openxmlformats.org/officeDocument/2006/relationships/slideLayout" Target="../slideLayouts/slideLayout2.xml"/><Relationship Id="rId6" Type="http://schemas.openxmlformats.org/officeDocument/2006/relationships/hyperlink" Target="https://doi.org/10.1016/s2215-0366(18)30184-6" TargetMode="External"/><Relationship Id="rId5" Type="http://schemas.openxmlformats.org/officeDocument/2006/relationships/hyperlink" Target="https://doi.org/10.1007/s00127-019-01758-y" TargetMode="External"/><Relationship Id="rId4" Type="http://schemas.openxmlformats.org/officeDocument/2006/relationships/hyperlink" Target="https://doi.org/10.1186/s12916-018-1035-5"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ueaeprints.uea.ac.uk/id/eprint/77639/" TargetMode="External"/><Relationship Id="rId2" Type="http://schemas.openxmlformats.org/officeDocument/2006/relationships/hyperlink" Target="https://www.nice.org.uk/guidance/qs80/chapter/Quality-statement-3-Family-intervention" TargetMode="External"/><Relationship Id="rId1" Type="http://schemas.openxmlformats.org/officeDocument/2006/relationships/slideLayout" Target="../slideLayouts/slideLayout2.xml"/><Relationship Id="rId6" Type="http://schemas.openxmlformats.org/officeDocument/2006/relationships/hyperlink" Target="https://doi.org/10.1016/j.psychres.2020.113068" TargetMode="External"/><Relationship Id="rId5" Type="http://schemas.openxmlformats.org/officeDocument/2006/relationships/hyperlink" Target="https://repositorio.unicamp.br/Busca/Download?codigoArquivo=507573" TargetMode="External"/><Relationship Id="rId4" Type="http://schemas.openxmlformats.org/officeDocument/2006/relationships/hyperlink" Target="https://doi.org/10.1159/0004309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34A239E-B22C-1842-A351-AAD053BC4BFB}"/>
              </a:ext>
            </a:extLst>
          </p:cNvPr>
          <p:cNvSpPr>
            <a:spLocks noGrp="1"/>
          </p:cNvSpPr>
          <p:nvPr>
            <p:ph type="body" sz="quarter" idx="12"/>
          </p:nvPr>
        </p:nvSpPr>
        <p:spPr>
          <a:xfrm>
            <a:off x="3393440" y="89646"/>
            <a:ext cx="22209760" cy="1978640"/>
          </a:xfrm>
        </p:spPr>
        <p:txBody>
          <a:bodyPr/>
          <a:lstStyle/>
          <a:p>
            <a:r>
              <a:rPr lang="en-GB" dirty="0"/>
              <a:t>How Effective Are the UK’s Healthcare Provisions for Individuals with Schizophrenia?   </a:t>
            </a:r>
          </a:p>
          <a:p>
            <a:r>
              <a:rPr lang="en-GB" dirty="0"/>
              <a:t> </a:t>
            </a:r>
          </a:p>
          <a:p>
            <a:endParaRPr lang="en-US" dirty="0"/>
          </a:p>
        </p:txBody>
      </p:sp>
      <p:sp>
        <p:nvSpPr>
          <p:cNvPr id="5" name="Text Placeholder 4">
            <a:extLst>
              <a:ext uri="{FF2B5EF4-FFF2-40B4-BE49-F238E27FC236}">
                <a16:creationId xmlns:a16="http://schemas.microsoft.com/office/drawing/2014/main" id="{EC65508B-E84C-8B47-A9F0-E059B86D2CA3}"/>
              </a:ext>
            </a:extLst>
          </p:cNvPr>
          <p:cNvSpPr>
            <a:spLocks noGrp="1"/>
          </p:cNvSpPr>
          <p:nvPr>
            <p:ph type="body" sz="quarter" idx="15"/>
          </p:nvPr>
        </p:nvSpPr>
        <p:spPr>
          <a:xfrm>
            <a:off x="-150632" y="2676246"/>
            <a:ext cx="6957879" cy="461665"/>
          </a:xfrm>
        </p:spPr>
        <p:txBody>
          <a:bodyPr/>
          <a:lstStyle/>
          <a:p>
            <a:r>
              <a:rPr lang="en-US" sz="2400" dirty="0"/>
              <a:t>1. Introduction </a:t>
            </a:r>
          </a:p>
        </p:txBody>
      </p:sp>
      <p:sp>
        <p:nvSpPr>
          <p:cNvPr id="6" name="Text Placeholder 5">
            <a:extLst>
              <a:ext uri="{FF2B5EF4-FFF2-40B4-BE49-F238E27FC236}">
                <a16:creationId xmlns:a16="http://schemas.microsoft.com/office/drawing/2014/main" id="{6E167009-CA09-F24A-857E-809C91FF5F62}"/>
              </a:ext>
            </a:extLst>
          </p:cNvPr>
          <p:cNvSpPr>
            <a:spLocks noGrp="1"/>
          </p:cNvSpPr>
          <p:nvPr>
            <p:ph type="body" sz="quarter" idx="16"/>
          </p:nvPr>
        </p:nvSpPr>
        <p:spPr>
          <a:xfrm>
            <a:off x="480490" y="3186809"/>
            <a:ext cx="6418765" cy="7021441"/>
          </a:xfrm>
          <a:solidFill>
            <a:srgbClr val="C7D5ED"/>
          </a:solidFill>
        </p:spPr>
        <p:txBody>
          <a:bodyPr/>
          <a:lstStyle/>
          <a:p>
            <a:r>
              <a:rPr lang="en-GB" dirty="0">
                <a:solidFill>
                  <a:schemeClr val="accent1"/>
                </a:solidFill>
              </a:rPr>
              <a:t>This chapter outlines the methodology used to evaluate the effectiveness of the UK’s healthcare provisions for individuals with schizophrenia. A secondary research strategy was adopted, involving the critical analysis of peer-reviewed literature, policy documents, and healthcare reports. This approach allowed for a structured evaluation of treatment effectiveness, accessibility, and systemic barriers (Grewal, Kataria and Dhawan, 2016).</a:t>
            </a:r>
          </a:p>
          <a:p>
            <a:r>
              <a:rPr lang="en-GB" dirty="0">
                <a:solidFill>
                  <a:schemeClr val="accent1"/>
                </a:solidFill>
              </a:rPr>
              <a:t>The poster visually summarises the research process, while this chapter clearly explains the search strategy, selection criteria, validation methods, and thematic analysis used to guide the study.</a:t>
            </a:r>
          </a:p>
          <a:p>
            <a:r>
              <a:rPr lang="en-GB" dirty="0">
                <a:solidFill>
                  <a:schemeClr val="accent1"/>
                </a:solidFill>
              </a:rPr>
              <a:t>The study aims to critically evaluate the effectiveness of the UK’s healthcare provisions for individuals with schizophrenia by analysing treatment approaches, systemic barriers, and accessibility challenges. It will provide evidence-based recommendations to improve  access, enhance treatment outcomes, and reduce healthcare disparities </a:t>
            </a:r>
          </a:p>
          <a:p>
            <a:r>
              <a:rPr lang="en-GB" dirty="0">
                <a:solidFill>
                  <a:schemeClr val="accent1"/>
                </a:solidFill>
              </a:rPr>
              <a:t> </a:t>
            </a:r>
          </a:p>
          <a:p>
            <a:endParaRPr lang="en-US" dirty="0"/>
          </a:p>
        </p:txBody>
      </p:sp>
      <p:sp>
        <p:nvSpPr>
          <p:cNvPr id="9" name="Text Placeholder 8">
            <a:extLst>
              <a:ext uri="{FF2B5EF4-FFF2-40B4-BE49-F238E27FC236}">
                <a16:creationId xmlns:a16="http://schemas.microsoft.com/office/drawing/2014/main" id="{4F4179AC-6EF3-0240-B5D7-6DCD915AD639}"/>
              </a:ext>
            </a:extLst>
          </p:cNvPr>
          <p:cNvSpPr>
            <a:spLocks noGrp="1"/>
          </p:cNvSpPr>
          <p:nvPr>
            <p:ph type="body" sz="quarter" idx="18"/>
          </p:nvPr>
        </p:nvSpPr>
        <p:spPr>
          <a:xfrm>
            <a:off x="7503568" y="2764377"/>
            <a:ext cx="6995514" cy="461665"/>
          </a:xfrm>
        </p:spPr>
        <p:txBody>
          <a:bodyPr/>
          <a:lstStyle/>
          <a:p>
            <a:r>
              <a:rPr lang="en-US" sz="2400" dirty="0"/>
              <a:t>2. Search Strategy</a:t>
            </a:r>
          </a:p>
        </p:txBody>
      </p:sp>
      <p:sp>
        <p:nvSpPr>
          <p:cNvPr id="10" name="Text Placeholder 9">
            <a:extLst>
              <a:ext uri="{FF2B5EF4-FFF2-40B4-BE49-F238E27FC236}">
                <a16:creationId xmlns:a16="http://schemas.microsoft.com/office/drawing/2014/main" id="{9CE75800-E5B8-6744-8CCD-05CB1D7B210F}"/>
              </a:ext>
            </a:extLst>
          </p:cNvPr>
          <p:cNvSpPr>
            <a:spLocks noGrp="1"/>
          </p:cNvSpPr>
          <p:nvPr>
            <p:ph type="body" sz="quarter" idx="24"/>
          </p:nvPr>
        </p:nvSpPr>
        <p:spPr>
          <a:xfrm>
            <a:off x="7686044" y="3342721"/>
            <a:ext cx="6630562" cy="5749162"/>
          </a:xfrm>
          <a:solidFill>
            <a:schemeClr val="accent1">
              <a:lumMod val="60000"/>
              <a:lumOff val="40000"/>
            </a:schemeClr>
          </a:solidFill>
        </p:spPr>
        <p:txBody>
          <a:bodyPr/>
          <a:lstStyle/>
          <a:p>
            <a:r>
              <a:rPr lang="en-GB" dirty="0">
                <a:solidFill>
                  <a:schemeClr val="tx2"/>
                </a:solidFill>
              </a:rPr>
              <a:t> </a:t>
            </a:r>
            <a:r>
              <a:rPr lang="en-GB" dirty="0">
                <a:solidFill>
                  <a:srgbClr val="545554"/>
                </a:solidFill>
              </a:rPr>
              <a:t>A structured search was developed using Boolean operators (AND, OR, NOT) to combine key terms such as 'Schizophrenia', 'UK Healthcare', and 'Treatment Access' (University of Illinois Library, 2024; Stanford Medicine, 2025). </a:t>
            </a:r>
          </a:p>
          <a:p>
            <a:r>
              <a:rPr lang="en-GB" dirty="0">
                <a:solidFill>
                  <a:srgbClr val="545554"/>
                </a:solidFill>
              </a:rPr>
              <a:t>This approach was applied across PubMed, PsycINFO, and Semantic Scholar using combinations like “schizophrenia AND treatment AND UK” and “CBT OR family therapy AND Schizophrenia.”. </a:t>
            </a:r>
          </a:p>
          <a:p>
            <a:r>
              <a:rPr lang="en-GB" dirty="0">
                <a:solidFill>
                  <a:srgbClr val="545554"/>
                </a:solidFill>
              </a:rPr>
              <a:t>To maintain transparency, search activity was documented in a spreadsheet. To ensure relevance, only UK-based, peer-reviewed studies published in English from 2015 to 2025 were included. The CRAAP test was applied to assess source quality and support the research objectives and thematic analysis. Please refer to the appendices for examples of the Boolean operators.</a:t>
            </a:r>
          </a:p>
          <a:p>
            <a:r>
              <a:rPr lang="en-GB" dirty="0">
                <a:solidFill>
                  <a:srgbClr val="545554"/>
                </a:solidFill>
              </a:rPr>
              <a:t> </a:t>
            </a:r>
          </a:p>
          <a:p>
            <a:r>
              <a:rPr lang="en-GB" dirty="0"/>
              <a:t> </a:t>
            </a:r>
          </a:p>
          <a:p>
            <a:endParaRPr lang="en-US" dirty="0"/>
          </a:p>
        </p:txBody>
      </p:sp>
      <p:sp>
        <p:nvSpPr>
          <p:cNvPr id="11" name="Text Placeholder 10">
            <a:extLst>
              <a:ext uri="{FF2B5EF4-FFF2-40B4-BE49-F238E27FC236}">
                <a16:creationId xmlns:a16="http://schemas.microsoft.com/office/drawing/2014/main" id="{877DA5FD-4E0A-764B-8339-BD6754E0BF0E}"/>
              </a:ext>
            </a:extLst>
          </p:cNvPr>
          <p:cNvSpPr>
            <a:spLocks noGrp="1"/>
          </p:cNvSpPr>
          <p:nvPr>
            <p:ph type="body" sz="quarter" idx="19"/>
          </p:nvPr>
        </p:nvSpPr>
        <p:spPr>
          <a:xfrm>
            <a:off x="14761560" y="2757945"/>
            <a:ext cx="6959003" cy="461665"/>
          </a:xfrm>
        </p:spPr>
        <p:txBody>
          <a:bodyPr/>
          <a:lstStyle/>
          <a:p>
            <a:r>
              <a:rPr lang="en-US" sz="2400" dirty="0"/>
              <a:t>3. Searching for Information</a:t>
            </a:r>
          </a:p>
        </p:txBody>
      </p:sp>
      <p:sp>
        <p:nvSpPr>
          <p:cNvPr id="12" name="Text Placeholder 11">
            <a:extLst>
              <a:ext uri="{FF2B5EF4-FFF2-40B4-BE49-F238E27FC236}">
                <a16:creationId xmlns:a16="http://schemas.microsoft.com/office/drawing/2014/main" id="{CE29CDA7-E10F-1249-8D1B-2B7FCDC55ACA}"/>
              </a:ext>
            </a:extLst>
          </p:cNvPr>
          <p:cNvSpPr>
            <a:spLocks noGrp="1"/>
          </p:cNvSpPr>
          <p:nvPr>
            <p:ph type="body" sz="quarter" idx="25"/>
          </p:nvPr>
        </p:nvSpPr>
        <p:spPr>
          <a:xfrm>
            <a:off x="14899542" y="3342109"/>
            <a:ext cx="6744095" cy="5061355"/>
          </a:xfrm>
          <a:solidFill>
            <a:schemeClr val="accent1"/>
          </a:solidFill>
        </p:spPr>
        <p:txBody>
          <a:bodyPr/>
          <a:lstStyle/>
          <a:p>
            <a:r>
              <a:rPr lang="en-GB" dirty="0">
                <a:solidFill>
                  <a:schemeClr val="bg1"/>
                </a:solidFill>
              </a:rPr>
              <a:t>Secondary research involves locating and analysing existing literature to address a defined research question (Grewal, Kataria &amp; Dhawan, 2016). This study sourced material from PubMed, PsycINFO, Google Scholar, and BMC Medicine, all selected for their academic credibility, relevance to health and social care, and access to peer-reviewed content across multiple platforms.</a:t>
            </a:r>
          </a:p>
          <a:p>
            <a:r>
              <a:rPr lang="en-GB" dirty="0">
                <a:solidFill>
                  <a:schemeClr val="bg1"/>
                </a:solidFill>
              </a:rPr>
              <a:t>The search process was iterative, with results refined based on relevance and emerging themes. All outcomes were recorded in a structured tracking table to maintain transparency and consistency. </a:t>
            </a:r>
          </a:p>
          <a:p>
            <a:endParaRPr lang="en-GB" dirty="0">
              <a:solidFill>
                <a:schemeClr val="bg1"/>
              </a:solidFill>
            </a:endParaRPr>
          </a:p>
          <a:p>
            <a:r>
              <a:rPr lang="en-GB" dirty="0">
                <a:solidFill>
                  <a:schemeClr val="bg1"/>
                </a:solidFill>
              </a:rPr>
              <a:t>See the appendices for the complete CRAAP Test Tracking Table.</a:t>
            </a:r>
          </a:p>
          <a:p>
            <a:endParaRPr lang="en-GB" dirty="0">
              <a:solidFill>
                <a:schemeClr val="bg1"/>
              </a:solidFill>
            </a:endParaRPr>
          </a:p>
          <a:p>
            <a:endParaRPr lang="en-GB" dirty="0">
              <a:solidFill>
                <a:schemeClr val="bg1"/>
              </a:solidFill>
            </a:endParaRPr>
          </a:p>
          <a:p>
            <a:r>
              <a:rPr lang="en-GB" dirty="0"/>
              <a:t> </a:t>
            </a:r>
          </a:p>
          <a:p>
            <a:endParaRPr lang="en-US" dirty="0"/>
          </a:p>
        </p:txBody>
      </p:sp>
      <p:sp>
        <p:nvSpPr>
          <p:cNvPr id="13" name="Text Placeholder 12">
            <a:extLst>
              <a:ext uri="{FF2B5EF4-FFF2-40B4-BE49-F238E27FC236}">
                <a16:creationId xmlns:a16="http://schemas.microsoft.com/office/drawing/2014/main" id="{A215EB31-A679-AE41-8D86-9261E3E88C72}"/>
              </a:ext>
            </a:extLst>
          </p:cNvPr>
          <p:cNvSpPr>
            <a:spLocks noGrp="1"/>
          </p:cNvSpPr>
          <p:nvPr>
            <p:ph type="body" sz="quarter" idx="20"/>
          </p:nvPr>
        </p:nvSpPr>
        <p:spPr>
          <a:xfrm>
            <a:off x="21983041" y="2729192"/>
            <a:ext cx="6958839" cy="461665"/>
          </a:xfrm>
        </p:spPr>
        <p:txBody>
          <a:bodyPr/>
          <a:lstStyle/>
          <a:p>
            <a:r>
              <a:rPr lang="en-US" sz="2400" dirty="0"/>
              <a:t>4. Data</a:t>
            </a:r>
          </a:p>
        </p:txBody>
      </p:sp>
      <p:sp>
        <p:nvSpPr>
          <p:cNvPr id="14" name="Text Placeholder 13">
            <a:extLst>
              <a:ext uri="{FF2B5EF4-FFF2-40B4-BE49-F238E27FC236}">
                <a16:creationId xmlns:a16="http://schemas.microsoft.com/office/drawing/2014/main" id="{EB409217-6830-A84B-BEED-C309A44817B8}"/>
              </a:ext>
            </a:extLst>
          </p:cNvPr>
          <p:cNvSpPr>
            <a:spLocks noGrp="1"/>
          </p:cNvSpPr>
          <p:nvPr>
            <p:ph type="body" sz="quarter" idx="26"/>
          </p:nvPr>
        </p:nvSpPr>
        <p:spPr>
          <a:xfrm>
            <a:off x="22197785" y="3281165"/>
            <a:ext cx="6744095" cy="2275110"/>
          </a:xfrm>
          <a:solidFill>
            <a:schemeClr val="accent5"/>
          </a:solidFill>
        </p:spPr>
        <p:txBody>
          <a:bodyPr/>
          <a:lstStyle/>
          <a:p>
            <a:r>
              <a:rPr lang="en-GB" dirty="0">
                <a:solidFill>
                  <a:schemeClr val="tx2">
                    <a:lumMod val="75000"/>
                  </a:schemeClr>
                </a:solidFill>
              </a:rPr>
              <a:t>Data adapted from Adil, Atiq and Ellahi (2022) reveals that their findings highlight persistent stigma and inequality faced by the UK population within healthcare and broader societal settings.</a:t>
            </a:r>
          </a:p>
          <a:p>
            <a:endParaRPr lang="en-US" dirty="0"/>
          </a:p>
        </p:txBody>
      </p:sp>
      <p:pic>
        <p:nvPicPr>
          <p:cNvPr id="1026" name="Picture 2">
            <a:extLst>
              <a:ext uri="{FF2B5EF4-FFF2-40B4-BE49-F238E27FC236}">
                <a16:creationId xmlns:a16="http://schemas.microsoft.com/office/drawing/2014/main" id="{F2AA5A65-45F4-FD4B-1D54-ACDB41448B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7634" y="10434304"/>
            <a:ext cx="6705459" cy="546253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33" name="Picture 32">
            <a:extLst>
              <a:ext uri="{FF2B5EF4-FFF2-40B4-BE49-F238E27FC236}">
                <a16:creationId xmlns:a16="http://schemas.microsoft.com/office/drawing/2014/main" id="{A367AF0C-B6EB-A5F6-CFE2-A55755FE0F79}"/>
              </a:ext>
            </a:extLst>
          </p:cNvPr>
          <p:cNvPicPr>
            <a:picLocks noChangeAspect="1"/>
          </p:cNvPicPr>
          <p:nvPr/>
        </p:nvPicPr>
        <p:blipFill>
          <a:blip r:embed="rId3"/>
          <a:stretch>
            <a:fillRect/>
          </a:stretch>
        </p:blipFill>
        <p:spPr>
          <a:xfrm>
            <a:off x="14797460" y="10419277"/>
            <a:ext cx="6744095" cy="5061355"/>
          </a:xfrm>
          <a:prstGeom prst="rect">
            <a:avLst/>
          </a:prstGeom>
        </p:spPr>
      </p:pic>
      <p:sp>
        <p:nvSpPr>
          <p:cNvPr id="42" name="Text Placeholder 13">
            <a:extLst>
              <a:ext uri="{FF2B5EF4-FFF2-40B4-BE49-F238E27FC236}">
                <a16:creationId xmlns:a16="http://schemas.microsoft.com/office/drawing/2014/main" id="{98335915-A68E-AE3D-E0F0-080768CF0701}"/>
              </a:ext>
            </a:extLst>
          </p:cNvPr>
          <p:cNvSpPr txBox="1">
            <a:spLocks/>
          </p:cNvSpPr>
          <p:nvPr/>
        </p:nvSpPr>
        <p:spPr>
          <a:xfrm>
            <a:off x="21983041" y="5578021"/>
            <a:ext cx="6525568" cy="1388713"/>
          </a:xfrm>
          <a:prstGeom prst="rect">
            <a:avLst/>
          </a:prstGeom>
        </p:spPr>
        <p:txBody>
          <a:bodyPr wrap="square" lIns="365760" tIns="365760" rIns="365760" bIns="365760">
            <a:spAutoFit/>
          </a:bodyPr>
          <a:lstStyle>
            <a:lvl1pPr marL="0" indent="0" algn="l" defTabSz="1820689" rtl="0" eaLnBrk="1" latinLnBrk="0" hangingPunct="1">
              <a:spcBef>
                <a:spcPct val="20000"/>
              </a:spcBef>
              <a:buFont typeface="Arial" pitchFamily="34" charset="0"/>
              <a:buNone/>
              <a:tabLst/>
              <a:defRPr lang="en-US" sz="1920" kern="1200" dirty="0">
                <a:solidFill>
                  <a:schemeClr val="tx1"/>
                </a:solidFill>
                <a:latin typeface="+mn-lt"/>
                <a:ea typeface="+mn-ea"/>
                <a:cs typeface="+mn-cs"/>
              </a:defRPr>
            </a:lvl1pPr>
            <a:lvl2pPr marL="492776" indent="-247234" algn="l" defTabSz="1820689" rtl="0" eaLnBrk="1" latinLnBrk="0" hangingPunct="1">
              <a:spcBef>
                <a:spcPct val="20000"/>
              </a:spcBef>
              <a:buFont typeface="Arial" pitchFamily="34" charset="0"/>
              <a:buChar char="–"/>
              <a:tabLst/>
              <a:defRPr lang="en-US" sz="1493" kern="1200" dirty="0">
                <a:solidFill>
                  <a:schemeClr val="tx1"/>
                </a:solidFill>
                <a:latin typeface="+mn-lt"/>
                <a:ea typeface="+mn-ea"/>
                <a:cs typeface="+mn-cs"/>
              </a:defRPr>
            </a:lvl2pPr>
            <a:lvl3pPr marL="492776" indent="-247234" algn="l" defTabSz="1820689" rtl="0" eaLnBrk="1" latinLnBrk="0" hangingPunct="1">
              <a:spcBef>
                <a:spcPct val="20000"/>
              </a:spcBef>
              <a:buFont typeface="Arial" pitchFamily="34" charset="0"/>
              <a:buChar char="•"/>
              <a:tabLst/>
              <a:defRPr lang="en-US" sz="1173" kern="1200" dirty="0">
                <a:solidFill>
                  <a:schemeClr val="tx1"/>
                </a:solidFill>
                <a:latin typeface="+mn-lt"/>
                <a:ea typeface="+mn-ea"/>
                <a:cs typeface="+mn-cs"/>
              </a:defRPr>
            </a:lvl3pPr>
            <a:lvl4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4pPr>
            <a:lvl5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p>
          <a:p>
            <a:endParaRPr lang="en-GB" dirty="0"/>
          </a:p>
        </p:txBody>
      </p:sp>
      <p:pic>
        <p:nvPicPr>
          <p:cNvPr id="43" name="Picture 42">
            <a:extLst>
              <a:ext uri="{FF2B5EF4-FFF2-40B4-BE49-F238E27FC236}">
                <a16:creationId xmlns:a16="http://schemas.microsoft.com/office/drawing/2014/main" id="{E1EC129F-FD5B-E38F-DD9D-1CD221DBC3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368503" y="7706003"/>
            <a:ext cx="5789342" cy="5375402"/>
          </a:xfrm>
          <a:prstGeom prst="rect">
            <a:avLst/>
          </a:prstGeom>
        </p:spPr>
      </p:pic>
      <p:sp>
        <p:nvSpPr>
          <p:cNvPr id="44" name="TextBox 43">
            <a:extLst>
              <a:ext uri="{FF2B5EF4-FFF2-40B4-BE49-F238E27FC236}">
                <a16:creationId xmlns:a16="http://schemas.microsoft.com/office/drawing/2014/main" id="{45A5DE46-D5C5-4249-A782-9F5DEE6AC276}"/>
              </a:ext>
            </a:extLst>
          </p:cNvPr>
          <p:cNvSpPr txBox="1"/>
          <p:nvPr/>
        </p:nvSpPr>
        <p:spPr>
          <a:xfrm>
            <a:off x="23915077" y="13219904"/>
            <a:ext cx="4382517" cy="400110"/>
          </a:xfrm>
          <a:prstGeom prst="rect">
            <a:avLst/>
          </a:prstGeom>
          <a:noFill/>
        </p:spPr>
        <p:txBody>
          <a:bodyPr wrap="square" rtlCol="0">
            <a:spAutoFit/>
          </a:bodyPr>
          <a:lstStyle/>
          <a:p>
            <a:r>
              <a:rPr lang="en-GB" sz="2000" b="1" dirty="0">
                <a:solidFill>
                  <a:srgbClr val="002060"/>
                </a:solidFill>
              </a:rPr>
              <a:t>                    </a:t>
            </a:r>
            <a:endParaRPr lang="en-GB" sz="1600" b="1" dirty="0">
              <a:solidFill>
                <a:srgbClr val="002060"/>
              </a:solidFill>
            </a:endParaRPr>
          </a:p>
        </p:txBody>
      </p:sp>
      <p:pic>
        <p:nvPicPr>
          <p:cNvPr id="1030" name="Picture 6" descr="schizophrenia definition">
            <a:extLst>
              <a:ext uri="{FF2B5EF4-FFF2-40B4-BE49-F238E27FC236}">
                <a16:creationId xmlns:a16="http://schemas.microsoft.com/office/drawing/2014/main" id="{92171CC7-77E6-0890-DB27-B54ED8C279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4165" y="10823491"/>
            <a:ext cx="6345090" cy="5204408"/>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6">
            <a:extLst>
              <a:ext uri="{FF2B5EF4-FFF2-40B4-BE49-F238E27FC236}">
                <a16:creationId xmlns:a16="http://schemas.microsoft.com/office/drawing/2014/main" id="{B1ED5F46-358C-0EA1-5E39-0665BAB6BF61}"/>
              </a:ext>
            </a:extLst>
          </p:cNvPr>
          <p:cNvSpPr txBox="1">
            <a:spLocks/>
          </p:cNvSpPr>
          <p:nvPr/>
        </p:nvSpPr>
        <p:spPr>
          <a:xfrm>
            <a:off x="21983041" y="5963646"/>
            <a:ext cx="6959002" cy="101566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US" sz="2000" dirty="0">
                <a:solidFill>
                  <a:srgbClr val="002060"/>
                </a:solidFill>
              </a:rPr>
              <a:t>Figure 4: Data self-creation: </a:t>
            </a:r>
            <a:r>
              <a:rPr lang="en-GB" sz="2000" dirty="0">
                <a:solidFill>
                  <a:srgbClr val="002060"/>
                </a:solidFill>
              </a:rPr>
              <a:t>Perceived Discrimination Experiences Reported by Individuals Diagnosed with Schizophrenia</a:t>
            </a:r>
          </a:p>
        </p:txBody>
      </p:sp>
      <p:sp>
        <p:nvSpPr>
          <p:cNvPr id="8" name="Text Placeholder 6">
            <a:extLst>
              <a:ext uri="{FF2B5EF4-FFF2-40B4-BE49-F238E27FC236}">
                <a16:creationId xmlns:a16="http://schemas.microsoft.com/office/drawing/2014/main" id="{1FF5B64A-9821-5A01-5346-527AE155BAC9}"/>
              </a:ext>
            </a:extLst>
          </p:cNvPr>
          <p:cNvSpPr txBox="1">
            <a:spLocks/>
          </p:cNvSpPr>
          <p:nvPr/>
        </p:nvSpPr>
        <p:spPr>
          <a:xfrm>
            <a:off x="23964442" y="13425695"/>
            <a:ext cx="5296358"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(Adil, Atiq and ELLahi, 2022)</a:t>
            </a:r>
          </a:p>
          <a:p>
            <a:endParaRPr lang="en-GB" dirty="0"/>
          </a:p>
        </p:txBody>
      </p:sp>
      <p:sp>
        <p:nvSpPr>
          <p:cNvPr id="15" name="Text Placeholder 6">
            <a:extLst>
              <a:ext uri="{FF2B5EF4-FFF2-40B4-BE49-F238E27FC236}">
                <a16:creationId xmlns:a16="http://schemas.microsoft.com/office/drawing/2014/main" id="{27313BC9-2261-53DE-3F02-09D8449FEA95}"/>
              </a:ext>
            </a:extLst>
          </p:cNvPr>
          <p:cNvSpPr txBox="1">
            <a:spLocks/>
          </p:cNvSpPr>
          <p:nvPr/>
        </p:nvSpPr>
        <p:spPr>
          <a:xfrm>
            <a:off x="14413093" y="9837058"/>
            <a:ext cx="5296358"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Figure 3: CRAAP Test Tracking Table </a:t>
            </a:r>
          </a:p>
          <a:p>
            <a:endParaRPr lang="en-GB" dirty="0"/>
          </a:p>
        </p:txBody>
      </p:sp>
      <p:sp>
        <p:nvSpPr>
          <p:cNvPr id="16" name="Text Placeholder 6">
            <a:extLst>
              <a:ext uri="{FF2B5EF4-FFF2-40B4-BE49-F238E27FC236}">
                <a16:creationId xmlns:a16="http://schemas.microsoft.com/office/drawing/2014/main" id="{9FFCA970-AF19-C5AB-DA18-0488FA176ED7}"/>
              </a:ext>
            </a:extLst>
          </p:cNvPr>
          <p:cNvSpPr txBox="1">
            <a:spLocks/>
          </p:cNvSpPr>
          <p:nvPr/>
        </p:nvSpPr>
        <p:spPr>
          <a:xfrm>
            <a:off x="7531201" y="9837058"/>
            <a:ext cx="5296358" cy="1096967"/>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Figure 2: CRAAP </a:t>
            </a:r>
            <a:r>
              <a:rPr lang="en-GB" dirty="0"/>
              <a:t>Test Criteria Overview</a:t>
            </a:r>
          </a:p>
          <a:p>
            <a:r>
              <a:rPr lang="en-GB" dirty="0">
                <a:solidFill>
                  <a:srgbClr val="002060"/>
                </a:solidFill>
              </a:rPr>
              <a:t> </a:t>
            </a:r>
          </a:p>
          <a:p>
            <a:endParaRPr lang="en-GB" dirty="0"/>
          </a:p>
        </p:txBody>
      </p:sp>
      <p:sp>
        <p:nvSpPr>
          <p:cNvPr id="17" name="Text Placeholder 6">
            <a:extLst>
              <a:ext uri="{FF2B5EF4-FFF2-40B4-BE49-F238E27FC236}">
                <a16:creationId xmlns:a16="http://schemas.microsoft.com/office/drawing/2014/main" id="{DE1FA5D4-5B89-4E99-C4AF-6EFE3F03E676}"/>
              </a:ext>
            </a:extLst>
          </p:cNvPr>
          <p:cNvSpPr txBox="1">
            <a:spLocks/>
          </p:cNvSpPr>
          <p:nvPr/>
        </p:nvSpPr>
        <p:spPr>
          <a:xfrm>
            <a:off x="10828883" y="15987394"/>
            <a:ext cx="5296358" cy="1096967"/>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(Kampen,2023)</a:t>
            </a:r>
            <a:endParaRPr lang="en-GB" dirty="0"/>
          </a:p>
          <a:p>
            <a:r>
              <a:rPr lang="en-GB" dirty="0">
                <a:solidFill>
                  <a:srgbClr val="002060"/>
                </a:solidFill>
              </a:rPr>
              <a:t> </a:t>
            </a:r>
          </a:p>
          <a:p>
            <a:endParaRPr lang="en-GB" dirty="0"/>
          </a:p>
        </p:txBody>
      </p:sp>
      <p:sp>
        <p:nvSpPr>
          <p:cNvPr id="18" name="Text Placeholder 6">
            <a:extLst>
              <a:ext uri="{FF2B5EF4-FFF2-40B4-BE49-F238E27FC236}">
                <a16:creationId xmlns:a16="http://schemas.microsoft.com/office/drawing/2014/main" id="{C2D70C1A-A470-6A52-D88E-459D410AA3F1}"/>
              </a:ext>
            </a:extLst>
          </p:cNvPr>
          <p:cNvSpPr txBox="1">
            <a:spLocks/>
          </p:cNvSpPr>
          <p:nvPr/>
        </p:nvSpPr>
        <p:spPr>
          <a:xfrm>
            <a:off x="2389686" y="16027899"/>
            <a:ext cx="5296358" cy="1096967"/>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(White Light Behaviour Health,2024)</a:t>
            </a:r>
            <a:endParaRPr lang="en-GB" dirty="0"/>
          </a:p>
          <a:p>
            <a:r>
              <a:rPr lang="en-GB" dirty="0">
                <a:solidFill>
                  <a:srgbClr val="002060"/>
                </a:solidFill>
              </a:rPr>
              <a:t> </a:t>
            </a:r>
          </a:p>
          <a:p>
            <a:endParaRPr lang="en-GB" dirty="0"/>
          </a:p>
        </p:txBody>
      </p:sp>
      <p:sp>
        <p:nvSpPr>
          <p:cNvPr id="19" name="Text Placeholder 6">
            <a:extLst>
              <a:ext uri="{FF2B5EF4-FFF2-40B4-BE49-F238E27FC236}">
                <a16:creationId xmlns:a16="http://schemas.microsoft.com/office/drawing/2014/main" id="{90BE1022-8789-2EC4-615A-617923825E3C}"/>
              </a:ext>
            </a:extLst>
          </p:cNvPr>
          <p:cNvSpPr txBox="1">
            <a:spLocks/>
          </p:cNvSpPr>
          <p:nvPr/>
        </p:nvSpPr>
        <p:spPr>
          <a:xfrm>
            <a:off x="231240" y="10208250"/>
            <a:ext cx="6751527" cy="1747017"/>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Figure 1:Schizophrenia: Key Symptoms and Effects on Functioning</a:t>
            </a:r>
          </a:p>
          <a:p>
            <a:r>
              <a:rPr lang="en-GB" dirty="0">
                <a:solidFill>
                  <a:srgbClr val="002060"/>
                </a:solidFill>
              </a:rPr>
              <a:t> </a:t>
            </a:r>
            <a:endParaRPr lang="en-GB" dirty="0"/>
          </a:p>
          <a:p>
            <a:r>
              <a:rPr lang="en-GB" dirty="0">
                <a:solidFill>
                  <a:srgbClr val="002060"/>
                </a:solidFill>
              </a:rPr>
              <a:t> </a:t>
            </a:r>
          </a:p>
          <a:p>
            <a:endParaRPr lang="en-GB" dirty="0"/>
          </a:p>
        </p:txBody>
      </p:sp>
      <p:sp>
        <p:nvSpPr>
          <p:cNvPr id="20" name="Text Placeholder 6">
            <a:extLst>
              <a:ext uri="{FF2B5EF4-FFF2-40B4-BE49-F238E27FC236}">
                <a16:creationId xmlns:a16="http://schemas.microsoft.com/office/drawing/2014/main" id="{90AFADD5-6DE3-CA82-1586-4F3696665E86}"/>
              </a:ext>
            </a:extLst>
          </p:cNvPr>
          <p:cNvSpPr txBox="1">
            <a:spLocks/>
          </p:cNvSpPr>
          <p:nvPr/>
        </p:nvSpPr>
        <p:spPr>
          <a:xfrm>
            <a:off x="21983041" y="14722532"/>
            <a:ext cx="5296358"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solidFill>
                <a:srgbClr val="002060"/>
              </a:solidFill>
            </a:endParaRPr>
          </a:p>
          <a:p>
            <a:endParaRPr lang="en-GB" dirty="0"/>
          </a:p>
        </p:txBody>
      </p:sp>
    </p:spTree>
    <p:extLst>
      <p:ext uri="{BB962C8B-B14F-4D97-AF65-F5344CB8AC3E}">
        <p14:creationId xmlns:p14="http://schemas.microsoft.com/office/powerpoint/2010/main" val="527466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B58A74-6E54-AFC4-DA0F-F728A1C8A8A8}"/>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DCAE6F26-9BF4-619F-52FA-EFE13E9DD9D3}"/>
              </a:ext>
            </a:extLst>
          </p:cNvPr>
          <p:cNvSpPr>
            <a:spLocks noGrp="1"/>
          </p:cNvSpPr>
          <p:nvPr>
            <p:ph type="body" sz="quarter" idx="15"/>
          </p:nvPr>
        </p:nvSpPr>
        <p:spPr>
          <a:xfrm>
            <a:off x="19609" y="2702474"/>
            <a:ext cx="6957879" cy="461665"/>
          </a:xfrm>
        </p:spPr>
        <p:txBody>
          <a:bodyPr/>
          <a:lstStyle/>
          <a:p>
            <a:r>
              <a:rPr lang="en-US" sz="2400"/>
              <a:t>5. Research Validation and Analysis </a:t>
            </a:r>
            <a:endParaRPr lang="en-US" sz="2400" dirty="0"/>
          </a:p>
        </p:txBody>
      </p:sp>
      <p:sp>
        <p:nvSpPr>
          <p:cNvPr id="6" name="Text Placeholder 5">
            <a:extLst>
              <a:ext uri="{FF2B5EF4-FFF2-40B4-BE49-F238E27FC236}">
                <a16:creationId xmlns:a16="http://schemas.microsoft.com/office/drawing/2014/main" id="{43986BC5-569B-1013-F3A9-D125AA2F0A3C}"/>
              </a:ext>
            </a:extLst>
          </p:cNvPr>
          <p:cNvSpPr>
            <a:spLocks noGrp="1"/>
          </p:cNvSpPr>
          <p:nvPr>
            <p:ph type="body" sz="quarter" idx="16"/>
          </p:nvPr>
        </p:nvSpPr>
        <p:spPr>
          <a:xfrm>
            <a:off x="599724" y="3310943"/>
            <a:ext cx="6287309" cy="5052537"/>
          </a:xfrm>
          <a:solidFill>
            <a:srgbClr val="C7D5ED"/>
          </a:solidFill>
        </p:spPr>
        <p:txBody>
          <a:bodyPr/>
          <a:lstStyle/>
          <a:p>
            <a:r>
              <a:rPr lang="en-GB">
                <a:solidFill>
                  <a:schemeClr val="accent1"/>
                </a:solidFill>
              </a:rPr>
              <a:t>To ensure rigour, peer-reviewed, UK-based sources were first evaluated using the CRAAP test. This helped establish the relevance, credibility, and quality of the literature selected for the review, supporting consistency across the dataset.</a:t>
            </a:r>
          </a:p>
          <a:p>
            <a:endParaRPr lang="en-GB">
              <a:solidFill>
                <a:schemeClr val="accent1"/>
              </a:solidFill>
            </a:endParaRPr>
          </a:p>
          <a:p>
            <a:r>
              <a:rPr lang="en-GB">
                <a:solidFill>
                  <a:schemeClr val="accent1"/>
                </a:solidFill>
              </a:rPr>
              <a:t>Following this, Braun and Clarke’s (2016) six-phase Thematic Analysis was used to identify and interpret recurring themes linked to the research objectives. Manual coding enabled categories such as access, treatment approaches, stigma, and inequality to be developed and refined, enhancing transparency and analytical depth.</a:t>
            </a:r>
          </a:p>
          <a:p>
            <a:endParaRPr lang="en-US" dirty="0">
              <a:solidFill>
                <a:schemeClr val="accent1"/>
              </a:solidFill>
            </a:endParaRPr>
          </a:p>
        </p:txBody>
      </p:sp>
      <p:sp>
        <p:nvSpPr>
          <p:cNvPr id="9" name="Text Placeholder 8">
            <a:extLst>
              <a:ext uri="{FF2B5EF4-FFF2-40B4-BE49-F238E27FC236}">
                <a16:creationId xmlns:a16="http://schemas.microsoft.com/office/drawing/2014/main" id="{67930E2D-CDF1-91D6-61C7-333674F8D042}"/>
              </a:ext>
            </a:extLst>
          </p:cNvPr>
          <p:cNvSpPr>
            <a:spLocks noGrp="1"/>
          </p:cNvSpPr>
          <p:nvPr>
            <p:ph type="body" sz="quarter" idx="18"/>
          </p:nvPr>
        </p:nvSpPr>
        <p:spPr>
          <a:xfrm>
            <a:off x="7503568" y="2764377"/>
            <a:ext cx="6995514" cy="461665"/>
          </a:xfrm>
        </p:spPr>
        <p:txBody>
          <a:bodyPr/>
          <a:lstStyle/>
          <a:p>
            <a:r>
              <a:rPr lang="en-US" sz="2400"/>
              <a:t>6. Inclusion Criteria </a:t>
            </a:r>
            <a:endParaRPr lang="en-US" sz="2400" dirty="0"/>
          </a:p>
        </p:txBody>
      </p:sp>
      <p:sp>
        <p:nvSpPr>
          <p:cNvPr id="10" name="Text Placeholder 9">
            <a:extLst>
              <a:ext uri="{FF2B5EF4-FFF2-40B4-BE49-F238E27FC236}">
                <a16:creationId xmlns:a16="http://schemas.microsoft.com/office/drawing/2014/main" id="{3338B9DD-72B4-50C4-8732-7372E7668A4A}"/>
              </a:ext>
            </a:extLst>
          </p:cNvPr>
          <p:cNvSpPr>
            <a:spLocks noGrp="1"/>
          </p:cNvSpPr>
          <p:nvPr>
            <p:ph type="body" sz="quarter" idx="24"/>
          </p:nvPr>
        </p:nvSpPr>
        <p:spPr>
          <a:xfrm>
            <a:off x="7588733" y="3425306"/>
            <a:ext cx="6807815" cy="2194480"/>
          </a:xfrm>
          <a:solidFill>
            <a:schemeClr val="accent1">
              <a:lumMod val="60000"/>
              <a:lumOff val="40000"/>
            </a:schemeClr>
          </a:solidFill>
        </p:spPr>
        <p:txBody>
          <a:bodyPr/>
          <a:lstStyle/>
          <a:p>
            <a:r>
              <a:rPr lang="en-GB">
                <a:solidFill>
                  <a:srgbClr val="545554"/>
                </a:solidFill>
              </a:rPr>
              <a:t>Sources were peer-reviewed, published between 2015 and 2025, and focused on UK-based populations. Only English-language articles that were fully accessible online were included. These criteria aligned with the research aim and supported consistent comparisons in treatment and access to care.</a:t>
            </a:r>
            <a:endParaRPr lang="en-GB" dirty="0">
              <a:solidFill>
                <a:srgbClr val="545554"/>
              </a:solidFill>
              <a:effectLst/>
            </a:endParaRPr>
          </a:p>
        </p:txBody>
      </p:sp>
      <p:sp>
        <p:nvSpPr>
          <p:cNvPr id="11" name="Text Placeholder 10">
            <a:extLst>
              <a:ext uri="{FF2B5EF4-FFF2-40B4-BE49-F238E27FC236}">
                <a16:creationId xmlns:a16="http://schemas.microsoft.com/office/drawing/2014/main" id="{7C321E42-509B-0090-A824-C030FBEB8BEA}"/>
              </a:ext>
            </a:extLst>
          </p:cNvPr>
          <p:cNvSpPr>
            <a:spLocks noGrp="1"/>
          </p:cNvSpPr>
          <p:nvPr>
            <p:ph type="body" sz="quarter" idx="19"/>
          </p:nvPr>
        </p:nvSpPr>
        <p:spPr>
          <a:xfrm>
            <a:off x="14630400" y="2735014"/>
            <a:ext cx="6959003" cy="461665"/>
          </a:xfrm>
        </p:spPr>
        <p:txBody>
          <a:bodyPr/>
          <a:lstStyle/>
          <a:p>
            <a:r>
              <a:rPr lang="en-US" sz="2400"/>
              <a:t>7.  Exclusion Criteria</a:t>
            </a:r>
            <a:endParaRPr lang="en-US" sz="2400" dirty="0"/>
          </a:p>
        </p:txBody>
      </p:sp>
      <p:sp>
        <p:nvSpPr>
          <p:cNvPr id="13" name="Text Placeholder 12">
            <a:extLst>
              <a:ext uri="{FF2B5EF4-FFF2-40B4-BE49-F238E27FC236}">
                <a16:creationId xmlns:a16="http://schemas.microsoft.com/office/drawing/2014/main" id="{0AEDC54D-05B3-92E4-40DA-10CBE8D5C3DF}"/>
              </a:ext>
            </a:extLst>
          </p:cNvPr>
          <p:cNvSpPr>
            <a:spLocks noGrp="1"/>
          </p:cNvSpPr>
          <p:nvPr>
            <p:ph type="body" sz="quarter" idx="20"/>
          </p:nvPr>
        </p:nvSpPr>
        <p:spPr>
          <a:xfrm>
            <a:off x="21983041" y="2729192"/>
            <a:ext cx="6958839" cy="523220"/>
          </a:xfrm>
        </p:spPr>
        <p:txBody>
          <a:bodyPr/>
          <a:lstStyle/>
          <a:p>
            <a:r>
              <a:rPr lang="en-US" sz="2800"/>
              <a:t>8. Ethical Considerations </a:t>
            </a:r>
            <a:endParaRPr lang="en-US" sz="2800" dirty="0"/>
          </a:p>
        </p:txBody>
      </p:sp>
      <p:sp>
        <p:nvSpPr>
          <p:cNvPr id="14" name="Text Placeholder 13">
            <a:extLst>
              <a:ext uri="{FF2B5EF4-FFF2-40B4-BE49-F238E27FC236}">
                <a16:creationId xmlns:a16="http://schemas.microsoft.com/office/drawing/2014/main" id="{FBA931C3-95C8-7B8D-6E3D-BF5E7F1463DF}"/>
              </a:ext>
            </a:extLst>
          </p:cNvPr>
          <p:cNvSpPr>
            <a:spLocks noGrp="1"/>
          </p:cNvSpPr>
          <p:nvPr>
            <p:ph type="body" sz="quarter" idx="26"/>
          </p:nvPr>
        </p:nvSpPr>
        <p:spPr>
          <a:xfrm>
            <a:off x="22244411" y="3576460"/>
            <a:ext cx="6630184" cy="8005940"/>
          </a:xfrm>
          <a:solidFill>
            <a:schemeClr val="accent5"/>
          </a:solidFill>
        </p:spPr>
        <p:txBody>
          <a:bodyPr/>
          <a:lstStyle/>
          <a:p>
            <a:r>
              <a:rPr lang="en-GB" dirty="0">
                <a:solidFill>
                  <a:schemeClr val="tx2">
                    <a:lumMod val="75000"/>
                  </a:schemeClr>
                </a:solidFill>
              </a:rPr>
              <a:t>Ethics in secondary research involves responsibly using and representing published work while maintaining intellectual integrity, avoiding plagiarism, and respecting original authors’ contributions (Zhaksylyk et al., 2023).</a:t>
            </a:r>
          </a:p>
          <a:p>
            <a:pPr marL="342900" indent="-342900">
              <a:buFont typeface="Wingdings" panose="05000000000000000000" pitchFamily="2" charset="2"/>
              <a:buChar char="§"/>
            </a:pPr>
            <a:endParaRPr lang="en-GB" dirty="0">
              <a:solidFill>
                <a:schemeClr val="tx2">
                  <a:lumMod val="75000"/>
                </a:schemeClr>
              </a:solidFill>
            </a:endParaRPr>
          </a:p>
          <a:p>
            <a:pPr marL="342900" indent="-342900">
              <a:buFont typeface="Wingdings" panose="05000000000000000000" pitchFamily="2" charset="2"/>
              <a:buChar char="§"/>
            </a:pPr>
            <a:r>
              <a:rPr lang="en-GB" dirty="0">
                <a:solidFill>
                  <a:schemeClr val="tx2">
                    <a:lumMod val="75000"/>
                  </a:schemeClr>
                </a:solidFill>
              </a:rPr>
              <a:t>All sources were cited in Harvard style to acknowledge authors and uphold academic honesty.</a:t>
            </a:r>
          </a:p>
          <a:p>
            <a:endParaRPr lang="en-GB" dirty="0">
              <a:solidFill>
                <a:schemeClr val="tx2">
                  <a:lumMod val="75000"/>
                </a:schemeClr>
              </a:solidFill>
            </a:endParaRPr>
          </a:p>
          <a:p>
            <a:pPr marL="342900" indent="-342900">
              <a:buFont typeface="Wingdings" panose="05000000000000000000" pitchFamily="2" charset="2"/>
              <a:buChar char="§"/>
            </a:pPr>
            <a:r>
              <a:rPr lang="en-GB" dirty="0">
                <a:solidFill>
                  <a:schemeClr val="tx2">
                    <a:lumMod val="75000"/>
                  </a:schemeClr>
                </a:solidFill>
              </a:rPr>
              <a:t>Only credible, peer-reviewed studies were selected to ensure reliability and fairness in presenting findings.</a:t>
            </a:r>
          </a:p>
          <a:p>
            <a:pPr marL="342900" indent="-342900">
              <a:buFont typeface="Wingdings" panose="05000000000000000000" pitchFamily="2" charset="2"/>
              <a:buChar char="§"/>
            </a:pPr>
            <a:endParaRPr lang="en-GB" dirty="0">
              <a:solidFill>
                <a:schemeClr val="tx2">
                  <a:lumMod val="75000"/>
                </a:schemeClr>
              </a:solidFill>
            </a:endParaRPr>
          </a:p>
          <a:p>
            <a:pPr marL="342900" indent="-342900">
              <a:buFont typeface="Wingdings" panose="05000000000000000000" pitchFamily="2" charset="2"/>
              <a:buChar char="§"/>
            </a:pPr>
            <a:r>
              <a:rPr lang="en-GB" dirty="0">
                <a:solidFill>
                  <a:schemeClr val="tx2">
                    <a:lumMod val="75000"/>
                  </a:schemeClr>
                </a:solidFill>
              </a:rPr>
              <a:t>Given the sensitivity of mental health and schizophrenia, research findings were presented with care to avoid stigmatising language and misrepresentation.</a:t>
            </a:r>
          </a:p>
          <a:p>
            <a:pPr marL="342900" indent="-342900">
              <a:buFont typeface="Wingdings" panose="05000000000000000000" pitchFamily="2" charset="2"/>
              <a:buChar char="§"/>
            </a:pPr>
            <a:endParaRPr lang="en-GB" dirty="0">
              <a:solidFill>
                <a:schemeClr val="tx2">
                  <a:lumMod val="75000"/>
                </a:schemeClr>
              </a:solidFill>
            </a:endParaRPr>
          </a:p>
          <a:p>
            <a:pPr marL="342900" indent="-342900">
              <a:buFont typeface="Wingdings" panose="05000000000000000000" pitchFamily="2" charset="2"/>
              <a:buChar char="§"/>
            </a:pPr>
            <a:r>
              <a:rPr lang="en-GB" dirty="0">
                <a:solidFill>
                  <a:schemeClr val="tx2">
                    <a:lumMod val="75000"/>
                  </a:schemeClr>
                </a:solidFill>
              </a:rPr>
              <a:t>The CRAAP test and critical analysis checklist provided a structured approach to maintaining source credibility and ethical rigour.</a:t>
            </a:r>
            <a:endParaRPr lang="en-GB" dirty="0">
              <a:solidFill>
                <a:schemeClr val="tx2">
                  <a:lumMod val="75000"/>
                </a:schemeClr>
              </a:solidFill>
              <a:effectLst/>
            </a:endParaRPr>
          </a:p>
        </p:txBody>
      </p:sp>
      <p:sp>
        <p:nvSpPr>
          <p:cNvPr id="42" name="Text Placeholder 13">
            <a:extLst>
              <a:ext uri="{FF2B5EF4-FFF2-40B4-BE49-F238E27FC236}">
                <a16:creationId xmlns:a16="http://schemas.microsoft.com/office/drawing/2014/main" id="{105F1FD2-23D3-4984-0C99-188177BAE7E5}"/>
              </a:ext>
            </a:extLst>
          </p:cNvPr>
          <p:cNvSpPr txBox="1">
            <a:spLocks/>
          </p:cNvSpPr>
          <p:nvPr/>
        </p:nvSpPr>
        <p:spPr>
          <a:xfrm>
            <a:off x="22060676" y="5037182"/>
            <a:ext cx="6525568" cy="1388713"/>
          </a:xfrm>
          <a:prstGeom prst="rect">
            <a:avLst/>
          </a:prstGeom>
        </p:spPr>
        <p:txBody>
          <a:bodyPr wrap="square" lIns="365760" tIns="365760" rIns="365760" bIns="365760">
            <a:spAutoFit/>
          </a:bodyPr>
          <a:lstStyle>
            <a:lvl1pPr marL="0" indent="0" algn="l" defTabSz="1820689" rtl="0" eaLnBrk="1" latinLnBrk="0" hangingPunct="1">
              <a:spcBef>
                <a:spcPct val="20000"/>
              </a:spcBef>
              <a:buFont typeface="Arial" pitchFamily="34" charset="0"/>
              <a:buNone/>
              <a:tabLst/>
              <a:defRPr lang="en-US" sz="1920" kern="1200" dirty="0">
                <a:solidFill>
                  <a:schemeClr val="tx1"/>
                </a:solidFill>
                <a:latin typeface="+mn-lt"/>
                <a:ea typeface="+mn-ea"/>
                <a:cs typeface="+mn-cs"/>
              </a:defRPr>
            </a:lvl1pPr>
            <a:lvl2pPr marL="492776" indent="-247234" algn="l" defTabSz="1820689" rtl="0" eaLnBrk="1" latinLnBrk="0" hangingPunct="1">
              <a:spcBef>
                <a:spcPct val="20000"/>
              </a:spcBef>
              <a:buFont typeface="Arial" pitchFamily="34" charset="0"/>
              <a:buChar char="–"/>
              <a:tabLst/>
              <a:defRPr lang="en-US" sz="1493" kern="1200" dirty="0">
                <a:solidFill>
                  <a:schemeClr val="tx1"/>
                </a:solidFill>
                <a:latin typeface="+mn-lt"/>
                <a:ea typeface="+mn-ea"/>
                <a:cs typeface="+mn-cs"/>
              </a:defRPr>
            </a:lvl2pPr>
            <a:lvl3pPr marL="492776" indent="-247234" algn="l" defTabSz="1820689" rtl="0" eaLnBrk="1" latinLnBrk="0" hangingPunct="1">
              <a:spcBef>
                <a:spcPct val="20000"/>
              </a:spcBef>
              <a:buFont typeface="Arial" pitchFamily="34" charset="0"/>
              <a:buChar char="•"/>
              <a:tabLst/>
              <a:defRPr lang="en-US" sz="1173" kern="1200" dirty="0">
                <a:solidFill>
                  <a:schemeClr val="tx1"/>
                </a:solidFill>
                <a:latin typeface="+mn-lt"/>
                <a:ea typeface="+mn-ea"/>
                <a:cs typeface="+mn-cs"/>
              </a:defRPr>
            </a:lvl3pPr>
            <a:lvl4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4pPr>
            <a:lvl5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p>
          <a:p>
            <a:endParaRPr lang="en-GB" dirty="0"/>
          </a:p>
        </p:txBody>
      </p:sp>
      <p:pic>
        <p:nvPicPr>
          <p:cNvPr id="22" name="Picture 21">
            <a:extLst>
              <a:ext uri="{FF2B5EF4-FFF2-40B4-BE49-F238E27FC236}">
                <a16:creationId xmlns:a16="http://schemas.microsoft.com/office/drawing/2014/main" id="{01C09C73-2BC7-3CF3-2E2B-BA4CF1F055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360" y="9040889"/>
            <a:ext cx="6898344" cy="6406379"/>
          </a:xfrm>
          <a:prstGeom prst="rect">
            <a:avLst/>
          </a:prstGeom>
        </p:spPr>
      </p:pic>
      <p:sp>
        <p:nvSpPr>
          <p:cNvPr id="24" name="TextBox 23">
            <a:extLst>
              <a:ext uri="{FF2B5EF4-FFF2-40B4-BE49-F238E27FC236}">
                <a16:creationId xmlns:a16="http://schemas.microsoft.com/office/drawing/2014/main" id="{6A282A90-42D8-D600-013A-B2916BF59A48}"/>
              </a:ext>
            </a:extLst>
          </p:cNvPr>
          <p:cNvSpPr txBox="1"/>
          <p:nvPr/>
        </p:nvSpPr>
        <p:spPr>
          <a:xfrm>
            <a:off x="274360" y="8581505"/>
            <a:ext cx="6746239" cy="369332"/>
          </a:xfrm>
          <a:prstGeom prst="rect">
            <a:avLst/>
          </a:prstGeom>
          <a:noFill/>
        </p:spPr>
        <p:txBody>
          <a:bodyPr wrap="square" rtlCol="0">
            <a:spAutoFit/>
          </a:bodyPr>
          <a:lstStyle/>
          <a:p>
            <a:r>
              <a:rPr lang="en-GB" sz="1800" b="1" dirty="0">
                <a:solidFill>
                  <a:srgbClr val="002060"/>
                </a:solidFill>
              </a:rPr>
              <a:t>Figure 4: Clarke and Braun Thematic Analysis Process </a:t>
            </a:r>
          </a:p>
        </p:txBody>
      </p:sp>
      <p:sp>
        <p:nvSpPr>
          <p:cNvPr id="27" name="Text Placeholder 11">
            <a:extLst>
              <a:ext uri="{FF2B5EF4-FFF2-40B4-BE49-F238E27FC236}">
                <a16:creationId xmlns:a16="http://schemas.microsoft.com/office/drawing/2014/main" id="{6F0FD23A-8BA9-EE23-6A87-5B06F1330D37}"/>
              </a:ext>
            </a:extLst>
          </p:cNvPr>
          <p:cNvSpPr txBox="1">
            <a:spLocks/>
          </p:cNvSpPr>
          <p:nvPr/>
        </p:nvSpPr>
        <p:spPr>
          <a:xfrm>
            <a:off x="14906340" y="3414149"/>
            <a:ext cx="6591295" cy="2511457"/>
          </a:xfrm>
          <a:prstGeom prst="rect">
            <a:avLst/>
          </a:prstGeom>
          <a:solidFill>
            <a:schemeClr val="accent1"/>
          </a:solidFill>
        </p:spPr>
        <p:txBody>
          <a:bodyPr wrap="square" lIns="365760" tIns="365760" rIns="365760" bIns="365760">
            <a:spAutoFit/>
          </a:bodyPr>
          <a:lstStyle>
            <a:lvl1pPr marL="0" indent="0" algn="l" defTabSz="1820689" rtl="0" eaLnBrk="1" latinLnBrk="0" hangingPunct="1">
              <a:spcBef>
                <a:spcPct val="20000"/>
              </a:spcBef>
              <a:buFont typeface="Arial" pitchFamily="34" charset="0"/>
              <a:buNone/>
              <a:tabLst/>
              <a:defRPr lang="en-US" sz="1920" kern="1200" dirty="0">
                <a:solidFill>
                  <a:schemeClr val="tx1"/>
                </a:solidFill>
                <a:latin typeface="+mn-lt"/>
                <a:ea typeface="+mn-ea"/>
                <a:cs typeface="+mn-cs"/>
              </a:defRPr>
            </a:lvl1pPr>
            <a:lvl2pPr marL="492776" indent="-247234" algn="l" defTabSz="1820689" rtl="0" eaLnBrk="1" latinLnBrk="0" hangingPunct="1">
              <a:spcBef>
                <a:spcPct val="20000"/>
              </a:spcBef>
              <a:buFont typeface="Arial" pitchFamily="34" charset="0"/>
              <a:buChar char="–"/>
              <a:tabLst/>
              <a:defRPr lang="en-US" sz="1493" kern="1200" dirty="0">
                <a:solidFill>
                  <a:schemeClr val="tx1"/>
                </a:solidFill>
                <a:latin typeface="+mn-lt"/>
                <a:ea typeface="+mn-ea"/>
                <a:cs typeface="+mn-cs"/>
              </a:defRPr>
            </a:lvl2pPr>
            <a:lvl3pPr marL="492776" indent="-247234" algn="l" defTabSz="1820689" rtl="0" eaLnBrk="1" latinLnBrk="0" hangingPunct="1">
              <a:spcBef>
                <a:spcPct val="20000"/>
              </a:spcBef>
              <a:buFont typeface="Arial" pitchFamily="34" charset="0"/>
              <a:buChar char="•"/>
              <a:tabLst/>
              <a:defRPr lang="en-US" sz="1173" kern="1200" dirty="0">
                <a:solidFill>
                  <a:schemeClr val="tx1"/>
                </a:solidFill>
                <a:latin typeface="+mn-lt"/>
                <a:ea typeface="+mn-ea"/>
                <a:cs typeface="+mn-cs"/>
              </a:defRPr>
            </a:lvl3pPr>
            <a:lvl4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4pPr>
            <a:lvl5pPr marL="492776" indent="-247234" algn="l" defTabSz="1820689" rtl="0" eaLnBrk="1" latinLnBrk="0" hangingPunct="1">
              <a:spcBef>
                <a:spcPct val="20000"/>
              </a:spcBef>
              <a:buFont typeface="Arial" pitchFamily="34" charset="0"/>
              <a:buChar char="»"/>
              <a:tabLst/>
              <a:defRPr lang="en-US" sz="960" kern="1200" dirty="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chemeClr val="bg1"/>
                </a:solidFill>
              </a:rPr>
              <a:t>Sources were excluded if published before 2015, unrelated to the UK healthcare context, or not peer-reviewed (e.g., blogs, opinion pieces). Studies not available in English or not directly relevant to schizophrenia treatment, or access barriers, were also omitted.</a:t>
            </a:r>
            <a:endParaRPr lang="en-GB" dirty="0">
              <a:solidFill>
                <a:schemeClr val="bg1"/>
              </a:solidFill>
              <a:effectLst/>
            </a:endParaRPr>
          </a:p>
        </p:txBody>
      </p:sp>
      <p:sp>
        <p:nvSpPr>
          <p:cNvPr id="28" name="TextBox 27">
            <a:extLst>
              <a:ext uri="{FF2B5EF4-FFF2-40B4-BE49-F238E27FC236}">
                <a16:creationId xmlns:a16="http://schemas.microsoft.com/office/drawing/2014/main" id="{47550F06-F8DF-EA18-9A19-3D64F36014B5}"/>
              </a:ext>
            </a:extLst>
          </p:cNvPr>
          <p:cNvSpPr txBox="1"/>
          <p:nvPr/>
        </p:nvSpPr>
        <p:spPr>
          <a:xfrm>
            <a:off x="23307075" y="14201949"/>
            <a:ext cx="3867463" cy="848374"/>
          </a:xfrm>
          <a:prstGeom prst="rect">
            <a:avLst/>
          </a:prstGeom>
          <a:noFill/>
        </p:spPr>
        <p:txBody>
          <a:bodyPr wrap="square" rtlCol="0">
            <a:spAutoFit/>
          </a:bodyPr>
          <a:lstStyle/>
          <a:p>
            <a:endParaRPr lang="en-GB" dirty="0"/>
          </a:p>
        </p:txBody>
      </p:sp>
      <p:pic>
        <p:nvPicPr>
          <p:cNvPr id="30" name="Picture 9" descr="What Are the Different Types of Schizophrenia?">
            <a:extLst>
              <a:ext uri="{FF2B5EF4-FFF2-40B4-BE49-F238E27FC236}">
                <a16:creationId xmlns:a16="http://schemas.microsoft.com/office/drawing/2014/main" id="{645959FD-C9C8-4C94-A94F-C7AA4E20146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662" t="10031" r="26674" b="-10031"/>
          <a:stretch>
            <a:fillRect/>
          </a:stretch>
        </p:blipFill>
        <p:spPr bwMode="auto">
          <a:xfrm>
            <a:off x="7797839" y="5925606"/>
            <a:ext cx="6316479" cy="785897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University of Richmond">
            <a:extLst>
              <a:ext uri="{FF2B5EF4-FFF2-40B4-BE49-F238E27FC236}">
                <a16:creationId xmlns:a16="http://schemas.microsoft.com/office/drawing/2014/main" id="{A70A7F3B-9C97-A230-5445-7A6403527E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244411" y="11673371"/>
            <a:ext cx="6630184" cy="3808753"/>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6">
            <a:extLst>
              <a:ext uri="{FF2B5EF4-FFF2-40B4-BE49-F238E27FC236}">
                <a16:creationId xmlns:a16="http://schemas.microsoft.com/office/drawing/2014/main" id="{C57D120A-D8EB-A0D8-1400-CC221A095135}"/>
              </a:ext>
            </a:extLst>
          </p:cNvPr>
          <p:cNvSpPr txBox="1">
            <a:spLocks/>
          </p:cNvSpPr>
          <p:nvPr/>
        </p:nvSpPr>
        <p:spPr>
          <a:xfrm>
            <a:off x="24230480" y="15653206"/>
            <a:ext cx="5030320"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(University of Richmond, 2024)</a:t>
            </a:r>
          </a:p>
          <a:p>
            <a:endParaRPr lang="en-GB" dirty="0"/>
          </a:p>
        </p:txBody>
      </p:sp>
      <p:sp>
        <p:nvSpPr>
          <p:cNvPr id="3" name="Text Placeholder 6">
            <a:extLst>
              <a:ext uri="{FF2B5EF4-FFF2-40B4-BE49-F238E27FC236}">
                <a16:creationId xmlns:a16="http://schemas.microsoft.com/office/drawing/2014/main" id="{465897FA-B537-F01D-A365-D700D2CA6866}"/>
              </a:ext>
            </a:extLst>
          </p:cNvPr>
          <p:cNvSpPr txBox="1">
            <a:spLocks/>
          </p:cNvSpPr>
          <p:nvPr/>
        </p:nvSpPr>
        <p:spPr>
          <a:xfrm>
            <a:off x="2897220" y="15482124"/>
            <a:ext cx="5418484" cy="742383"/>
          </a:xfrm>
          <a:prstGeom prst="rect">
            <a:avLst/>
          </a:prstGeom>
        </p:spPr>
        <p:txBody>
          <a:bodyPr wrap="square">
            <a:spAutoFit/>
          </a:bodyPr>
          <a:lstStyle>
            <a:lvl1pPr marL="0" indent="0" algn="ctr" defTabSz="1820689" rtl="0" eaLnBrk="1" latinLnBrk="0" hangingPunct="1">
              <a:spcBef>
                <a:spcPct val="20000"/>
              </a:spcBef>
              <a:buFont typeface="Arial" pitchFamily="34" charset="0"/>
              <a:buNone/>
              <a:tabLst/>
              <a:defRPr lang="en-US" sz="1920" b="1" kern="1200" dirty="0">
                <a:solidFill>
                  <a:schemeClr val="accent1">
                    <a:lumMod val="50000"/>
                  </a:schemeClr>
                </a:solidFill>
                <a:latin typeface="+mj-lt"/>
                <a:ea typeface="+mn-ea"/>
                <a:cs typeface="+mn-cs"/>
              </a:defRPr>
            </a:lvl1pPr>
            <a:lvl2pPr marL="316108" indent="-316108" algn="l" defTabSz="1820689" rtl="0" eaLnBrk="1" latinLnBrk="0" hangingPunct="1">
              <a:spcBef>
                <a:spcPct val="20000"/>
              </a:spcBef>
              <a:buFont typeface="Arial" pitchFamily="34" charset="0"/>
              <a:buChar char="–"/>
              <a:tabLst/>
              <a:defRPr lang="en-US" sz="3413" kern="1200" smtClean="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lang="en-US" sz="2133" kern="1200" smtClean="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lang="en-US" sz="1707" kern="1200" smtClean="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lang="en-US" sz="1707"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r>
              <a:rPr lang="en-GB" dirty="0">
                <a:solidFill>
                  <a:srgbClr val="002060"/>
                </a:solidFill>
              </a:rPr>
              <a:t>(Clarke and Braun, 2016)</a:t>
            </a:r>
          </a:p>
          <a:p>
            <a:endParaRPr lang="en-GB" dirty="0"/>
          </a:p>
        </p:txBody>
      </p:sp>
      <p:pic>
        <p:nvPicPr>
          <p:cNvPr id="8" name="Picture 7" descr="Caractère et exclusion blancs illustration de vecteur">
            <a:extLst>
              <a:ext uri="{FF2B5EF4-FFF2-40B4-BE49-F238E27FC236}">
                <a16:creationId xmlns:a16="http://schemas.microsoft.com/office/drawing/2014/main" id="{BDA71B72-CC2B-7415-44A0-E74D7293EBA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5056157" y="6181204"/>
            <a:ext cx="6441478" cy="6963295"/>
          </a:xfrm>
          <a:prstGeom prst="rect">
            <a:avLst/>
          </a:prstGeom>
          <a:noFill/>
          <a:ln>
            <a:noFill/>
          </a:ln>
        </p:spPr>
      </p:pic>
    </p:spTree>
    <p:extLst>
      <p:ext uri="{BB962C8B-B14F-4D97-AF65-F5344CB8AC3E}">
        <p14:creationId xmlns:p14="http://schemas.microsoft.com/office/powerpoint/2010/main" val="1969906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16F396-A2A2-BBE3-A50B-634CAA759487}"/>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B8FF8702-875C-8798-E5EA-530AAAF0A921}"/>
              </a:ext>
            </a:extLst>
          </p:cNvPr>
          <p:cNvSpPr/>
          <p:nvPr/>
        </p:nvSpPr>
        <p:spPr>
          <a:xfrm rot="10800000" flipV="1">
            <a:off x="0" y="-1"/>
            <a:ext cx="29260800" cy="16459200"/>
          </a:xfrm>
          <a:prstGeom prst="rect">
            <a:avLst/>
          </a:prstGeom>
          <a:solidFill>
            <a:srgbClr val="C7D5ED"/>
          </a:solidFill>
        </p:spPr>
        <p:style>
          <a:lnRef idx="2">
            <a:schemeClr val="accent5"/>
          </a:lnRef>
          <a:fillRef idx="1">
            <a:schemeClr val="lt1"/>
          </a:fillRef>
          <a:effectRef idx="0">
            <a:schemeClr val="accent5"/>
          </a:effectRef>
          <a:fontRef idx="minor">
            <a:schemeClr val="dk1"/>
          </a:fontRef>
        </p:style>
        <p:txBody>
          <a:bodyPr rtlCol="0" anchor="ctr"/>
          <a:lstStyle/>
          <a:p>
            <a:r>
              <a:rPr lang="en-US" sz="3200" b="1" dirty="0"/>
              <a:t> </a:t>
            </a:r>
            <a:endParaRPr lang="en-US" sz="4000" b="1" dirty="0"/>
          </a:p>
          <a:p>
            <a:endParaRPr lang="en-GB" sz="3200" dirty="0"/>
          </a:p>
          <a:p>
            <a:endParaRPr lang="en-GB" sz="2800" dirty="0">
              <a:solidFill>
                <a:srgbClr val="002060"/>
              </a:solidFill>
              <a:latin typeface="Arial" panose="020B0604020202020204" pitchFamily="34" charset="0"/>
              <a:cs typeface="Arial" panose="020B0604020202020204" pitchFamily="34" charset="0"/>
            </a:endParaRPr>
          </a:p>
          <a:p>
            <a:endParaRPr lang="en-GB" sz="28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US" sz="4400" b="1" dirty="0">
                <a:solidFill>
                  <a:srgbClr val="002060"/>
                </a:solidFill>
                <a:latin typeface="Arial" panose="020B0604020202020204" pitchFamily="34" charset="0"/>
                <a:cs typeface="Arial" panose="020B0604020202020204" pitchFamily="34" charset="0"/>
              </a:rPr>
              <a:t>Reference</a:t>
            </a:r>
            <a:endParaRPr lang="en-GB" sz="44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Accountability in Research Ethics, Integrity and Policy (2024) ‘Accountability in Research: list of issues’. </a:t>
            </a:r>
            <a:r>
              <a:rPr lang="en-GB" sz="3200" i="1" dirty="0">
                <a:solidFill>
                  <a:srgbClr val="002060"/>
                </a:solidFill>
                <a:latin typeface="Arial" panose="020B0604020202020204" pitchFamily="34" charset="0"/>
                <a:cs typeface="Arial" panose="020B0604020202020204" pitchFamily="34" charset="0"/>
              </a:rPr>
              <a:t>Taylor &amp; Francis</a:t>
            </a:r>
            <a:r>
              <a:rPr lang="en-GB" sz="3200" dirty="0">
                <a:solidFill>
                  <a:srgbClr val="002060"/>
                </a:solidFill>
                <a:latin typeface="Arial" panose="020B0604020202020204" pitchFamily="34" charset="0"/>
                <a:cs typeface="Arial" panose="020B0604020202020204" pitchFamily="34" charset="0"/>
              </a:rPr>
              <a:t>. Available </a:t>
            </a:r>
            <a:r>
              <a:rPr lang="en-GB" sz="3200" dirty="0">
                <a:latin typeface="Arial" panose="020B0604020202020204" pitchFamily="34" charset="0"/>
                <a:cs typeface="Arial" panose="020B0604020202020204" pitchFamily="34" charset="0"/>
              </a:rPr>
              <a:t>at </a:t>
            </a:r>
            <a:r>
              <a:rPr lang="en-GB" sz="3200" u="sng" dirty="0">
                <a:latin typeface="Arial" panose="020B0604020202020204" pitchFamily="34" charset="0"/>
                <a:cs typeface="Arial" panose="020B0604020202020204" pitchFamily="34" charset="0"/>
                <a:hlinkClick r:id="rId3"/>
              </a:rPr>
              <a:t>https://doi.org/10.1080/gacr20</a:t>
            </a:r>
            <a:endParaRPr lang="en-GB" sz="3200" u="sng"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Stanford Medicine (2025) Research Guides: Literature Searching: Step 4 - Combine concepts using Boolean</a:t>
            </a:r>
            <a:r>
              <a:rPr lang="en-GB" sz="3200" i="1" dirty="0">
                <a:solidFill>
                  <a:srgbClr val="002060"/>
                </a:solidFill>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operators.  Stanford.edu. Available at: </a:t>
            </a:r>
            <a:r>
              <a:rPr lang="en-GB" sz="3200" u="sng" dirty="0">
                <a:latin typeface="Arial" panose="020B0604020202020204" pitchFamily="34" charset="0"/>
                <a:cs typeface="Arial" panose="020B0604020202020204" pitchFamily="34" charset="0"/>
                <a:hlinkClick r:id="rId4"/>
              </a:rPr>
              <a:t>https://laneguides.stanford.edu/LitSearch/step4?utm_s</a:t>
            </a:r>
            <a:r>
              <a:rPr lang="en-GB" sz="3200" dirty="0">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(Accessed: 20 June 2025).</a:t>
            </a:r>
          </a:p>
          <a:p>
            <a:r>
              <a:rPr lang="en-GB" sz="3200" dirty="0">
                <a:solidFill>
                  <a:srgbClr val="002060"/>
                </a:solidFill>
                <a:latin typeface="Arial" panose="020B0604020202020204" pitchFamily="34" charset="0"/>
                <a:cs typeface="Arial" panose="020B0604020202020204" pitchFamily="34" charset="0"/>
              </a:rPr>
              <a:t> </a:t>
            </a: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Adil, M., Atiq, I. and Ellahi, A. (2022) ‘Stigmatisation of Schizophrenic Individuals and Its Correlation to the Fear of Violent Offence’. Should We Be Concerned? </a:t>
            </a:r>
            <a:r>
              <a:rPr lang="en-GB" sz="3200" i="1" dirty="0">
                <a:solidFill>
                  <a:srgbClr val="002060"/>
                </a:solidFill>
                <a:latin typeface="Arial" panose="020B0604020202020204" pitchFamily="34" charset="0"/>
                <a:cs typeface="Arial" panose="020B0604020202020204" pitchFamily="34" charset="0"/>
              </a:rPr>
              <a:t>Annals of Medicine and Surgery</a:t>
            </a:r>
            <a:r>
              <a:rPr lang="en-GB" sz="3200" dirty="0">
                <a:solidFill>
                  <a:srgbClr val="002060"/>
                </a:solidFill>
                <a:latin typeface="Arial" panose="020B0604020202020204" pitchFamily="34" charset="0"/>
                <a:cs typeface="Arial" panose="020B0604020202020204" pitchFamily="34" charset="0"/>
              </a:rPr>
              <a:t>,82(104666). Available at </a:t>
            </a:r>
            <a:r>
              <a:rPr lang="en-GB" sz="3200" u="sng" dirty="0">
                <a:latin typeface="Arial" panose="020B0604020202020204" pitchFamily="34" charset="0"/>
                <a:cs typeface="Arial" panose="020B0604020202020204" pitchFamily="34" charset="0"/>
                <a:hlinkClick r:id="rId5"/>
              </a:rPr>
              <a:t>https://doi.org/10.1016/j.amsu.2022.104666</a:t>
            </a:r>
            <a:r>
              <a:rPr lang="en-GB" sz="3200" dirty="0">
                <a:latin typeface="Arial" panose="020B0604020202020204" pitchFamily="34" charset="0"/>
                <a:cs typeface="Arial" panose="020B0604020202020204" pitchFamily="34" charset="0"/>
              </a:rPr>
              <a:t>.</a:t>
            </a:r>
          </a:p>
          <a:p>
            <a:r>
              <a:rPr lang="en-GB" sz="3200" dirty="0">
                <a:latin typeface="Arial" panose="020B0604020202020204" pitchFamily="34" charset="0"/>
                <a:cs typeface="Arial" panose="020B0604020202020204" pitchFamily="34" charset="0"/>
              </a:rPr>
              <a:t> </a:t>
            </a: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Clarke, V. and Braun, V. (2016) ‘Thematic Analysis’. </a:t>
            </a:r>
            <a:r>
              <a:rPr lang="en-GB" sz="3200" i="1" dirty="0">
                <a:solidFill>
                  <a:srgbClr val="002060"/>
                </a:solidFill>
                <a:latin typeface="Arial" panose="020B0604020202020204" pitchFamily="34" charset="0"/>
                <a:cs typeface="Arial" panose="020B0604020202020204" pitchFamily="34" charset="0"/>
              </a:rPr>
              <a:t>The Journal of Positive Psychology</a:t>
            </a:r>
            <a:r>
              <a:rPr lang="en-GB" sz="3200" dirty="0">
                <a:solidFill>
                  <a:srgbClr val="002060"/>
                </a:solidFill>
                <a:latin typeface="Arial" panose="020B0604020202020204" pitchFamily="34" charset="0"/>
                <a:cs typeface="Arial" panose="020B0604020202020204" pitchFamily="34" charset="0"/>
              </a:rPr>
              <a:t>, 12(3), pp.297–298. Available at </a:t>
            </a:r>
            <a:r>
              <a:rPr lang="en-GB" sz="3200" u="sng" dirty="0">
                <a:latin typeface="Arial" panose="020B0604020202020204" pitchFamily="34" charset="0"/>
                <a:cs typeface="Arial" panose="020B0604020202020204" pitchFamily="34" charset="0"/>
                <a:hlinkClick r:id="rId6"/>
              </a:rPr>
              <a:t>https://doi.org/10.1080/17439760.2016.1262613</a:t>
            </a:r>
            <a:r>
              <a:rPr lang="en-GB" sz="3200" dirty="0">
                <a:latin typeface="Arial" panose="020B0604020202020204" pitchFamily="34" charset="0"/>
                <a:cs typeface="Arial" panose="020B0604020202020204" pitchFamily="34" charset="0"/>
              </a:rPr>
              <a:t>.</a:t>
            </a:r>
          </a:p>
          <a:p>
            <a:r>
              <a:rPr lang="en-GB" sz="3200"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Grewal, A., Kataria, H. and Dhawan, I. (2016) ‘Literature Search for Research Planning and Identification of Research Problem’. </a:t>
            </a:r>
            <a:r>
              <a:rPr lang="en-GB" sz="3200" i="1" dirty="0">
                <a:solidFill>
                  <a:srgbClr val="002060"/>
                </a:solidFill>
                <a:latin typeface="Arial" panose="020B0604020202020204" pitchFamily="34" charset="0"/>
                <a:cs typeface="Arial" panose="020B0604020202020204" pitchFamily="34" charset="0"/>
              </a:rPr>
              <a:t>Indian Journal of Anaesthesia</a:t>
            </a:r>
            <a:r>
              <a:rPr lang="en-GB" sz="3200" dirty="0">
                <a:solidFill>
                  <a:srgbClr val="002060"/>
                </a:solidFill>
                <a:latin typeface="Arial" panose="020B0604020202020204" pitchFamily="34" charset="0"/>
                <a:cs typeface="Arial" panose="020B0604020202020204" pitchFamily="34" charset="0"/>
              </a:rPr>
              <a:t>, 60(9), pp.635–639. Available at</a:t>
            </a:r>
            <a:r>
              <a:rPr lang="en-GB" sz="3200" dirty="0">
                <a:latin typeface="Arial" panose="020B0604020202020204" pitchFamily="34" charset="0"/>
                <a:cs typeface="Arial" panose="020B0604020202020204" pitchFamily="34" charset="0"/>
              </a:rPr>
              <a:t>: </a:t>
            </a:r>
            <a:r>
              <a:rPr lang="en-GB" sz="3200" u="sng" dirty="0">
                <a:latin typeface="Arial" panose="020B0604020202020204" pitchFamily="34" charset="0"/>
                <a:cs typeface="Arial" panose="020B0604020202020204" pitchFamily="34" charset="0"/>
                <a:hlinkClick r:id="rId7"/>
              </a:rPr>
              <a:t>https://doi.org/10.4103/0019-5049.190618</a:t>
            </a:r>
            <a:r>
              <a:rPr lang="en-GB" sz="3200" dirty="0">
                <a:latin typeface="Arial" panose="020B0604020202020204" pitchFamily="34" charset="0"/>
                <a:cs typeface="Arial" panose="020B0604020202020204" pitchFamily="34" charset="0"/>
              </a:rPr>
              <a:t>.</a:t>
            </a:r>
          </a:p>
          <a:p>
            <a:r>
              <a:rPr lang="en-GB" sz="3200"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Kampen, K.V. (2023) Library</a:t>
            </a:r>
            <a:r>
              <a:rPr lang="en-GB" sz="3200" i="1" dirty="0">
                <a:solidFill>
                  <a:srgbClr val="002060"/>
                </a:solidFill>
                <a:latin typeface="Arial" panose="020B0604020202020204" pitchFamily="34" charset="0"/>
                <a:cs typeface="Arial" panose="020B0604020202020204" pitchFamily="34" charset="0"/>
              </a:rPr>
              <a:t> Guides: Evaluating Resources and Misinformation: CRAAP Test</a:t>
            </a:r>
            <a:r>
              <a:rPr lang="en-GB" sz="3200" dirty="0">
                <a:solidFill>
                  <a:srgbClr val="002060"/>
                </a:solidFill>
                <a:latin typeface="Arial" panose="020B0604020202020204" pitchFamily="34" charset="0"/>
                <a:cs typeface="Arial" panose="020B0604020202020204" pitchFamily="34" charset="0"/>
              </a:rPr>
              <a:t>. Available at: </a:t>
            </a:r>
            <a:r>
              <a:rPr lang="en-GB" sz="3200" u="sng" dirty="0">
                <a:latin typeface="Arial" panose="020B0604020202020204" pitchFamily="34" charset="0"/>
                <a:cs typeface="Arial" panose="020B0604020202020204" pitchFamily="34" charset="0"/>
                <a:hlinkClick r:id="rId8"/>
              </a:rPr>
              <a:t>https://guides.lib.uchicago.edu/c.php?g=1241077&amp;p=9082343</a:t>
            </a:r>
            <a:r>
              <a:rPr lang="en-GB" sz="3200" dirty="0">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(Accessed: 20 June 2025).</a:t>
            </a:r>
          </a:p>
          <a:p>
            <a:endParaRPr lang="en-GB" sz="3200" dirty="0">
              <a:solidFill>
                <a:srgbClr val="002060"/>
              </a:solidFill>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Library</a:t>
            </a:r>
            <a:r>
              <a:rPr lang="en-GB" sz="3200" i="1" dirty="0">
                <a:solidFill>
                  <a:srgbClr val="002060"/>
                </a:solidFill>
                <a:latin typeface="Arial" panose="020B0604020202020204" pitchFamily="34" charset="0"/>
                <a:cs typeface="Arial" panose="020B0604020202020204" pitchFamily="34" charset="0"/>
              </a:rPr>
              <a:t> Guides: Evaluating Resources and Misinformation: CRAAP Test</a:t>
            </a:r>
            <a:r>
              <a:rPr lang="en-GB" sz="3200" dirty="0">
                <a:solidFill>
                  <a:srgbClr val="002060"/>
                </a:solidFill>
                <a:latin typeface="Arial" panose="020B0604020202020204" pitchFamily="34" charset="0"/>
                <a:cs typeface="Arial" panose="020B0604020202020204" pitchFamily="34" charset="0"/>
              </a:rPr>
              <a:t>. (2023) [Screenshot] Available at: </a:t>
            </a:r>
            <a:r>
              <a:rPr lang="en-GB" sz="3200" u="sng" dirty="0">
                <a:latin typeface="Arial" panose="020B0604020202020204" pitchFamily="34" charset="0"/>
                <a:cs typeface="Arial" panose="020B0604020202020204" pitchFamily="34" charset="0"/>
                <a:hlinkClick r:id="rId8"/>
              </a:rPr>
              <a:t>https://guides.lib.uchicago.edu/c.php?g=1241077&amp;p=9082343</a:t>
            </a:r>
            <a:r>
              <a:rPr lang="en-GB" sz="3200" dirty="0">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(Accessed: 20 June 2025).</a:t>
            </a:r>
          </a:p>
          <a:p>
            <a:endParaRPr lang="en-GB" sz="2800" dirty="0">
              <a:latin typeface="Arial" panose="020B0604020202020204" pitchFamily="34" charset="0"/>
              <a:cs typeface="Arial" panose="020B0604020202020204" pitchFamily="34" charset="0"/>
            </a:endParaRPr>
          </a:p>
          <a:p>
            <a:endParaRPr lang="en-GB" sz="2800" dirty="0">
              <a:solidFill>
                <a:srgbClr val="002060"/>
              </a:solidFill>
              <a:latin typeface="Arial" panose="020B0604020202020204" pitchFamily="34" charset="0"/>
              <a:cs typeface="Arial" panose="020B0604020202020204" pitchFamily="34" charset="0"/>
            </a:endParaRPr>
          </a:p>
          <a:p>
            <a:r>
              <a:rPr lang="en-GB" sz="2800" dirty="0"/>
              <a:t> </a:t>
            </a:r>
          </a:p>
          <a:p>
            <a:r>
              <a:rPr lang="en-GB" dirty="0"/>
              <a:t> </a:t>
            </a:r>
          </a:p>
          <a:p>
            <a:r>
              <a:rPr lang="en-GB" dirty="0"/>
              <a:t> </a:t>
            </a:r>
          </a:p>
          <a:p>
            <a:r>
              <a:rPr lang="en-US" dirty="0"/>
              <a:t> </a:t>
            </a:r>
            <a:endParaRPr lang="en-GB" dirty="0"/>
          </a:p>
        </p:txBody>
      </p:sp>
    </p:spTree>
    <p:extLst>
      <p:ext uri="{BB962C8B-B14F-4D97-AF65-F5344CB8AC3E}">
        <p14:creationId xmlns:p14="http://schemas.microsoft.com/office/powerpoint/2010/main" val="2883196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A7410-254D-4B6F-0A88-B824CA4766D7}"/>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55F79F05-6324-297A-BA36-AE5C9873182B}"/>
              </a:ext>
            </a:extLst>
          </p:cNvPr>
          <p:cNvSpPr/>
          <p:nvPr/>
        </p:nvSpPr>
        <p:spPr>
          <a:xfrm rot="10800000" flipV="1">
            <a:off x="0" y="-2"/>
            <a:ext cx="29260800" cy="16459200"/>
          </a:xfrm>
          <a:prstGeom prst="rect">
            <a:avLst/>
          </a:prstGeom>
          <a:solidFill>
            <a:srgbClr val="C7D5ED"/>
          </a:solidFill>
        </p:spPr>
        <p:style>
          <a:lnRef idx="2">
            <a:schemeClr val="accent5"/>
          </a:lnRef>
          <a:fillRef idx="1">
            <a:schemeClr val="lt1"/>
          </a:fillRef>
          <a:effectRef idx="0">
            <a:schemeClr val="accent5"/>
          </a:effectRef>
          <a:fontRef idx="minor">
            <a:schemeClr val="dk1"/>
          </a:fontRef>
        </p:style>
        <p:txBody>
          <a:bodyPr rtlCol="0" anchor="t"/>
          <a:lstStyle/>
          <a:p>
            <a:endParaRPr lang="en-GB" sz="2800" dirty="0">
              <a:solidFill>
                <a:srgbClr val="002060"/>
              </a:solidFill>
              <a:latin typeface="Arial" panose="020B0604020202020204" pitchFamily="34" charset="0"/>
              <a:cs typeface="Arial" panose="020B0604020202020204" pitchFamily="34" charset="0"/>
            </a:endParaRPr>
          </a:p>
          <a:p>
            <a:r>
              <a:rPr lang="en-US" sz="4400" b="1" dirty="0">
                <a:solidFill>
                  <a:srgbClr val="002060"/>
                </a:solidFill>
                <a:latin typeface="Arial" panose="020B0604020202020204" pitchFamily="34" charset="0"/>
                <a:cs typeface="Arial" panose="020B0604020202020204" pitchFamily="34" charset="0"/>
              </a:rPr>
              <a:t>Reference</a:t>
            </a:r>
            <a:endParaRPr lang="en-GB" sz="4400" dirty="0">
              <a:solidFill>
                <a:srgbClr val="002060"/>
              </a:solidFill>
              <a:latin typeface="Arial" panose="020B0604020202020204" pitchFamily="34" charset="0"/>
              <a:cs typeface="Arial" panose="020B0604020202020204" pitchFamily="34" charset="0"/>
            </a:endParaRPr>
          </a:p>
          <a:p>
            <a:endParaRPr lang="en-GB" sz="28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University of Illinois Library (2024). </a:t>
            </a:r>
            <a:r>
              <a:rPr lang="en-GB" sz="3200" i="1" dirty="0">
                <a:solidFill>
                  <a:srgbClr val="002060"/>
                </a:solidFill>
                <a:latin typeface="Arial" panose="020B0604020202020204" pitchFamily="34" charset="0"/>
                <a:cs typeface="Arial" panose="020B0604020202020204" pitchFamily="34" charset="0"/>
              </a:rPr>
              <a:t>Lib Guides: Advanced Research at the Library: Boolean Searching</a:t>
            </a:r>
            <a:r>
              <a:rPr lang="en-GB" sz="3200" dirty="0">
                <a:solidFill>
                  <a:srgbClr val="002060"/>
                </a:solidFill>
                <a:latin typeface="Arial" panose="020B0604020202020204" pitchFamily="34" charset="0"/>
                <a:cs typeface="Arial" panose="020B0604020202020204" pitchFamily="34" charset="0"/>
              </a:rPr>
              <a:t>. Available at: </a:t>
            </a:r>
            <a:r>
              <a:rPr lang="en-GB" sz="3200" u="sng" dirty="0">
                <a:latin typeface="Arial" panose="020B0604020202020204" pitchFamily="34" charset="0"/>
                <a:cs typeface="Arial" panose="020B0604020202020204" pitchFamily="34" charset="0"/>
                <a:hlinkClick r:id="rId3"/>
              </a:rPr>
              <a:t>https://guides.library.illinois.edu/c.php?g=563215&amp;p=3877584</a:t>
            </a:r>
            <a:r>
              <a:rPr lang="en-GB" sz="3200" dirty="0">
                <a:latin typeface="Arial" panose="020B0604020202020204" pitchFamily="34" charset="0"/>
                <a:cs typeface="Arial" panose="020B0604020202020204" pitchFamily="34" charset="0"/>
              </a:rPr>
              <a:t> </a:t>
            </a:r>
            <a:r>
              <a:rPr lang="en-GB" sz="3200" dirty="0">
                <a:solidFill>
                  <a:srgbClr val="002060"/>
                </a:solidFill>
                <a:latin typeface="Arial" panose="020B0604020202020204" pitchFamily="34" charset="0"/>
                <a:cs typeface="Arial" panose="020B0604020202020204" pitchFamily="34" charset="0"/>
              </a:rPr>
              <a:t>(Accessed: 20 June 2025).</a:t>
            </a:r>
          </a:p>
          <a:p>
            <a:endParaRPr lang="en-GB" sz="3200" dirty="0">
              <a:solidFill>
                <a:srgbClr val="002060"/>
              </a:solidFill>
              <a:latin typeface="Arial" panose="020B0604020202020204" pitchFamily="34" charset="0"/>
              <a:cs typeface="Arial" panose="020B0604020202020204" pitchFamily="34" charset="0"/>
            </a:endParaRPr>
          </a:p>
          <a:p>
            <a:r>
              <a:rPr lang="en-GB" sz="3200" i="1" dirty="0">
                <a:latin typeface="Arial" panose="020B0604020202020204" pitchFamily="34" charset="0"/>
                <a:cs typeface="Arial" panose="020B0604020202020204" pitchFamily="34" charset="0"/>
              </a:rPr>
              <a:t>University of Richmond Ethical Considerations </a:t>
            </a:r>
            <a:r>
              <a:rPr lang="en-GB" sz="3200" dirty="0">
                <a:latin typeface="Arial" panose="020B0604020202020204" pitchFamily="34" charset="0"/>
                <a:cs typeface="Arial" panose="020B0604020202020204" pitchFamily="34" charset="0"/>
              </a:rPr>
              <a:t>(2024) [ screenshot]. Available at: </a:t>
            </a:r>
            <a:r>
              <a:rPr lang="en-GB" sz="3200" u="sng" dirty="0">
                <a:latin typeface="Arial" panose="020B0604020202020204" pitchFamily="34" charset="0"/>
                <a:cs typeface="Arial" panose="020B0604020202020204" pitchFamily="34" charset="0"/>
                <a:hlinkClick r:id="rId4"/>
              </a:rPr>
              <a:t>https://is.richmond.edu/infosec/spidersecure-training-program/ai/considerations/ethical_considerations.html</a:t>
            </a:r>
            <a:r>
              <a:rPr lang="en-GB" sz="3200" dirty="0">
                <a:latin typeface="Arial" panose="020B0604020202020204" pitchFamily="34" charset="0"/>
                <a:cs typeface="Arial" panose="020B0604020202020204" pitchFamily="34" charset="0"/>
              </a:rPr>
              <a:t>.</a:t>
            </a: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i="1" dirty="0">
                <a:solidFill>
                  <a:srgbClr val="002060"/>
                </a:solidFill>
                <a:latin typeface="Arial" panose="020B0604020202020204" pitchFamily="34" charset="0"/>
                <a:cs typeface="Arial" panose="020B0604020202020204" pitchFamily="34" charset="0"/>
              </a:rPr>
              <a:t>White Light Behavioural Health Schizophrenia: Symptoms, </a:t>
            </a:r>
            <a:r>
              <a:rPr lang="en-GB" sz="3200" dirty="0">
                <a:solidFill>
                  <a:srgbClr val="002060"/>
                </a:solidFill>
                <a:latin typeface="Arial" panose="020B0604020202020204" pitchFamily="34" charset="0"/>
                <a:cs typeface="Arial" panose="020B0604020202020204" pitchFamily="34" charset="0"/>
              </a:rPr>
              <a:t>(2024) [</a:t>
            </a:r>
            <a:r>
              <a:rPr lang="en-GB" sz="3200" i="1" dirty="0">
                <a:solidFill>
                  <a:srgbClr val="002060"/>
                </a:solidFill>
                <a:latin typeface="Arial" panose="020B0604020202020204" pitchFamily="34" charset="0"/>
                <a:cs typeface="Arial" panose="020B0604020202020204" pitchFamily="34" charset="0"/>
              </a:rPr>
              <a:t>Screenshot].</a:t>
            </a:r>
            <a:r>
              <a:rPr lang="en-GB" sz="3200" dirty="0">
                <a:solidFill>
                  <a:srgbClr val="002060"/>
                </a:solidFill>
                <a:latin typeface="Arial" panose="020B0604020202020204" pitchFamily="34" charset="0"/>
                <a:cs typeface="Arial" panose="020B0604020202020204" pitchFamily="34" charset="0"/>
              </a:rPr>
              <a:t> Available at</a:t>
            </a:r>
            <a:r>
              <a:rPr lang="en-GB" sz="32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hlinkClick r:id="rId5"/>
              </a:rPr>
              <a:t>https://whitelightbh.com/resources/mental-health/schizophrenia/</a:t>
            </a:r>
            <a:r>
              <a:rPr lang="en-GB" sz="3200" dirty="0">
                <a:latin typeface="Arial" panose="020B0604020202020204" pitchFamily="34" charset="0"/>
                <a:cs typeface="Arial" panose="020B0604020202020204" pitchFamily="34" charset="0"/>
              </a:rPr>
              <a:t>.</a:t>
            </a:r>
          </a:p>
          <a:p>
            <a:endParaRPr lang="en-GB" sz="3200" dirty="0">
              <a:solidFill>
                <a:srgbClr val="002060"/>
              </a:solidFill>
              <a:latin typeface="Arial" panose="020B0604020202020204" pitchFamily="34" charset="0"/>
              <a:cs typeface="Arial" panose="020B0604020202020204" pitchFamily="34" charset="0"/>
            </a:endParaRPr>
          </a:p>
          <a:p>
            <a:endParaRPr lang="en-GB" sz="3200" dirty="0">
              <a:solidFill>
                <a:srgbClr val="002060"/>
              </a:solidFill>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Zhaksylyk, A., Zimba, O., Yessirkepov, M. and Koçyiğit, B.F. (2023)’ Research Integrity: Where We Are and Where We Are Heading.’ </a:t>
            </a:r>
            <a:r>
              <a:rPr lang="en-GB" sz="3200" i="1" dirty="0">
                <a:solidFill>
                  <a:srgbClr val="002060"/>
                </a:solidFill>
                <a:latin typeface="Arial" panose="020B0604020202020204" pitchFamily="34" charset="0"/>
                <a:cs typeface="Arial" panose="020B0604020202020204" pitchFamily="34" charset="0"/>
              </a:rPr>
              <a:t>Journal of Korean Medical Science</a:t>
            </a:r>
            <a:r>
              <a:rPr lang="en-GB" sz="3200" dirty="0">
                <a:solidFill>
                  <a:srgbClr val="002060"/>
                </a:solidFill>
                <a:latin typeface="Arial" panose="020B0604020202020204" pitchFamily="34" charset="0"/>
                <a:cs typeface="Arial" panose="020B0604020202020204" pitchFamily="34" charset="0"/>
              </a:rPr>
              <a:t>, 38(47). Available at</a:t>
            </a:r>
            <a:r>
              <a:rPr lang="en-GB" sz="3200" dirty="0">
                <a:latin typeface="Arial" panose="020B0604020202020204" pitchFamily="34" charset="0"/>
                <a:cs typeface="Arial" panose="020B0604020202020204" pitchFamily="34" charset="0"/>
              </a:rPr>
              <a:t>: </a:t>
            </a:r>
            <a:r>
              <a:rPr lang="en-GB" sz="3200" u="sng" dirty="0">
                <a:latin typeface="Arial" panose="020B0604020202020204" pitchFamily="34" charset="0"/>
                <a:cs typeface="Arial" panose="020B0604020202020204" pitchFamily="34" charset="0"/>
                <a:hlinkClick r:id="rId6"/>
              </a:rPr>
              <a:t>https://doi.org/10.3346/jkms.2023.38.e405</a:t>
            </a:r>
            <a:r>
              <a:rPr lang="en-GB" sz="3200" dirty="0">
                <a:latin typeface="Arial" panose="020B0604020202020204" pitchFamily="34" charset="0"/>
                <a:cs typeface="Arial" panose="020B0604020202020204" pitchFamily="34" charset="0"/>
              </a:rPr>
              <a:t>.</a:t>
            </a:r>
          </a:p>
          <a:p>
            <a:r>
              <a:rPr lang="en-GB" sz="3200" dirty="0">
                <a:latin typeface="Arial" panose="020B0604020202020204" pitchFamily="34" charset="0"/>
                <a:cs typeface="Arial" panose="020B0604020202020204" pitchFamily="34" charset="0"/>
              </a:rPr>
              <a:t> </a:t>
            </a:r>
          </a:p>
          <a:p>
            <a:r>
              <a:rPr lang="en-GB" dirty="0"/>
              <a:t> </a:t>
            </a:r>
          </a:p>
          <a:p>
            <a:r>
              <a:rPr lang="en-GB" dirty="0"/>
              <a:t> </a:t>
            </a:r>
          </a:p>
          <a:p>
            <a:r>
              <a:rPr lang="en-US" dirty="0"/>
              <a:t> </a:t>
            </a:r>
            <a:endParaRPr lang="en-GB" dirty="0"/>
          </a:p>
        </p:txBody>
      </p:sp>
    </p:spTree>
    <p:extLst>
      <p:ext uri="{BB962C8B-B14F-4D97-AF65-F5344CB8AC3E}">
        <p14:creationId xmlns:p14="http://schemas.microsoft.com/office/powerpoint/2010/main" val="241489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C0481E5-D318-6D2E-F665-A236C3D72060}"/>
              </a:ext>
            </a:extLst>
          </p:cNvPr>
          <p:cNvSpPr/>
          <p:nvPr/>
        </p:nvSpPr>
        <p:spPr>
          <a:xfrm rot="10800000" flipV="1">
            <a:off x="-224170" y="0"/>
            <a:ext cx="29260800" cy="16611600"/>
          </a:xfrm>
          <a:prstGeom prst="rect">
            <a:avLst/>
          </a:prstGeom>
          <a:solidFill>
            <a:srgbClr val="C7D5ED"/>
          </a:solidFill>
        </p:spPr>
        <p:style>
          <a:lnRef idx="2">
            <a:schemeClr val="accent5"/>
          </a:lnRef>
          <a:fillRef idx="1">
            <a:schemeClr val="lt1"/>
          </a:fillRef>
          <a:effectRef idx="0">
            <a:schemeClr val="accent5"/>
          </a:effectRef>
          <a:fontRef idx="minor">
            <a:schemeClr val="dk1"/>
          </a:fontRef>
        </p:style>
        <p:txBody>
          <a:bodyPr rtlCol="0" anchor="t"/>
          <a:lstStyle/>
          <a:p>
            <a:pPr>
              <a:tabLst>
                <a:tab pos="7526338" algn="l"/>
              </a:tabLst>
            </a:pPr>
            <a:r>
              <a:rPr lang="en-GB" sz="4400" b="1" dirty="0">
                <a:solidFill>
                  <a:srgbClr val="002060"/>
                </a:solidFill>
                <a:latin typeface="Arial" panose="020B0604020202020204" pitchFamily="34" charset="0"/>
                <a:cs typeface="Arial" panose="020B0604020202020204" pitchFamily="34" charset="0"/>
              </a:rPr>
              <a:t>    Appendices</a:t>
            </a:r>
            <a:r>
              <a:rPr lang="en-GB" sz="4400" b="1" dirty="0">
                <a:latin typeface="Arial" panose="020B0604020202020204" pitchFamily="34" charset="0"/>
                <a:cs typeface="Arial" panose="020B0604020202020204" pitchFamily="34" charset="0"/>
              </a:rPr>
              <a:t> </a:t>
            </a:r>
          </a:p>
          <a:p>
            <a:endParaRPr lang="en-GB" sz="32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r>
              <a:rPr lang="en-GB" sz="3200" dirty="0"/>
              <a:t>                                                                                            </a:t>
            </a:r>
            <a:r>
              <a:rPr lang="en-GB" sz="3200" dirty="0">
                <a:solidFill>
                  <a:srgbClr val="002060"/>
                </a:solidFill>
                <a:latin typeface="Arial" panose="020B0604020202020204" pitchFamily="34" charset="0"/>
                <a:cs typeface="Arial" panose="020B0604020202020204" pitchFamily="34" charset="0"/>
              </a:rPr>
              <a:t>(University of Illinois Library, 2024)</a:t>
            </a:r>
          </a:p>
          <a:p>
            <a:endParaRPr lang="en-GB" sz="3200" i="1" dirty="0">
              <a:latin typeface="Arial" panose="020B0604020202020204" pitchFamily="34" charset="0"/>
              <a:cs typeface="Arial" panose="020B0604020202020204" pitchFamily="34" charset="0"/>
            </a:endParaRPr>
          </a:p>
          <a:p>
            <a:endParaRPr lang="en-GB" sz="3200" i="1" dirty="0">
              <a:latin typeface="Arial" panose="020B0604020202020204" pitchFamily="34" charset="0"/>
              <a:cs typeface="Arial" panose="020B0604020202020204" pitchFamily="34" charset="0"/>
            </a:endParaRPr>
          </a:p>
          <a:p>
            <a:r>
              <a:rPr lang="en-GB" sz="3200" i="1" dirty="0">
                <a:latin typeface="Arial" panose="020B0604020202020204" pitchFamily="34" charset="0"/>
                <a:cs typeface="Arial" panose="020B0604020202020204" pitchFamily="34" charset="0"/>
              </a:rPr>
              <a:t>Schizophrenia: Symptoms, Causes, Types, and Treatment </a:t>
            </a:r>
            <a:r>
              <a:rPr lang="en-GB" sz="3200" dirty="0">
                <a:latin typeface="Arial" panose="020B0604020202020204" pitchFamily="34" charset="0"/>
                <a:cs typeface="Arial" panose="020B0604020202020204" pitchFamily="34" charset="0"/>
              </a:rPr>
              <a:t>(2024) [Screenshot]. Available at: </a:t>
            </a:r>
            <a:r>
              <a:rPr lang="en-GB" sz="3200" u="sng" dirty="0">
                <a:latin typeface="Arial" panose="020B0604020202020204" pitchFamily="34" charset="0"/>
                <a:cs typeface="Arial" panose="020B0604020202020204" pitchFamily="34" charset="0"/>
                <a:hlinkClick r:id="rId3"/>
              </a:rPr>
              <a:t>https://whitelightbh.com/resources/mental-health/schizophrenia/</a:t>
            </a:r>
            <a:r>
              <a:rPr lang="en-GB" sz="3200" dirty="0">
                <a:latin typeface="Arial" panose="020B0604020202020204" pitchFamily="34" charset="0"/>
                <a:cs typeface="Arial" panose="020B0604020202020204" pitchFamily="34" charset="0"/>
              </a:rPr>
              <a:t>(Accessed: 23 June 2025).</a:t>
            </a:r>
          </a:p>
          <a:p>
            <a:r>
              <a:rPr lang="en-GB" sz="3200" dirty="0">
                <a:latin typeface="Arial" panose="020B0604020202020204" pitchFamily="34" charset="0"/>
                <a:cs typeface="Arial" panose="020B0604020202020204" pitchFamily="34" charset="0"/>
              </a:rPr>
              <a:t> </a:t>
            </a:r>
            <a:endParaRPr lang="en-GB" sz="3200" dirty="0">
              <a:solidFill>
                <a:srgbClr val="002060"/>
              </a:solidFill>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p:txBody>
      </p:sp>
      <p:pic>
        <p:nvPicPr>
          <p:cNvPr id="22" name="Picture 21" descr="A close-up of a search engine&#10;&#10;AI-generated content may be incorrect.">
            <a:extLst>
              <a:ext uri="{FF2B5EF4-FFF2-40B4-BE49-F238E27FC236}">
                <a16:creationId xmlns:a16="http://schemas.microsoft.com/office/drawing/2014/main" id="{BF47FC8B-DEAC-E446-5C11-76077FAE917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132857"/>
            <a:ext cx="14560061" cy="8298790"/>
          </a:xfrm>
          <a:prstGeom prst="rect">
            <a:avLst/>
          </a:prstGeom>
        </p:spPr>
      </p:pic>
      <p:sp>
        <p:nvSpPr>
          <p:cNvPr id="2" name="Text Placeholder 6">
            <a:extLst>
              <a:ext uri="{FF2B5EF4-FFF2-40B4-BE49-F238E27FC236}">
                <a16:creationId xmlns:a16="http://schemas.microsoft.com/office/drawing/2014/main" id="{4768A2B5-6FAC-14D7-4D22-85F5F545BB24}"/>
              </a:ext>
            </a:extLst>
          </p:cNvPr>
          <p:cNvSpPr txBox="1">
            <a:spLocks/>
          </p:cNvSpPr>
          <p:nvPr/>
        </p:nvSpPr>
        <p:spPr>
          <a:xfrm>
            <a:off x="10788159" y="11225703"/>
            <a:ext cx="4980307" cy="742383"/>
          </a:xfrm>
          <a:prstGeom prst="rect">
            <a:avLst/>
          </a:prstGeom>
        </p:spPr>
        <p:txBody>
          <a:bodyPr/>
          <a:lstStyle>
            <a:lvl1pPr marL="316108" indent="-316108" algn="l" defTabSz="1820689" rtl="0" eaLnBrk="1" latinLnBrk="0" hangingPunct="1">
              <a:spcBef>
                <a:spcPct val="20000"/>
              </a:spcBef>
              <a:buFont typeface="Arial" pitchFamily="34" charset="0"/>
              <a:buChar char="•"/>
              <a:tabLst/>
              <a:defRPr sz="1992" kern="1200">
                <a:solidFill>
                  <a:schemeClr val="tx1"/>
                </a:solidFill>
                <a:latin typeface="+mn-lt"/>
                <a:ea typeface="+mn-ea"/>
                <a:cs typeface="+mn-cs"/>
              </a:defRPr>
            </a:lvl1pPr>
            <a:lvl2pPr marL="316108" indent="-316108" algn="l" defTabSz="1820689" rtl="0" eaLnBrk="1" latinLnBrk="0" hangingPunct="1">
              <a:spcBef>
                <a:spcPct val="20000"/>
              </a:spcBef>
              <a:buFont typeface="Arial" pitchFamily="34" charset="0"/>
              <a:buChar char="–"/>
              <a:tabLst/>
              <a:defRPr sz="1660" kern="1200">
                <a:solidFill>
                  <a:schemeClr val="tx1"/>
                </a:solidFill>
                <a:latin typeface="+mn-lt"/>
                <a:ea typeface="+mn-ea"/>
                <a:cs typeface="+mn-cs"/>
              </a:defRPr>
            </a:lvl2pPr>
            <a:lvl3pPr marL="316108" indent="-316108" algn="l" defTabSz="1820689" rtl="0" eaLnBrk="1" latinLnBrk="0" hangingPunct="1">
              <a:spcBef>
                <a:spcPct val="20000"/>
              </a:spcBef>
              <a:buFont typeface="Arial" pitchFamily="34" charset="0"/>
              <a:buChar char="•"/>
              <a:tabLst/>
              <a:defRPr sz="1328" kern="1200">
                <a:solidFill>
                  <a:schemeClr val="tx1"/>
                </a:solidFill>
                <a:latin typeface="+mn-lt"/>
                <a:ea typeface="+mn-ea"/>
                <a:cs typeface="+mn-cs"/>
              </a:defRPr>
            </a:lvl3pPr>
            <a:lvl4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4pPr>
            <a:lvl5pPr marL="316108" indent="-316108" algn="l" defTabSz="1820689" rtl="0" eaLnBrk="1" latinLnBrk="0" hangingPunct="1">
              <a:spcBef>
                <a:spcPct val="20000"/>
              </a:spcBef>
              <a:buFont typeface="Arial" pitchFamily="34" charset="0"/>
              <a:buChar char="»"/>
              <a:tabLst/>
              <a:defRPr sz="996" kern="1200">
                <a:solidFill>
                  <a:schemeClr val="tx1"/>
                </a:solidFill>
                <a:latin typeface="+mn-lt"/>
                <a:ea typeface="+mn-ea"/>
                <a:cs typeface="+mn-cs"/>
              </a:defRPr>
            </a:lvl5pPr>
            <a:lvl6pPr marL="5006898"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6pPr>
            <a:lvl7pPr marL="591724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7pPr>
            <a:lvl8pPr marL="6827587"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8pPr>
            <a:lvl9pPr marL="7737932" indent="-455173" algn="l" defTabSz="1820689" rtl="0" eaLnBrk="1" latinLnBrk="0" hangingPunct="1">
              <a:spcBef>
                <a:spcPct val="20000"/>
              </a:spcBef>
              <a:buFont typeface="Arial" pitchFamily="34" charset="0"/>
              <a:buChar char="•"/>
              <a:defRPr sz="3983" kern="1200">
                <a:solidFill>
                  <a:schemeClr val="tx1"/>
                </a:solidFill>
                <a:latin typeface="+mn-lt"/>
                <a:ea typeface="+mn-ea"/>
                <a:cs typeface="+mn-cs"/>
              </a:defRPr>
            </a:lvl9pPr>
          </a:lstStyle>
          <a:p>
            <a:endParaRPr lang="en-GB" dirty="0">
              <a:solidFill>
                <a:srgbClr val="002060"/>
              </a:solidFill>
            </a:endParaRPr>
          </a:p>
          <a:p>
            <a:endParaRPr lang="en-US" dirty="0"/>
          </a:p>
        </p:txBody>
      </p:sp>
    </p:spTree>
    <p:extLst>
      <p:ext uri="{BB962C8B-B14F-4D97-AF65-F5344CB8AC3E}">
        <p14:creationId xmlns:p14="http://schemas.microsoft.com/office/powerpoint/2010/main" val="3934827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EDE3B0-15AC-7F1B-E751-2114DE370F2A}"/>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AE24C06F-EF62-E6F7-5E91-14363711355B}"/>
              </a:ext>
            </a:extLst>
          </p:cNvPr>
          <p:cNvSpPr/>
          <p:nvPr/>
        </p:nvSpPr>
        <p:spPr>
          <a:xfrm rot="10800000" flipV="1">
            <a:off x="-1" y="1"/>
            <a:ext cx="29260800" cy="16459200"/>
          </a:xfrm>
          <a:prstGeom prst="rect">
            <a:avLst/>
          </a:prstGeom>
          <a:solidFill>
            <a:schemeClr val="accent5">
              <a:lumMod val="20000"/>
              <a:lumOff val="80000"/>
            </a:schemeClr>
          </a:solidFill>
        </p:spPr>
        <p:style>
          <a:lnRef idx="2">
            <a:schemeClr val="accent5"/>
          </a:lnRef>
          <a:fillRef idx="1">
            <a:schemeClr val="lt1"/>
          </a:fillRef>
          <a:effectRef idx="0">
            <a:schemeClr val="accent5"/>
          </a:effectRef>
          <a:fontRef idx="minor">
            <a:schemeClr val="dk1"/>
          </a:fontRef>
        </p:style>
        <p:txBody>
          <a:bodyPr rtlCol="0" anchor="ctr"/>
          <a:lstStyle/>
          <a:p>
            <a:r>
              <a:rPr lang="en-US" sz="3200" b="1" dirty="0"/>
              <a:t> </a:t>
            </a:r>
            <a:endParaRPr lang="en-GB" sz="4400" dirty="0">
              <a:latin typeface="Arial" panose="020B0604020202020204" pitchFamily="34" charset="0"/>
              <a:cs typeface="Arial" panose="020B0604020202020204" pitchFamily="34" charset="0"/>
            </a:endParaRPr>
          </a:p>
          <a:p>
            <a:r>
              <a:rPr lang="en-US" dirty="0"/>
              <a:t> </a:t>
            </a:r>
            <a:endParaRPr lang="en-GB" dirty="0"/>
          </a:p>
        </p:txBody>
      </p:sp>
      <p:graphicFrame>
        <p:nvGraphicFramePr>
          <p:cNvPr id="2" name="Table 1">
            <a:extLst>
              <a:ext uri="{FF2B5EF4-FFF2-40B4-BE49-F238E27FC236}">
                <a16:creationId xmlns:a16="http://schemas.microsoft.com/office/drawing/2014/main" id="{1A73140D-31A1-D906-9772-C96A90ABD836}"/>
              </a:ext>
            </a:extLst>
          </p:cNvPr>
          <p:cNvGraphicFramePr>
            <a:graphicFrameLocks noGrp="1"/>
          </p:cNvGraphicFramePr>
          <p:nvPr>
            <p:extLst>
              <p:ext uri="{D42A27DB-BD31-4B8C-83A1-F6EECF244321}">
                <p14:modId xmlns:p14="http://schemas.microsoft.com/office/powerpoint/2010/main" val="3313744290"/>
              </p:ext>
            </p:extLst>
          </p:nvPr>
        </p:nvGraphicFramePr>
        <p:xfrm>
          <a:off x="0" y="19049"/>
          <a:ext cx="29260799" cy="17426445"/>
        </p:xfrm>
        <a:graphic>
          <a:graphicData uri="http://schemas.openxmlformats.org/drawingml/2006/table">
            <a:tbl>
              <a:tblPr firstRow="1" firstCol="1" bandRow="1">
                <a:tableStyleId>{5C22544A-7EE6-4342-B048-85BDC9FD1C3A}</a:tableStyleId>
              </a:tblPr>
              <a:tblGrid>
                <a:gridCol w="2439363">
                  <a:extLst>
                    <a:ext uri="{9D8B030D-6E8A-4147-A177-3AD203B41FA5}">
                      <a16:colId xmlns:a16="http://schemas.microsoft.com/office/drawing/2014/main" val="3869947653"/>
                    </a:ext>
                  </a:extLst>
                </a:gridCol>
                <a:gridCol w="2860340">
                  <a:extLst>
                    <a:ext uri="{9D8B030D-6E8A-4147-A177-3AD203B41FA5}">
                      <a16:colId xmlns:a16="http://schemas.microsoft.com/office/drawing/2014/main" val="1034777260"/>
                    </a:ext>
                  </a:extLst>
                </a:gridCol>
                <a:gridCol w="5994601">
                  <a:extLst>
                    <a:ext uri="{9D8B030D-6E8A-4147-A177-3AD203B41FA5}">
                      <a16:colId xmlns:a16="http://schemas.microsoft.com/office/drawing/2014/main" val="3886799298"/>
                    </a:ext>
                  </a:extLst>
                </a:gridCol>
                <a:gridCol w="5314114">
                  <a:extLst>
                    <a:ext uri="{9D8B030D-6E8A-4147-A177-3AD203B41FA5}">
                      <a16:colId xmlns:a16="http://schemas.microsoft.com/office/drawing/2014/main" val="840954976"/>
                    </a:ext>
                  </a:extLst>
                </a:gridCol>
                <a:gridCol w="4887369">
                  <a:extLst>
                    <a:ext uri="{9D8B030D-6E8A-4147-A177-3AD203B41FA5}">
                      <a16:colId xmlns:a16="http://schemas.microsoft.com/office/drawing/2014/main" val="704291494"/>
                    </a:ext>
                  </a:extLst>
                </a:gridCol>
                <a:gridCol w="7765012">
                  <a:extLst>
                    <a:ext uri="{9D8B030D-6E8A-4147-A177-3AD203B41FA5}">
                      <a16:colId xmlns:a16="http://schemas.microsoft.com/office/drawing/2014/main" val="2530617566"/>
                    </a:ext>
                  </a:extLst>
                </a:gridCol>
              </a:tblGrid>
              <a:tr h="353130">
                <a:tc>
                  <a:txBody>
                    <a:bodyPr/>
                    <a:lstStyle/>
                    <a:p>
                      <a:pPr algn="l">
                        <a:lnSpc>
                          <a:spcPct val="115000"/>
                        </a:lnSpc>
                        <a:spcAft>
                          <a:spcPts val="800"/>
                        </a:spcAft>
                        <a:buNone/>
                      </a:pPr>
                      <a:r>
                        <a:rPr lang="en-GB" sz="3600" kern="100" dirty="0">
                          <a:effectLst/>
                          <a:latin typeface="Arial" panose="020B0604020202020204" pitchFamily="34" charset="0"/>
                          <a:cs typeface="Arial" panose="020B0604020202020204" pitchFamily="34" charset="0"/>
                        </a:rPr>
                        <a:t> Saved</a:t>
                      </a:r>
                      <a:endParaRPr lang="en-GB" sz="3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Author &amp; Year</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Title</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Summary sentences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CRAAP Notes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File Name / Link to Source</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12246177"/>
                  </a:ext>
                </a:extLst>
              </a:tr>
              <a:tr h="2987116">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 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Barnes et al. (2019)</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Guidance for Delivering Psychological Therapies to Ethnic Minority Patients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Review outlines barriers ethnic minorities face in accessing psychological therapies and provides cultural adaptation strategies.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2019, peer-reviewed, UK-based, clinically relevant</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(2019) SAGE</a:t>
                      </a:r>
                    </a:p>
                    <a:p>
                      <a:pPr algn="l">
                        <a:lnSpc>
                          <a:spcPct val="115000"/>
                        </a:lnSpc>
                        <a:spcAft>
                          <a:spcPts val="800"/>
                        </a:spcAft>
                        <a:buNone/>
                      </a:pPr>
                      <a:r>
                        <a:rPr lang="en-GB" sz="2400" u="sng" kern="100">
                          <a:effectLst/>
                          <a:latin typeface="Arial" panose="020B0604020202020204" pitchFamily="34" charset="0"/>
                          <a:cs typeface="Arial" panose="020B0604020202020204" pitchFamily="34" charset="0"/>
                          <a:hlinkClick r:id="rId2"/>
                        </a:rPr>
                        <a:t>https://www.bap.org.uk/pdfs/BAP_Guidelines-Schizophrenia2.pdf</a:t>
                      </a: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833510593"/>
                  </a:ext>
                </a:extLst>
              </a:tr>
              <a:tr h="2376344">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Bucci et al. (2016)</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Family Interventions in Psychosis: A Review of the Evidence and Barriers to Implementation</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Reviews UK guidelines and evidence on family interventions for schizophrenia, noting low implementation rates and barriers at various levels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2016, peer-reviewed, UK-based, relevant evidence on implementation and service barriers</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(2016) Tayor &amp; Francis</a:t>
                      </a:r>
                    </a:p>
                    <a:p>
                      <a:pPr algn="l">
                        <a:lnSpc>
                          <a:spcPct val="115000"/>
                        </a:lnSpc>
                        <a:spcAft>
                          <a:spcPts val="800"/>
                        </a:spcAft>
                        <a:buNone/>
                      </a:pPr>
                      <a:r>
                        <a:rPr lang="en-GB" sz="2400" u="sng" kern="100">
                          <a:effectLst/>
                          <a:latin typeface="Arial" panose="020B0604020202020204" pitchFamily="34" charset="0"/>
                          <a:cs typeface="Arial" panose="020B0604020202020204" pitchFamily="34" charset="0"/>
                          <a:hlinkClick r:id="rId3"/>
                        </a:rPr>
                        <a:t>https://doi.org/10.1111/ap.12172</a:t>
                      </a: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93420051"/>
                  </a:ext>
                </a:extLst>
              </a:tr>
              <a:tr h="2855576">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Das-Munshi et al. (2018)</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Ethnic minority inequalities in access to treatments for schizophrenia and schizoaffective disorder: findings from a nationally representative cross-sectional study</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UK data indicated that Black and ethnic minority groups had limited access to psychological therapies and community care for schizophrenia, highlighting systemic treatment inequalities.</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2018, peer-reviewed, UK-based, national data</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(2018) BMC Medicine </a:t>
                      </a:r>
                    </a:p>
                    <a:p>
                      <a:pPr algn="l">
                        <a:lnSpc>
                          <a:spcPct val="115000"/>
                        </a:lnSpc>
                        <a:spcAft>
                          <a:spcPts val="800"/>
                        </a:spcAft>
                        <a:buNone/>
                      </a:pPr>
                      <a:r>
                        <a:rPr lang="en-GB" sz="2400" u="sng" kern="100">
                          <a:effectLst/>
                          <a:latin typeface="Arial" panose="020B0604020202020204" pitchFamily="34" charset="0"/>
                          <a:cs typeface="Arial" panose="020B0604020202020204" pitchFamily="34" charset="0"/>
                          <a:hlinkClick r:id="rId4"/>
                        </a:rPr>
                        <a:t>https://doi.org/10.1186/s12916-018-1035-5</a:t>
                      </a: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09294605"/>
                  </a:ext>
                </a:extLst>
              </a:tr>
              <a:tr h="2270056">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 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Halvorsrud et al. (2019)</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Ethnic Inequalities in Severe Mental Illness Diagnosis in England: A Systematic Review</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Review shows Black Caribbean, Black African, and other minority groups face higher diagnosis rates than White British.</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2019, peer-reviewed, UK-focused, valid data</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Springer</a:t>
                      </a:r>
                      <a:r>
                        <a:rPr lang="en-US" sz="2400" kern="100" dirty="0">
                          <a:effectLst/>
                          <a:latin typeface="Arial" panose="020B0604020202020204" pitchFamily="34" charset="0"/>
                          <a:cs typeface="Arial" panose="020B0604020202020204" pitchFamily="34" charset="0"/>
                        </a:rPr>
                        <a:t> Nature</a:t>
                      </a:r>
                      <a:r>
                        <a:rPr lang="en-GB" sz="2400" kern="100" dirty="0">
                          <a:effectLst/>
                          <a:latin typeface="Arial" panose="020B0604020202020204" pitchFamily="34" charset="0"/>
                          <a:cs typeface="Arial" panose="020B0604020202020204" pitchFamily="34" charset="0"/>
                        </a:rPr>
                        <a:t>, (2019)</a:t>
                      </a:r>
                    </a:p>
                    <a:p>
                      <a:pPr algn="l">
                        <a:lnSpc>
                          <a:spcPct val="115000"/>
                        </a:lnSpc>
                        <a:spcAft>
                          <a:spcPts val="800"/>
                        </a:spcAft>
                        <a:buNone/>
                      </a:pPr>
                      <a:r>
                        <a:rPr lang="en-GB" sz="2400" u="sng" kern="100" dirty="0">
                          <a:effectLst/>
                          <a:latin typeface="Arial" panose="020B0604020202020204" pitchFamily="34" charset="0"/>
                          <a:cs typeface="Arial" panose="020B0604020202020204" pitchFamily="34" charset="0"/>
                          <a:hlinkClick r:id="rId5"/>
                        </a:rPr>
                        <a:t>https://doi.org/10.1007/s00127-019-01758-y</a:t>
                      </a:r>
                      <a:r>
                        <a:rPr lang="en-GB" sz="2400" kern="100" dirty="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354283880"/>
                  </a:ext>
                </a:extLst>
              </a:tr>
              <a:tr h="2749287">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Morrison et al. (2018)</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Cognitive therapy for people with schizophrenia spectrum disorders not taking antipsychotic drugs: a single-blind randomised controlled trial</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 UK RCT found CBT effective for schizophrenia-spectrum disorders without antipsychotics, improving outcomes as an alternative or supplement.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2018, peer-reviewed, UK-based, relevant RCT, evidence-based, therapy-focused</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nl-NL" sz="2400" kern="100">
                          <a:effectLst/>
                          <a:latin typeface="Arial" panose="020B0604020202020204" pitchFamily="34" charset="0"/>
                          <a:cs typeface="Arial" panose="020B0604020202020204" pitchFamily="34" charset="0"/>
                        </a:rPr>
                        <a:t>Lancet Psychiatry, (2018)</a:t>
                      </a:r>
                      <a:endParaRPr lang="en-GB" sz="2400" kern="100">
                        <a:effectLst/>
                        <a:latin typeface="Arial" panose="020B0604020202020204" pitchFamily="34" charset="0"/>
                        <a:cs typeface="Arial" panose="020B0604020202020204" pitchFamily="34" charset="0"/>
                      </a:endParaRPr>
                    </a:p>
                    <a:p>
                      <a:pPr algn="l">
                        <a:lnSpc>
                          <a:spcPct val="115000"/>
                        </a:lnSpc>
                        <a:spcAft>
                          <a:spcPts val="800"/>
                        </a:spcAft>
                        <a:buNone/>
                      </a:pPr>
                      <a:r>
                        <a:rPr lang="nl-NL" sz="2400" u="sng" kern="100">
                          <a:effectLst/>
                          <a:latin typeface="Arial" panose="020B0604020202020204" pitchFamily="34" charset="0"/>
                          <a:cs typeface="Arial" panose="020B0604020202020204" pitchFamily="34" charset="0"/>
                          <a:hlinkClick r:id="rId6"/>
                        </a:rPr>
                        <a:t>https://doi.org/10.1016/s2215-0366(18)30184-6</a:t>
                      </a:r>
                      <a:r>
                        <a:rPr lang="nl-NL" sz="2400" kern="100">
                          <a:effectLst/>
                          <a:latin typeface="Arial" panose="020B0604020202020204" pitchFamily="34" charset="0"/>
                          <a:cs typeface="Arial" panose="020B0604020202020204" pitchFamily="34" charset="0"/>
                        </a:rPr>
                        <a:t>.</a:t>
                      </a:r>
                      <a:endParaRPr lang="en-GB" sz="2400" kern="100">
                        <a:effectLst/>
                        <a:latin typeface="Arial" panose="020B0604020202020204" pitchFamily="34" charset="0"/>
                        <a:cs typeface="Arial" panose="020B0604020202020204" pitchFamily="34" charset="0"/>
                      </a:endParaRP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237038547"/>
                  </a:ext>
                </a:extLst>
              </a:tr>
              <a:tr h="2469580">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Ngaage &amp; Agius (2016)</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Does the increased rate of schizophrenia diagnosis in African-Caribbean men in the UK, shown by the AESOP study, reflect cultural bias in healthcare?</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ASOP study found higher schizophrenia diagnosis rates in Black African and Caribbean populations, highlighting possible cultural bias.</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2016, peer-reviewed, UK-based, relevant data</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PubMed (2016) </a:t>
                      </a:r>
                      <a:r>
                        <a:rPr lang="en-GB" sz="2400" u="sng" kern="100" dirty="0">
                          <a:effectLst/>
                          <a:latin typeface="Arial" panose="020B0604020202020204" pitchFamily="34" charset="0"/>
                          <a:cs typeface="Arial" panose="020B0604020202020204" pitchFamily="34" charset="0"/>
                          <a:hlinkClick r:id="rId7"/>
                        </a:rPr>
                        <a:t>https://pubmed.ncbi.nlm.nih.gov/27663801/</a:t>
                      </a:r>
                      <a:r>
                        <a:rPr lang="en-GB" sz="2400" kern="100" dirty="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Aetiology and Ethnicity in Schizophrenia and Other Psychoses (ASOP)</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486738650"/>
                  </a:ext>
                </a:extLst>
              </a:tr>
            </a:tbl>
          </a:graphicData>
        </a:graphic>
      </p:graphicFrame>
    </p:spTree>
    <p:extLst>
      <p:ext uri="{BB962C8B-B14F-4D97-AF65-F5344CB8AC3E}">
        <p14:creationId xmlns:p14="http://schemas.microsoft.com/office/powerpoint/2010/main" val="3082206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2DE6D-8906-3D0F-0147-A49A5BA9A5A2}"/>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2659A095-E1FF-45E5-84E6-4863C37EFB0B}"/>
              </a:ext>
            </a:extLst>
          </p:cNvPr>
          <p:cNvSpPr/>
          <p:nvPr/>
        </p:nvSpPr>
        <p:spPr>
          <a:xfrm rot="10800000" flipV="1">
            <a:off x="0" y="0"/>
            <a:ext cx="29260800" cy="16459200"/>
          </a:xfrm>
          <a:prstGeom prst="rect">
            <a:avLst/>
          </a:prstGeom>
          <a:solidFill>
            <a:schemeClr val="accent5">
              <a:lumMod val="20000"/>
              <a:lumOff val="80000"/>
            </a:schemeClr>
          </a:solidFill>
        </p:spPr>
        <p:style>
          <a:lnRef idx="2">
            <a:schemeClr val="accent5"/>
          </a:lnRef>
          <a:fillRef idx="1">
            <a:schemeClr val="lt1"/>
          </a:fillRef>
          <a:effectRef idx="0">
            <a:schemeClr val="accent5"/>
          </a:effectRef>
          <a:fontRef idx="minor">
            <a:schemeClr val="dk1"/>
          </a:fontRef>
        </p:style>
        <p:txBody>
          <a:bodyPr rtlCol="0" anchor="ctr"/>
          <a:lstStyle/>
          <a:p>
            <a:r>
              <a:rPr lang="en-US" sz="3200" b="1" dirty="0"/>
              <a:t> </a:t>
            </a:r>
            <a:r>
              <a:rPr lang="en-GB" dirty="0"/>
              <a:t> </a:t>
            </a:r>
          </a:p>
          <a:p>
            <a:r>
              <a:rPr lang="en-GB" dirty="0"/>
              <a:t> </a:t>
            </a:r>
          </a:p>
          <a:p>
            <a:r>
              <a:rPr lang="en-US" dirty="0"/>
              <a:t> </a:t>
            </a:r>
            <a:endParaRPr lang="en-GB" dirty="0"/>
          </a:p>
        </p:txBody>
      </p:sp>
      <p:graphicFrame>
        <p:nvGraphicFramePr>
          <p:cNvPr id="2" name="Table 1">
            <a:extLst>
              <a:ext uri="{FF2B5EF4-FFF2-40B4-BE49-F238E27FC236}">
                <a16:creationId xmlns:a16="http://schemas.microsoft.com/office/drawing/2014/main" id="{1B336511-D1DA-2C7C-C79D-D3EAE4EA2892}"/>
              </a:ext>
            </a:extLst>
          </p:cNvPr>
          <p:cNvGraphicFramePr>
            <a:graphicFrameLocks noGrp="1"/>
          </p:cNvGraphicFramePr>
          <p:nvPr>
            <p:extLst>
              <p:ext uri="{D42A27DB-BD31-4B8C-83A1-F6EECF244321}">
                <p14:modId xmlns:p14="http://schemas.microsoft.com/office/powerpoint/2010/main" val="1808013514"/>
              </p:ext>
            </p:extLst>
          </p:nvPr>
        </p:nvGraphicFramePr>
        <p:xfrm>
          <a:off x="1" y="-1"/>
          <a:ext cx="29260800" cy="16797679"/>
        </p:xfrm>
        <a:graphic>
          <a:graphicData uri="http://schemas.openxmlformats.org/drawingml/2006/table">
            <a:tbl>
              <a:tblPr firstRow="1" firstCol="1" bandRow="1">
                <a:tableStyleId>{5C22544A-7EE6-4342-B048-85BDC9FD1C3A}</a:tableStyleId>
              </a:tblPr>
              <a:tblGrid>
                <a:gridCol w="2439363">
                  <a:extLst>
                    <a:ext uri="{9D8B030D-6E8A-4147-A177-3AD203B41FA5}">
                      <a16:colId xmlns:a16="http://schemas.microsoft.com/office/drawing/2014/main" val="3172257405"/>
                    </a:ext>
                  </a:extLst>
                </a:gridCol>
                <a:gridCol w="2860340">
                  <a:extLst>
                    <a:ext uri="{9D8B030D-6E8A-4147-A177-3AD203B41FA5}">
                      <a16:colId xmlns:a16="http://schemas.microsoft.com/office/drawing/2014/main" val="1024132951"/>
                    </a:ext>
                  </a:extLst>
                </a:gridCol>
                <a:gridCol w="5994601">
                  <a:extLst>
                    <a:ext uri="{9D8B030D-6E8A-4147-A177-3AD203B41FA5}">
                      <a16:colId xmlns:a16="http://schemas.microsoft.com/office/drawing/2014/main" val="3934271574"/>
                    </a:ext>
                  </a:extLst>
                </a:gridCol>
                <a:gridCol w="5314114">
                  <a:extLst>
                    <a:ext uri="{9D8B030D-6E8A-4147-A177-3AD203B41FA5}">
                      <a16:colId xmlns:a16="http://schemas.microsoft.com/office/drawing/2014/main" val="1399894537"/>
                    </a:ext>
                  </a:extLst>
                </a:gridCol>
                <a:gridCol w="4887370">
                  <a:extLst>
                    <a:ext uri="{9D8B030D-6E8A-4147-A177-3AD203B41FA5}">
                      <a16:colId xmlns:a16="http://schemas.microsoft.com/office/drawing/2014/main" val="369032236"/>
                    </a:ext>
                  </a:extLst>
                </a:gridCol>
                <a:gridCol w="7765012">
                  <a:extLst>
                    <a:ext uri="{9D8B030D-6E8A-4147-A177-3AD203B41FA5}">
                      <a16:colId xmlns:a16="http://schemas.microsoft.com/office/drawing/2014/main" val="2834606038"/>
                    </a:ext>
                  </a:extLst>
                </a:gridCol>
              </a:tblGrid>
              <a:tr h="561336">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Saved</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Author &amp; Year</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Title</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Summary sentences</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CRAAP Notes</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File Name / Link to Source</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680941458"/>
                  </a:ext>
                </a:extLst>
              </a:tr>
              <a:tr h="3505797">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 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NICE (2015)</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Psychosis and schizophrenia in adults: Quality Statement 3 – Family Intervention</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Outlines the requirement that adults with psychosis/schizophrenia are offered family interventions to reduce relapse and improve coping skills.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2015, UK-based, official guidance, policy-level</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NICE National Institute for Health Care Excellence (2015)</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u="sng" kern="100" dirty="0">
                          <a:effectLst/>
                          <a:latin typeface="Arial" panose="020B0604020202020204" pitchFamily="34" charset="0"/>
                          <a:cs typeface="Arial" panose="020B0604020202020204" pitchFamily="34" charset="0"/>
                          <a:hlinkClick r:id="rId2"/>
                        </a:rPr>
                        <a:t>https://www.nice.org.uk/guidance/qs80/chapter/Quality-statement-3-Family-intervention</a:t>
                      </a:r>
                      <a:endParaRPr lang="en-GB" sz="2400" kern="100" dirty="0">
                        <a:effectLst/>
                        <a:latin typeface="Arial" panose="020B0604020202020204" pitchFamily="34" charset="0"/>
                        <a:cs typeface="Arial" panose="020B0604020202020204" pitchFamily="34" charset="0"/>
                      </a:endParaRP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4271189"/>
                  </a:ext>
                </a:extLst>
              </a:tr>
              <a:tr h="2763535">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Yes</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Pathan (2020)</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Understanding ethnic minority differences in access to and outcomes of psychological therapies for first episode psychosis and severe mental illness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Doctoral thesis finds ethnic minorities in the UK are less likely to be offered psychological therapies. Highlight the role of cultural adaptation.</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2020, UK-based, university thesis, culturally relevant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UEA Repository -Pathan, (2020) </a:t>
                      </a:r>
                      <a:r>
                        <a:rPr lang="en-GB" sz="2400" u="sng" kern="100">
                          <a:effectLst/>
                          <a:latin typeface="Arial" panose="020B0604020202020204" pitchFamily="34" charset="0"/>
                          <a:cs typeface="Arial" panose="020B0604020202020204" pitchFamily="34" charset="0"/>
                          <a:hlinkClick r:id="rId3"/>
                        </a:rPr>
                        <a:t>https://ueaeprints.uea.ac.uk/id/eprint/77639/</a:t>
                      </a: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081263986"/>
                  </a:ext>
                </a:extLst>
              </a:tr>
              <a:tr h="3525281">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Yes</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Priebe et al. (2015)</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The Effectiveness of a Patient-Centred Assessment with a Solution-Focused Approach (DIALOG+) for Patients with Psychosis: A Pragmatic Cluster-Randomised Controlled Trial in Community Care.</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The study assessed DIALOG+ as a community-based intervention to improve the quality of life for psychosis patients and found it beneficial despite variability in delivery.</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2015, peer-reviewed, UK-based, relevant for community care innovation</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nl-NL" sz="2400" kern="100">
                          <a:effectLst/>
                          <a:latin typeface="Arial" panose="020B0604020202020204" pitchFamily="34" charset="0"/>
                          <a:cs typeface="Arial" panose="020B0604020202020204" pitchFamily="34" charset="0"/>
                        </a:rPr>
                        <a:t>Karger International</a:t>
                      </a:r>
                      <a:endParaRPr lang="en-GB" sz="2400" kern="100">
                        <a:effectLst/>
                        <a:latin typeface="Arial" panose="020B0604020202020204" pitchFamily="34" charset="0"/>
                        <a:cs typeface="Arial" panose="020B0604020202020204" pitchFamily="34" charset="0"/>
                      </a:endParaRPr>
                    </a:p>
                    <a:p>
                      <a:pPr algn="l">
                        <a:lnSpc>
                          <a:spcPct val="115000"/>
                        </a:lnSpc>
                        <a:spcAft>
                          <a:spcPts val="1000"/>
                        </a:spcAft>
                        <a:buNone/>
                      </a:pPr>
                      <a:r>
                        <a:rPr lang="nl-NL" sz="2400" u="sng" kern="100">
                          <a:effectLst/>
                          <a:latin typeface="Arial" panose="020B0604020202020204" pitchFamily="34" charset="0"/>
                          <a:cs typeface="Arial" panose="020B0604020202020204" pitchFamily="34" charset="0"/>
                          <a:hlinkClick r:id="rId4"/>
                        </a:rPr>
                        <a:t>https://doi.org/10.1159/000430991</a:t>
                      </a:r>
                      <a:r>
                        <a:rPr lang="nl-NL" sz="2400" kern="100">
                          <a:effectLst/>
                          <a:latin typeface="Arial" panose="020B0604020202020204" pitchFamily="34" charset="0"/>
                          <a:cs typeface="Arial" panose="020B0604020202020204" pitchFamily="34" charset="0"/>
                        </a:rPr>
                        <a:t>.</a:t>
                      </a:r>
                      <a:endParaRPr lang="en-GB" sz="2400" kern="100">
                        <a:effectLst/>
                        <a:latin typeface="Arial" panose="020B0604020202020204" pitchFamily="34" charset="0"/>
                        <a:cs typeface="Arial" panose="020B0604020202020204" pitchFamily="34" charset="0"/>
                      </a:endParaRPr>
                    </a:p>
                    <a:p>
                      <a:pPr algn="l">
                        <a:lnSpc>
                          <a:spcPct val="115000"/>
                        </a:lnSpc>
                        <a:spcAft>
                          <a:spcPts val="800"/>
                        </a:spcAft>
                        <a:buNone/>
                      </a:pPr>
                      <a:r>
                        <a:rPr lang="nl-NL"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859740597"/>
                  </a:ext>
                </a:extLst>
              </a:tr>
              <a:tr h="2763535">
                <a:tc>
                  <a:txBody>
                    <a:bodyPr/>
                    <a:lstStyle/>
                    <a:p>
                      <a:pPr algn="l">
                        <a:lnSpc>
                          <a:spcPct val="115000"/>
                        </a:lnSpc>
                        <a:spcAft>
                          <a:spcPts val="800"/>
                        </a:spcAft>
                        <a:buNone/>
                      </a:pPr>
                      <a:r>
                        <a:rPr lang="en-GB" sz="3200" kern="100">
                          <a:effectLst/>
                          <a:latin typeface="Arial" panose="020B0604020202020204" pitchFamily="34" charset="0"/>
                          <a:cs typeface="Arial" panose="020B0604020202020204" pitchFamily="34" charset="0"/>
                        </a:rPr>
                        <a:t>Yes </a:t>
                      </a:r>
                      <a:endParaRPr lang="en-GB" sz="3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Spremberg (2021)</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An analysis of service users' experiences in accessing and using mental health services at South London and Maudsley NHS Foundation Trust: A qualitative study.</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This UK study examines mental health service users' experiences, focusing on cultural sensitivity, communication, and barriers for diverse groups of patients.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2021, university dissertation, UK-based, relevant qualitative data</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UNICAMP - Microsoft Word - thesis final 29.06.21.docx</a:t>
                      </a:r>
                    </a:p>
                    <a:p>
                      <a:pPr algn="l">
                        <a:lnSpc>
                          <a:spcPct val="115000"/>
                        </a:lnSpc>
                        <a:spcAft>
                          <a:spcPts val="800"/>
                        </a:spcAft>
                        <a:buNone/>
                      </a:pPr>
                      <a:r>
                        <a:rPr lang="en-GB" sz="2400" u="sng" kern="100">
                          <a:effectLst/>
                          <a:latin typeface="Arial" panose="020B0604020202020204" pitchFamily="34" charset="0"/>
                          <a:cs typeface="Arial" panose="020B0604020202020204" pitchFamily="34" charset="0"/>
                          <a:hlinkClick r:id="rId5"/>
                        </a:rPr>
                        <a:t>https://repositorio.unicamp.br/Busca/Download?codigoArquivo=507573</a:t>
                      </a:r>
                      <a:r>
                        <a:rPr lang="en-GB" sz="2400" kern="100">
                          <a:effectLst/>
                          <a:latin typeface="Arial" panose="020B0604020202020204" pitchFamily="34" charset="0"/>
                          <a:cs typeface="Arial" panose="020B0604020202020204" pitchFamily="34" charset="0"/>
                        </a:rPr>
                        <a:t>.</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717081898"/>
                  </a:ext>
                </a:extLst>
              </a:tr>
              <a:tr h="3339717">
                <a:tc>
                  <a:txBody>
                    <a:bodyPr/>
                    <a:lstStyle/>
                    <a:p>
                      <a:pPr algn="l">
                        <a:lnSpc>
                          <a:spcPct val="115000"/>
                        </a:lnSpc>
                        <a:spcAft>
                          <a:spcPts val="800"/>
                        </a:spcAft>
                        <a:buNone/>
                      </a:pPr>
                      <a:r>
                        <a:rPr lang="en-GB" sz="3200" kern="100" dirty="0">
                          <a:effectLst/>
                          <a:latin typeface="Arial" panose="020B0604020202020204" pitchFamily="34" charset="0"/>
                          <a:cs typeface="Arial" panose="020B0604020202020204" pitchFamily="34" charset="0"/>
                        </a:rPr>
                        <a:t>Yes</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Valery, K.-M. and Prouteau, A. (2020)</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Schizophrenia stigma in mental health professionals and associated factors: A systematic review</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The review found that MHPs are a key source of schizophrenia stigma. Beliefs about dangerousness and low treatment success were linked to profession, setting, and education.</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2020, peer-reviewed, UK-relevant, strong synthesis</a:t>
                      </a:r>
                    </a:p>
                    <a:p>
                      <a:pPr algn="l">
                        <a:lnSpc>
                          <a:spcPct val="115000"/>
                        </a:lnSpc>
                        <a:spcAft>
                          <a:spcPts val="800"/>
                        </a:spcAft>
                        <a:buNone/>
                      </a:pPr>
                      <a:r>
                        <a:rPr lang="en-GB" sz="2400" kern="100">
                          <a:effectLst/>
                          <a:latin typeface="Arial" panose="020B0604020202020204" pitchFamily="34" charset="0"/>
                          <a:cs typeface="Arial" panose="020B0604020202020204" pitchFamily="34" charset="0"/>
                        </a:rPr>
                        <a:t> </a:t>
                      </a:r>
                      <a:endParaRPr lang="en-GB" sz="2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(2020) </a:t>
                      </a:r>
                    </a:p>
                    <a:p>
                      <a:pPr algn="l">
                        <a:lnSpc>
                          <a:spcPct val="115000"/>
                        </a:lnSpc>
                        <a:spcAft>
                          <a:spcPts val="800"/>
                        </a:spcAft>
                        <a:buNone/>
                      </a:pPr>
                      <a:r>
                        <a:rPr lang="en-GB" sz="2400" u="sng" kern="100" dirty="0">
                          <a:effectLst/>
                          <a:latin typeface="Arial" panose="020B0604020202020204" pitchFamily="34" charset="0"/>
                          <a:cs typeface="Arial" panose="020B0604020202020204" pitchFamily="34" charset="0"/>
                          <a:hlinkClick r:id="rId6"/>
                        </a:rPr>
                        <a:t>https://doi.org/10.1016/j.psychres.2020.113068</a:t>
                      </a:r>
                      <a:r>
                        <a:rPr lang="en-GB" sz="2400" kern="100" dirty="0">
                          <a:effectLst/>
                          <a:latin typeface="Arial" panose="020B0604020202020204" pitchFamily="34" charset="0"/>
                          <a:cs typeface="Arial" panose="020B0604020202020204" pitchFamily="34" charset="0"/>
                        </a:rPr>
                        <a:t>.</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p>
                    <a:p>
                      <a:pPr algn="l">
                        <a:lnSpc>
                          <a:spcPct val="115000"/>
                        </a:lnSpc>
                        <a:spcAft>
                          <a:spcPts val="800"/>
                        </a:spcAft>
                        <a:buNone/>
                      </a:pPr>
                      <a:r>
                        <a:rPr lang="en-GB" sz="2400" kern="100" dirty="0">
                          <a:effectLst/>
                          <a:latin typeface="Arial" panose="020B0604020202020204" pitchFamily="34" charset="0"/>
                          <a:cs typeface="Arial" panose="020B0604020202020204" pitchFamily="34" charset="0"/>
                        </a:rPr>
                        <a:t>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842270653"/>
                  </a:ext>
                </a:extLst>
              </a:tr>
            </a:tbl>
          </a:graphicData>
        </a:graphic>
      </p:graphicFrame>
      <p:sp>
        <p:nvSpPr>
          <p:cNvPr id="3" name="Rectangle 1">
            <a:extLst>
              <a:ext uri="{FF2B5EF4-FFF2-40B4-BE49-F238E27FC236}">
                <a16:creationId xmlns:a16="http://schemas.microsoft.com/office/drawing/2014/main" id="{D8522971-D42F-18CB-6871-D7DD224A90C2}"/>
              </a:ext>
            </a:extLst>
          </p:cNvPr>
          <p:cNvSpPr>
            <a:spLocks noChangeArrowheads="1"/>
          </p:cNvSpPr>
          <p:nvPr/>
        </p:nvSpPr>
        <p:spPr bwMode="auto">
          <a:xfrm>
            <a:off x="1" y="-125"/>
            <a:ext cx="13277571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74033183"/>
      </p:ext>
    </p:extLst>
  </p:cSld>
  <p:clrMapOvr>
    <a:masterClrMapping/>
  </p:clrMapOvr>
</p:sld>
</file>

<file path=ppt/theme/theme1.xml><?xml version="1.0" encoding="utf-8"?>
<a:theme xmlns:a="http://schemas.openxmlformats.org/drawingml/2006/main" name="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0" id="{0F847241-7869-A346-BE50-BBD576DFFD89}" vid="{E52484C5-2A07-2C49-B337-18DDB169E4AB}"/>
    </a:ext>
  </a:ext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0" id="{0F847241-7869-A346-BE50-BBD576DFFD89}" vid="{BA1418F4-8624-B34B-B26C-229127AB1FF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000f83a20f8d60181865b87372a3d6ff">
  <xsd:schema xmlns:xsd="http://www.w3.org/2001/XMLSchema" xmlns:xs="http://www.w3.org/2001/XMLSchema" xmlns:p="http://schemas.microsoft.com/office/2006/metadata/properties" xmlns:ns3="461f81f1-dbc4-4122-adb0-1c0e154b8134" xmlns:ns4="a450a3cc-050d-4aca-8a4e-543025a63de0" targetNamespace="http://schemas.microsoft.com/office/2006/metadata/properties" ma:root="true" ma:fieldsID="c94ae19167144b962413fc80ed896380" ns3:_="" ns4:_="">
    <xsd:import namespace="461f81f1-dbc4-4122-adb0-1c0e154b8134"/>
    <xsd:import namespace="a450a3cc-050d-4aca-8a4e-543025a63d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SearchProperties" minOccurs="0"/>
                <xsd:element ref="ns4:_activity" minOccurs="0"/>
                <xsd:element ref="ns4:MediaServiceObjectDetectorVersions" minOccurs="0"/>
                <xsd:element ref="ns4:MediaServiceAutoTags" minOccurs="0"/>
                <xsd:element ref="ns4:MediaServiceGenerationTime" minOccurs="0"/>
                <xsd:element ref="ns4:MediaServiceEventHashCode" minOccurs="0"/>
                <xsd:element ref="ns4:MediaServiceDateTaken" minOccurs="0"/>
                <xsd:element ref="ns4:MediaServiceOCR"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79C838-3FA8-4E8B-B0B8-CBA5358A9399}">
  <ds:schemaRefs>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a450a3cc-050d-4aca-8a4e-543025a63de0"/>
    <ds:schemaRef ds:uri="461f81f1-dbc4-4122-adb0-1c0e154b8134"/>
    <ds:schemaRef ds:uri="http://purl.org/dc/dcmitype/"/>
    <ds:schemaRef ds:uri="http://purl.org/dc/elements/1.1/"/>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2563B372-9827-4DE6-A8E8-ABECE6C60C6C}">
  <ds:schemaRefs>
    <ds:schemaRef ds:uri="http://schemas.microsoft.com/sharepoint/v3/contenttype/forms"/>
  </ds:schemaRefs>
</ds:datastoreItem>
</file>

<file path=customXml/itemProps3.xml><?xml version="1.0" encoding="utf-8"?>
<ds:datastoreItem xmlns:ds="http://schemas.openxmlformats.org/officeDocument/2006/customXml" ds:itemID="{21673E7C-0BA6-4453-9C2C-19DAA1DF6D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1f81f1-dbc4-4122-adb0-1c0e154b8134"/>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36x48-Template-V2b</Template>
  <TotalTime>2972</TotalTime>
  <Words>2387</Words>
  <Application>Microsoft Office PowerPoint</Application>
  <PresentationFormat>Custom</PresentationFormat>
  <Paragraphs>297</Paragraphs>
  <Slides>7</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7</vt:i4>
      </vt:variant>
    </vt:vector>
  </HeadingPairs>
  <TitlesOfParts>
    <vt:vector size="15" baseType="lpstr">
      <vt:lpstr>Arial</vt:lpstr>
      <vt:lpstr>Arial Black</vt:lpstr>
      <vt:lpstr>Arial Narrow</vt:lpstr>
      <vt:lpstr>Calibri</vt:lpstr>
      <vt:lpstr>Trebuchet MS</vt:lpstr>
      <vt:lpstr>Wingdings</vt:lpstr>
      <vt:lpstr>With Guides</vt:lpstr>
      <vt:lpstr>Without Guides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Station 5</dc:creator>
  <dc:description>This template is the property of PosterPresentations.com. Call us if you need help with this poster template._x000d_
1-866-649-3004           _x000d_
 (c)PosterPresentations.com</dc:description>
  <cp:lastModifiedBy>Vilma Ibe</cp:lastModifiedBy>
  <cp:revision>14</cp:revision>
  <dcterms:created xsi:type="dcterms:W3CDTF">2019-01-09T23:22:57Z</dcterms:created>
  <dcterms:modified xsi:type="dcterms:W3CDTF">2025-06-29T15:32:39Z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