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4610"/>
  </p:normalViewPr>
  <p:slideViewPr>
    <p:cSldViewPr snapToGrid="0" snapToObjects="1">
      <p:cViewPr varScale="1">
        <p:scale>
          <a:sx n="127" d="100"/>
          <a:sy n="127" d="100"/>
        </p:scale>
        <p:origin x="21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ith Aiwerioba" userId="9b8d72c03622cbab" providerId="LiveId" clId="{5AEA10BE-5D6B-4E88-9F3B-8ED1B14D9957}"/>
    <pc:docChg chg="undo custSel modSld">
      <pc:chgData name="Edith Aiwerioba" userId="9b8d72c03622cbab" providerId="LiveId" clId="{5AEA10BE-5D6B-4E88-9F3B-8ED1B14D9957}" dt="2026-07-13T09:02:35.758" v="1203" actId="20577"/>
      <pc:docMkLst>
        <pc:docMk/>
      </pc:docMkLst>
      <pc:sldChg chg="delSp modSp mod">
        <pc:chgData name="Edith Aiwerioba" userId="9b8d72c03622cbab" providerId="LiveId" clId="{5AEA10BE-5D6B-4E88-9F3B-8ED1B14D9957}" dt="2026-07-13T09:02:35.758" v="1203" actId="20577"/>
        <pc:sldMkLst>
          <pc:docMk/>
          <pc:sldMk cId="0" sldId="262"/>
        </pc:sldMkLst>
        <pc:spChg chg="mod">
          <ac:chgData name="Edith Aiwerioba" userId="9b8d72c03622cbab" providerId="LiveId" clId="{5AEA10BE-5D6B-4E88-9F3B-8ED1B14D9957}" dt="2026-07-13T09:02:35.758" v="1203" actId="20577"/>
          <ac:spMkLst>
            <pc:docMk/>
            <pc:sldMk cId="0" sldId="262"/>
            <ac:spMk id="4" creationId="{00000000-0000-0000-0000-000000000000}"/>
          </ac:spMkLst>
        </pc:spChg>
        <pc:spChg chg="mod">
          <ac:chgData name="Edith Aiwerioba" userId="9b8d72c03622cbab" providerId="LiveId" clId="{5AEA10BE-5D6B-4E88-9F3B-8ED1B14D9957}" dt="2026-07-13T08:59:08.875" v="1123" actId="20577"/>
          <ac:spMkLst>
            <pc:docMk/>
            <pc:sldMk cId="0" sldId="262"/>
            <ac:spMk id="5" creationId="{00000000-0000-0000-0000-000000000000}"/>
          </ac:spMkLst>
        </pc:spChg>
        <pc:spChg chg="del mod">
          <ac:chgData name="Edith Aiwerioba" userId="9b8d72c03622cbab" providerId="LiveId" clId="{5AEA10BE-5D6B-4E88-9F3B-8ED1B14D9957}" dt="2026-07-12T23:08:53.290" v="655" actId="478"/>
          <ac:spMkLst>
            <pc:docMk/>
            <pc:sldMk cId="0" sldId="262"/>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&lt;Dr Ramzi Djemai&gt;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a:t>
            </a:r>
            <a:r>
              <a:rPr lang="en-US" sz="1300" i="1" dirty="0" err="1">
                <a:solidFill>
                  <a:srgbClr val="555555"/>
                </a:solidFill>
                <a:latin typeface="Calibri" pitchFamily="34" charset="0"/>
                <a:ea typeface="Calibri" pitchFamily="34" charset="-122"/>
                <a:cs typeface="Calibri" pitchFamily="34" charset="-120"/>
              </a:rPr>
              <a:t>O.Edith</a:t>
            </a:r>
            <a:r>
              <a:rPr lang="en-US" sz="1300" i="1" dirty="0">
                <a:solidFill>
                  <a:srgbClr val="555555"/>
                </a:solidFill>
                <a:latin typeface="Calibri" pitchFamily="34" charset="0"/>
                <a:ea typeface="Calibri" pitchFamily="34" charset="-122"/>
                <a:cs typeface="Calibri" pitchFamily="34" charset="-120"/>
              </a:rPr>
              <a:t> Aiwerioba]  |  [Warley  Do Amaral ]  |  [Irene </a:t>
            </a:r>
            <a:r>
              <a:rPr lang="en-US" sz="1300" i="1" dirty="0" err="1">
                <a:solidFill>
                  <a:srgbClr val="555555"/>
                </a:solidFill>
                <a:latin typeface="Calibri" pitchFamily="34" charset="0"/>
                <a:ea typeface="Calibri" pitchFamily="34" charset="-122"/>
                <a:cs typeface="Calibri" pitchFamily="34" charset="-120"/>
              </a:rPr>
              <a:t>Canellada</a:t>
            </a:r>
            <a:r>
              <a:rPr lang="en-US" sz="1300" i="1" dirty="0">
                <a:solidFill>
                  <a:srgbClr val="555555"/>
                </a:solidFill>
                <a:latin typeface="Calibri" pitchFamily="34" charset="0"/>
                <a:ea typeface="Calibri" pitchFamily="34" charset="-122"/>
                <a:cs typeface="Calibri" pitchFamily="34" charset="-120"/>
              </a:rPr>
              <a:t>]  |Jaclyn Fair Clough Smith  []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[2540954]  |                 [2417999]  |              [2539241]  |                  [ 2538400]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No generated AI tools were used in the preparation of this presentation.</a:t>
            </a:r>
            <a:endParaRPr lang="en-US" sz="1500" dirty="0"/>
          </a:p>
          <a:p>
            <a:pPr marL="0" indent="0">
              <a:buNone/>
            </a:pP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One Drive</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err="1">
                <a:solidFill>
                  <a:srgbClr val="555555"/>
                </a:solidFill>
                <a:latin typeface="Calibri" pitchFamily="34" charset="0"/>
                <a:ea typeface="Calibri" pitchFamily="34" charset="-122"/>
                <a:cs typeface="Calibri" pitchFamily="34" charset="-120"/>
              </a:rPr>
              <a:t>O.Edith</a:t>
            </a:r>
            <a:r>
              <a:rPr lang="en-US" sz="1300" i="1" dirty="0">
                <a:solidFill>
                  <a:srgbClr val="555555"/>
                </a:solidFill>
                <a:latin typeface="Calibri" pitchFamily="34" charset="0"/>
                <a:ea typeface="Calibri" pitchFamily="34" charset="-122"/>
                <a:cs typeface="Calibri" pitchFamily="34" charset="-120"/>
              </a:rPr>
              <a:t> Aiwerioba</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Microsoft Teams</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[Irene </a:t>
            </a:r>
            <a:r>
              <a:rPr lang="en-US" sz="1300" i="1" dirty="0" err="1">
                <a:solidFill>
                  <a:srgbClr val="555555"/>
                </a:solidFill>
                <a:latin typeface="Calibri" pitchFamily="34" charset="0"/>
                <a:ea typeface="Calibri" pitchFamily="34" charset="-122"/>
                <a:cs typeface="Calibri" pitchFamily="34" charset="-120"/>
              </a:rPr>
              <a:t>Canellada</a:t>
            </a:r>
            <a:r>
              <a:rPr lang="en-US" sz="1300" i="1" dirty="0">
                <a:solidFill>
                  <a:srgbClr val="555555"/>
                </a:solidFill>
                <a:latin typeface="Calibri" pitchFamily="34" charset="0"/>
                <a:ea typeface="Calibri" pitchFamily="34" charset="-122"/>
                <a:cs typeface="Calibri" pitchFamily="34" charset="-120"/>
              </a:rPr>
              <a:t>]</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Microsoft Shift</a:t>
            </a:r>
            <a:endParaRPr lang="en-US" sz="16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25918" y="1143000"/>
            <a:ext cx="8321040" cy="3749040"/>
          </a:xfrm>
          <a:prstGeom prst="rect">
            <a:avLst/>
          </a:prstGeom>
          <a:noFill/>
          <a:ln/>
        </p:spPr>
        <p:txBody>
          <a:bodyPr wrap="square" lIns="0" tIns="0" rIns="0" bIns="0" rtlCol="0" anchor="t"/>
          <a:lstStyle/>
          <a:p>
            <a:pPr>
              <a:buSzPct val="100000"/>
            </a:pPr>
            <a:r>
              <a:rPr lang="en-US" sz="1600" dirty="0">
                <a:solidFill>
                  <a:srgbClr val="C0392B"/>
                </a:solidFill>
                <a:latin typeface="Calibri" pitchFamily="34" charset="0"/>
                <a:ea typeface="Calibri" pitchFamily="34" charset="-122"/>
                <a:cs typeface="Calibri" pitchFamily="34" charset="-120"/>
              </a:rPr>
              <a:t>Riverdale Nursing home is a nursing home who care for adults with personal care, medication and daily support.</a:t>
            </a:r>
            <a:endParaRPr lang="en-US" sz="1600" dirty="0"/>
          </a:p>
          <a:p>
            <a:pPr>
              <a:buSzPct val="100000"/>
            </a:pPr>
            <a:r>
              <a:rPr lang="en-US" sz="1600" dirty="0">
                <a:solidFill>
                  <a:srgbClr val="C0392B"/>
                </a:solidFill>
                <a:latin typeface="Calibri" pitchFamily="34" charset="0"/>
                <a:ea typeface="Calibri" pitchFamily="34" charset="-122"/>
                <a:cs typeface="Calibri" pitchFamily="34" charset="-120"/>
              </a:rPr>
              <a:t>Staff work across two buildings in shifts as </a:t>
            </a:r>
            <a:r>
              <a:rPr lang="en-US" sz="1600" dirty="0" err="1">
                <a:solidFill>
                  <a:srgbClr val="C0392B"/>
                </a:solidFill>
                <a:latin typeface="Calibri" pitchFamily="34" charset="0"/>
                <a:ea typeface="Calibri" pitchFamily="34" charset="-122"/>
                <a:cs typeface="Calibri" pitchFamily="34" charset="-120"/>
              </a:rPr>
              <a:t>carers,nurses</a:t>
            </a:r>
            <a:r>
              <a:rPr lang="en-US" sz="1600" dirty="0">
                <a:solidFill>
                  <a:srgbClr val="C0392B"/>
                </a:solidFill>
                <a:latin typeface="Calibri" pitchFamily="34" charset="0"/>
                <a:ea typeface="Calibri" pitchFamily="34" charset="-122"/>
                <a:cs typeface="Calibri" pitchFamily="34" charset="-120"/>
              </a:rPr>
              <a:t> and administrators with shifts </a:t>
            </a:r>
            <a:r>
              <a:rPr lang="en-US" sz="1600" dirty="0" err="1">
                <a:solidFill>
                  <a:srgbClr val="C0392B"/>
                </a:solidFill>
                <a:latin typeface="Calibri" pitchFamily="34" charset="0"/>
                <a:ea typeface="Calibri" pitchFamily="34" charset="-122"/>
                <a:cs typeface="Calibri" pitchFamily="34" charset="-120"/>
              </a:rPr>
              <a:t>splitted</a:t>
            </a:r>
            <a:r>
              <a:rPr lang="en-US" sz="1600" dirty="0">
                <a:solidFill>
                  <a:srgbClr val="C0392B"/>
                </a:solidFill>
                <a:latin typeface="Calibri" pitchFamily="34" charset="0"/>
                <a:ea typeface="Calibri" pitchFamily="34" charset="-122"/>
                <a:cs typeface="Calibri" pitchFamily="34" charset="-120"/>
              </a:rPr>
              <a:t> on both day and night shifts to assist in carrying out the daily activities. </a:t>
            </a:r>
            <a:endParaRPr lang="en-US" sz="1600" dirty="0"/>
          </a:p>
          <a:p>
            <a:pPr>
              <a:buSzPct val="100000"/>
            </a:pPr>
            <a:r>
              <a:rPr lang="en-US" sz="1600" dirty="0">
                <a:solidFill>
                  <a:srgbClr val="C0392B"/>
                </a:solidFill>
                <a:latin typeface="Calibri" pitchFamily="34" charset="0"/>
                <a:ea typeface="Calibri" pitchFamily="34" charset="-122"/>
                <a:cs typeface="Calibri" pitchFamily="34" charset="-120"/>
              </a:rPr>
              <a:t>The organization work across the home using the Microsoft 365 which has triggered some issues of both communication and documentation (recording)of the daily activities.   </a:t>
            </a:r>
            <a:endParaRPr lang="en-US" sz="1600" dirty="0"/>
          </a:p>
          <a:p>
            <a:pPr>
              <a:buSzPct val="100000"/>
            </a:pPr>
            <a:r>
              <a:rPr lang="en-US" sz="1600" dirty="0">
                <a:solidFill>
                  <a:srgbClr val="C0392B"/>
                </a:solidFill>
                <a:latin typeface="Calibri" pitchFamily="34" charset="0"/>
                <a:ea typeface="Calibri" pitchFamily="34" charset="-122"/>
                <a:cs typeface="Calibri" pitchFamily="34" charset="-120"/>
              </a:rPr>
              <a:t>Riverdale nursing home was identified with these four major issues. Limited information, </a:t>
            </a:r>
            <a:endParaRPr lang="en-US" sz="1600" dirty="0"/>
          </a:p>
          <a:p>
            <a:pPr>
              <a:buSzPct val="100000"/>
            </a:pPr>
            <a:r>
              <a:rPr lang="en-US" sz="1600" dirty="0">
                <a:solidFill>
                  <a:srgbClr val="C0392B"/>
                </a:solidFill>
                <a:latin typeface="Calibri" pitchFamily="34" charset="0"/>
                <a:ea typeface="Calibri" pitchFamily="34" charset="-122"/>
                <a:cs typeface="Calibri" pitchFamily="34" charset="-120"/>
              </a:rPr>
              <a:t>The group’s objectives are to eliminate communication silos and establish a unified digital workspace .  </a:t>
            </a:r>
            <a:endParaRPr lang="en-US" sz="1600" dirty="0"/>
          </a:p>
        </p:txBody>
      </p:sp>
      <p:sp>
        <p:nvSpPr>
          <p:cNvPr id="5" name="Rectangle 4">
            <a:extLst>
              <a:ext uri="{FF2B5EF4-FFF2-40B4-BE49-F238E27FC236}">
                <a16:creationId xmlns:a16="http://schemas.microsoft.com/office/drawing/2014/main" id="{A26D39F1-0ACF-B66A-897B-0B6DAC5F6243}"/>
              </a:ext>
            </a:extLst>
          </p:cNvPr>
          <p:cNvSpPr/>
          <p:nvPr/>
        </p:nvSpPr>
        <p:spPr>
          <a:xfrm>
            <a:off x="2503837" y="2110085"/>
            <a:ext cx="413632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Your text here</a:t>
            </a:r>
          </a:p>
        </p:txBody>
      </p:sp>
      <p:sp>
        <p:nvSpPr>
          <p:cNvPr id="7" name="Rectangle 6">
            <a:extLst>
              <a:ext uri="{FF2B5EF4-FFF2-40B4-BE49-F238E27FC236}">
                <a16:creationId xmlns:a16="http://schemas.microsoft.com/office/drawing/2014/main" id="{99C5BA5F-A5B7-1BE1-76DC-1D413ABD5D65}"/>
              </a:ext>
            </a:extLst>
          </p:cNvPr>
          <p:cNvSpPr/>
          <p:nvPr/>
        </p:nvSpPr>
        <p:spPr>
          <a:xfrm>
            <a:off x="2458825" y="2110085"/>
            <a:ext cx="422635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Your text here</a:t>
            </a:r>
          </a:p>
        </p:txBody>
      </p:sp>
      <p:sp>
        <p:nvSpPr>
          <p:cNvPr id="8" name="Rectangle 7">
            <a:extLst>
              <a:ext uri="{FF2B5EF4-FFF2-40B4-BE49-F238E27FC236}">
                <a16:creationId xmlns:a16="http://schemas.microsoft.com/office/drawing/2014/main" id="{C56169B9-2845-02F1-3DDA-3F58B1164A36}"/>
              </a:ext>
            </a:extLst>
          </p:cNvPr>
          <p:cNvSpPr/>
          <p:nvPr/>
        </p:nvSpPr>
        <p:spPr>
          <a:xfrm flipV="1">
            <a:off x="2413941" y="3033415"/>
            <a:ext cx="3523643" cy="1754326"/>
          </a:xfrm>
          <a:prstGeom prst="rect">
            <a:avLst/>
          </a:prstGeom>
          <a:noFill/>
        </p:spPr>
        <p:txBody>
          <a:bodyPr wrap="squar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Your text here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[Irene </a:t>
            </a:r>
            <a:r>
              <a:rPr lang="en-US" sz="1300" i="1" dirty="0" err="1">
                <a:solidFill>
                  <a:srgbClr val="555555"/>
                </a:solidFill>
                <a:latin typeface="Calibri" pitchFamily="34" charset="0"/>
                <a:ea typeface="Calibri" pitchFamily="34" charset="-122"/>
                <a:cs typeface="Calibri" pitchFamily="34" charset="-120"/>
              </a:rPr>
              <a:t>Canellada</a:t>
            </a:r>
            <a:r>
              <a:rPr lang="en-US" sz="1300" i="1" dirty="0">
                <a:solidFill>
                  <a:srgbClr val="555555"/>
                </a:solidFill>
                <a:latin typeface="Calibri" pitchFamily="34" charset="0"/>
                <a:ea typeface="Calibri" pitchFamily="34" charset="-122"/>
                <a:cs typeface="Calibri" pitchFamily="34" charset="-120"/>
              </a:rPr>
              <a:t>]  |  [ 2539241]</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a:buSzPct val="100000"/>
            </a:pPr>
            <a:r>
              <a:rPr lang="en-US" sz="1500" dirty="0"/>
              <a:t>Microsoft Teams is a teamwork that lets team members talk and work together from anywhere including video calls, meetings , file sharing and more.</a:t>
            </a:r>
          </a:p>
          <a:p>
            <a:pPr>
              <a:buSzPct val="100000"/>
            </a:pPr>
            <a:endParaRPr lang="en-US" sz="1500" dirty="0"/>
          </a:p>
          <a:p>
            <a:pPr>
              <a:buSzPct val="100000"/>
            </a:pPr>
            <a:r>
              <a:rPr lang="en-US" sz="1500" dirty="0"/>
              <a:t>Teams is an easy communication tool that is suitable for staff to use because it provides a remote connection despite locations.</a:t>
            </a:r>
          </a:p>
          <a:p>
            <a:pPr>
              <a:buSzPct val="100000"/>
            </a:pPr>
            <a:endParaRPr lang="en-US" sz="1500" dirty="0"/>
          </a:p>
          <a:p>
            <a:pPr>
              <a:buSzPct val="100000"/>
            </a:pPr>
            <a:r>
              <a:rPr lang="en-US" sz="1500" dirty="0"/>
              <a:t>It enhance communication , collaboration and productivity by integrating essential teamwork tools within a secure digital environment .</a:t>
            </a:r>
          </a:p>
          <a:p>
            <a:pPr>
              <a:buSzPct val="100000"/>
            </a:pPr>
            <a:endParaRPr lang="en-US" sz="1500" dirty="0"/>
          </a:p>
          <a:p>
            <a:pPr>
              <a:buSzPct val="100000"/>
            </a:pPr>
            <a:r>
              <a:rPr lang="en-US" sz="1500" dirty="0"/>
              <a:t>Advantages of Microsoft Teams improved communications , support virtual meetings and video conference , calling can be in a single platform instead of multiple separate tools.</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r>
              <a:rPr lang="en-US" sz="1400" dirty="0"/>
              <a:t>Microsoft Teams is a reliable tool that support collaboration and digital healthcare delivery .</a:t>
            </a:r>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r>
              <a:rPr lang="en-US" sz="1400" dirty="0"/>
              <a:t>Although Teams is a widely used communication and collaboration platform but poor connection can impact calls , meetings and file sharing.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a:t>
            </a:r>
            <a:r>
              <a:rPr lang="en-US" sz="1300" i="1" dirty="0" err="1">
                <a:solidFill>
                  <a:srgbClr val="555555"/>
                </a:solidFill>
                <a:latin typeface="Calibri" pitchFamily="34" charset="0"/>
                <a:ea typeface="Calibri" pitchFamily="34" charset="-122"/>
                <a:cs typeface="Calibri" pitchFamily="34" charset="-120"/>
              </a:rPr>
              <a:t>O.Edith</a:t>
            </a:r>
            <a:r>
              <a:rPr lang="en-US" sz="1300" i="1" dirty="0">
                <a:solidFill>
                  <a:srgbClr val="555555"/>
                </a:solidFill>
                <a:latin typeface="Calibri" pitchFamily="34" charset="0"/>
                <a:ea typeface="Calibri" pitchFamily="34" charset="-122"/>
                <a:cs typeface="Calibri" pitchFamily="34" charset="-120"/>
              </a:rPr>
              <a:t> Aiwerioba]  |  [2540954]</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a:buSzPct val="100000"/>
            </a:pPr>
            <a:r>
              <a:rPr lang="en-US" sz="1500" dirty="0">
                <a:latin typeface="Calibri" pitchFamily="34" charset="0"/>
                <a:ea typeface="Calibri" pitchFamily="34" charset="-122"/>
                <a:cs typeface="Calibri" pitchFamily="34" charset="-120"/>
              </a:rPr>
              <a:t>Secure file storage &amp; sharing in Riverdale Nursing home involves protecting highly sensitive medical financial and personal information. </a:t>
            </a:r>
          </a:p>
          <a:p>
            <a:pPr>
              <a:buSzPct val="100000"/>
            </a:pPr>
            <a:endParaRPr lang="en-US" sz="1500" dirty="0"/>
          </a:p>
          <a:p>
            <a:pPr>
              <a:buSzPct val="100000"/>
            </a:pPr>
            <a:r>
              <a:rPr lang="en-US" sz="1500" dirty="0">
                <a:latin typeface="Calibri" pitchFamily="34" charset="0"/>
                <a:ea typeface="Calibri" pitchFamily="34" charset="-122"/>
                <a:cs typeface="Calibri" pitchFamily="34" charset="-120"/>
              </a:rPr>
              <a:t> Securing all files with true end –to –end encryption. (E2EE), see the work by </a:t>
            </a:r>
            <a:r>
              <a:rPr lang="en-US" sz="1500" dirty="0" err="1">
                <a:latin typeface="Calibri" pitchFamily="34" charset="0"/>
                <a:ea typeface="Calibri" pitchFamily="34" charset="-122"/>
                <a:cs typeface="Calibri" pitchFamily="34" charset="-120"/>
              </a:rPr>
              <a:t>R.Helmich</a:t>
            </a:r>
            <a:r>
              <a:rPr lang="en-US" sz="1500" dirty="0">
                <a:latin typeface="Calibri" pitchFamily="34" charset="0"/>
                <a:ea typeface="Calibri" pitchFamily="34" charset="-122"/>
                <a:cs typeface="Calibri" pitchFamily="34" charset="-120"/>
              </a:rPr>
              <a:t> and </a:t>
            </a:r>
            <a:r>
              <a:rPr lang="en-US" sz="1500" dirty="0" err="1">
                <a:latin typeface="Calibri" pitchFamily="34" charset="0"/>
                <a:ea typeface="Calibri" pitchFamily="34" charset="-122"/>
                <a:cs typeface="Calibri" pitchFamily="34" charset="-120"/>
              </a:rPr>
              <a:t>L.Braubach</a:t>
            </a:r>
            <a:r>
              <a:rPr lang="en-US" sz="1500" dirty="0">
                <a:latin typeface="Calibri" pitchFamily="34" charset="0"/>
                <a:ea typeface="Calibri" pitchFamily="34" charset="-122"/>
                <a:cs typeface="Calibri" pitchFamily="34" charset="-120"/>
              </a:rPr>
              <a:t> published in 2025 Justify which is recent and reliable.</a:t>
            </a:r>
          </a:p>
          <a:p>
            <a:pPr>
              <a:buSzPct val="100000"/>
            </a:pPr>
            <a:endParaRPr lang="en-US" sz="1500" dirty="0"/>
          </a:p>
          <a:p>
            <a:pPr>
              <a:buSzPct val="100000"/>
            </a:pPr>
            <a:r>
              <a:rPr lang="en-US" sz="1500" dirty="0">
                <a:latin typeface="Calibri" pitchFamily="34" charset="0"/>
                <a:ea typeface="Calibri" pitchFamily="34" charset="-122"/>
                <a:cs typeface="Calibri" pitchFamily="34" charset="-120"/>
              </a:rPr>
              <a:t> OneDrive Improved the efficiency and communication in Riverdale Nursing Home in these  areas . The effective and good communication between staff, as well as shifts handover effectively.</a:t>
            </a:r>
          </a:p>
          <a:p>
            <a:pPr>
              <a:buSzPct val="100000"/>
            </a:pPr>
            <a:endParaRPr lang="en-US" sz="1500" dirty="0"/>
          </a:p>
          <a:p>
            <a:pPr>
              <a:buSzPct val="100000"/>
            </a:pPr>
            <a:r>
              <a:rPr lang="en-US" sz="1500" dirty="0">
                <a:latin typeface="Calibri" pitchFamily="34" charset="0"/>
                <a:ea typeface="Calibri" pitchFamily="34" charset="-122"/>
                <a:cs typeface="Calibri" pitchFamily="34" charset="-120"/>
              </a:rPr>
              <a:t>Advantages of using OneDrive are storing files, allowing staff to access resident’s care records as well as coordinating shifts easily.</a:t>
            </a:r>
          </a:p>
          <a:p>
            <a:pPr>
              <a:buSzPct val="100000"/>
            </a:pPr>
            <a:r>
              <a:rPr lang="en-US" sz="1500" dirty="0">
                <a:latin typeface="Calibri" pitchFamily="34" charset="0"/>
                <a:ea typeface="Calibri" pitchFamily="34" charset="-122"/>
                <a:cs typeface="Calibri" pitchFamily="34" charset="-120"/>
              </a:rPr>
              <a:t> </a:t>
            </a:r>
            <a:endParaRPr lang="en-US" sz="1500" dirty="0"/>
          </a:p>
          <a:p>
            <a:pPr>
              <a:buSzPct val="100000"/>
            </a:pPr>
            <a:r>
              <a:rPr lang="en-US" sz="1500" dirty="0">
                <a:latin typeface="Calibri" pitchFamily="34" charset="0"/>
                <a:ea typeface="Calibri" pitchFamily="34" charset="-122"/>
                <a:cs typeface="Calibri" pitchFamily="34" charset="-120"/>
              </a:rPr>
              <a:t>Limitations are , Limited free storage, sometimes can cause syncing issues or confusion when transporting   large files </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sz="1400" dirty="0"/>
              <a:t>Protects sensitive data from unauthorized access</a:t>
            </a:r>
          </a:p>
          <a:p>
            <a:pPr marL="285750" indent="-285750">
              <a:buSzPct val="100000"/>
              <a:buFont typeface="Arial" panose="020B0604020202020204" pitchFamily="34" charset="0"/>
              <a:buChar char="•"/>
            </a:pPr>
            <a:r>
              <a:rPr lang="en-US" sz="1400" dirty="0"/>
              <a:t>Provides robust encryption and leaks.</a:t>
            </a:r>
          </a:p>
          <a:p>
            <a:pPr marL="285750" indent="-285750">
              <a:buSzPct val="100000"/>
              <a:buFont typeface="Arial" panose="020B0604020202020204" pitchFamily="34" charset="0"/>
              <a:buChar char="•"/>
            </a:pPr>
            <a:r>
              <a:rPr lang="en-US" sz="1400" dirty="0"/>
              <a:t>Streamlines collaboration.  </a:t>
            </a:r>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endParaRPr lang="en-US" sz="1400" dirty="0"/>
          </a:p>
          <a:p>
            <a:pPr marL="285750" indent="-285750">
              <a:buSzPct val="100000"/>
              <a:buFont typeface="Arial" panose="020B0604020202020204" pitchFamily="34" charset="0"/>
              <a:buChar char="•"/>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724847"/>
            <a:ext cx="4023360" cy="3200400"/>
          </a:xfrm>
          <a:prstGeom prst="rect">
            <a:avLst/>
          </a:prstGeom>
          <a:noFill/>
          <a:ln/>
        </p:spPr>
        <p:txBody>
          <a:bodyPr wrap="square" lIns="0" tIns="0" rIns="0" bIns="0" rtlCol="0" anchor="t"/>
          <a:lstStyle/>
          <a:p>
            <a:pPr>
              <a:buSzPct val="100000"/>
            </a:pPr>
            <a:r>
              <a:rPr lang="en-US" sz="1400" dirty="0"/>
              <a:t>Can be limited by Human errors, the capabilities of the storage provide and can be limited by the physical environment. </a:t>
            </a:r>
          </a:p>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[Jacklyn Fair Clough Smith]  </a:t>
            </a:r>
            <a:r>
              <a:rPr lang="en-US" sz="1300" i="1">
                <a:solidFill>
                  <a:srgbClr val="555555"/>
                </a:solidFill>
                <a:latin typeface="Calibri" pitchFamily="34" charset="0"/>
                <a:ea typeface="Calibri" pitchFamily="34" charset="-122"/>
                <a:cs typeface="Calibri" pitchFamily="34" charset="-120"/>
              </a:rPr>
              <a:t>|  [2538400]</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r>
              <a:rPr lang="en-GB" dirty="0"/>
              <a:t>At Riverdale nursing home, care documentation involves accurately recording </a:t>
            </a:r>
          </a:p>
          <a:p>
            <a:r>
              <a:rPr lang="en-GB" dirty="0"/>
              <a:t>resident’s daily care recording and communication of health care professional.</a:t>
            </a:r>
          </a:p>
          <a:p>
            <a:endParaRPr lang="en-GB" dirty="0"/>
          </a:p>
          <a:p>
            <a:r>
              <a:rPr lang="en-GB" dirty="0"/>
              <a:t>All records must be legal and regulatory standards.  “Microsoft word” is suitable </a:t>
            </a:r>
          </a:p>
          <a:p>
            <a:r>
              <a:rPr lang="en-GB" dirty="0"/>
              <a:t>For care documentation because it allows staff to document can effectively as </a:t>
            </a:r>
          </a:p>
          <a:p>
            <a:r>
              <a:rPr lang="en-GB" dirty="0"/>
              <a:t>Well as protecting the data.</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r>
              <a:rPr lang="en-US" sz="1400" dirty="0"/>
              <a:t>Care document ensure the continuity of care across shifts.</a:t>
            </a:r>
          </a:p>
          <a:p>
            <a:pPr>
              <a:buSzPct val="100000"/>
            </a:pPr>
            <a:endParaRPr lang="en-US" sz="1400" dirty="0"/>
          </a:p>
          <a:p>
            <a:pPr>
              <a:buSzPct val="100000"/>
            </a:pPr>
            <a:r>
              <a:rPr lang="en-US" sz="1400" dirty="0"/>
              <a:t>It prevent adverse incidents like the medication errors </a:t>
            </a:r>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r>
              <a:rPr lang="en-US" sz="1400" dirty="0"/>
              <a:t>Limitations could be the following factors like outdated information, inaccurate or vague language being used on shift and staff burnout.</a:t>
            </a:r>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[Warley Do Amaral]  |  [2417999]</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r>
              <a:rPr lang="en-GB" dirty="0"/>
              <a:t>Scheduling shifts is challenging to keep everyone on the same page when schedules are </a:t>
            </a:r>
          </a:p>
          <a:p>
            <a:r>
              <a:rPr lang="en-GB" dirty="0"/>
              <a:t>Constantly shifting.</a:t>
            </a:r>
          </a:p>
          <a:p>
            <a:r>
              <a:rPr lang="en-GB" dirty="0"/>
              <a:t>If we don’t know who’s working or when, how can Riverdale truly progress and succeed.</a:t>
            </a:r>
          </a:p>
          <a:p>
            <a:r>
              <a:rPr lang="en-GB" dirty="0"/>
              <a:t>That’s why we are to share Microsoft Shifts. It’s the perfect tool to organise schedules and</a:t>
            </a:r>
          </a:p>
          <a:p>
            <a:r>
              <a:rPr lang="en-GB" dirty="0"/>
              <a:t>Keep everyone connected.  Admin, leaders and the care team working together to deliver </a:t>
            </a:r>
          </a:p>
          <a:p>
            <a:r>
              <a:rPr lang="en-GB" dirty="0"/>
              <a:t>the absolute best for our clients.</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r>
              <a:rPr lang="en-US" sz="1400" dirty="0"/>
              <a:t>Microsoft Shifts gives the team more control over the schedules.</a:t>
            </a:r>
          </a:p>
          <a:p>
            <a:pPr>
              <a:buSzPct val="100000"/>
            </a:pPr>
            <a:endParaRPr lang="en-US" sz="1400" dirty="0"/>
          </a:p>
          <a:p>
            <a:pPr>
              <a:buSzPct val="100000"/>
            </a:pPr>
            <a:r>
              <a:rPr lang="en-US" sz="1400" dirty="0"/>
              <a:t>The mobile time clock with the GPS</a:t>
            </a:r>
          </a:p>
          <a:p>
            <a:pPr>
              <a:buSzPct val="100000"/>
            </a:pPr>
            <a:endParaRPr lang="en-US" sz="1400" dirty="0"/>
          </a:p>
          <a:p>
            <a:pPr>
              <a:buSzPct val="100000"/>
            </a:pPr>
            <a:endParaRPr lang="en-US" sz="1400" dirty="0"/>
          </a:p>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r>
              <a:rPr lang="en-US" sz="1400" dirty="0"/>
              <a:t>Dependence on mobile Apps</a:t>
            </a:r>
          </a:p>
          <a:p>
            <a:pPr>
              <a:buSzPct val="100000"/>
            </a:pPr>
            <a:r>
              <a:rPr lang="en-US" sz="1400" dirty="0"/>
              <a:t>Must have an up-to date smartphone.</a:t>
            </a:r>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614522669"/>
              </p:ext>
            </p:extLst>
          </p:nvPr>
        </p:nvGraphicFramePr>
        <p:xfrm>
          <a:off x="411480" y="1097280"/>
          <a:ext cx="8321040" cy="4154424"/>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[Reliable tools that supports collaboration and digital healthcare delivery+ Provides a remote connection despite location]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[Poor communication during meetings  + Impact calls and file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[Protects data from unauthorized access + Robust Encryption]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[Limited by human errors + limited by physical environment]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latin typeface="Calibri" charset="0"/>
                          <a:ea typeface="Calibri" charset="0"/>
                          <a:cs typeface="Calibri" charset="0"/>
                        </a:rPr>
                        <a:t>Ensure the continuity of care across shifts+ Prevents incidents like the medication Errors</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[Outdated information + inaccurate language used on shift]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[Gives the team more control over the schedules + Mobile time clock with the GPS]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[Dependence o mobile app+ have an up-to date smartphone]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a:buSzPct val="100000"/>
            </a:pPr>
            <a:r>
              <a:rPr lang="en-US" sz="1700" dirty="0">
                <a:latin typeface="Calibri" pitchFamily="34" charset="0"/>
                <a:ea typeface="Calibri" pitchFamily="34" charset="-122"/>
                <a:cs typeface="Calibri" pitchFamily="34" charset="-120"/>
              </a:rPr>
              <a:t>The group’s overall finding is that Riverdale had challenges due to lack of efficient functioning of the Microsoft 365 as required in a nursing home to produce a beneficial outcome for all who works in the home.</a:t>
            </a:r>
            <a:endParaRPr lang="en-US" sz="1700" dirty="0"/>
          </a:p>
          <a:p>
            <a:pPr>
              <a:buSzPct val="100000"/>
            </a:pPr>
            <a:r>
              <a:rPr lang="en-US" sz="1700" dirty="0">
                <a:latin typeface="Calibri" pitchFamily="34" charset="0"/>
                <a:ea typeface="Calibri" pitchFamily="34" charset="-122"/>
                <a:cs typeface="Calibri" pitchFamily="34" charset="-120"/>
              </a:rPr>
              <a:t>The most significant improvement each tool brought to the home are as follows, the One drive has enabled the data for residents to be well secured, Microsoft Teams enabling effective communication  between staff and management and promoting shift running effectively</a:t>
            </a:r>
          </a:p>
          <a:p>
            <a:pPr>
              <a:buSzPct val="100000"/>
            </a:pPr>
            <a:endParaRPr lang="en-US" sz="1700" dirty="0">
              <a:latin typeface="Calibri" pitchFamily="34" charset="0"/>
              <a:ea typeface="Calibri" pitchFamily="34" charset="-122"/>
              <a:cs typeface="Calibri" pitchFamily="34" charset="-120"/>
            </a:endParaRPr>
          </a:p>
          <a:p>
            <a:pPr>
              <a:buSzPct val="100000"/>
            </a:pPr>
            <a:r>
              <a:rPr lang="en-US" sz="1700" dirty="0">
                <a:latin typeface="Calibri" pitchFamily="34" charset="0"/>
                <a:ea typeface="Calibri" pitchFamily="34" charset="-122"/>
                <a:cs typeface="Calibri" pitchFamily="34" charset="-120"/>
              </a:rPr>
              <a:t>Reflecting on the limitation around the scheduling of Shifts/ Rota, identifying the  discrepancy around the shift pattern as well as communication.</a:t>
            </a:r>
          </a:p>
          <a:p>
            <a:pPr>
              <a:buSzPct val="100000"/>
            </a:pPr>
            <a:endParaRPr lang="en-US" sz="1700" dirty="0"/>
          </a:p>
          <a:p>
            <a:pPr>
              <a:buSzPct val="100000"/>
            </a:pPr>
            <a:r>
              <a:rPr lang="en-US" sz="1700" dirty="0">
                <a:latin typeface="Calibri" pitchFamily="34" charset="0"/>
                <a:ea typeface="Calibri" pitchFamily="34" charset="-122"/>
                <a:cs typeface="Calibri" pitchFamily="34" charset="-120"/>
              </a:rPr>
              <a:t> Recommendation to the management of Riverdale nursing home is the full awareness of the required tools and effectively using them to enhance and enable effective care documentation  protection of data as well as shift allocation in the nursing home .</a:t>
            </a:r>
            <a:endParaRPr lang="en-US" sz="1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r>
              <a:rPr lang="en-GB" dirty="0"/>
              <a:t>Academic reference</a:t>
            </a:r>
          </a:p>
          <a:p>
            <a:r>
              <a:rPr lang="en-GB" dirty="0"/>
              <a:t>“See the work by R. Helmich and L. </a:t>
            </a:r>
            <a:r>
              <a:rPr lang="en-GB" dirty="0" err="1"/>
              <a:t>Braubach</a:t>
            </a:r>
            <a:r>
              <a:rPr lang="en-GB" dirty="0"/>
              <a:t> published in 2025”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7306</TotalTime>
  <Words>2347</Words>
  <Application>Microsoft Office PowerPoint</Application>
  <PresentationFormat>On-screen Show (16:9)</PresentationFormat>
  <Paragraphs>192</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Edith Aiwerioba</cp:lastModifiedBy>
  <cp:revision>8</cp:revision>
  <dcterms:created xsi:type="dcterms:W3CDTF">2026-06-21T15:50:06Z</dcterms:created>
  <dcterms:modified xsi:type="dcterms:W3CDTF">2026-07-13T09:02:38Z</dcterms:modified>
</cp:coreProperties>
</file>