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3"/>
  </p:notesMasterIdLst>
  <p:sldIdLst>
    <p:sldId id="256" r:id="rId3"/>
    <p:sldId id="266" r:id="rId4"/>
    <p:sldId id="258" r:id="rId5"/>
    <p:sldId id="259" r:id="rId6"/>
    <p:sldId id="260" r:id="rId7"/>
    <p:sldId id="261" r:id="rId8"/>
    <p:sldId id="267" r:id="rId9"/>
    <p:sldId id="262" r:id="rId10"/>
    <p:sldId id="265"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4703" autoAdjust="0"/>
  </p:normalViewPr>
  <p:slideViewPr>
    <p:cSldViewPr snapToGrid="0">
      <p:cViewPr varScale="1">
        <p:scale>
          <a:sx n="70" d="100"/>
          <a:sy n="70" d="100"/>
        </p:scale>
        <p:origin x="941"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7030CC-1593-439F-85CC-4120F73578A2}" type="datetimeFigureOut">
              <a:rPr lang="en-IN" smtClean="0"/>
              <a:t>03-07-2022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EA892F-2486-4822-9E78-80AF0CDBC40B}" type="slidenum">
              <a:rPr lang="en-IN" smtClean="0"/>
              <a:t>‹#›</a:t>
            </a:fld>
            <a:endParaRPr lang="en-IN"/>
          </a:p>
        </p:txBody>
      </p:sp>
    </p:spTree>
    <p:extLst>
      <p:ext uri="{BB962C8B-B14F-4D97-AF65-F5344CB8AC3E}">
        <p14:creationId xmlns:p14="http://schemas.microsoft.com/office/powerpoint/2010/main" val="1228207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EA892F-2486-4822-9E78-80AF0CDBC40B}" type="slidenum">
              <a:rPr lang="en-IN" smtClean="0"/>
              <a:t>1</a:t>
            </a:fld>
            <a:endParaRPr lang="en-IN"/>
          </a:p>
        </p:txBody>
      </p:sp>
    </p:spTree>
    <p:extLst>
      <p:ext uri="{BB962C8B-B14F-4D97-AF65-F5344CB8AC3E}">
        <p14:creationId xmlns:p14="http://schemas.microsoft.com/office/powerpoint/2010/main" val="1063483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Arial" panose="020B0604020202020204" pitchFamily="34" charset="0"/>
                <a:ea typeface="Times New Roman" panose="02020603050405020304" pitchFamily="18" charset="0"/>
                <a:cs typeface="Times New Roman" panose="02020603050405020304" pitchFamily="18" charset="0"/>
              </a:rPr>
              <a:t>With today's technology, teamwork comes as standard. Students utilise Facebook events and groups to plan a future meeting, and they use hashtags to connect individuals from all over the globe to share their thoughts. It is not only easier for learners to work together in this way outside of the classroom, but it also makes the exercise more remembered and consequently more productive. Student involvement and buy-in are boosted when teachers utilise social media platforms like Twitter to enhance student cooperation in the classroom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Pearlstein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et al</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2021</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 As a result, folks may have to spend class time facilitating collaboration if they don't have the technology to do so. Students now have the ability to work together on almost any project at any time, wherever they have access to the Internet and the appropriate software. In order to free up more time for in-class initiatives, employ technology to make it simpler for students to collaborate outside of the classroom.</a:t>
            </a:r>
            <a:endParaRPr lang="en-IN" dirty="0"/>
          </a:p>
        </p:txBody>
      </p:sp>
      <p:sp>
        <p:nvSpPr>
          <p:cNvPr id="4" name="Slide Number Placeholder 3"/>
          <p:cNvSpPr>
            <a:spLocks noGrp="1"/>
          </p:cNvSpPr>
          <p:nvPr>
            <p:ph type="sldNum" sz="quarter" idx="5"/>
          </p:nvPr>
        </p:nvSpPr>
        <p:spPr/>
        <p:txBody>
          <a:bodyPr/>
          <a:lstStyle/>
          <a:p>
            <a:fld id="{8FEA892F-2486-4822-9E78-80AF0CDBC40B}" type="slidenum">
              <a:rPr lang="en-IN" smtClean="0"/>
              <a:t>3</a:t>
            </a:fld>
            <a:endParaRPr lang="en-IN"/>
          </a:p>
        </p:txBody>
      </p:sp>
    </p:spTree>
    <p:extLst>
      <p:ext uri="{BB962C8B-B14F-4D97-AF65-F5344CB8AC3E}">
        <p14:creationId xmlns:p14="http://schemas.microsoft.com/office/powerpoint/2010/main" val="1441721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Arial" panose="020B0604020202020204" pitchFamily="34" charset="0"/>
                <a:ea typeface="Times New Roman" panose="02020603050405020304" pitchFamily="18" charset="0"/>
                <a:cs typeface="Times New Roman" panose="02020603050405020304" pitchFamily="18" charset="0"/>
              </a:rPr>
              <a:t>As a guide for students, the Digital Abilities Framework may help them assess their current digital competency and reflect on their developmental needs, as well as create a course of action to improve their digital capabilities. Everyone at the University may benefit from this approach, including students and faculty members alike. A key part of the University's aim is to help its students become more tech-savvy, and this is shown in several initiatives, such as the institution's push toward blended learning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Butler, 2018</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 At UWTSD, students are given the opportunity to master digital skills, whether via curricular instruction or through individual study outside of the main curriculum. Take a self-assessment quiz that measures their present digital skill level and see how they stack up against others in the framework at the Digital Skills Framework devoted site.</a:t>
            </a:r>
            <a:endParaRPr lang="en-IN" dirty="0"/>
          </a:p>
        </p:txBody>
      </p:sp>
      <p:sp>
        <p:nvSpPr>
          <p:cNvPr id="4" name="Slide Number Placeholder 3"/>
          <p:cNvSpPr>
            <a:spLocks noGrp="1"/>
          </p:cNvSpPr>
          <p:nvPr>
            <p:ph type="sldNum" sz="quarter" idx="5"/>
          </p:nvPr>
        </p:nvSpPr>
        <p:spPr/>
        <p:txBody>
          <a:bodyPr/>
          <a:lstStyle/>
          <a:p>
            <a:fld id="{8FEA892F-2486-4822-9E78-80AF0CDBC40B}" type="slidenum">
              <a:rPr lang="en-IN" smtClean="0"/>
              <a:t>4</a:t>
            </a:fld>
            <a:endParaRPr lang="en-IN"/>
          </a:p>
        </p:txBody>
      </p:sp>
    </p:spTree>
    <p:extLst>
      <p:ext uri="{BB962C8B-B14F-4D97-AF65-F5344CB8AC3E}">
        <p14:creationId xmlns:p14="http://schemas.microsoft.com/office/powerpoint/2010/main" val="1856536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Other research and policy initiatives at UWTSD focus on promoting entrepreneurial education assessment methods. This initiative, financed by the European Union and including UWTSD faculty members, aims to provide educators with tools and examples for evaluating entrepreneurial teaching and learning. There are many different techniques to assessing entrepreneurship education, but this initiative aims to assist educators better understand their own evaluation methods and expand in their use of increasingly complicated technologies. All the way up to a whole-school strategy, there are many phases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Weicht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Jónsdóttir</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2021). They shared their classroom experiences and how they inspire students to think outside the box when it comes to testing on the project blog. Educators in elementary schools may utilise the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EntreAssess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tools" to locate specialised assessment techniques for the students and for their specific skill development. Education faculty at UWTSD have been involved in the EU-funded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EntreAssess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project, which has released resources to assist educators in evaluating entrepreneurial teaching and learning.</a:t>
            </a:r>
            <a:endParaRPr lang="en-IN" dirty="0"/>
          </a:p>
        </p:txBody>
      </p:sp>
      <p:sp>
        <p:nvSpPr>
          <p:cNvPr id="4" name="Slide Number Placeholder 3"/>
          <p:cNvSpPr>
            <a:spLocks noGrp="1"/>
          </p:cNvSpPr>
          <p:nvPr>
            <p:ph type="sldNum" sz="quarter" idx="5"/>
          </p:nvPr>
        </p:nvSpPr>
        <p:spPr/>
        <p:txBody>
          <a:bodyPr/>
          <a:lstStyle/>
          <a:p>
            <a:fld id="{8FEA892F-2486-4822-9E78-80AF0CDBC40B}" type="slidenum">
              <a:rPr lang="en-IN" smtClean="0"/>
              <a:t>5</a:t>
            </a:fld>
            <a:endParaRPr lang="en-IN"/>
          </a:p>
        </p:txBody>
      </p:sp>
    </p:spTree>
    <p:extLst>
      <p:ext uri="{BB962C8B-B14F-4D97-AF65-F5344CB8AC3E}">
        <p14:creationId xmlns:p14="http://schemas.microsoft.com/office/powerpoint/2010/main" val="4118633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Informal talks amongst lecturers in a disciplinary group are not commonplace and may lead to the development of novel teaching methods, content revisions, or even the introduction of new modules focused at resolving productivity and economic concerns. A direct impact on student experience is not recorded unless it is reported via the lecturer module monitoring processes. The relevance of these well-informed and targeted actions is sometimes neglected due to a lack of measures for quantifying their effect. Specialist help in higher education (HE) is grounded on the belief that reading and writing abilities, such as spelling and punctuation are transferrable intellectual procedures that can be separated from epistemological considerations (Stevens and House, 2018). But this transferrable study-skills paradigm has to be looked at if the discipline and genres background of the writing job substantially effects the student's writing ability. With the Creative Writing BA as the centre of the study, the university could examine how different writing standards affect a small set of students and their experiences.</a:t>
            </a:r>
            <a:endParaRPr lang="en-IN" dirty="0"/>
          </a:p>
        </p:txBody>
      </p:sp>
      <p:sp>
        <p:nvSpPr>
          <p:cNvPr id="4" name="Slide Number Placeholder 3"/>
          <p:cNvSpPr>
            <a:spLocks noGrp="1"/>
          </p:cNvSpPr>
          <p:nvPr>
            <p:ph type="sldNum" sz="quarter" idx="5"/>
          </p:nvPr>
        </p:nvSpPr>
        <p:spPr/>
        <p:txBody>
          <a:bodyPr/>
          <a:lstStyle/>
          <a:p>
            <a:fld id="{8FEA892F-2486-4822-9E78-80AF0CDBC40B}" type="slidenum">
              <a:rPr lang="en-IN" smtClean="0"/>
              <a:t>6</a:t>
            </a:fld>
            <a:endParaRPr lang="en-IN"/>
          </a:p>
        </p:txBody>
      </p:sp>
    </p:spTree>
    <p:extLst>
      <p:ext uri="{BB962C8B-B14F-4D97-AF65-F5344CB8AC3E}">
        <p14:creationId xmlns:p14="http://schemas.microsoft.com/office/powerpoint/2010/main" val="3266452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Academic literacy and cognitive psychology are seen as two distinct methods to supporting learners, but this study aims to bring them together by examining how socio-cultural and academically regulatory discourse influences students' ability to learn and their writing in an academic context. Learner assistance and academia must to connect somewhere if individuals with dyslexia and other cognitive challenges are to attain their full potential at university.</a:t>
            </a:r>
            <a:endParaRPr lang="en-IN" dirty="0"/>
          </a:p>
        </p:txBody>
      </p:sp>
      <p:sp>
        <p:nvSpPr>
          <p:cNvPr id="4" name="Slide Number Placeholder 3"/>
          <p:cNvSpPr>
            <a:spLocks noGrp="1"/>
          </p:cNvSpPr>
          <p:nvPr>
            <p:ph type="sldNum" sz="quarter" idx="5"/>
          </p:nvPr>
        </p:nvSpPr>
        <p:spPr/>
        <p:txBody>
          <a:bodyPr/>
          <a:lstStyle/>
          <a:p>
            <a:fld id="{8FEA892F-2486-4822-9E78-80AF0CDBC40B}" type="slidenum">
              <a:rPr lang="en-IN" smtClean="0"/>
              <a:t>8</a:t>
            </a:fld>
            <a:endParaRPr lang="en-IN"/>
          </a:p>
        </p:txBody>
      </p:sp>
    </p:spTree>
    <p:extLst>
      <p:ext uri="{BB962C8B-B14F-4D97-AF65-F5344CB8AC3E}">
        <p14:creationId xmlns:p14="http://schemas.microsoft.com/office/powerpoint/2010/main" val="10899785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FEA892F-2486-4822-9E78-80AF0CDBC40B}" type="slidenum">
              <a:rPr lang="en-IN" smtClean="0"/>
              <a:t>9</a:t>
            </a:fld>
            <a:endParaRPr lang="en-IN"/>
          </a:p>
        </p:txBody>
      </p:sp>
    </p:spTree>
    <p:extLst>
      <p:ext uri="{BB962C8B-B14F-4D97-AF65-F5344CB8AC3E}">
        <p14:creationId xmlns:p14="http://schemas.microsoft.com/office/powerpoint/2010/main" val="4241517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0424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28049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49539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146711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323862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332545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09571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619623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440816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US" smtClean="0"/>
              <a:t>7/3/2022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109745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239473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251191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00736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7699467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905008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112442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05204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46CE7D5-CF57-46EF-B807-FDD0502418D4}" type="datetimeFigureOut">
              <a:rPr lang="en-US" smtClean="0"/>
              <a:t>7/3/2022</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24613917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https://technofaq.org/posts/2020/12/trends-in-education-technology-with-a-significant-impact/" TargetMode="Externa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prophotostock.deviantart.com/art/Digital-World-Technology-and-Business-424999983"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onyxtruth.com/2019/12/20/starting-out-in-information-technology/"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technofaq.org/posts/2018/07/5-amazing-advanced-gaming-technology-you-should-know-abou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peoplematters.in/article/hr-technology/heres-how-you-can-blend-technology-into-hr-27871"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scherlund.blogspot.com/2018/06/technology-is-key-for-boosting.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doi.org/10.3390/su13158574"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file:///C:\Users\prati\Downloads\WJLTHEVol1No1CompleteHighRes.pdf" TargetMode="External"/><Relationship Id="rId5" Type="http://schemas.openxmlformats.org/officeDocument/2006/relationships/hyperlink" Target="https://researchleap.com/globotics-driven-digital-transformation-a-bright-future-for-internships-digital-marketing-and-e-commerce-education/" TargetMode="Externa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outreach.org/articles/digital-transformation-higher-education-post-covid-19/"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AAB4E61B-7796-C40B-9E92-DF4E198CCCFB}"/>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l="4778" r="12972" b="-1"/>
          <a:stretch/>
        </p:blipFill>
        <p:spPr>
          <a:xfrm>
            <a:off x="-340" y="4926"/>
            <a:ext cx="8450317" cy="6857990"/>
          </a:xfrm>
          <a:prstGeom prst="rect">
            <a:avLst/>
          </a:prstGeom>
        </p:spPr>
      </p:pic>
      <p:sp>
        <p:nvSpPr>
          <p:cNvPr id="2" name="Title 1"/>
          <p:cNvSpPr>
            <a:spLocks noGrp="1"/>
          </p:cNvSpPr>
          <p:nvPr>
            <p:ph type="ctrTitle"/>
          </p:nvPr>
        </p:nvSpPr>
        <p:spPr>
          <a:xfrm>
            <a:off x="6973" y="-1993"/>
            <a:ext cx="6635874" cy="1839757"/>
          </a:xfrm>
        </p:spPr>
        <p:txBody>
          <a:bodyPr>
            <a:normAutofit fontScale="90000"/>
          </a:bodyPr>
          <a:lstStyle/>
          <a:p>
            <a:r>
              <a:rPr lang="en-US" sz="4400" b="1" dirty="0">
                <a:solidFill>
                  <a:srgbClr val="FFFFFF"/>
                </a:solidFill>
              </a:rPr>
              <a:t>How do Students Use Technology to Collaborate at UWTSD?</a:t>
            </a:r>
          </a:p>
        </p:txBody>
      </p:sp>
      <p:sp>
        <p:nvSpPr>
          <p:cNvPr id="3" name="Subtitle 2"/>
          <p:cNvSpPr>
            <a:spLocks noGrp="1"/>
          </p:cNvSpPr>
          <p:nvPr>
            <p:ph type="subTitle" idx="1"/>
          </p:nvPr>
        </p:nvSpPr>
        <p:spPr>
          <a:xfrm>
            <a:off x="6972" y="3962400"/>
            <a:ext cx="5327028" cy="2890674"/>
          </a:xfrm>
        </p:spPr>
        <p:txBody>
          <a:bodyPr anchor="ctr">
            <a:normAutofit/>
          </a:bodyPr>
          <a:lstStyle/>
          <a:p>
            <a:pPr algn="l"/>
            <a:r>
              <a:rPr lang="en-US" b="1" dirty="0">
                <a:solidFill>
                  <a:srgbClr val="FFFFFF"/>
                </a:solidFill>
              </a:rPr>
              <a:t>Name of the Students:</a:t>
            </a:r>
          </a:p>
          <a:p>
            <a:pPr algn="l"/>
            <a:r>
              <a:rPr lang="en-US" b="1" dirty="0">
                <a:solidFill>
                  <a:srgbClr val="FFFFFF"/>
                </a:solidFill>
              </a:rPr>
              <a:t>Ivaylo Georgiev</a:t>
            </a:r>
          </a:p>
          <a:p>
            <a:pPr algn="l"/>
            <a:r>
              <a:rPr lang="en-US" b="1" dirty="0" err="1">
                <a:solidFill>
                  <a:srgbClr val="FFFFFF"/>
                </a:solidFill>
              </a:rPr>
              <a:t>Aneliya</a:t>
            </a:r>
            <a:r>
              <a:rPr lang="en-US" b="1" dirty="0">
                <a:solidFill>
                  <a:srgbClr val="FFFFFF"/>
                </a:solidFill>
              </a:rPr>
              <a:t> </a:t>
            </a:r>
            <a:r>
              <a:rPr lang="en-US" b="1" dirty="0" err="1">
                <a:solidFill>
                  <a:srgbClr val="FFFFFF"/>
                </a:solidFill>
              </a:rPr>
              <a:t>Kirkova</a:t>
            </a:r>
            <a:r>
              <a:rPr lang="en-US" b="1" dirty="0">
                <a:solidFill>
                  <a:srgbClr val="FFFFFF"/>
                </a:solidFill>
              </a:rPr>
              <a:t>-Georgieva</a:t>
            </a:r>
          </a:p>
          <a:p>
            <a:pPr algn="l"/>
            <a:r>
              <a:rPr lang="en-US" b="1" dirty="0">
                <a:solidFill>
                  <a:srgbClr val="FFFFFF"/>
                </a:solidFill>
              </a:rPr>
              <a:t>Student Id: 2128090,2125657</a:t>
            </a:r>
          </a:p>
          <a:p>
            <a:pPr algn="l"/>
            <a:r>
              <a:rPr lang="en-US" b="1" dirty="0">
                <a:solidFill>
                  <a:srgbClr val="FFFFFF"/>
                </a:solidFill>
              </a:rPr>
              <a:t>Course </a:t>
            </a:r>
            <a:r>
              <a:rPr lang="en-US" b="1" dirty="0" err="1">
                <a:solidFill>
                  <a:srgbClr val="FFFFFF"/>
                </a:solidFill>
              </a:rPr>
              <a:t>Name:BMSW</a:t>
            </a:r>
            <a:r>
              <a:rPr lang="en-US" b="1" dirty="0">
                <a:solidFill>
                  <a:srgbClr val="FFFFFF"/>
                </a:solidFill>
              </a:rPr>
              <a:t> 4003_BIRM</a:t>
            </a:r>
          </a:p>
        </p:txBody>
      </p:sp>
      <p:pic>
        <p:nvPicPr>
          <p:cNvPr id="4" name="Picture 4" descr="Free Images : creative, technology, web, internet, office, gadget ...">
            <a:extLst>
              <a:ext uri="{FF2B5EF4-FFF2-40B4-BE49-F238E27FC236}">
                <a16:creationId xmlns:a16="http://schemas.microsoft.com/office/drawing/2014/main" id="{51A2879C-9843-ECCB-C198-F057E2528801}"/>
              </a:ext>
            </a:extLst>
          </p:cNvPr>
          <p:cNvPicPr>
            <a:picLocks noChangeAspect="1"/>
          </p:cNvPicPr>
          <p:nvPr/>
        </p:nvPicPr>
        <p:blipFill rotWithShape="1">
          <a:blip r:embed="rId5"/>
          <a:srcRect l="24717" r="17246"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A picture containing invertebrate, coelenterate, hydrozoan&#10;&#10;Description automatically generated">
            <a:extLst>
              <a:ext uri="{FF2B5EF4-FFF2-40B4-BE49-F238E27FC236}">
                <a16:creationId xmlns:a16="http://schemas.microsoft.com/office/drawing/2014/main" id="{39745DAA-87A3-89DD-B758-D07310F3FA77}"/>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brightnessContrast bright="-40000" contrast="40000"/>
                    </a14:imgEffect>
                  </a14:imgLayer>
                </a14:imgProps>
              </a:ext>
              <a:ext uri="{837473B0-CC2E-450A-ABE3-18F120FF3D39}">
                <a1611:picAttrSrcUrl xmlns:a1611="http://schemas.microsoft.com/office/drawing/2016/11/main" r:id="rId4"/>
              </a:ext>
            </a:extLst>
          </a:blip>
          <a:srcRect r="1" b="26399"/>
          <a:stretch/>
        </p:blipFill>
        <p:spPr>
          <a:xfrm>
            <a:off x="196850" y="173518"/>
            <a:ext cx="11798300" cy="6512763"/>
          </a:xfrm>
          <a:prstGeom prst="rect">
            <a:avLst/>
          </a:prstGeom>
        </p:spPr>
      </p:pic>
      <p:sp>
        <p:nvSpPr>
          <p:cNvPr id="6" name="TextBox 5">
            <a:extLst>
              <a:ext uri="{FF2B5EF4-FFF2-40B4-BE49-F238E27FC236}">
                <a16:creationId xmlns:a16="http://schemas.microsoft.com/office/drawing/2014/main" id="{DF3321CF-DBAC-0FAB-4AAF-23BEBE816462}"/>
              </a:ext>
            </a:extLst>
          </p:cNvPr>
          <p:cNvSpPr txBox="1"/>
          <p:nvPr/>
        </p:nvSpPr>
        <p:spPr>
          <a:xfrm>
            <a:off x="196850" y="171719"/>
            <a:ext cx="11798300" cy="830997"/>
          </a:xfrm>
          <a:prstGeom prst="rect">
            <a:avLst/>
          </a:prstGeom>
          <a:noFill/>
        </p:spPr>
        <p:txBody>
          <a:bodyPr wrap="square" rtlCol="0">
            <a:spAutoFit/>
          </a:bodyPr>
          <a:lstStyle/>
          <a:p>
            <a:pPr algn="ctr"/>
            <a:r>
              <a:rPr lang="en-IN" sz="4800" b="1" dirty="0">
                <a:solidFill>
                  <a:schemeClr val="bg1"/>
                </a:solidFill>
              </a:rPr>
              <a:t>Table of Content</a:t>
            </a:r>
          </a:p>
        </p:txBody>
      </p:sp>
      <p:graphicFrame>
        <p:nvGraphicFramePr>
          <p:cNvPr id="3" name="Table 6">
            <a:extLst>
              <a:ext uri="{FF2B5EF4-FFF2-40B4-BE49-F238E27FC236}">
                <a16:creationId xmlns:a16="http://schemas.microsoft.com/office/drawing/2014/main" id="{E3759044-229C-FB00-30DA-F629A017E7E1}"/>
              </a:ext>
            </a:extLst>
          </p:cNvPr>
          <p:cNvGraphicFramePr>
            <a:graphicFrameLocks noGrp="1"/>
          </p:cNvGraphicFramePr>
          <p:nvPr>
            <p:extLst>
              <p:ext uri="{D42A27DB-BD31-4B8C-83A1-F6EECF244321}">
                <p14:modId xmlns:p14="http://schemas.microsoft.com/office/powerpoint/2010/main" val="1672590369"/>
              </p:ext>
            </p:extLst>
          </p:nvPr>
        </p:nvGraphicFramePr>
        <p:xfrm>
          <a:off x="196850" y="2053798"/>
          <a:ext cx="11798300" cy="3976779"/>
        </p:xfrm>
        <a:graphic>
          <a:graphicData uri="http://schemas.openxmlformats.org/drawingml/2006/table">
            <a:tbl>
              <a:tblPr firstRow="1" bandRow="1">
                <a:tableStyleId>{3B4B98B0-60AC-42C2-AFA5-B58CD77FA1E5}</a:tableStyleId>
              </a:tblPr>
              <a:tblGrid>
                <a:gridCol w="9673291">
                  <a:extLst>
                    <a:ext uri="{9D8B030D-6E8A-4147-A177-3AD203B41FA5}">
                      <a16:colId xmlns:a16="http://schemas.microsoft.com/office/drawing/2014/main" val="513297620"/>
                    </a:ext>
                  </a:extLst>
                </a:gridCol>
                <a:gridCol w="2125009">
                  <a:extLst>
                    <a:ext uri="{9D8B030D-6E8A-4147-A177-3AD203B41FA5}">
                      <a16:colId xmlns:a16="http://schemas.microsoft.com/office/drawing/2014/main" val="1855760983"/>
                    </a:ext>
                  </a:extLst>
                </a:gridCol>
              </a:tblGrid>
              <a:tr h="434184">
                <a:tc>
                  <a:txBody>
                    <a:bodyPr/>
                    <a:lstStyle/>
                    <a:p>
                      <a:pPr algn="just"/>
                      <a:r>
                        <a:rPr lang="en-IN" sz="2400" b="1" dirty="0">
                          <a:solidFill>
                            <a:schemeClr val="bg1"/>
                          </a:solidFill>
                        </a:rPr>
                        <a:t>Introduction</a:t>
                      </a:r>
                    </a:p>
                  </a:txBody>
                  <a:tcPr anchor="ctr"/>
                </a:tc>
                <a:tc>
                  <a:txBody>
                    <a:bodyPr/>
                    <a:lstStyle/>
                    <a:p>
                      <a:pPr algn="ctr"/>
                      <a:r>
                        <a:rPr lang="en-IN" b="1" dirty="0">
                          <a:solidFill>
                            <a:schemeClr val="bg1"/>
                          </a:solidFill>
                        </a:rPr>
                        <a:t>3</a:t>
                      </a:r>
                    </a:p>
                  </a:txBody>
                  <a:tcPr anchor="ctr"/>
                </a:tc>
                <a:extLst>
                  <a:ext uri="{0D108BD9-81ED-4DB2-BD59-A6C34878D82A}">
                    <a16:rowId xmlns:a16="http://schemas.microsoft.com/office/drawing/2014/main" val="4136905528"/>
                  </a:ext>
                </a:extLst>
              </a:tr>
              <a:tr h="675417">
                <a:tc>
                  <a:txBody>
                    <a:bodyPr/>
                    <a:lstStyle/>
                    <a:p>
                      <a:pPr algn="just"/>
                      <a:r>
                        <a:rPr lang="en-IN" sz="2400" b="1" dirty="0">
                          <a:solidFill>
                            <a:schemeClr val="bg1"/>
                          </a:solidFill>
                        </a:rPr>
                        <a:t>Importance of Using Technology to Collaborate at UWTSD</a:t>
                      </a:r>
                    </a:p>
                  </a:txBody>
                  <a:tcPr anchor="ctr"/>
                </a:tc>
                <a:tc>
                  <a:txBody>
                    <a:bodyPr/>
                    <a:lstStyle/>
                    <a:p>
                      <a:pPr algn="ctr"/>
                      <a:r>
                        <a:rPr lang="en-IN" b="1" dirty="0">
                          <a:solidFill>
                            <a:schemeClr val="bg1"/>
                          </a:solidFill>
                        </a:rPr>
                        <a:t>4</a:t>
                      </a:r>
                    </a:p>
                  </a:txBody>
                  <a:tcPr anchor="ctr"/>
                </a:tc>
                <a:extLst>
                  <a:ext uri="{0D108BD9-81ED-4DB2-BD59-A6C34878D82A}">
                    <a16:rowId xmlns:a16="http://schemas.microsoft.com/office/drawing/2014/main" val="2081319306"/>
                  </a:ext>
                </a:extLst>
              </a:tr>
              <a:tr h="964881">
                <a:tc>
                  <a:txBody>
                    <a:bodyPr/>
                    <a:lstStyle/>
                    <a:p>
                      <a:pPr algn="just"/>
                      <a:r>
                        <a:rPr lang="en-IN" sz="2400" b="1" dirty="0">
                          <a:solidFill>
                            <a:schemeClr val="bg1"/>
                          </a:solidFill>
                        </a:rPr>
                        <a:t>Demonstration of the Most Used Tool by Students at USTSD to Collaborate Together</a:t>
                      </a:r>
                    </a:p>
                  </a:txBody>
                  <a:tcPr anchor="ctr"/>
                </a:tc>
                <a:tc>
                  <a:txBody>
                    <a:bodyPr/>
                    <a:lstStyle/>
                    <a:p>
                      <a:pPr algn="ctr"/>
                      <a:r>
                        <a:rPr lang="en-IN" b="1" dirty="0">
                          <a:solidFill>
                            <a:schemeClr val="bg1"/>
                          </a:solidFill>
                        </a:rPr>
                        <a:t>5</a:t>
                      </a:r>
                    </a:p>
                  </a:txBody>
                  <a:tcPr anchor="ctr"/>
                </a:tc>
                <a:extLst>
                  <a:ext uri="{0D108BD9-81ED-4DB2-BD59-A6C34878D82A}">
                    <a16:rowId xmlns:a16="http://schemas.microsoft.com/office/drawing/2014/main" val="2009227058"/>
                  </a:ext>
                </a:extLst>
              </a:tr>
              <a:tr h="964881">
                <a:tc>
                  <a:txBody>
                    <a:bodyPr/>
                    <a:lstStyle/>
                    <a:p>
                      <a:pPr algn="just"/>
                      <a:r>
                        <a:rPr lang="en-IN" sz="2400" b="1" dirty="0">
                          <a:solidFill>
                            <a:schemeClr val="bg1"/>
                          </a:solidFill>
                        </a:rPr>
                        <a:t>Impact of Using Technology by the Students to Collaborate at UWTSD on their Academic Performance</a:t>
                      </a:r>
                    </a:p>
                  </a:txBody>
                  <a:tcPr anchor="ctr"/>
                </a:tc>
                <a:tc>
                  <a:txBody>
                    <a:bodyPr/>
                    <a:lstStyle/>
                    <a:p>
                      <a:pPr algn="ctr"/>
                      <a:r>
                        <a:rPr lang="en-IN" b="1" dirty="0">
                          <a:solidFill>
                            <a:schemeClr val="bg1"/>
                          </a:solidFill>
                        </a:rPr>
                        <a:t>6</a:t>
                      </a:r>
                    </a:p>
                  </a:txBody>
                  <a:tcPr anchor="ctr"/>
                </a:tc>
                <a:extLst>
                  <a:ext uri="{0D108BD9-81ED-4DB2-BD59-A6C34878D82A}">
                    <a16:rowId xmlns:a16="http://schemas.microsoft.com/office/drawing/2014/main" val="2945153139"/>
                  </a:ext>
                </a:extLst>
              </a:tr>
              <a:tr h="434184">
                <a:tc>
                  <a:txBody>
                    <a:bodyPr/>
                    <a:lstStyle/>
                    <a:p>
                      <a:pPr algn="just"/>
                      <a:r>
                        <a:rPr lang="en-IN" sz="2400" b="1" dirty="0">
                          <a:solidFill>
                            <a:schemeClr val="bg1"/>
                          </a:solidFill>
                        </a:rPr>
                        <a:t>Conclusion</a:t>
                      </a:r>
                    </a:p>
                  </a:txBody>
                  <a:tcPr anchor="ctr"/>
                </a:tc>
                <a:tc>
                  <a:txBody>
                    <a:bodyPr/>
                    <a:lstStyle/>
                    <a:p>
                      <a:pPr algn="ctr"/>
                      <a:r>
                        <a:rPr lang="en-IN" b="1" dirty="0">
                          <a:solidFill>
                            <a:schemeClr val="bg1"/>
                          </a:solidFill>
                        </a:rPr>
                        <a:t>7</a:t>
                      </a:r>
                    </a:p>
                  </a:txBody>
                  <a:tcPr anchor="ctr"/>
                </a:tc>
                <a:extLst>
                  <a:ext uri="{0D108BD9-81ED-4DB2-BD59-A6C34878D82A}">
                    <a16:rowId xmlns:a16="http://schemas.microsoft.com/office/drawing/2014/main" val="4062731452"/>
                  </a:ext>
                </a:extLst>
              </a:tr>
              <a:tr h="434184">
                <a:tc>
                  <a:txBody>
                    <a:bodyPr/>
                    <a:lstStyle/>
                    <a:p>
                      <a:pPr algn="just"/>
                      <a:r>
                        <a:rPr lang="en-IN" sz="2400" b="1" dirty="0">
                          <a:solidFill>
                            <a:schemeClr val="bg1"/>
                          </a:solidFill>
                        </a:rPr>
                        <a:t>References</a:t>
                      </a:r>
                    </a:p>
                  </a:txBody>
                  <a:tcPr anchor="ctr"/>
                </a:tc>
                <a:tc>
                  <a:txBody>
                    <a:bodyPr/>
                    <a:lstStyle/>
                    <a:p>
                      <a:pPr algn="ctr"/>
                      <a:r>
                        <a:rPr lang="en-IN" b="1" dirty="0">
                          <a:solidFill>
                            <a:schemeClr val="bg1"/>
                          </a:solidFill>
                        </a:rPr>
                        <a:t>8</a:t>
                      </a:r>
                    </a:p>
                  </a:txBody>
                  <a:tcPr anchor="ctr"/>
                </a:tc>
                <a:extLst>
                  <a:ext uri="{0D108BD9-81ED-4DB2-BD59-A6C34878D82A}">
                    <a16:rowId xmlns:a16="http://schemas.microsoft.com/office/drawing/2014/main" val="1518717310"/>
                  </a:ext>
                </a:extLst>
              </a:tr>
            </a:tbl>
          </a:graphicData>
        </a:graphic>
      </p:graphicFrame>
    </p:spTree>
    <p:extLst>
      <p:ext uri="{BB962C8B-B14F-4D97-AF65-F5344CB8AC3E}">
        <p14:creationId xmlns:p14="http://schemas.microsoft.com/office/powerpoint/2010/main" val="3082866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chnology 2020 Free Stock Photo - Public Domain Pictures">
            <a:extLst>
              <a:ext uri="{FF2B5EF4-FFF2-40B4-BE49-F238E27FC236}">
                <a16:creationId xmlns:a16="http://schemas.microsoft.com/office/drawing/2014/main" id="{86961AC4-BC1A-377D-0FD3-CE2395203664}"/>
              </a:ext>
            </a:extLst>
          </p:cNvPr>
          <p:cNvPicPr>
            <a:picLocks noChangeAspect="1"/>
          </p:cNvPicPr>
          <p:nvPr/>
        </p:nvPicPr>
        <p:blipFill rotWithShape="1">
          <a:blip r:embed="rId3"/>
          <a:srcRect l="23298" t="2547" b="6545"/>
          <a:stretch/>
        </p:blipFill>
        <p:spPr>
          <a:xfrm>
            <a:off x="-1" y="10"/>
            <a:ext cx="8668492" cy="6857990"/>
          </a:xfrm>
          <a:prstGeom prst="rect">
            <a:avLst/>
          </a:prstGeom>
        </p:spPr>
      </p:pic>
      <p:sp>
        <p:nvSpPr>
          <p:cNvPr id="13" name="Rectangle 12">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989209-37E2-3056-A61F-583B3835D64A}"/>
              </a:ext>
            </a:extLst>
          </p:cNvPr>
          <p:cNvSpPr>
            <a:spLocks noGrp="1"/>
          </p:cNvSpPr>
          <p:nvPr>
            <p:ph type="title"/>
          </p:nvPr>
        </p:nvSpPr>
        <p:spPr>
          <a:xfrm>
            <a:off x="7961725" y="966052"/>
            <a:ext cx="3438144" cy="1124712"/>
          </a:xfrm>
        </p:spPr>
        <p:txBody>
          <a:bodyPr anchor="ctr">
            <a:normAutofit/>
          </a:bodyPr>
          <a:lstStyle/>
          <a:p>
            <a:pPr algn="ctr"/>
            <a:r>
              <a:rPr lang="en-US" sz="4800" b="1" dirty="0"/>
              <a:t>Introduction</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E1745505-2BD0-1995-AFA4-DD4DBD91D6FF}"/>
              </a:ext>
            </a:extLst>
          </p:cNvPr>
          <p:cNvSpPr>
            <a:spLocks noGrp="1"/>
          </p:cNvSpPr>
          <p:nvPr>
            <p:ph idx="1"/>
          </p:nvPr>
        </p:nvSpPr>
        <p:spPr>
          <a:xfrm>
            <a:off x="7736541" y="2454551"/>
            <a:ext cx="4455459" cy="3207258"/>
          </a:xfrm>
        </p:spPr>
        <p:txBody>
          <a:bodyPr anchor="ctr">
            <a:normAutofit/>
          </a:bodyPr>
          <a:lstStyle/>
          <a:p>
            <a:pPr algn="just"/>
            <a:r>
              <a:rPr lang="en-US" sz="1700" dirty="0"/>
              <a:t>With today's technology, teamwork comes as standard. Students </a:t>
            </a:r>
            <a:r>
              <a:rPr lang="en-US" sz="1700" dirty="0" err="1"/>
              <a:t>utilise</a:t>
            </a:r>
            <a:r>
              <a:rPr lang="en-US" sz="1700" dirty="0"/>
              <a:t> Facebook events and groups to plan a future meeting.</a:t>
            </a:r>
          </a:p>
          <a:p>
            <a:pPr algn="just"/>
            <a:r>
              <a:rPr lang="en-US" sz="1700" dirty="0"/>
              <a:t>Students now have the ability to work together on almost any project at any time, wherever they have access to the Internet and the appropriate software.</a:t>
            </a:r>
          </a:p>
          <a:p>
            <a:pPr algn="just"/>
            <a:r>
              <a:rPr lang="en-US" sz="1700" dirty="0"/>
              <a:t>Student involvement and buy-in are boosted when teachers </a:t>
            </a:r>
            <a:r>
              <a:rPr lang="en-US" sz="1700" dirty="0" err="1"/>
              <a:t>utilise</a:t>
            </a:r>
            <a:r>
              <a:rPr lang="en-US" sz="1700" dirty="0"/>
              <a:t> social media platforms like Twitter to enhance student cooperation in </a:t>
            </a:r>
            <a:r>
              <a:rPr lang="en-US" sz="1700"/>
              <a:t>the classroom.</a:t>
            </a:r>
            <a:endParaRPr lang="en-US" sz="1700" dirty="0"/>
          </a:p>
        </p:txBody>
      </p:sp>
      <p:sp>
        <p:nvSpPr>
          <p:cNvPr id="3" name="Rectangle 2">
            <a:extLst>
              <a:ext uri="{FF2B5EF4-FFF2-40B4-BE49-F238E27FC236}">
                <a16:creationId xmlns:a16="http://schemas.microsoft.com/office/drawing/2014/main" id="{91CCB8F1-8E7E-DFB5-9B42-3AE3BC990957}"/>
              </a:ext>
            </a:extLst>
          </p:cNvPr>
          <p:cNvSpPr/>
          <p:nvPr/>
        </p:nvSpPr>
        <p:spPr>
          <a:xfrm>
            <a:off x="8276138" y="130628"/>
            <a:ext cx="3516086" cy="833497"/>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r>
              <a:rPr lang="en-GB" dirty="0">
                <a:solidFill>
                  <a:schemeClr val="tx1"/>
                </a:solidFill>
              </a:rPr>
              <a:t>Student name: Ivaylo Georgiev</a:t>
            </a:r>
          </a:p>
          <a:p>
            <a:r>
              <a:rPr lang="en-GB" dirty="0">
                <a:solidFill>
                  <a:schemeClr val="tx1"/>
                </a:solidFill>
              </a:rPr>
              <a:t>Student ID: 2128090</a:t>
            </a:r>
          </a:p>
          <a:p>
            <a:endParaRPr lang="en-GB" dirty="0">
              <a:solidFill>
                <a:schemeClr val="tx1"/>
              </a:solidFill>
            </a:endParaRPr>
          </a:p>
        </p:txBody>
      </p:sp>
    </p:spTree>
    <p:extLst>
      <p:ext uri="{BB962C8B-B14F-4D97-AF65-F5344CB8AC3E}">
        <p14:creationId xmlns:p14="http://schemas.microsoft.com/office/powerpoint/2010/main" val="3249488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descr="Technology 2020 Free Stock Photo - Public Domain Pictures">
            <a:extLst>
              <a:ext uri="{FF2B5EF4-FFF2-40B4-BE49-F238E27FC236}">
                <a16:creationId xmlns:a16="http://schemas.microsoft.com/office/drawing/2014/main" id="{86961AC4-BC1A-377D-0FD3-CE2395203664}"/>
              </a:ext>
            </a:extLst>
          </p:cNvPr>
          <p:cNvPicPr>
            <a:picLocks noChangeAspect="1"/>
          </p:cNvPicPr>
          <p:nvPr/>
        </p:nvPicPr>
        <p:blipFill rotWithShape="1">
          <a:blip r:embed="rId3"/>
          <a:srcRect l="23839" r="17784" b="-1"/>
          <a:stretch/>
        </p:blipFill>
        <p:spPr>
          <a:xfrm>
            <a:off x="6185051" y="10"/>
            <a:ext cx="5997632" cy="6857990"/>
          </a:xfrm>
          <a:custGeom>
            <a:avLst/>
            <a:gdLst/>
            <a:ahLst/>
            <a:cxnLst/>
            <a:rect l="l" t="t" r="r" b="b"/>
            <a:pathLst>
              <a:path w="5997632" h="6858000">
                <a:moveTo>
                  <a:pt x="0" y="0"/>
                </a:moveTo>
                <a:lnTo>
                  <a:pt x="5997632" y="0"/>
                </a:lnTo>
                <a:lnTo>
                  <a:pt x="5997632" y="6858000"/>
                </a:lnTo>
                <a:lnTo>
                  <a:pt x="3178693" y="6858000"/>
                </a:lnTo>
                <a:close/>
              </a:path>
            </a:pathLst>
          </a:custGeom>
        </p:spPr>
      </p:pic>
      <p:pic>
        <p:nvPicPr>
          <p:cNvPr id="3" name="Picture 4" descr="A picture containing background pattern&#10;&#10;Description automatically generated">
            <a:extLst>
              <a:ext uri="{FF2B5EF4-FFF2-40B4-BE49-F238E27FC236}">
                <a16:creationId xmlns:a16="http://schemas.microsoft.com/office/drawing/2014/main" id="{EA43998D-3D72-6C70-7C0C-92EB90494207}"/>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5689" b="-1"/>
          <a:stretch/>
        </p:blipFill>
        <p:spPr>
          <a:xfrm>
            <a:off x="9317" y="0"/>
            <a:ext cx="9141744" cy="6857990"/>
          </a:xfrm>
          <a:custGeom>
            <a:avLst/>
            <a:gdLst/>
            <a:ahLst/>
            <a:cxnLst/>
            <a:rect l="l" t="t" r="r" b="b"/>
            <a:pathLst>
              <a:path w="9141744" h="6863485">
                <a:moveTo>
                  <a:pt x="0" y="0"/>
                </a:moveTo>
                <a:lnTo>
                  <a:pt x="5963051" y="0"/>
                </a:lnTo>
                <a:lnTo>
                  <a:pt x="9141744" y="6863485"/>
                </a:lnTo>
                <a:lnTo>
                  <a:pt x="0" y="6863485"/>
                </a:lnTo>
                <a:lnTo>
                  <a:pt x="0" y="0"/>
                </a:lnTo>
                <a:close/>
              </a:path>
            </a:pathLst>
          </a:custGeom>
        </p:spPr>
      </p:pic>
      <p:sp>
        <p:nvSpPr>
          <p:cNvPr id="24" name="Freeform: Shape 23">
            <a:extLst>
              <a:ext uri="{FF2B5EF4-FFF2-40B4-BE49-F238E27FC236}">
                <a16:creationId xmlns:a16="http://schemas.microsoft.com/office/drawing/2014/main" id="{37FEB674-D811-4FFE-A878-29D0C0ED1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73847"/>
            <a:ext cx="6434783" cy="3310306"/>
          </a:xfrm>
          <a:custGeom>
            <a:avLst/>
            <a:gdLst>
              <a:gd name="connsiteX0" fmla="*/ 0 w 6434783"/>
              <a:gd name="connsiteY0" fmla="*/ 0 h 3310306"/>
              <a:gd name="connsiteX1" fmla="*/ 3829872 w 6434783"/>
              <a:gd name="connsiteY1" fmla="*/ 0 h 3310306"/>
              <a:gd name="connsiteX2" fmla="*/ 4896100 w 6434783"/>
              <a:gd name="connsiteY2" fmla="*/ 0 h 3310306"/>
              <a:gd name="connsiteX3" fmla="*/ 4901677 w 6434783"/>
              <a:gd name="connsiteY3" fmla="*/ 0 h 3310306"/>
              <a:gd name="connsiteX4" fmla="*/ 6434783 w 6434783"/>
              <a:gd name="connsiteY4" fmla="*/ 3310306 h 3310306"/>
              <a:gd name="connsiteX5" fmla="*/ 0 w 6434783"/>
              <a:gd name="connsiteY5" fmla="*/ 3310306 h 33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4783" h="3310306">
                <a:moveTo>
                  <a:pt x="0" y="0"/>
                </a:moveTo>
                <a:lnTo>
                  <a:pt x="3829872" y="0"/>
                </a:lnTo>
                <a:lnTo>
                  <a:pt x="4896100" y="0"/>
                </a:lnTo>
                <a:lnTo>
                  <a:pt x="4901677" y="0"/>
                </a:lnTo>
                <a:lnTo>
                  <a:pt x="6434783" y="3310306"/>
                </a:lnTo>
                <a:lnTo>
                  <a:pt x="0" y="3310306"/>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989209-37E2-3056-A61F-583B3835D64A}"/>
              </a:ext>
            </a:extLst>
          </p:cNvPr>
          <p:cNvSpPr>
            <a:spLocks noGrp="1"/>
          </p:cNvSpPr>
          <p:nvPr>
            <p:ph type="title"/>
          </p:nvPr>
        </p:nvSpPr>
        <p:spPr>
          <a:xfrm>
            <a:off x="9317" y="0"/>
            <a:ext cx="5997632" cy="915035"/>
          </a:xfrm>
        </p:spPr>
        <p:txBody>
          <a:bodyPr>
            <a:noAutofit/>
          </a:bodyPr>
          <a:lstStyle/>
          <a:p>
            <a:pPr algn="ctr"/>
            <a:r>
              <a:rPr lang="en-US" sz="3600" b="1" dirty="0"/>
              <a:t>Importance of Using Technology to Collaborate at UWTSD</a:t>
            </a:r>
          </a:p>
        </p:txBody>
      </p:sp>
      <p:sp>
        <p:nvSpPr>
          <p:cNvPr id="21" name="Content Placeholder 20">
            <a:extLst>
              <a:ext uri="{FF2B5EF4-FFF2-40B4-BE49-F238E27FC236}">
                <a16:creationId xmlns:a16="http://schemas.microsoft.com/office/drawing/2014/main" id="{3C1187DD-14C3-7861-8E2E-F070CE81D91D}"/>
              </a:ext>
            </a:extLst>
          </p:cNvPr>
          <p:cNvSpPr>
            <a:spLocks noGrp="1"/>
          </p:cNvSpPr>
          <p:nvPr>
            <p:ph idx="1"/>
          </p:nvPr>
        </p:nvSpPr>
        <p:spPr>
          <a:xfrm>
            <a:off x="9317" y="1800875"/>
            <a:ext cx="4849762" cy="3283278"/>
          </a:xfrm>
        </p:spPr>
        <p:txBody>
          <a:bodyPr anchor="ctr">
            <a:normAutofit/>
          </a:bodyPr>
          <a:lstStyle/>
          <a:p>
            <a:pPr algn="just"/>
            <a:r>
              <a:rPr lang="en-US" sz="1800" dirty="0"/>
              <a:t>Digital Abilities Framework may help them assess their current digital competency and reflect on their developmental needs.</a:t>
            </a:r>
          </a:p>
          <a:p>
            <a:pPr algn="just"/>
            <a:r>
              <a:rPr lang="en-US" sz="1800" dirty="0"/>
              <a:t>A key part of the University's aim is to help its students become more tech-savvy, and this is shown in several initiatives.</a:t>
            </a:r>
          </a:p>
          <a:p>
            <a:pPr algn="just"/>
            <a:r>
              <a:rPr lang="en-US" sz="1800" dirty="0"/>
              <a:t>Take a self-assessment quiz that measures their present digital skill level and see how they stack up against others in the framework at the Digital Skills Framework devoted site.</a:t>
            </a:r>
          </a:p>
        </p:txBody>
      </p:sp>
      <p:sp>
        <p:nvSpPr>
          <p:cNvPr id="5" name="TextBox 4">
            <a:extLst>
              <a:ext uri="{FF2B5EF4-FFF2-40B4-BE49-F238E27FC236}">
                <a16:creationId xmlns:a16="http://schemas.microsoft.com/office/drawing/2014/main" id="{770BBCEF-1712-0CAF-3D22-A7DF3DFC499F}"/>
              </a:ext>
            </a:extLst>
          </p:cNvPr>
          <p:cNvSpPr txBox="1"/>
          <p:nvPr/>
        </p:nvSpPr>
        <p:spPr>
          <a:xfrm>
            <a:off x="435429" y="5497286"/>
            <a:ext cx="3243943" cy="646331"/>
          </a:xfrm>
          <a:prstGeom prst="rect">
            <a:avLst/>
          </a:prstGeom>
          <a:noFill/>
        </p:spPr>
        <p:txBody>
          <a:bodyPr wrap="square" rtlCol="0">
            <a:spAutoFit/>
          </a:bodyPr>
          <a:lstStyle/>
          <a:p>
            <a:r>
              <a:rPr lang="en-GB" dirty="0"/>
              <a:t>Student name: Ivaylo Georgiev</a:t>
            </a:r>
          </a:p>
          <a:p>
            <a:r>
              <a:rPr lang="en-GB" dirty="0"/>
              <a:t>Student ID: 2128090</a:t>
            </a:r>
          </a:p>
        </p:txBody>
      </p:sp>
    </p:spTree>
    <p:extLst>
      <p:ext uri="{BB962C8B-B14F-4D97-AF65-F5344CB8AC3E}">
        <p14:creationId xmlns:p14="http://schemas.microsoft.com/office/powerpoint/2010/main" val="211171983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11" descr="A picture containing text&#10;&#10;Description automatically generated">
            <a:extLst>
              <a:ext uri="{FF2B5EF4-FFF2-40B4-BE49-F238E27FC236}">
                <a16:creationId xmlns:a16="http://schemas.microsoft.com/office/drawing/2014/main" id="{E9D7E93F-F06A-B3DB-9D14-1C6457F4DAB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091" t="10520" b="12871"/>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9206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89209-37E2-3056-A61F-583B3835D64A}"/>
              </a:ext>
            </a:extLst>
          </p:cNvPr>
          <p:cNvSpPr>
            <a:spLocks noGrp="1"/>
          </p:cNvSpPr>
          <p:nvPr>
            <p:ph type="title"/>
          </p:nvPr>
        </p:nvSpPr>
        <p:spPr>
          <a:xfrm>
            <a:off x="7492063" y="336762"/>
            <a:ext cx="4332307" cy="1344975"/>
          </a:xfrm>
        </p:spPr>
        <p:txBody>
          <a:bodyPr>
            <a:noAutofit/>
          </a:bodyPr>
          <a:lstStyle/>
          <a:p>
            <a:pPr algn="ctr"/>
            <a:r>
              <a:rPr lang="en-US" sz="2400" b="1" dirty="0"/>
              <a:t>Demonstration of the Most Used Tool by Students at UWTSD to Collaborate Together</a:t>
            </a:r>
          </a:p>
        </p:txBody>
      </p:sp>
      <p:sp>
        <p:nvSpPr>
          <p:cNvPr id="21" name="Content Placeholder 20">
            <a:extLst>
              <a:ext uri="{FF2B5EF4-FFF2-40B4-BE49-F238E27FC236}">
                <a16:creationId xmlns:a16="http://schemas.microsoft.com/office/drawing/2014/main" id="{B5007933-9EE1-B7A7-C608-8D5E8EC1A673}"/>
              </a:ext>
            </a:extLst>
          </p:cNvPr>
          <p:cNvSpPr>
            <a:spLocks noGrp="1"/>
          </p:cNvSpPr>
          <p:nvPr>
            <p:ph idx="1"/>
          </p:nvPr>
        </p:nvSpPr>
        <p:spPr>
          <a:xfrm>
            <a:off x="7492063" y="2121763"/>
            <a:ext cx="4332307" cy="4111742"/>
          </a:xfrm>
        </p:spPr>
        <p:txBody>
          <a:bodyPr anchor="ctr">
            <a:normAutofit/>
          </a:bodyPr>
          <a:lstStyle/>
          <a:p>
            <a:pPr algn="just"/>
            <a:r>
              <a:rPr lang="en-US" sz="1800" dirty="0"/>
              <a:t>Other research and policy initiatives at UWTSD focus on promoting entrepreneurial education assessment methods.</a:t>
            </a:r>
          </a:p>
          <a:p>
            <a:pPr algn="just"/>
            <a:r>
              <a:rPr lang="en-US" sz="1800" dirty="0"/>
              <a:t>Educators in elementary schools may </a:t>
            </a:r>
            <a:r>
              <a:rPr lang="en-US" sz="1800" dirty="0" err="1"/>
              <a:t>utilise</a:t>
            </a:r>
            <a:r>
              <a:rPr lang="en-US" sz="1800" dirty="0"/>
              <a:t> the "</a:t>
            </a:r>
            <a:r>
              <a:rPr lang="en-US" sz="1800" dirty="0" err="1"/>
              <a:t>EntreAssess</a:t>
            </a:r>
            <a:r>
              <a:rPr lang="en-US" sz="1800" dirty="0"/>
              <a:t> tools" to locate specialised assessment techniques for the students and for their specific skill development.</a:t>
            </a:r>
          </a:p>
          <a:p>
            <a:pPr algn="just"/>
            <a:r>
              <a:rPr lang="en-US" sz="1800" dirty="0"/>
              <a:t>Education faculty at UWTSD have been involved in the EU-funded </a:t>
            </a:r>
            <a:r>
              <a:rPr lang="en-US" sz="1800" dirty="0" err="1"/>
              <a:t>EntreAssess</a:t>
            </a:r>
            <a:r>
              <a:rPr lang="en-US" sz="1800" dirty="0"/>
              <a:t> project.</a:t>
            </a:r>
          </a:p>
        </p:txBody>
      </p:sp>
      <p:sp>
        <p:nvSpPr>
          <p:cNvPr id="3" name="TextBox 2">
            <a:extLst>
              <a:ext uri="{FF2B5EF4-FFF2-40B4-BE49-F238E27FC236}">
                <a16:creationId xmlns:a16="http://schemas.microsoft.com/office/drawing/2014/main" id="{2E17CABB-60C1-B529-2BCB-2939858358EC}"/>
              </a:ext>
            </a:extLst>
          </p:cNvPr>
          <p:cNvSpPr txBox="1"/>
          <p:nvPr/>
        </p:nvSpPr>
        <p:spPr>
          <a:xfrm>
            <a:off x="838201" y="174171"/>
            <a:ext cx="3298370" cy="1200329"/>
          </a:xfrm>
          <a:prstGeom prst="rect">
            <a:avLst/>
          </a:prstGeom>
          <a:noFill/>
          <a:ln>
            <a:noFill/>
          </a:ln>
        </p:spPr>
        <p:txBody>
          <a:bodyPr wrap="square" rtlCol="0">
            <a:spAutoFit/>
          </a:bodyPr>
          <a:lstStyle/>
          <a:p>
            <a:r>
              <a:rPr lang="en-GB" dirty="0">
                <a:solidFill>
                  <a:srgbClr val="FFFF00"/>
                </a:solidFill>
              </a:rPr>
              <a:t>Student name: Ivaylo Georgiev</a:t>
            </a:r>
          </a:p>
          <a:p>
            <a:r>
              <a:rPr lang="en-GB" dirty="0">
                <a:solidFill>
                  <a:srgbClr val="FFFF00"/>
                </a:solidFill>
              </a:rPr>
              <a:t>Student ID: 2128090</a:t>
            </a:r>
          </a:p>
          <a:p>
            <a:endParaRPr lang="en-GB" dirty="0">
              <a:solidFill>
                <a:srgbClr val="FFFF00"/>
              </a:solidFill>
            </a:endParaRPr>
          </a:p>
          <a:p>
            <a:endParaRPr lang="en-GB" dirty="0"/>
          </a:p>
        </p:txBody>
      </p:sp>
    </p:spTree>
    <p:extLst>
      <p:ext uri="{BB962C8B-B14F-4D97-AF65-F5344CB8AC3E}">
        <p14:creationId xmlns:p14="http://schemas.microsoft.com/office/powerpoint/2010/main" val="458387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picture containing text, person&#10;&#10;Description automatically generated">
            <a:extLst>
              <a:ext uri="{FF2B5EF4-FFF2-40B4-BE49-F238E27FC236}">
                <a16:creationId xmlns:a16="http://schemas.microsoft.com/office/drawing/2014/main" id="{2DCEC848-3DC1-809E-3C44-A6A3A522A0B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77" r="18112"/>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989209-37E2-3056-A61F-583B3835D64A}"/>
              </a:ext>
            </a:extLst>
          </p:cNvPr>
          <p:cNvSpPr>
            <a:spLocks noGrp="1"/>
          </p:cNvSpPr>
          <p:nvPr>
            <p:ph type="title"/>
          </p:nvPr>
        </p:nvSpPr>
        <p:spPr>
          <a:xfrm>
            <a:off x="7531610" y="0"/>
            <a:ext cx="4657341" cy="1388039"/>
          </a:xfrm>
        </p:spPr>
        <p:txBody>
          <a:bodyPr>
            <a:noAutofit/>
          </a:bodyPr>
          <a:lstStyle/>
          <a:p>
            <a:pPr algn="ctr"/>
            <a:r>
              <a:rPr lang="en-US" sz="2400" b="1" dirty="0"/>
              <a:t>Impact of Using Technology by the Students to Collaborate at UWTSD on their Academic Performance</a:t>
            </a:r>
          </a:p>
        </p:txBody>
      </p:sp>
      <p:sp>
        <p:nvSpPr>
          <p:cNvPr id="21" name="Content Placeholder 20">
            <a:extLst>
              <a:ext uri="{FF2B5EF4-FFF2-40B4-BE49-F238E27FC236}">
                <a16:creationId xmlns:a16="http://schemas.microsoft.com/office/drawing/2014/main" id="{7C1D4D34-CEB3-B70D-3742-1F9449C4811E}"/>
              </a:ext>
            </a:extLst>
          </p:cNvPr>
          <p:cNvSpPr>
            <a:spLocks noGrp="1"/>
          </p:cNvSpPr>
          <p:nvPr>
            <p:ph idx="1"/>
          </p:nvPr>
        </p:nvSpPr>
        <p:spPr>
          <a:xfrm>
            <a:off x="7534659" y="2157754"/>
            <a:ext cx="4657341" cy="3742762"/>
          </a:xfrm>
        </p:spPr>
        <p:txBody>
          <a:bodyPr anchor="ctr">
            <a:normAutofit/>
          </a:bodyPr>
          <a:lstStyle/>
          <a:p>
            <a:pPr algn="just"/>
            <a:r>
              <a:rPr lang="en-US" sz="2000" dirty="0"/>
              <a:t>A direct impact on student experience is not recorded unless it is reported via the lecturer module monitoring processes.</a:t>
            </a:r>
          </a:p>
          <a:p>
            <a:pPr algn="just"/>
            <a:r>
              <a:rPr lang="en-US" sz="2000" dirty="0"/>
              <a:t>The relevance of these well-informed and targeted actions is sometimes neglected due to a lack of measures for quantifying their effect.</a:t>
            </a:r>
          </a:p>
          <a:p>
            <a:pPr algn="just"/>
            <a:r>
              <a:rPr lang="en-US" sz="2000" dirty="0"/>
              <a:t>Specialist help in higher education (HE) is grounded on the belief that reading and writing abilities.</a:t>
            </a:r>
          </a:p>
        </p:txBody>
      </p:sp>
      <p:sp>
        <p:nvSpPr>
          <p:cNvPr id="4" name="TextBox 3">
            <a:extLst>
              <a:ext uri="{FF2B5EF4-FFF2-40B4-BE49-F238E27FC236}">
                <a16:creationId xmlns:a16="http://schemas.microsoft.com/office/drawing/2014/main" id="{1AB9272B-4E8E-01C5-3F7B-B456E2005FEC}"/>
              </a:ext>
            </a:extLst>
          </p:cNvPr>
          <p:cNvSpPr txBox="1"/>
          <p:nvPr/>
        </p:nvSpPr>
        <p:spPr>
          <a:xfrm>
            <a:off x="8566142" y="5759945"/>
            <a:ext cx="3386372" cy="646331"/>
          </a:xfrm>
          <a:prstGeom prst="rect">
            <a:avLst/>
          </a:prstGeom>
          <a:noFill/>
        </p:spPr>
        <p:txBody>
          <a:bodyPr wrap="square" rtlCol="0">
            <a:spAutoFit/>
          </a:bodyPr>
          <a:lstStyle/>
          <a:p>
            <a:r>
              <a:rPr lang="en-GB" dirty="0"/>
              <a:t>Student name: </a:t>
            </a:r>
            <a:r>
              <a:rPr lang="en-GB" dirty="0" err="1"/>
              <a:t>Aneliya</a:t>
            </a:r>
            <a:r>
              <a:rPr lang="en-GB" dirty="0"/>
              <a:t> Georgieva</a:t>
            </a:r>
          </a:p>
          <a:p>
            <a:r>
              <a:rPr lang="en-GB" dirty="0"/>
              <a:t>Student ID:2125657</a:t>
            </a:r>
          </a:p>
        </p:txBody>
      </p:sp>
    </p:spTree>
    <p:extLst>
      <p:ext uri="{BB962C8B-B14F-4D97-AF65-F5344CB8AC3E}">
        <p14:creationId xmlns:p14="http://schemas.microsoft.com/office/powerpoint/2010/main" val="206488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45D6A-51BD-559E-65E9-28FFFDAA516F}"/>
              </a:ext>
            </a:extLst>
          </p:cNvPr>
          <p:cNvSpPr>
            <a:spLocks noGrp="1"/>
          </p:cNvSpPr>
          <p:nvPr>
            <p:ph type="title"/>
          </p:nvPr>
        </p:nvSpPr>
        <p:spPr>
          <a:xfrm flipH="1">
            <a:off x="1861073" y="634701"/>
            <a:ext cx="8132780" cy="1861074"/>
          </a:xfrm>
        </p:spPr>
        <p:txBody>
          <a:bodyPr/>
          <a:lstStyle/>
          <a:p>
            <a:r>
              <a:rPr lang="en-GB" b="1" dirty="0">
                <a:solidFill>
                  <a:schemeClr val="bg1"/>
                </a:solidFill>
              </a:rPr>
              <a:t>Ethical considerations</a:t>
            </a:r>
          </a:p>
        </p:txBody>
      </p:sp>
      <p:sp>
        <p:nvSpPr>
          <p:cNvPr id="3" name="Content Placeholder 2">
            <a:extLst>
              <a:ext uri="{FF2B5EF4-FFF2-40B4-BE49-F238E27FC236}">
                <a16:creationId xmlns:a16="http://schemas.microsoft.com/office/drawing/2014/main" id="{938EAB8F-0153-43D6-CDF6-9FD4E269EB1A}"/>
              </a:ext>
            </a:extLst>
          </p:cNvPr>
          <p:cNvSpPr>
            <a:spLocks noGrp="1"/>
          </p:cNvSpPr>
          <p:nvPr>
            <p:ph idx="1"/>
          </p:nvPr>
        </p:nvSpPr>
        <p:spPr>
          <a:xfrm>
            <a:off x="243148" y="3001383"/>
            <a:ext cx="9879797" cy="2904565"/>
          </a:xfrm>
        </p:spPr>
        <p:txBody>
          <a:bodyPr/>
          <a:lstStyle/>
          <a:p>
            <a:r>
              <a:rPr lang="en-US" dirty="0"/>
              <a:t>In this </a:t>
            </a:r>
            <a:r>
              <a:rPr lang="en-GB" dirty="0"/>
              <a:t>survey</a:t>
            </a:r>
            <a:r>
              <a:rPr lang="en-US" dirty="0"/>
              <a:t>, we reserve any ethical considerations</a:t>
            </a:r>
            <a:endParaRPr lang="bg-BG" dirty="0"/>
          </a:p>
          <a:p>
            <a:r>
              <a:rPr lang="en-US" dirty="0"/>
              <a:t>the survey is conducted to answer the specific question and will not be used for commercial purposes</a:t>
            </a:r>
          </a:p>
          <a:p>
            <a:r>
              <a:rPr lang="en-US" dirty="0"/>
              <a:t>any confidentiality will be safe</a:t>
            </a:r>
            <a:endParaRPr lang="en-GB" dirty="0"/>
          </a:p>
        </p:txBody>
      </p:sp>
      <p:sp>
        <p:nvSpPr>
          <p:cNvPr id="4" name="TextBox 3">
            <a:extLst>
              <a:ext uri="{FF2B5EF4-FFF2-40B4-BE49-F238E27FC236}">
                <a16:creationId xmlns:a16="http://schemas.microsoft.com/office/drawing/2014/main" id="{61C07141-1097-7AF0-D317-7196180C50FF}"/>
              </a:ext>
            </a:extLst>
          </p:cNvPr>
          <p:cNvSpPr txBox="1"/>
          <p:nvPr/>
        </p:nvSpPr>
        <p:spPr>
          <a:xfrm>
            <a:off x="7903029" y="634701"/>
            <a:ext cx="4201885" cy="646331"/>
          </a:xfrm>
          <a:prstGeom prst="rect">
            <a:avLst/>
          </a:prstGeom>
          <a:noFill/>
        </p:spPr>
        <p:txBody>
          <a:bodyPr wrap="square" rtlCol="0">
            <a:spAutoFit/>
          </a:bodyPr>
          <a:lstStyle/>
          <a:p>
            <a:r>
              <a:rPr lang="en-GB" dirty="0">
                <a:solidFill>
                  <a:schemeClr val="bg1"/>
                </a:solidFill>
              </a:rPr>
              <a:t>Student name: </a:t>
            </a:r>
            <a:r>
              <a:rPr lang="en-GB" dirty="0" err="1">
                <a:solidFill>
                  <a:schemeClr val="bg1"/>
                </a:solidFill>
              </a:rPr>
              <a:t>Aneliya</a:t>
            </a:r>
            <a:r>
              <a:rPr lang="en-GB" dirty="0">
                <a:solidFill>
                  <a:schemeClr val="bg1"/>
                </a:solidFill>
              </a:rPr>
              <a:t> Georgieva</a:t>
            </a:r>
          </a:p>
          <a:p>
            <a:r>
              <a:rPr lang="en-GB" dirty="0">
                <a:solidFill>
                  <a:schemeClr val="bg1"/>
                </a:solidFill>
              </a:rPr>
              <a:t>Student ID:2125657</a:t>
            </a:r>
          </a:p>
        </p:txBody>
      </p:sp>
    </p:spTree>
    <p:extLst>
      <p:ext uri="{BB962C8B-B14F-4D97-AF65-F5344CB8AC3E}">
        <p14:creationId xmlns:p14="http://schemas.microsoft.com/office/powerpoint/2010/main" val="3058073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89209-37E2-3056-A61F-583B3835D64A}"/>
              </a:ext>
            </a:extLst>
          </p:cNvPr>
          <p:cNvSpPr>
            <a:spLocks noGrp="1"/>
          </p:cNvSpPr>
          <p:nvPr>
            <p:ph type="title"/>
          </p:nvPr>
        </p:nvSpPr>
        <p:spPr>
          <a:xfrm>
            <a:off x="8115316" y="584791"/>
            <a:ext cx="4076684" cy="1010093"/>
          </a:xfrm>
        </p:spPr>
        <p:txBody>
          <a:bodyPr anchor="ctr">
            <a:normAutofit/>
          </a:bodyPr>
          <a:lstStyle/>
          <a:p>
            <a:pPr algn="ctr"/>
            <a:r>
              <a:rPr lang="en-US" sz="6600" b="1" dirty="0"/>
              <a:t>Conclusion</a:t>
            </a:r>
          </a:p>
        </p:txBody>
      </p:sp>
      <p:pic>
        <p:nvPicPr>
          <p:cNvPr id="3" name="Picture 4">
            <a:extLst>
              <a:ext uri="{FF2B5EF4-FFF2-40B4-BE49-F238E27FC236}">
                <a16:creationId xmlns:a16="http://schemas.microsoft.com/office/drawing/2014/main" id="{D0D6F15A-6CD4-B5FA-3DF4-A7D8883D19D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378" r="25615"/>
          <a:stretch/>
        </p:blipFill>
        <p:spPr>
          <a:xfrm>
            <a:off x="20" y="431"/>
            <a:ext cx="8115280" cy="6408311"/>
          </a:xfrm>
          <a:prstGeom prst="rect">
            <a:avLst/>
          </a:prstGeom>
        </p:spPr>
      </p:pic>
      <p:sp>
        <p:nvSpPr>
          <p:cNvPr id="21" name="Content Placeholder 20">
            <a:extLst>
              <a:ext uri="{FF2B5EF4-FFF2-40B4-BE49-F238E27FC236}">
                <a16:creationId xmlns:a16="http://schemas.microsoft.com/office/drawing/2014/main" id="{F9E42BF0-E8D2-675A-01B9-618043565911}"/>
              </a:ext>
            </a:extLst>
          </p:cNvPr>
          <p:cNvSpPr>
            <a:spLocks noGrp="1"/>
          </p:cNvSpPr>
          <p:nvPr>
            <p:ph idx="1"/>
          </p:nvPr>
        </p:nvSpPr>
        <p:spPr>
          <a:xfrm>
            <a:off x="8115317" y="1811696"/>
            <a:ext cx="4076683" cy="4461513"/>
          </a:xfrm>
        </p:spPr>
        <p:txBody>
          <a:bodyPr anchor="ctr">
            <a:normAutofit/>
          </a:bodyPr>
          <a:lstStyle/>
          <a:p>
            <a:pPr algn="just"/>
            <a:r>
              <a:rPr lang="en-US" sz="2000" dirty="0"/>
              <a:t>Academic literacy and cognitive psychology are seen as two distinct methods to supporting learners.</a:t>
            </a:r>
          </a:p>
          <a:p>
            <a:pPr algn="just"/>
            <a:r>
              <a:rPr lang="en-US" sz="2000" dirty="0"/>
              <a:t>Learner assistance and academia must to connect somewhere if individuals with dyslexia.</a:t>
            </a:r>
          </a:p>
          <a:p>
            <a:pPr algn="just"/>
            <a:r>
              <a:rPr lang="en-US" sz="2000" dirty="0"/>
              <a:t>Other cognitive challenges are to attain their full potential at university.</a:t>
            </a:r>
          </a:p>
        </p:txBody>
      </p:sp>
      <p:sp>
        <p:nvSpPr>
          <p:cNvPr id="26" name="Rectangle 25">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BBB4BD3-700B-D2A7-E2BF-5382C32F0BB5}"/>
              </a:ext>
            </a:extLst>
          </p:cNvPr>
          <p:cNvSpPr txBox="1"/>
          <p:nvPr/>
        </p:nvSpPr>
        <p:spPr>
          <a:xfrm>
            <a:off x="8523515" y="5787614"/>
            <a:ext cx="3429000" cy="646331"/>
          </a:xfrm>
          <a:prstGeom prst="rect">
            <a:avLst/>
          </a:prstGeom>
          <a:noFill/>
        </p:spPr>
        <p:txBody>
          <a:bodyPr wrap="square" rtlCol="0">
            <a:spAutoFit/>
          </a:bodyPr>
          <a:lstStyle/>
          <a:p>
            <a:r>
              <a:rPr lang="en-GB" dirty="0"/>
              <a:t>Student name: </a:t>
            </a:r>
            <a:r>
              <a:rPr lang="en-GB" dirty="0" err="1"/>
              <a:t>Aneliya</a:t>
            </a:r>
            <a:r>
              <a:rPr lang="en-GB" dirty="0"/>
              <a:t> Georgieva</a:t>
            </a:r>
          </a:p>
          <a:p>
            <a:r>
              <a:rPr lang="en-GB" dirty="0"/>
              <a:t>Student ID:2125657</a:t>
            </a:r>
          </a:p>
        </p:txBody>
      </p:sp>
    </p:spTree>
    <p:extLst>
      <p:ext uri="{BB962C8B-B14F-4D97-AF65-F5344CB8AC3E}">
        <p14:creationId xmlns:p14="http://schemas.microsoft.com/office/powerpoint/2010/main" val="1914692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microscope&#10;&#10;Description automatically generated">
            <a:extLst>
              <a:ext uri="{FF2B5EF4-FFF2-40B4-BE49-F238E27FC236}">
                <a16:creationId xmlns:a16="http://schemas.microsoft.com/office/drawing/2014/main" id="{24458FB4-5618-7E81-6C73-7ADAD5D5090E}"/>
              </a:ext>
            </a:extLst>
          </p:cNvPr>
          <p:cNvPicPr>
            <a:picLocks noChangeAspect="1"/>
          </p:cNvPicPr>
          <p:nvPr/>
        </p:nvPicPr>
        <p:blipFill rotWithShape="1">
          <a:blip r:embed="rId3">
            <a:alphaModFix amt="60000"/>
            <a:extLst>
              <a:ext uri="{BEBA8EAE-BF5A-486C-A8C5-ECC9F3942E4B}">
                <a14:imgProps xmlns:a14="http://schemas.microsoft.com/office/drawing/2010/main">
                  <a14:imgLayer r:embed="rId4">
                    <a14:imgEffect>
                      <a14:brightnessContrast bright="-40000" contrast="40000"/>
                    </a14:imgEffect>
                  </a14:imgLayer>
                </a14:imgProps>
              </a:ext>
              <a:ext uri="{837473B0-CC2E-450A-ABE3-18F120FF3D39}">
                <a1611:picAttrSrcUrl xmlns:a1611="http://schemas.microsoft.com/office/drawing/2016/11/main" r:id="rId5"/>
              </a:ext>
            </a:extLst>
          </a:blip>
          <a:srcRect l="4055" r="11056" b="1"/>
          <a:stretch/>
        </p:blipFill>
        <p:spPr>
          <a:xfrm>
            <a:off x="-1" y="10"/>
            <a:ext cx="12192001" cy="6857990"/>
          </a:xfrm>
          <a:prstGeom prst="rect">
            <a:avLst/>
          </a:prstGeom>
        </p:spPr>
      </p:pic>
      <p:sp>
        <p:nvSpPr>
          <p:cNvPr id="2" name="Title 1">
            <a:extLst>
              <a:ext uri="{FF2B5EF4-FFF2-40B4-BE49-F238E27FC236}">
                <a16:creationId xmlns:a16="http://schemas.microsoft.com/office/drawing/2014/main" id="{602C3D07-CCB2-A81C-79A6-85394BBD519B}"/>
              </a:ext>
            </a:extLst>
          </p:cNvPr>
          <p:cNvSpPr>
            <a:spLocks noGrp="1"/>
          </p:cNvSpPr>
          <p:nvPr>
            <p:ph type="title"/>
          </p:nvPr>
        </p:nvSpPr>
        <p:spPr>
          <a:xfrm>
            <a:off x="-1" y="510363"/>
            <a:ext cx="12192000" cy="993563"/>
          </a:xfrm>
        </p:spPr>
        <p:txBody>
          <a:bodyPr>
            <a:normAutofit/>
          </a:bodyPr>
          <a:lstStyle/>
          <a:p>
            <a:pPr algn="ctr"/>
            <a:r>
              <a:rPr lang="en-US" sz="6000" b="1" dirty="0">
                <a:solidFill>
                  <a:schemeClr val="bg1"/>
                </a:solidFill>
              </a:rPr>
              <a:t>References</a:t>
            </a:r>
          </a:p>
        </p:txBody>
      </p:sp>
      <p:sp>
        <p:nvSpPr>
          <p:cNvPr id="9" name="Content Placeholder 8">
            <a:extLst>
              <a:ext uri="{FF2B5EF4-FFF2-40B4-BE49-F238E27FC236}">
                <a16:creationId xmlns:a16="http://schemas.microsoft.com/office/drawing/2014/main" id="{E2FB6689-1368-032B-EE44-545EADAE0E30}"/>
              </a:ext>
            </a:extLst>
          </p:cNvPr>
          <p:cNvSpPr>
            <a:spLocks noGrp="1"/>
          </p:cNvSpPr>
          <p:nvPr>
            <p:ph idx="1"/>
          </p:nvPr>
        </p:nvSpPr>
        <p:spPr>
          <a:xfrm>
            <a:off x="570860" y="1843288"/>
            <a:ext cx="11114321" cy="4504349"/>
          </a:xfrm>
        </p:spPr>
        <p:txBody>
          <a:bodyPr anchor="ctr">
            <a:normAutofit fontScale="85000" lnSpcReduction="10000"/>
          </a:bodyPr>
          <a:lstStyle/>
          <a:p>
            <a:pPr algn="just">
              <a:lnSpc>
                <a:spcPct val="120000"/>
              </a:lnSpc>
              <a:spcAft>
                <a:spcPts val="600"/>
              </a:spcAft>
            </a:pP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Butler, K., 2018. The impact of discipline and genre on writing facility: how a small group of students with and without dyslexia experience and respond to the varied writing demands of their creative writing degree programme.</a:t>
            </a:r>
            <a:r>
              <a:rPr lang="en-GB" sz="1800" b="1"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Wales Journal of Learning and Teaching in Higher Education, Volume 1, Number 1, </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11-17 pp., ISSN 2396-7285. [Online]. Available at: </a:t>
            </a:r>
            <a:r>
              <a:rPr lang="en-GB" sz="1800" b="1" u="sng" dirty="0">
                <a:solidFill>
                  <a:schemeClr val="accent6">
                    <a:lumMod val="75000"/>
                  </a:schemeClr>
                </a:solidFill>
                <a:effectLst/>
                <a:latin typeface="Arial" panose="020B0604020202020204"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file:///C:/Users/prati/Downloads/WJLTHEVol1No1CompleteHighRes.pdf</a:t>
            </a:r>
            <a:r>
              <a:rPr lang="en-GB" sz="1800" b="1" dirty="0">
                <a:solidFill>
                  <a:schemeClr val="accent6">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[Accessed on: 3</a:t>
            </a:r>
            <a:r>
              <a:rPr lang="en-GB" sz="1800" b="1" baseline="30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rd</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July, 2022].</a:t>
            </a:r>
            <a:endPar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20000"/>
              </a:lnSpc>
              <a:spcAft>
                <a:spcPts val="600"/>
              </a:spcAft>
            </a:pP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Pearlstein, J.G., Schmidt, A.T., Lund, E.M., </a:t>
            </a:r>
            <a:r>
              <a:rPr lang="en-GB" sz="1800" b="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Khazem</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L.R. and Liu, N.H., 2021. Guidelines to address barriers in clinical training for trainees with sensory disabilities. </a:t>
            </a:r>
            <a:r>
              <a:rPr lang="en-GB" sz="1800" b="1"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Training and Education in Professional Psychology</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20000"/>
              </a:lnSpc>
              <a:spcAft>
                <a:spcPts val="600"/>
              </a:spcAft>
            </a:pP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Stevens, C. and House, C., 2018. Integrating the technology enhanced learning nexus into practice: a UWTSD case study. </a:t>
            </a:r>
            <a:r>
              <a:rPr lang="en-GB" sz="1800" b="1"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Wales Journal of Learning and Teaching in Higher Education, Volume 1, Number 1, </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11-17 pp., ISSN 2396-7285. [Online]. Available at</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b="1" u="sng" dirty="0">
                <a:solidFill>
                  <a:schemeClr val="accent6">
                    <a:lumMod val="75000"/>
                  </a:schemeClr>
                </a:solidFill>
                <a:effectLst/>
                <a:latin typeface="Arial" panose="020B0604020202020204"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file:///C:/Users/prati/Downloads/WJLTHEVol1No1CompleteHighRes.pdf</a:t>
            </a:r>
            <a:r>
              <a:rPr lang="en-GB" sz="1800" b="1" dirty="0">
                <a:solidFill>
                  <a:schemeClr val="accent6">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[Accessed on: 3</a:t>
            </a:r>
            <a:r>
              <a:rPr lang="en-GB" sz="1800" b="1" baseline="30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rd</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July, 2022].</a:t>
            </a:r>
            <a:endPar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pPr>
            <a:r>
              <a:rPr lang="en-GB" sz="1800" b="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Weicht</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R. and </a:t>
            </a:r>
            <a:r>
              <a:rPr lang="en-GB" sz="1800" b="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Jónsdóttir</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S.R., 2021. Education for social change: The case of teacher education in </a:t>
            </a:r>
            <a:r>
              <a:rPr lang="en-GB" sz="1800" b="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wales</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b="1"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Sustainability</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b="1"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13</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(15), p.8574. [Online]. Available at:</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b="1" u="sng" dirty="0">
                <a:solidFill>
                  <a:schemeClr val="accent6">
                    <a:lumMod val="75000"/>
                  </a:schemeClr>
                </a:solidFill>
                <a:effectLst/>
                <a:latin typeface="Arial" panose="020B0604020202020204" pitchFamily="34"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https://doi.org/10.3390/su13158574</a:t>
            </a:r>
            <a:r>
              <a:rPr lang="en-GB" sz="1800" b="1" dirty="0">
                <a:solidFill>
                  <a:schemeClr val="accent6">
                    <a:lumMod val="75000"/>
                  </a:schemeClr>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[Accessed on: 3</a:t>
            </a:r>
            <a:r>
              <a:rPr lang="en-GB" sz="1800" b="1" baseline="30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rd</a:t>
            </a:r>
            <a:r>
              <a:rPr lang="en-GB"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July, 2022].</a:t>
            </a:r>
            <a:endParaRPr lang="en-US" sz="2000" b="1" dirty="0">
              <a:solidFill>
                <a:schemeClr val="bg1"/>
              </a:solidFill>
            </a:endParaRPr>
          </a:p>
        </p:txBody>
      </p:sp>
    </p:spTree>
    <p:extLst>
      <p:ext uri="{BB962C8B-B14F-4D97-AF65-F5344CB8AC3E}">
        <p14:creationId xmlns:p14="http://schemas.microsoft.com/office/powerpoint/2010/main" val="2287942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erson&#10;&#10;Description automatically generated">
            <a:extLst>
              <a:ext uri="{FF2B5EF4-FFF2-40B4-BE49-F238E27FC236}">
                <a16:creationId xmlns:a16="http://schemas.microsoft.com/office/drawing/2014/main" id="{85AD17A7-2713-7AE1-9A1F-4410A35F812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9223" r="2186" b="-1"/>
          <a:stretch/>
        </p:blipFill>
        <p:spPr>
          <a:xfrm>
            <a:off x="4117521" y="10"/>
            <a:ext cx="8074479" cy="6857990"/>
          </a:xfrm>
          <a:prstGeom prst="rect">
            <a:avLst/>
          </a:prstGeom>
        </p:spPr>
      </p:pic>
      <p:sp>
        <p:nvSpPr>
          <p:cNvPr id="12" name="Freeform: Shape 1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Content Placeholder 8">
            <a:extLst>
              <a:ext uri="{FF2B5EF4-FFF2-40B4-BE49-F238E27FC236}">
                <a16:creationId xmlns:a16="http://schemas.microsoft.com/office/drawing/2014/main" id="{298BC92C-5CB6-9DFF-A234-0E537D35F27F}"/>
              </a:ext>
            </a:extLst>
          </p:cNvPr>
          <p:cNvSpPr>
            <a:spLocks noGrp="1"/>
          </p:cNvSpPr>
          <p:nvPr>
            <p:ph idx="1"/>
          </p:nvPr>
        </p:nvSpPr>
        <p:spPr>
          <a:xfrm>
            <a:off x="804672" y="1501606"/>
            <a:ext cx="3941499" cy="4154361"/>
          </a:xfrm>
        </p:spPr>
        <p:txBody>
          <a:bodyPr anchor="ctr">
            <a:normAutofit/>
          </a:bodyPr>
          <a:lstStyle/>
          <a:p>
            <a:pPr marL="0" indent="0" algn="ctr">
              <a:buNone/>
            </a:pPr>
            <a:r>
              <a:rPr lang="en-US" sz="11500" b="1" dirty="0"/>
              <a:t>Thank You!</a:t>
            </a:r>
          </a:p>
        </p:txBody>
      </p:sp>
    </p:spTree>
    <p:extLst>
      <p:ext uri="{BB962C8B-B14F-4D97-AF65-F5344CB8AC3E}">
        <p14:creationId xmlns:p14="http://schemas.microsoft.com/office/powerpoint/2010/main" val="16916380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l">
          <a:defRPr dirty="0" smtClean="0">
            <a:solidFill>
              <a:schemeClr val="tx1"/>
            </a:solidFill>
          </a:defRPr>
        </a:defPPr>
      </a:lstStyle>
      <a:style>
        <a:lnRef idx="2">
          <a:schemeClr val="accent6"/>
        </a:lnRef>
        <a:fillRef idx="1">
          <a:schemeClr val="lt1"/>
        </a:fillRef>
        <a:effectRef idx="0">
          <a:schemeClr val="accent6"/>
        </a:effectRef>
        <a:fontRef idx="minor">
          <a:schemeClr val="dk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100</TotalTime>
  <Words>1542</Words>
  <Application>Microsoft Office PowerPoint</Application>
  <PresentationFormat>Widescreen</PresentationFormat>
  <Paragraphs>73</Paragraphs>
  <Slides>10</Slides>
  <Notes>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10</vt:i4>
      </vt:variant>
    </vt:vector>
  </HeadingPairs>
  <TitlesOfParts>
    <vt:vector size="17" baseType="lpstr">
      <vt:lpstr>Arial</vt:lpstr>
      <vt:lpstr>Calibri</vt:lpstr>
      <vt:lpstr>Calibri Light</vt:lpstr>
      <vt:lpstr>Century Gothic</vt:lpstr>
      <vt:lpstr>Wingdings 3</vt:lpstr>
      <vt:lpstr>office theme</vt:lpstr>
      <vt:lpstr>Slice</vt:lpstr>
      <vt:lpstr>How do Students Use Technology to Collaborate at UWTSD?</vt:lpstr>
      <vt:lpstr>PowerPoint Presentation</vt:lpstr>
      <vt:lpstr>Introduction</vt:lpstr>
      <vt:lpstr>Importance of Using Technology to Collaborate at UWTSD</vt:lpstr>
      <vt:lpstr>Demonstration of the Most Used Tool by Students at UWTSD to Collaborate Together</vt:lpstr>
      <vt:lpstr>Impact of Using Technology by the Students to Collaborate at UWTSD on their Academic Performance</vt:lpstr>
      <vt:lpstr>Ethical considerations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cp:lastModifiedBy>Ivaylo</cp:lastModifiedBy>
  <cp:revision>4</cp:revision>
  <dcterms:created xsi:type="dcterms:W3CDTF">2022-07-03T07:17:09Z</dcterms:created>
  <dcterms:modified xsi:type="dcterms:W3CDTF">2022-07-03T11:29:37Z</dcterms:modified>
</cp:coreProperties>
</file>