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61" r:id="rId2"/>
    <p:sldId id="257" r:id="rId3"/>
    <p:sldId id="271" r:id="rId4"/>
    <p:sldId id="267" r:id="rId5"/>
    <p:sldId id="268" r:id="rId6"/>
    <p:sldId id="266" r:id="rId7"/>
    <p:sldId id="262" r:id="rId8"/>
    <p:sldId id="269" r:id="rId9"/>
    <p:sldId id="258" r:id="rId10"/>
    <p:sldId id="259" r:id="rId11"/>
    <p:sldId id="265" r:id="rId12"/>
    <p:sldId id="26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884" autoAdjust="0"/>
    <p:restoredTop sz="65930" autoAdjust="0"/>
  </p:normalViewPr>
  <p:slideViewPr>
    <p:cSldViewPr snapToGrid="0">
      <p:cViewPr varScale="1">
        <p:scale>
          <a:sx n="54" d="100"/>
          <a:sy n="54" d="100"/>
        </p:scale>
        <p:origin x="181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rin Tac" userId="37cbb43dfed3cec0" providerId="LiveId" clId="{B30EBF80-82FF-481A-A60D-CE821905D25F}"/>
    <pc:docChg chg="undo custSel modSld">
      <pc:chgData name="Sorin Tac" userId="37cbb43dfed3cec0" providerId="LiveId" clId="{B30EBF80-82FF-481A-A60D-CE821905D25F}" dt="2023-06-30T10:15:36.382" v="71" actId="27636"/>
      <pc:docMkLst>
        <pc:docMk/>
      </pc:docMkLst>
      <pc:sldChg chg="addSp delSp modSp mod">
        <pc:chgData name="Sorin Tac" userId="37cbb43dfed3cec0" providerId="LiveId" clId="{B30EBF80-82FF-481A-A60D-CE821905D25F}" dt="2023-06-30T10:15:36.382" v="71" actId="27636"/>
        <pc:sldMkLst>
          <pc:docMk/>
          <pc:sldMk cId="556704495" sldId="261"/>
        </pc:sldMkLst>
        <pc:spChg chg="add del mod">
          <ac:chgData name="Sorin Tac" userId="37cbb43dfed3cec0" providerId="LiveId" clId="{B30EBF80-82FF-481A-A60D-CE821905D25F}" dt="2023-06-30T10:15:36.382" v="71" actId="27636"/>
          <ac:spMkLst>
            <pc:docMk/>
            <pc:sldMk cId="556704495" sldId="261"/>
            <ac:spMk id="3" creationId="{6FAA8935-BCFD-558F-03BF-4C27769D5EFF}"/>
          </ac:spMkLst>
        </pc:spChg>
        <pc:spChg chg="add del mod">
          <ac:chgData name="Sorin Tac" userId="37cbb43dfed3cec0" providerId="LiveId" clId="{B30EBF80-82FF-481A-A60D-CE821905D25F}" dt="2023-06-30T10:14:42.823" v="1" actId="478"/>
          <ac:spMkLst>
            <pc:docMk/>
            <pc:sldMk cId="556704495" sldId="261"/>
            <ac:spMk id="5" creationId="{43E94CC3-E01A-C710-0890-B59BE8308F5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83A738-03FC-4E3B-BDE8-BA6C27FB4F66}" type="datetimeFigureOut">
              <a:rPr lang="en-GB" smtClean="0"/>
              <a:t>30/06/2023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FDD1D3-3F10-4229-A1CF-78E55A9C61CD}" type="slidenum">
              <a:rPr lang="en-GB" smtClean="0"/>
              <a:t>‹#›</a:t>
            </a:fld>
            <a:endParaRPr lang="en-GB"/>
          </a:p>
        </p:txBody>
      </p:sp>
    </p:spTree>
    <p:extLst>
      <p:ext uri="{BB962C8B-B14F-4D97-AF65-F5344CB8AC3E}">
        <p14:creationId xmlns:p14="http://schemas.microsoft.com/office/powerpoint/2010/main" val="37074875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FDD1D3-3F10-4229-A1CF-78E55A9C61CD}" type="slidenum">
              <a:rPr lang="en-GB" smtClean="0"/>
              <a:t>1</a:t>
            </a:fld>
            <a:endParaRPr lang="en-GB"/>
          </a:p>
        </p:txBody>
      </p:sp>
    </p:spTree>
    <p:extLst>
      <p:ext uri="{BB962C8B-B14F-4D97-AF65-F5344CB8AC3E}">
        <p14:creationId xmlns:p14="http://schemas.microsoft.com/office/powerpoint/2010/main" val="41152090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Motivation is an essential element in the overall growth and development of individuals and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By contrast, it is interesting to note that many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fail to acknowledge the role of motivation to its fullest potential. The concerned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is a logistics business in the UK. John Shipping Company, a medium-sized agency, is already known to have a steady employee retention strategy (Leading the way in logistics and Travel, 2018). Turnovers are quite less, over 50 per cent as per records (Nair, 2022). However, it needs to improve the relationship and inspiration strategies to empower the employees and draw more skilled professionals for better delivery of services (Nair, 2022). The presentation will explore key motivational theories and types for the employees. </a:t>
            </a:r>
            <a:endPar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BFDD1D3-3F10-4229-A1CF-78E55A9C61CD}" type="slidenum">
              <a:rPr lang="en-GB" smtClean="0"/>
              <a:t>2</a:t>
            </a:fld>
            <a:endParaRPr lang="en-GB"/>
          </a:p>
        </p:txBody>
      </p:sp>
    </p:spTree>
    <p:extLst>
      <p:ext uri="{BB962C8B-B14F-4D97-AF65-F5344CB8AC3E}">
        <p14:creationId xmlns:p14="http://schemas.microsoft.com/office/powerpoint/2010/main" val="29650289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Commercial experts worldwide have acknowledged the importance of a committed relationship of employees in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for the establishment and retention of long-term successes in the respective markets. In this respect, employee motivation is defined as the process enabling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organisational</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staff to invest optimal innovation, commitment, and energy from their ends to fulfill company targets. Interestingly, leaders of topmost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have detected that developing employee motivation is much easier than retaining it in the long run (Nair, 2022). Thus, every small and large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has to regularly issue some employee-centric approaches to examine the relations and performance levels.</a:t>
            </a:r>
            <a:endPar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BFDD1D3-3F10-4229-A1CF-78E55A9C61CD}" type="slidenum">
              <a:rPr lang="en-GB" smtClean="0"/>
              <a:t>3</a:t>
            </a:fld>
            <a:endParaRPr lang="en-GB"/>
          </a:p>
        </p:txBody>
      </p:sp>
    </p:spTree>
    <p:extLst>
      <p:ext uri="{BB962C8B-B14F-4D97-AF65-F5344CB8AC3E}">
        <p14:creationId xmlns:p14="http://schemas.microsoft.com/office/powerpoint/2010/main" val="19487579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role of motivation is multifaceted when it comes to the layers of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organisational</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operations and needs. For an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lacking employee motivation, the staff tends to work slower than companies with optimal motivation. In this respect, leaders and HR managers have a significant role in developing positive relations with the staff (Need-based theories of motivation, Principles of Management, 2017). The connection is always interpersonal since employee needs are traced to offer them the expected outcomes. For an aspiring company like John Shipping, motivation is crucial as it can help the employers to persuade the staff for better productivity in exchange for any specific benefit. </a:t>
            </a:r>
            <a:endPar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BFDD1D3-3F10-4229-A1CF-78E55A9C61CD}" type="slidenum">
              <a:rPr lang="en-GB" smtClean="0"/>
              <a:t>4</a:t>
            </a:fld>
            <a:endParaRPr lang="en-GB"/>
          </a:p>
        </p:txBody>
      </p:sp>
    </p:spTree>
    <p:extLst>
      <p:ext uri="{BB962C8B-B14F-4D97-AF65-F5344CB8AC3E}">
        <p14:creationId xmlns:p14="http://schemas.microsoft.com/office/powerpoint/2010/main" val="18594638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Motivation is known to have two broad categories, intrinsic and extrinsic. Intrinsic motivation refers to the inspiration that individuals derive from themselves. In this respect, a high-performance team is worth examining where every employee is motivated to perform their best for the betterment of the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or groups (Santos-Longhurst, 2019). On the contrary, extrinsic motivation is where inspiration is gathered from the outside. In most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motivation is extrinsic, meaning that employees have to be rewarded with something to inspire them to work better. Thus, it is worth noting that extrinsic motivation is mostly oriented toward personal gains.</a:t>
            </a:r>
            <a:endPar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BFDD1D3-3F10-4229-A1CF-78E55A9C61CD}" type="slidenum">
              <a:rPr lang="en-GB" smtClean="0"/>
              <a:t>5</a:t>
            </a:fld>
            <a:endParaRPr lang="en-GB"/>
          </a:p>
        </p:txBody>
      </p:sp>
    </p:spTree>
    <p:extLst>
      <p:ext uri="{BB962C8B-B14F-4D97-AF65-F5344CB8AC3E}">
        <p14:creationId xmlns:p14="http://schemas.microsoft.com/office/powerpoint/2010/main" val="8037865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There are many differences to consider following the definitions of intrinsic and extrinsic motivation. First, intrinsic motivation enables an employee to pursue a task for the pleasure of doing the job (Rice, 2021). On the contrary, extrinsic motivation is always directing employees to work for either rewards and recognition or to avoid punishments (Santos-Longhurst, 2019). Again, intrinsic values exist within an individual working for an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So, irrespective of the acknowledgements, such employees keep doing their work with full dedication and passion. On the other hand, extrinsic motivation, being directed by a reward or punishment, has a risk of failure or inconsistency in the long run (Rice, 2021). </a:t>
            </a:r>
            <a:endPar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BFDD1D3-3F10-4229-A1CF-78E55A9C61CD}" type="slidenum">
              <a:rPr lang="en-GB" smtClean="0"/>
              <a:t>6</a:t>
            </a:fld>
            <a:endParaRPr lang="en-GB"/>
          </a:p>
        </p:txBody>
      </p:sp>
    </p:spTree>
    <p:extLst>
      <p:ext uri="{BB962C8B-B14F-4D97-AF65-F5344CB8AC3E}">
        <p14:creationId xmlns:p14="http://schemas.microsoft.com/office/powerpoint/2010/main" val="975816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As for intrinsic motivation, the main advantage associated here is the persistence that employees culminate in their personalities. Such employees are noted to stay put in their tasks longer to give the best possible result in the end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Anees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2022). Not only that, given that intrinsic motivation expects no reward in exchange, it is an innate feature that ensures uniformity in employee conduct and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behaviours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However, intrinsic motivation can be manipulated for personal gains by others who tend to escape their duties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Anees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2022). They are prone to expecting rewards in the long run for their commitment. </a:t>
            </a:r>
            <a:endPar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BFDD1D3-3F10-4229-A1CF-78E55A9C61CD}" type="slidenum">
              <a:rPr lang="en-GB" smtClean="0"/>
              <a:t>7</a:t>
            </a:fld>
            <a:endParaRPr lang="en-GB"/>
          </a:p>
        </p:txBody>
      </p:sp>
    </p:spTree>
    <p:extLst>
      <p:ext uri="{BB962C8B-B14F-4D97-AF65-F5344CB8AC3E}">
        <p14:creationId xmlns:p14="http://schemas.microsoft.com/office/powerpoint/2010/main" val="38100351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Coming to extrinsic motivation, employees are known to change for the better with targeted rewards being offered for good work (Rice, 2021). This motivation helps employees to generate a fair competitive mindset and proactivity by setting tangible reward targets. On the contrary, it can also make the process boring over the years as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cannot keep innovating new rewards for the work. It is also very unethical as employees tend to become self-centered which requires mixing both types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Anees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2022). </a:t>
            </a:r>
            <a:endPar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BFDD1D3-3F10-4229-A1CF-78E55A9C61CD}" type="slidenum">
              <a:rPr lang="en-GB" smtClean="0"/>
              <a:t>8</a:t>
            </a:fld>
            <a:endParaRPr lang="en-GB"/>
          </a:p>
        </p:txBody>
      </p:sp>
    </p:spTree>
    <p:extLst>
      <p:ext uri="{BB962C8B-B14F-4D97-AF65-F5344CB8AC3E}">
        <p14:creationId xmlns:p14="http://schemas.microsoft.com/office/powerpoint/2010/main" val="39410254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One of the most common and popular theories is the hierarchy of needs by Maslow. The theory defines a broad set of five types of needs that inspire employees to work efficiently in their job roles. The concept is a systematic measure to think about employees and consider their requirements to inspire them to improve standards. For example, staff with basic physiological needs can be rewarded financially for their efforts (Need-based theories of motivation, Principles of Management, 2017). Similarly, people with self-</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actualisation</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needs have to be provided with financial and non-financial rewards to retain their performance. Leaders of the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have to explore needs via interactions. </a:t>
            </a:r>
            <a:endPar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BFDD1D3-3F10-4229-A1CF-78E55A9C61CD}" type="slidenum">
              <a:rPr lang="en-GB" smtClean="0"/>
              <a:t>9</a:t>
            </a:fld>
            <a:endParaRPr lang="en-GB"/>
          </a:p>
        </p:txBody>
      </p:sp>
    </p:spTree>
    <p:extLst>
      <p:ext uri="{BB962C8B-B14F-4D97-AF65-F5344CB8AC3E}">
        <p14:creationId xmlns:p14="http://schemas.microsoft.com/office/powerpoint/2010/main" val="27375728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idea of this theory focuses on relating different needs and requirements of the employees or individuals under the contexts of existence, relatedness, and growth (Need-based theories of motivation, Principles of Management, 2017). Here existence implies the very basic needs for money and livelihood which keeps motivating people to work in any situation. However, the theory claims that the implications of relatedness referring to the social sense of belongingness and growth need to align to retain the encouragement for best efforts in an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(Santos-Longhurst, 2019). It is an effective choice to understand how employees respond to gaps in either of these areas. Thus, leaders have to engage interpersonally regularly. </a:t>
            </a:r>
            <a:endPar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BFDD1D3-3F10-4229-A1CF-78E55A9C61CD}" type="slidenum">
              <a:rPr lang="en-GB" smtClean="0"/>
              <a:t>10</a:t>
            </a:fld>
            <a:endParaRPr lang="en-GB"/>
          </a:p>
        </p:txBody>
      </p:sp>
    </p:spTree>
    <p:extLst>
      <p:ext uri="{BB962C8B-B14F-4D97-AF65-F5344CB8AC3E}">
        <p14:creationId xmlns:p14="http://schemas.microsoft.com/office/powerpoint/2010/main" val="4450626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It is clear from the points discussed that motivation is an inseparable element in the development and continuity of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organisational</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operations. It is the main source of productivity for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in which employees have a massive role. Key theories like Maslow’s needs and the ERG concept detect the utility of communication and interpersonal relationships that leaders of John Shipping Company have to improve. Additionally, it is understood that a mix of intrinsic and extrinsic motivation is ideal for the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currently. For this, a two-way feedback culture is elementary. </a:t>
            </a:r>
            <a:endPar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BFDD1D3-3F10-4229-A1CF-78E55A9C61CD}" type="slidenum">
              <a:rPr lang="en-GB" smtClean="0"/>
              <a:t>11</a:t>
            </a:fld>
            <a:endParaRPr lang="en-GB"/>
          </a:p>
        </p:txBody>
      </p:sp>
    </p:spTree>
    <p:extLst>
      <p:ext uri="{BB962C8B-B14F-4D97-AF65-F5344CB8AC3E}">
        <p14:creationId xmlns:p14="http://schemas.microsoft.com/office/powerpoint/2010/main" val="8276462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BFDD1D3-3F10-4229-A1CF-78E55A9C61CD}" type="slidenum">
              <a:rPr lang="en-GB" smtClean="0"/>
              <a:t>12</a:t>
            </a:fld>
            <a:endParaRPr lang="en-GB"/>
          </a:p>
        </p:txBody>
      </p:sp>
    </p:spTree>
    <p:extLst>
      <p:ext uri="{BB962C8B-B14F-4D97-AF65-F5344CB8AC3E}">
        <p14:creationId xmlns:p14="http://schemas.microsoft.com/office/powerpoint/2010/main" val="35632549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6/30/2023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6/30/2023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6/30/2023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6/30/2023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6/30/2023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6/30/2023</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6/30/2023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6/30/2023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FAA8935-BCFD-558F-03BF-4C27769D5EFF}"/>
              </a:ext>
            </a:extLst>
          </p:cNvPr>
          <p:cNvSpPr>
            <a:spLocks noGrp="1"/>
          </p:cNvSpPr>
          <p:nvPr>
            <p:ph type="subTitle" idx="1"/>
          </p:nvPr>
        </p:nvSpPr>
        <p:spPr>
          <a:xfrm>
            <a:off x="2212532" y="3777878"/>
            <a:ext cx="7766936" cy="2181155"/>
          </a:xfrm>
          <a:solidFill>
            <a:schemeClr val="accent1">
              <a:lumMod val="40000"/>
              <a:lumOff val="60000"/>
              <a:alpha val="86000"/>
            </a:schemeClr>
          </a:solidFill>
        </p:spPr>
        <p:txBody>
          <a:bodyPr>
            <a:normAutofit/>
          </a:bodyPr>
          <a:lstStyle/>
          <a:p>
            <a:pPr algn="ctr"/>
            <a:r>
              <a:rPr lang="en-GB" sz="3200" dirty="0">
                <a:solidFill>
                  <a:schemeClr val="tx1">
                    <a:lumMod val="95000"/>
                    <a:lumOff val="5000"/>
                  </a:schemeClr>
                </a:solidFill>
              </a:rPr>
              <a:t>Student: Frida Izabella Tac</a:t>
            </a:r>
          </a:p>
          <a:p>
            <a:pPr algn="ctr"/>
            <a:r>
              <a:rPr lang="en-GB" sz="3200" dirty="0">
                <a:solidFill>
                  <a:schemeClr val="tx1">
                    <a:lumMod val="95000"/>
                    <a:lumOff val="5000"/>
                  </a:schemeClr>
                </a:solidFill>
              </a:rPr>
              <a:t>2118358</a:t>
            </a:r>
          </a:p>
          <a:p>
            <a:pPr algn="ctr"/>
            <a:r>
              <a:rPr lang="en-GB" sz="3200" dirty="0">
                <a:solidFill>
                  <a:schemeClr val="tx1">
                    <a:lumMod val="95000"/>
                    <a:lumOff val="5000"/>
                  </a:schemeClr>
                </a:solidFill>
              </a:rPr>
              <a:t>Module </a:t>
            </a:r>
            <a:r>
              <a:rPr lang="en-GB" sz="3200" dirty="0" err="1">
                <a:solidFill>
                  <a:schemeClr val="tx1">
                    <a:lumMod val="95000"/>
                    <a:lumOff val="5000"/>
                  </a:schemeClr>
                </a:solidFill>
              </a:rPr>
              <a:t>Tutor:Dr</a:t>
            </a:r>
            <a:r>
              <a:rPr lang="en-GB" sz="3200" dirty="0">
                <a:solidFill>
                  <a:schemeClr val="tx1">
                    <a:lumMod val="95000"/>
                    <a:lumOff val="5000"/>
                  </a:schemeClr>
                </a:solidFill>
              </a:rPr>
              <a:t>. Doreen </a:t>
            </a:r>
            <a:r>
              <a:rPr lang="en-GB" sz="3200" dirty="0" err="1">
                <a:solidFill>
                  <a:schemeClr val="tx1">
                    <a:lumMod val="95000"/>
                    <a:lumOff val="5000"/>
                  </a:schemeClr>
                </a:solidFill>
              </a:rPr>
              <a:t>Nyaa</a:t>
            </a:r>
            <a:r>
              <a:rPr lang="en-GB" sz="3200" dirty="0">
                <a:solidFill>
                  <a:schemeClr val="tx1">
                    <a:lumMod val="95000"/>
                    <a:lumOff val="5000"/>
                  </a:schemeClr>
                </a:solidFill>
              </a:rPr>
              <a:t> </a:t>
            </a:r>
            <a:r>
              <a:rPr lang="en-GB" sz="3200" dirty="0" err="1">
                <a:solidFill>
                  <a:schemeClr val="tx1">
                    <a:lumMod val="95000"/>
                    <a:lumOff val="5000"/>
                  </a:schemeClr>
                </a:solidFill>
              </a:rPr>
              <a:t>Amundam</a:t>
            </a:r>
            <a:endParaRPr lang="en-GB" sz="3200" dirty="0">
              <a:solidFill>
                <a:schemeClr val="tx1">
                  <a:lumMod val="95000"/>
                  <a:lumOff val="5000"/>
                </a:schemeClr>
              </a:solidFill>
            </a:endParaRPr>
          </a:p>
          <a:p>
            <a:pPr algn="ctr"/>
            <a:endParaRPr lang="en-GB" sz="3200" dirty="0">
              <a:solidFill>
                <a:schemeClr val="tx1">
                  <a:lumMod val="95000"/>
                  <a:lumOff val="5000"/>
                </a:schemeClr>
              </a:solidFill>
            </a:endParaRPr>
          </a:p>
        </p:txBody>
      </p:sp>
      <p:sp>
        <p:nvSpPr>
          <p:cNvPr id="4" name="Subtitle 2">
            <a:extLst>
              <a:ext uri="{FF2B5EF4-FFF2-40B4-BE49-F238E27FC236}">
                <a16:creationId xmlns:a16="http://schemas.microsoft.com/office/drawing/2014/main" id="{29B99172-E86C-5A61-0654-A30229ACA1B4}"/>
              </a:ext>
            </a:extLst>
          </p:cNvPr>
          <p:cNvSpPr txBox="1">
            <a:spLocks/>
          </p:cNvSpPr>
          <p:nvPr/>
        </p:nvSpPr>
        <p:spPr>
          <a:xfrm>
            <a:off x="1330151" y="1267458"/>
            <a:ext cx="9531698" cy="1994358"/>
          </a:xfrm>
          <a:prstGeom prst="rect">
            <a:avLst/>
          </a:prstGeom>
          <a:solidFill>
            <a:schemeClr val="accent1">
              <a:lumMod val="40000"/>
              <a:lumOff val="60000"/>
              <a:alpha val="86000"/>
            </a:schemeClr>
          </a:solidFill>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algn="ctr"/>
            <a:r>
              <a:rPr lang="en-US" sz="32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Developing relationships and workplace achievement</a:t>
            </a:r>
            <a:br>
              <a:rPr lang="en-IN" sz="32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br>
            <a:r>
              <a:rPr lang="en-US" sz="32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Task 1: Presentation on Employee Motivation for John Shipping Company</a:t>
            </a:r>
            <a:endParaRPr lang="en-GB" sz="3200" dirty="0">
              <a:solidFill>
                <a:schemeClr val="tx1">
                  <a:lumMod val="95000"/>
                  <a:lumOff val="5000"/>
                </a:schemeClr>
              </a:solidFill>
            </a:endParaRPr>
          </a:p>
        </p:txBody>
      </p:sp>
    </p:spTree>
    <p:extLst>
      <p:ext uri="{BB962C8B-B14F-4D97-AF65-F5344CB8AC3E}">
        <p14:creationId xmlns:p14="http://schemas.microsoft.com/office/powerpoint/2010/main" val="556704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pattFill prst="pct5">
          <a:fgClr>
            <a:schemeClr val="accent4">
              <a:lumMod val="40000"/>
              <a:lumOff val="60000"/>
            </a:schemeClr>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C8DC0-FA0B-2154-7CB3-03991C3EA8B1}"/>
              </a:ext>
            </a:extLst>
          </p:cNvPr>
          <p:cNvSpPr>
            <a:spLocks noGrp="1"/>
          </p:cNvSpPr>
          <p:nvPr>
            <p:ph type="title"/>
          </p:nvPr>
        </p:nvSpPr>
        <p:spPr>
          <a:xfrm>
            <a:off x="1" y="0"/>
            <a:ext cx="12191998" cy="727788"/>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rmAutofit/>
          </a:bodyPr>
          <a:lstStyle/>
          <a:p>
            <a:pPr algn="ctr"/>
            <a:r>
              <a:rPr lang="en-IN" sz="4000" b="1" dirty="0">
                <a:solidFill>
                  <a:schemeClr val="tx1">
                    <a:lumMod val="95000"/>
                    <a:lumOff val="5000"/>
                  </a:schemeClr>
                </a:solidFill>
                <a:effectLst/>
                <a:latin typeface="Times New Roman" panose="02020603050405020304" pitchFamily="18" charset="0"/>
                <a:ea typeface="Times New Roman" panose="02020603050405020304" pitchFamily="18" charset="0"/>
              </a:rPr>
              <a:t>Introduction</a:t>
            </a:r>
            <a:endParaRPr lang="en-GB" sz="8000"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BD9EF288-F392-478D-115A-C680DCA7AB87}"/>
              </a:ext>
            </a:extLst>
          </p:cNvPr>
          <p:cNvSpPr>
            <a:spLocks noGrp="1"/>
          </p:cNvSpPr>
          <p:nvPr>
            <p:ph idx="1"/>
          </p:nvPr>
        </p:nvSpPr>
        <p:spPr>
          <a:xfrm>
            <a:off x="6420678" y="727788"/>
            <a:ext cx="5771321" cy="6130212"/>
          </a:xfrm>
          <a:solidFill>
            <a:schemeClr val="bg1">
              <a:alpha val="80000"/>
            </a:schemeClr>
          </a:solidFill>
        </p:spPr>
        <p:txBody>
          <a:bodyPr>
            <a:normAutofit fontScale="92500" lnSpcReduction="10000"/>
          </a:bodyPr>
          <a:lstStyle/>
          <a:p>
            <a:pPr marL="342900" lvl="0" indent="-342900" algn="just">
              <a:lnSpc>
                <a:spcPct val="115000"/>
              </a:lnSpc>
              <a:spcAft>
                <a:spcPts val="1000"/>
              </a:spcAft>
              <a:buFont typeface="Arial" panose="020B0604020202020204" pitchFamily="34" charset="0"/>
              <a:buChar char="●"/>
            </a:pP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Motivation is essential in the overall growth and development of individuals and </a:t>
            </a:r>
            <a:r>
              <a:rPr lang="en-US" sz="2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organisations</a:t>
            </a: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342900" lvl="0" indent="-342900" algn="just">
              <a:lnSpc>
                <a:spcPct val="115000"/>
              </a:lnSpc>
              <a:spcAft>
                <a:spcPts val="1000"/>
              </a:spcAft>
              <a:buFont typeface="Arial" panose="020B0604020202020204" pitchFamily="34" charset="0"/>
              <a:buChar char="●"/>
            </a:pP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a:t>
            </a: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any </a:t>
            </a:r>
            <a:r>
              <a:rPr lang="en-US" sz="2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organisations</a:t>
            </a: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fail to acknowledge the role of motivation. </a:t>
            </a:r>
          </a:p>
          <a:p>
            <a:pPr marL="342900" lvl="0" indent="-342900" algn="just">
              <a:lnSpc>
                <a:spcPct val="115000"/>
              </a:lnSpc>
              <a:spcAft>
                <a:spcPts val="1000"/>
              </a:spcAft>
              <a:buFont typeface="Arial" panose="020B0604020202020204" pitchFamily="34" charset="0"/>
              <a:buChar char="●"/>
            </a:pP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John Shipping Company is known to have a steady employee retention strategy (Leading the way in logistics and Travel, 2018). </a:t>
            </a:r>
          </a:p>
          <a:p>
            <a:pPr marL="342900" lvl="0" indent="-342900" algn="just">
              <a:lnSpc>
                <a:spcPct val="115000"/>
              </a:lnSpc>
              <a:spcAft>
                <a:spcPts val="1000"/>
              </a:spcAft>
              <a:buFont typeface="Arial" panose="020B0604020202020204" pitchFamily="34" charset="0"/>
              <a:buChar char="●"/>
            </a:pP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presentation will explore motivational theories and types for the employees. </a:t>
            </a:r>
            <a:endParaRPr lang="en-IN" sz="2800" u="none" strike="noStrike" dirty="0">
              <a:effectLst/>
              <a:latin typeface="Calibri" panose="020F0502020204030204" pitchFamily="34" charset="0"/>
              <a:ea typeface="Calibri" panose="020F0502020204030204" pitchFamily="34" charset="0"/>
            </a:endParaRPr>
          </a:p>
        </p:txBody>
      </p:sp>
      <p:pic>
        <p:nvPicPr>
          <p:cNvPr id="5" name="Picture 4">
            <a:extLst>
              <a:ext uri="{FF2B5EF4-FFF2-40B4-BE49-F238E27FC236}">
                <a16:creationId xmlns:a16="http://schemas.microsoft.com/office/drawing/2014/main" id="{F1CD8359-0F6B-10E2-6317-A6E35C6581F9}"/>
              </a:ext>
            </a:extLst>
          </p:cNvPr>
          <p:cNvPicPr>
            <a:picLocks noChangeAspect="1"/>
          </p:cNvPicPr>
          <p:nvPr/>
        </p:nvPicPr>
        <p:blipFill>
          <a:blip r:embed="rId3"/>
          <a:stretch>
            <a:fillRect/>
          </a:stretch>
        </p:blipFill>
        <p:spPr>
          <a:xfrm>
            <a:off x="0" y="727788"/>
            <a:ext cx="6420678" cy="6130212"/>
          </a:xfrm>
          <a:prstGeom prst="rect">
            <a:avLst/>
          </a:prstGeom>
        </p:spPr>
      </p:pic>
    </p:spTree>
    <p:extLst>
      <p:ext uri="{BB962C8B-B14F-4D97-AF65-F5344CB8AC3E}">
        <p14:creationId xmlns:p14="http://schemas.microsoft.com/office/powerpoint/2010/main" val="31528971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06C4F-3344-AA80-3BF5-8B8BE78B1C84}"/>
              </a:ext>
            </a:extLst>
          </p:cNvPr>
          <p:cNvSpPr>
            <a:spLocks noGrp="1"/>
          </p:cNvSpPr>
          <p:nvPr>
            <p:ph type="title"/>
          </p:nvPr>
        </p:nvSpPr>
        <p:spPr>
          <a:xfrm>
            <a:off x="0" y="-36802"/>
            <a:ext cx="12192000" cy="853440"/>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Autofit/>
          </a:bodyPr>
          <a:lstStyle/>
          <a:p>
            <a:pPr algn="ctr">
              <a:lnSpc>
                <a:spcPct val="150000"/>
              </a:lnSpc>
              <a:spcAft>
                <a:spcPts val="800"/>
              </a:spcAft>
            </a:pPr>
            <a:r>
              <a:rPr lang="en-US" sz="3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Concept of Employee Motivation</a:t>
            </a:r>
            <a:endPar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5F168DB-DA36-DBAE-26BE-407734C5ABF9}"/>
              </a:ext>
            </a:extLst>
          </p:cNvPr>
          <p:cNvSpPr>
            <a:spLocks noGrp="1"/>
          </p:cNvSpPr>
          <p:nvPr>
            <p:ph idx="1"/>
          </p:nvPr>
        </p:nvSpPr>
        <p:spPr>
          <a:xfrm>
            <a:off x="0" y="816638"/>
            <a:ext cx="6096000" cy="6041362"/>
          </a:xfrm>
          <a:solidFill>
            <a:schemeClr val="bg1"/>
          </a:solidFill>
        </p:spPr>
        <p:txBody>
          <a:bodyPr>
            <a:normAutofit/>
          </a:bodyPr>
          <a:lstStyle/>
          <a:p>
            <a:pPr algn="just">
              <a:lnSpc>
                <a:spcPct val="115000"/>
              </a:lnSpc>
              <a:spcAft>
                <a:spcPts val="1000"/>
              </a:spcAft>
            </a:pP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process enabling </a:t>
            </a:r>
            <a:r>
              <a:rPr lang="en-US" sz="2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organisational</a:t>
            </a: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staff to invest optimal innovation, commitment, and energy to fulfill company targets. </a:t>
            </a:r>
          </a:p>
          <a:p>
            <a:pPr algn="just">
              <a:lnSpc>
                <a:spcPct val="115000"/>
              </a:lnSpc>
              <a:spcAft>
                <a:spcPts val="1000"/>
              </a:spcAft>
            </a:pP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Leaders of topmost </a:t>
            </a:r>
            <a:r>
              <a:rPr lang="en-US" sz="2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organisations</a:t>
            </a: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have detected that developing employee motivation is much easier than retaining it (Nair, 2022).</a:t>
            </a:r>
          </a:p>
          <a:p>
            <a:pPr algn="just">
              <a:lnSpc>
                <a:spcPct val="115000"/>
              </a:lnSpc>
              <a:spcAft>
                <a:spcPts val="1000"/>
              </a:spcAft>
            </a:pP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a:t>
            </a: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very small and large </a:t>
            </a:r>
            <a:r>
              <a:rPr lang="en-US" sz="2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a:t>
            </a: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has to regularly issue some employee-centric approaches.</a:t>
            </a:r>
            <a:endParaRPr lang="en-IN" sz="2800" u="none" strike="noStrike" dirty="0">
              <a:effectLst/>
              <a:latin typeface="Calibri" panose="020F0502020204030204" pitchFamily="34" charset="0"/>
              <a:ea typeface="Calibri" panose="020F0502020204030204" pitchFamily="34" charset="0"/>
            </a:endParaRPr>
          </a:p>
        </p:txBody>
      </p:sp>
      <p:pic>
        <p:nvPicPr>
          <p:cNvPr id="6" name="Picture 5">
            <a:extLst>
              <a:ext uri="{FF2B5EF4-FFF2-40B4-BE49-F238E27FC236}">
                <a16:creationId xmlns:a16="http://schemas.microsoft.com/office/drawing/2014/main" id="{88BDF0E0-861D-82B6-78D6-445716E8E7AC}"/>
              </a:ext>
            </a:extLst>
          </p:cNvPr>
          <p:cNvPicPr>
            <a:picLocks noChangeAspect="1"/>
          </p:cNvPicPr>
          <p:nvPr/>
        </p:nvPicPr>
        <p:blipFill>
          <a:blip r:embed="rId3"/>
          <a:stretch>
            <a:fillRect/>
          </a:stretch>
        </p:blipFill>
        <p:spPr>
          <a:xfrm>
            <a:off x="6096000" y="816639"/>
            <a:ext cx="6096000" cy="6041362"/>
          </a:xfrm>
          <a:prstGeom prst="rect">
            <a:avLst/>
          </a:prstGeom>
        </p:spPr>
      </p:pic>
    </p:spTree>
    <p:extLst>
      <p:ext uri="{BB962C8B-B14F-4D97-AF65-F5344CB8AC3E}">
        <p14:creationId xmlns:p14="http://schemas.microsoft.com/office/powerpoint/2010/main" val="14231841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03F0E-6152-8929-3D7A-9F91799989B7}"/>
              </a:ext>
            </a:extLst>
          </p:cNvPr>
          <p:cNvSpPr>
            <a:spLocks noGrp="1"/>
          </p:cNvSpPr>
          <p:nvPr>
            <p:ph type="title"/>
          </p:nvPr>
        </p:nvSpPr>
        <p:spPr>
          <a:xfrm>
            <a:off x="0" y="0"/>
            <a:ext cx="12192000" cy="1026367"/>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rmAutofit/>
          </a:bodyPr>
          <a:lstStyle/>
          <a:p>
            <a:pPr algn="ctr">
              <a:lnSpc>
                <a:spcPct val="150000"/>
              </a:lnSpc>
              <a:spcAft>
                <a:spcPts val="800"/>
              </a:spcAft>
            </a:pPr>
            <a:r>
              <a:rPr lang="en-US" sz="36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Importance of Motivation</a:t>
            </a:r>
            <a:endParaRPr lang="en-IN" sz="3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571FFFA-2219-03A1-D384-A540B5B90135}"/>
              </a:ext>
            </a:extLst>
          </p:cNvPr>
          <p:cNvSpPr>
            <a:spLocks noGrp="1"/>
          </p:cNvSpPr>
          <p:nvPr>
            <p:ph idx="1"/>
          </p:nvPr>
        </p:nvSpPr>
        <p:spPr>
          <a:xfrm>
            <a:off x="6512718" y="1026367"/>
            <a:ext cx="5679282" cy="5831632"/>
          </a:xfrm>
          <a:solidFill>
            <a:schemeClr val="bg1">
              <a:alpha val="80000"/>
            </a:schemeClr>
          </a:solidFill>
        </p:spPr>
        <p:txBody>
          <a:bodyPr>
            <a:normAutofit lnSpcReduction="10000"/>
          </a:bodyPr>
          <a:lstStyle/>
          <a:p>
            <a:pPr algn="just">
              <a:lnSpc>
                <a:spcPct val="115000"/>
              </a:lnSpc>
              <a:spcAft>
                <a:spcPts val="1000"/>
              </a:spcAft>
            </a:pP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For an </a:t>
            </a:r>
            <a:r>
              <a:rPr lang="en-US" sz="2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a:t>
            </a: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lacking employee motivation, the staff tends to work slower than companies with optimal motivation. </a:t>
            </a:r>
          </a:p>
          <a:p>
            <a:pPr algn="just">
              <a:lnSpc>
                <a:spcPct val="115000"/>
              </a:lnSpc>
              <a:spcAft>
                <a:spcPts val="1000"/>
              </a:spcAft>
            </a:pP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Leaders and HR managers have a significant role in developing positive relations with the staff (Need-based theories of motivation, Principles of Management, 2017). </a:t>
            </a:r>
          </a:p>
          <a:p>
            <a:pPr algn="just">
              <a:lnSpc>
                <a:spcPct val="115000"/>
              </a:lnSpc>
              <a:spcAft>
                <a:spcPts val="1000"/>
              </a:spcAft>
            </a:pP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It helps the employers to persuade the staff for better productivity </a:t>
            </a:r>
            <a:endParaRPr lang="en-US" sz="2800" dirty="0">
              <a:effectLst/>
              <a:latin typeface="Times New Roman" panose="02020603050405020304" pitchFamily="18" charset="0"/>
              <a:ea typeface="Times New Roman" panose="02020603050405020304" pitchFamily="18" charset="0"/>
            </a:endParaRPr>
          </a:p>
        </p:txBody>
      </p:sp>
      <p:pic>
        <p:nvPicPr>
          <p:cNvPr id="5" name="Picture 4">
            <a:extLst>
              <a:ext uri="{FF2B5EF4-FFF2-40B4-BE49-F238E27FC236}">
                <a16:creationId xmlns:a16="http://schemas.microsoft.com/office/drawing/2014/main" id="{7B9FC3A3-5F7D-F504-18FA-3491513867A6}"/>
              </a:ext>
            </a:extLst>
          </p:cNvPr>
          <p:cNvPicPr>
            <a:picLocks noChangeAspect="1"/>
          </p:cNvPicPr>
          <p:nvPr/>
        </p:nvPicPr>
        <p:blipFill>
          <a:blip r:embed="rId4"/>
          <a:stretch>
            <a:fillRect/>
          </a:stretch>
        </p:blipFill>
        <p:spPr>
          <a:xfrm>
            <a:off x="0" y="1026367"/>
            <a:ext cx="6512718" cy="5831631"/>
          </a:xfrm>
          <a:prstGeom prst="rect">
            <a:avLst/>
          </a:prstGeom>
        </p:spPr>
      </p:pic>
    </p:spTree>
    <p:extLst>
      <p:ext uri="{BB962C8B-B14F-4D97-AF65-F5344CB8AC3E}">
        <p14:creationId xmlns:p14="http://schemas.microsoft.com/office/powerpoint/2010/main" val="1753761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672EF-499A-9B98-3F90-3C3B0B1934A6}"/>
              </a:ext>
            </a:extLst>
          </p:cNvPr>
          <p:cNvSpPr>
            <a:spLocks noGrp="1"/>
          </p:cNvSpPr>
          <p:nvPr>
            <p:ph type="title"/>
          </p:nvPr>
        </p:nvSpPr>
        <p:spPr>
          <a:xfrm>
            <a:off x="0" y="0"/>
            <a:ext cx="12192000" cy="993914"/>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rmAutofit/>
          </a:bodyPr>
          <a:lstStyle/>
          <a:p>
            <a:pPr algn="ctr">
              <a:lnSpc>
                <a:spcPct val="150000"/>
              </a:lnSpc>
              <a:spcAft>
                <a:spcPts val="800"/>
              </a:spcAft>
            </a:pPr>
            <a:r>
              <a:rPr lang="en-US" sz="36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Types of Motivation</a:t>
            </a:r>
            <a:endParaRPr lang="en-IN" sz="3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636CCE3-65AD-4036-2E83-C400D284553B}"/>
              </a:ext>
            </a:extLst>
          </p:cNvPr>
          <p:cNvSpPr>
            <a:spLocks noGrp="1"/>
          </p:cNvSpPr>
          <p:nvPr>
            <p:ph idx="1"/>
          </p:nvPr>
        </p:nvSpPr>
        <p:spPr>
          <a:xfrm>
            <a:off x="6606209" y="988639"/>
            <a:ext cx="5585791" cy="5864086"/>
          </a:xfrm>
          <a:solidFill>
            <a:schemeClr val="bg1">
              <a:alpha val="87000"/>
            </a:schemeClr>
          </a:solidFill>
        </p:spPr>
        <p:txBody>
          <a:bodyPr>
            <a:normAutofit fontScale="92500"/>
          </a:bodyPr>
          <a:lstStyle/>
          <a:p>
            <a:pPr marL="342900" lvl="0" indent="-342900" algn="just">
              <a:lnSpc>
                <a:spcPct val="115000"/>
              </a:lnSpc>
              <a:spcAft>
                <a:spcPts val="800"/>
              </a:spcAft>
              <a:buFont typeface="Arial" panose="020B0604020202020204" pitchFamily="34" charset="0"/>
              <a:buChar char="●"/>
            </a:pPr>
            <a:r>
              <a:rPr lang="en-US"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Motivation is of two broad categories, intrinsic and extrinsic. </a:t>
            </a:r>
          </a:p>
          <a:p>
            <a:pPr marL="342900" lvl="0" indent="-342900" algn="just">
              <a:lnSpc>
                <a:spcPct val="115000"/>
              </a:lnSpc>
              <a:spcAft>
                <a:spcPts val="800"/>
              </a:spcAft>
              <a:buFont typeface="Arial" panose="020B0604020202020204" pitchFamily="34" charset="0"/>
              <a:buChar char="●"/>
            </a:pPr>
            <a:r>
              <a:rPr lang="en-US"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Intrinsic motivation refers to the inspiration that individuals derive from themselves (Santos-Longhurst, 2019). </a:t>
            </a:r>
          </a:p>
          <a:p>
            <a:pPr marL="342900" lvl="0" indent="-342900" algn="just">
              <a:lnSpc>
                <a:spcPct val="115000"/>
              </a:lnSpc>
              <a:spcAft>
                <a:spcPts val="800"/>
              </a:spcAft>
              <a:buFont typeface="Arial" panose="020B0604020202020204" pitchFamily="34" charset="0"/>
              <a:buChar char="●"/>
            </a:pPr>
            <a:r>
              <a:rPr lang="en-US"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On the contrary, extrinsic motivation is where inspiration is gathered from the outside. </a:t>
            </a:r>
            <a:endParaRPr lang="en-IN" sz="3200" u="none" strike="noStrike" dirty="0">
              <a:effectLst/>
              <a:latin typeface="Calibri" panose="020F0502020204030204" pitchFamily="34" charset="0"/>
              <a:ea typeface="Calibri" panose="020F0502020204030204" pitchFamily="34" charset="0"/>
            </a:endParaRPr>
          </a:p>
        </p:txBody>
      </p:sp>
      <p:pic>
        <p:nvPicPr>
          <p:cNvPr id="8" name="Picture 7">
            <a:extLst>
              <a:ext uri="{FF2B5EF4-FFF2-40B4-BE49-F238E27FC236}">
                <a16:creationId xmlns:a16="http://schemas.microsoft.com/office/drawing/2014/main" id="{91BE5D49-2C61-38CF-B9E0-46DAC68BEFB3}"/>
              </a:ext>
            </a:extLst>
          </p:cNvPr>
          <p:cNvPicPr>
            <a:picLocks noChangeAspect="1"/>
          </p:cNvPicPr>
          <p:nvPr/>
        </p:nvPicPr>
        <p:blipFill rotWithShape="1">
          <a:blip r:embed="rId4"/>
          <a:srcRect b="6096"/>
          <a:stretch/>
        </p:blipFill>
        <p:spPr>
          <a:xfrm>
            <a:off x="0" y="988639"/>
            <a:ext cx="6606209" cy="5864085"/>
          </a:xfrm>
          <a:prstGeom prst="rect">
            <a:avLst/>
          </a:prstGeom>
        </p:spPr>
      </p:pic>
    </p:spTree>
    <p:extLst>
      <p:ext uri="{BB962C8B-B14F-4D97-AF65-F5344CB8AC3E}">
        <p14:creationId xmlns:p14="http://schemas.microsoft.com/office/powerpoint/2010/main" val="37076498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pattFill prst="pct5">
          <a:fgClr>
            <a:schemeClr val="accent5">
              <a:lumMod val="50000"/>
            </a:schemeClr>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53941-6D98-8573-685C-C693FAFBCAAF}"/>
              </a:ext>
            </a:extLst>
          </p:cNvPr>
          <p:cNvSpPr>
            <a:spLocks noGrp="1"/>
          </p:cNvSpPr>
          <p:nvPr>
            <p:ph type="title"/>
          </p:nvPr>
        </p:nvSpPr>
        <p:spPr>
          <a:xfrm>
            <a:off x="-1" y="0"/>
            <a:ext cx="12192001" cy="970384"/>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rmAutofit/>
          </a:bodyPr>
          <a:lstStyle/>
          <a:p>
            <a:pPr algn="ctr">
              <a:lnSpc>
                <a:spcPct val="150000"/>
              </a:lnSpc>
              <a:spcAft>
                <a:spcPts val="800"/>
              </a:spcAft>
            </a:pPr>
            <a:r>
              <a:rPr lang="en-US" sz="36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Differences between Intrinsic and Extrinsic Motivation</a:t>
            </a:r>
            <a:endParaRPr lang="en-IN" sz="3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64D5F2A-36ED-1362-E223-367298D2EA20}"/>
              </a:ext>
            </a:extLst>
          </p:cNvPr>
          <p:cNvSpPr>
            <a:spLocks noGrp="1"/>
          </p:cNvSpPr>
          <p:nvPr>
            <p:ph idx="1"/>
          </p:nvPr>
        </p:nvSpPr>
        <p:spPr>
          <a:xfrm>
            <a:off x="-1" y="970384"/>
            <a:ext cx="4452731" cy="5887616"/>
          </a:xfrm>
          <a:solidFill>
            <a:schemeClr val="bg1">
              <a:alpha val="67000"/>
            </a:schemeClr>
          </a:solidFill>
        </p:spPr>
        <p:txBody>
          <a:bodyPr>
            <a:normAutofit/>
          </a:bodyPr>
          <a:lstStyle/>
          <a:p>
            <a:pPr marL="342900" lvl="0" indent="-342900" algn="just">
              <a:lnSpc>
                <a:spcPct val="115000"/>
              </a:lnSpc>
              <a:spcAft>
                <a:spcPts val="1000"/>
              </a:spcAft>
              <a:buFont typeface="Arial" panose="020B0604020202020204" pitchFamily="34" charset="0"/>
              <a:buChar char="●"/>
            </a:pPr>
            <a:r>
              <a:rPr lang="en-US" sz="2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I</a:t>
            </a:r>
            <a:r>
              <a:rPr lang="en-US" sz="2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ntrinsic motivation enables an employee to pursue a task for the pleasure of doing the job (Rice, 2021). </a:t>
            </a:r>
          </a:p>
          <a:p>
            <a:pPr marL="342900" lvl="0" indent="-342900" algn="just">
              <a:lnSpc>
                <a:spcPct val="115000"/>
              </a:lnSpc>
              <a:spcAft>
                <a:spcPts val="1000"/>
              </a:spcAft>
              <a:buFont typeface="Arial" panose="020B0604020202020204" pitchFamily="34" charset="0"/>
              <a:buChar char="●"/>
            </a:pPr>
            <a:r>
              <a:rPr lang="en-US" sz="2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Extrinsic motivation is always directing employees to work for either rewards and recognition or to avoid punishments (Santos-Longhurst, 2019). </a:t>
            </a:r>
          </a:p>
          <a:p>
            <a:pPr marL="342900" lvl="0" indent="-342900" algn="just">
              <a:lnSpc>
                <a:spcPct val="115000"/>
              </a:lnSpc>
              <a:spcAft>
                <a:spcPts val="1000"/>
              </a:spcAft>
              <a:buFont typeface="Arial" panose="020B0604020202020204" pitchFamily="34" charset="0"/>
              <a:buChar char="●"/>
            </a:pPr>
            <a:r>
              <a:rPr lang="en-US" sz="2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Again, intrinsic values exist within an individual working for an </a:t>
            </a:r>
            <a:r>
              <a:rPr lang="en-US" sz="20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a:t>
            </a:r>
            <a:r>
              <a:rPr lang="en-US" sz="2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342900" lvl="0" indent="-342900" algn="just">
              <a:lnSpc>
                <a:spcPct val="115000"/>
              </a:lnSpc>
              <a:spcAft>
                <a:spcPts val="1000"/>
              </a:spcAft>
              <a:buFont typeface="Arial" panose="020B0604020202020204" pitchFamily="34" charset="0"/>
              <a:buChar char="●"/>
            </a:pPr>
            <a:r>
              <a:rPr lang="en-US" sz="2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Extrinsic motivation, has a risk of failure or inconsistency in the long run (Rice, 2021). </a:t>
            </a:r>
            <a:endParaRPr lang="en-IN" sz="2000" dirty="0">
              <a:latin typeface="Times New Roman" panose="02020603050405020304" pitchFamily="18" charset="0"/>
              <a:cs typeface="Times New Roman" panose="02020603050405020304" pitchFamily="18" charset="0"/>
            </a:endParaRPr>
          </a:p>
        </p:txBody>
      </p:sp>
      <p:pic>
        <p:nvPicPr>
          <p:cNvPr id="1026" name="Picture 2">
            <a:extLst>
              <a:ext uri="{FF2B5EF4-FFF2-40B4-BE49-F238E27FC236}">
                <a16:creationId xmlns:a16="http://schemas.microsoft.com/office/drawing/2014/main" id="{8F94C795-FECF-4F18-5D3B-FAADD918C1D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751" b="6069"/>
          <a:stretch/>
        </p:blipFill>
        <p:spPr bwMode="auto">
          <a:xfrm>
            <a:off x="5172501" y="970384"/>
            <a:ext cx="7019499" cy="59089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8141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A5EB4-035F-97F7-2553-BA0D165F4D3C}"/>
              </a:ext>
            </a:extLst>
          </p:cNvPr>
          <p:cNvSpPr>
            <a:spLocks noGrp="1"/>
          </p:cNvSpPr>
          <p:nvPr>
            <p:ph type="title"/>
          </p:nvPr>
        </p:nvSpPr>
        <p:spPr>
          <a:xfrm>
            <a:off x="0" y="0"/>
            <a:ext cx="12192000" cy="1134794"/>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Autofit/>
          </a:bodyPr>
          <a:lstStyle/>
          <a:p>
            <a:pPr algn="ctr">
              <a:lnSpc>
                <a:spcPct val="150000"/>
              </a:lnSpc>
              <a:spcAft>
                <a:spcPts val="800"/>
              </a:spcAft>
            </a:pPr>
            <a:r>
              <a:rPr lang="en-US" sz="40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Advantages and Disadvantages of the Types</a:t>
            </a:r>
            <a:endParaRPr lang="en-IN" sz="4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28F9504-810C-7BF6-3EC6-49B4A118442B}"/>
              </a:ext>
            </a:extLst>
          </p:cNvPr>
          <p:cNvSpPr>
            <a:spLocks noGrp="1"/>
          </p:cNvSpPr>
          <p:nvPr>
            <p:ph idx="1"/>
          </p:nvPr>
        </p:nvSpPr>
        <p:spPr>
          <a:xfrm>
            <a:off x="0" y="1134794"/>
            <a:ext cx="5128591" cy="5723207"/>
          </a:xfrm>
          <a:solidFill>
            <a:schemeClr val="bg1">
              <a:alpha val="89000"/>
            </a:schemeClr>
          </a:solidFill>
        </p:spPr>
        <p:txBody>
          <a:bodyPr>
            <a:normAutofit/>
          </a:bodyPr>
          <a:lstStyle/>
          <a:p>
            <a:pPr algn="just">
              <a:lnSpc>
                <a:spcPct val="115000"/>
              </a:lnSpc>
              <a:spcAft>
                <a:spcPts val="1000"/>
              </a:spcAft>
            </a:pPr>
            <a:r>
              <a:rPr lang="en-US" sz="2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As for intrinsic motivation, the main advantage associated here is the persistence that employees culminate in their personalities (</a:t>
            </a:r>
            <a:r>
              <a:rPr lang="en-US" sz="2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Anees</a:t>
            </a:r>
            <a:r>
              <a:rPr lang="en-US" sz="2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2022). </a:t>
            </a:r>
          </a:p>
          <a:p>
            <a:pPr algn="just">
              <a:lnSpc>
                <a:spcPct val="115000"/>
              </a:lnSpc>
              <a:spcAft>
                <a:spcPts val="1000"/>
              </a:spcAft>
            </a:pPr>
            <a:r>
              <a:rPr lang="en-US" sz="2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 innate feature that ensures uniformity in employee conduct and </a:t>
            </a:r>
            <a:r>
              <a:rPr lang="en-US" sz="2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behaviours</a:t>
            </a:r>
            <a:r>
              <a:rPr lang="en-US" sz="2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algn="just">
              <a:lnSpc>
                <a:spcPct val="115000"/>
              </a:lnSpc>
              <a:spcAft>
                <a:spcPts val="1000"/>
              </a:spcAft>
            </a:pPr>
            <a:r>
              <a:rPr lang="en-US" sz="2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However, intrinsic motivation can be manipulated for personal gains by others who tend to escape their duties (</a:t>
            </a:r>
            <a:r>
              <a:rPr lang="en-US" sz="2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Anees</a:t>
            </a:r>
            <a:r>
              <a:rPr lang="en-US" sz="2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2022). </a:t>
            </a:r>
            <a:endParaRPr lang="en-IN" sz="2000" u="none" strike="noStrike" dirty="0">
              <a:effectLst/>
              <a:latin typeface="Calibri" panose="020F0502020204030204" pitchFamily="34" charset="0"/>
              <a:ea typeface="Calibri" panose="020F0502020204030204" pitchFamily="34" charset="0"/>
            </a:endParaRPr>
          </a:p>
        </p:txBody>
      </p:sp>
      <p:pic>
        <p:nvPicPr>
          <p:cNvPr id="5" name="Picture 4">
            <a:extLst>
              <a:ext uri="{FF2B5EF4-FFF2-40B4-BE49-F238E27FC236}">
                <a16:creationId xmlns:a16="http://schemas.microsoft.com/office/drawing/2014/main" id="{36ADCAFC-1798-AEAD-F78C-49C9C2CF5740}"/>
              </a:ext>
            </a:extLst>
          </p:cNvPr>
          <p:cNvPicPr>
            <a:picLocks noChangeAspect="1"/>
          </p:cNvPicPr>
          <p:nvPr/>
        </p:nvPicPr>
        <p:blipFill>
          <a:blip r:embed="rId4"/>
          <a:stretch>
            <a:fillRect/>
          </a:stretch>
        </p:blipFill>
        <p:spPr>
          <a:xfrm>
            <a:off x="5128591" y="1134793"/>
            <a:ext cx="7063409" cy="5723207"/>
          </a:xfrm>
          <a:prstGeom prst="rect">
            <a:avLst/>
          </a:prstGeom>
        </p:spPr>
      </p:pic>
    </p:spTree>
    <p:extLst>
      <p:ext uri="{BB962C8B-B14F-4D97-AF65-F5344CB8AC3E}">
        <p14:creationId xmlns:p14="http://schemas.microsoft.com/office/powerpoint/2010/main" val="12794737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D5666-4DC4-B984-2C0D-0533376213B0}"/>
              </a:ext>
            </a:extLst>
          </p:cNvPr>
          <p:cNvSpPr>
            <a:spLocks noGrp="1"/>
          </p:cNvSpPr>
          <p:nvPr>
            <p:ph type="title"/>
          </p:nvPr>
        </p:nvSpPr>
        <p:spPr>
          <a:xfrm>
            <a:off x="0" y="0"/>
            <a:ext cx="12192000" cy="914400"/>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Autofit/>
          </a:bodyPr>
          <a:lstStyle/>
          <a:p>
            <a:pPr algn="ctr">
              <a:lnSpc>
                <a:spcPct val="150000"/>
              </a:lnSpc>
              <a:spcAft>
                <a:spcPts val="800"/>
              </a:spcAft>
            </a:pPr>
            <a:r>
              <a:rPr lang="en-US" sz="36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Continued</a:t>
            </a:r>
            <a:endParaRPr lang="en-IN" sz="3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760DCB00-CD80-1E6C-A203-B4D0554D06A8}"/>
              </a:ext>
            </a:extLst>
          </p:cNvPr>
          <p:cNvSpPr>
            <a:spLocks noGrp="1"/>
          </p:cNvSpPr>
          <p:nvPr>
            <p:ph idx="1"/>
          </p:nvPr>
        </p:nvSpPr>
        <p:spPr>
          <a:xfrm>
            <a:off x="6977270" y="914400"/>
            <a:ext cx="5214730" cy="5943600"/>
          </a:xfrm>
          <a:solidFill>
            <a:schemeClr val="bg1"/>
          </a:solidFill>
        </p:spPr>
        <p:txBody>
          <a:bodyPr>
            <a:normAutofit fontScale="92500" lnSpcReduction="10000"/>
          </a:bodyPr>
          <a:lstStyle/>
          <a:p>
            <a:pPr algn="just">
              <a:lnSpc>
                <a:spcPct val="150000"/>
              </a:lnSpc>
              <a:spcAft>
                <a:spcPts val="800"/>
              </a:spcAft>
            </a:pP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Coming to extrinsic motivation, employees are known to change for the better with targeted rewards being offered for good work (Rice, 2021). </a:t>
            </a:r>
          </a:p>
          <a:p>
            <a:pPr algn="just">
              <a:lnSpc>
                <a:spcPct val="150000"/>
              </a:lnSpc>
              <a:spcAft>
                <a:spcPts val="800"/>
              </a:spcAft>
            </a:pP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On the contrary, it can also make the process boring over the years as </a:t>
            </a:r>
            <a:r>
              <a:rPr lang="en-US" sz="2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organisations</a:t>
            </a: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cannot keep innovating new rewards for the work (</a:t>
            </a:r>
            <a:r>
              <a:rPr lang="en-US" sz="2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Anees</a:t>
            </a: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2022). </a:t>
            </a:r>
            <a:endParaRPr lang="en-IN"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25DD6CDD-D182-4FD2-77BE-80144B2F1A30}"/>
              </a:ext>
            </a:extLst>
          </p:cNvPr>
          <p:cNvPicPr>
            <a:picLocks noChangeAspect="1"/>
          </p:cNvPicPr>
          <p:nvPr/>
        </p:nvPicPr>
        <p:blipFill>
          <a:blip r:embed="rId4"/>
          <a:stretch>
            <a:fillRect/>
          </a:stretch>
        </p:blipFill>
        <p:spPr>
          <a:xfrm>
            <a:off x="0" y="914400"/>
            <a:ext cx="6977270" cy="5943600"/>
          </a:xfrm>
          <a:prstGeom prst="rect">
            <a:avLst/>
          </a:prstGeom>
        </p:spPr>
      </p:pic>
    </p:spTree>
    <p:extLst>
      <p:ext uri="{BB962C8B-B14F-4D97-AF65-F5344CB8AC3E}">
        <p14:creationId xmlns:p14="http://schemas.microsoft.com/office/powerpoint/2010/main" val="3221211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pattFill prst="divot">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0C72A-828C-EEAC-1F8D-B40AD44AD6BC}"/>
              </a:ext>
            </a:extLst>
          </p:cNvPr>
          <p:cNvSpPr>
            <a:spLocks noGrp="1"/>
          </p:cNvSpPr>
          <p:nvPr>
            <p:ph type="title"/>
          </p:nvPr>
        </p:nvSpPr>
        <p:spPr>
          <a:xfrm>
            <a:off x="-1" y="1"/>
            <a:ext cx="12192000" cy="816638"/>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Autofit/>
          </a:bodyPr>
          <a:lstStyle/>
          <a:p>
            <a:pPr algn="ctr">
              <a:lnSpc>
                <a:spcPct val="150000"/>
              </a:lnSpc>
              <a:spcAft>
                <a:spcPts val="800"/>
              </a:spcAft>
            </a:pPr>
            <a:r>
              <a:rPr lang="en-US" sz="36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Motivational Theories: Maslow’s Needs Theory</a:t>
            </a:r>
            <a:endParaRPr lang="en-IN" sz="3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F3691DE5-5532-8D9D-35B2-0D55B486F276}"/>
              </a:ext>
            </a:extLst>
          </p:cNvPr>
          <p:cNvSpPr>
            <a:spLocks noGrp="1"/>
          </p:cNvSpPr>
          <p:nvPr>
            <p:ph idx="1"/>
          </p:nvPr>
        </p:nvSpPr>
        <p:spPr>
          <a:xfrm>
            <a:off x="13252" y="818269"/>
            <a:ext cx="12192000" cy="6041361"/>
          </a:xfrm>
          <a:solidFill>
            <a:schemeClr val="bg1"/>
          </a:solidFill>
        </p:spPr>
        <p:txBody>
          <a:bodyPr>
            <a:normAutofit/>
          </a:bodyPr>
          <a:lstStyle/>
          <a:p>
            <a:pPr algn="just">
              <a:lnSpc>
                <a:spcPct val="150000"/>
              </a:lnSpc>
            </a:pP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theory defines a broad set of five types of needs that inspire employees to work efficiently in their job roles. </a:t>
            </a:r>
          </a:p>
          <a:p>
            <a:pPr algn="just">
              <a:lnSpc>
                <a:spcPct val="150000"/>
              </a:lnSpc>
            </a:pP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For example, staff with basic physiological needs can be rewarded financially for their efforts (Need-based theories of motivation, Principles of Management, 2017). </a:t>
            </a:r>
          </a:p>
          <a:p>
            <a:pPr algn="just">
              <a:lnSpc>
                <a:spcPct val="150000"/>
              </a:lnSpc>
            </a:pP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People with self-</a:t>
            </a:r>
            <a:r>
              <a:rPr lang="en-US" sz="2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actualisation</a:t>
            </a: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needs have to be provided with financial and non-financial rewards to retain their performance. </a:t>
            </a:r>
            <a:endParaRPr lang="en-IN" sz="2800" u="none" strike="noStrike"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8979580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CB173-BE12-E9AB-00FC-7F9346FF945A}"/>
              </a:ext>
            </a:extLst>
          </p:cNvPr>
          <p:cNvSpPr>
            <a:spLocks noGrp="1"/>
          </p:cNvSpPr>
          <p:nvPr>
            <p:ph type="title"/>
          </p:nvPr>
        </p:nvSpPr>
        <p:spPr>
          <a:xfrm>
            <a:off x="-1" y="0"/>
            <a:ext cx="12191999" cy="928468"/>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rmAutofit/>
          </a:bodyPr>
          <a:lstStyle/>
          <a:p>
            <a:pPr algn="ctr">
              <a:lnSpc>
                <a:spcPct val="150000"/>
              </a:lnSpc>
              <a:spcAft>
                <a:spcPts val="800"/>
              </a:spcAft>
            </a:pPr>
            <a:r>
              <a:rPr lang="en-US" sz="36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ERG Theory</a:t>
            </a:r>
            <a:endParaRPr lang="en-IN" sz="3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29C659E0-B0D6-325F-2160-B673AB1A4A3B}"/>
              </a:ext>
            </a:extLst>
          </p:cNvPr>
          <p:cNvSpPr>
            <a:spLocks noGrp="1"/>
          </p:cNvSpPr>
          <p:nvPr>
            <p:ph idx="1"/>
          </p:nvPr>
        </p:nvSpPr>
        <p:spPr>
          <a:xfrm>
            <a:off x="0" y="928468"/>
            <a:ext cx="6977270" cy="5929532"/>
          </a:xfrm>
          <a:solidFill>
            <a:schemeClr val="bg1">
              <a:alpha val="67000"/>
            </a:schemeClr>
          </a:solidFill>
        </p:spPr>
        <p:txBody>
          <a:bodyPr>
            <a:normAutofit/>
          </a:bodyPr>
          <a:lstStyle/>
          <a:p>
            <a:pPr algn="just">
              <a:lnSpc>
                <a:spcPct val="150000"/>
              </a:lnSpc>
            </a:pP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idea of this theory focuses on the contexts of existence, relatedness, and growth (Need-based theories of motivation, Principles of Management, 2017). </a:t>
            </a:r>
          </a:p>
          <a:p>
            <a:pPr algn="just">
              <a:lnSpc>
                <a:spcPct val="150000"/>
              </a:lnSpc>
            </a:pP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However, the theory claims that the implications of relatedness referring to the social sense of belongingness and growth need to align </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for </a:t>
            </a:r>
            <a:r>
              <a:rPr lang="en-US"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encouragement (Santos-Longhurst, 2019). </a:t>
            </a:r>
            <a:endParaRPr lang="en-IN" sz="2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6D383E6A-10FF-5B92-021C-64F9798712AA}"/>
              </a:ext>
            </a:extLst>
          </p:cNvPr>
          <p:cNvPicPr>
            <a:picLocks noChangeAspect="1"/>
          </p:cNvPicPr>
          <p:nvPr/>
        </p:nvPicPr>
        <p:blipFill>
          <a:blip r:embed="rId4"/>
          <a:stretch>
            <a:fillRect/>
          </a:stretch>
        </p:blipFill>
        <p:spPr>
          <a:xfrm>
            <a:off x="6977270" y="928468"/>
            <a:ext cx="5214730" cy="5929532"/>
          </a:xfrm>
          <a:prstGeom prst="rect">
            <a:avLst/>
          </a:prstGeom>
        </p:spPr>
      </p:pic>
    </p:spTree>
    <p:extLst>
      <p:ext uri="{BB962C8B-B14F-4D97-AF65-F5344CB8AC3E}">
        <p14:creationId xmlns:p14="http://schemas.microsoft.com/office/powerpoint/2010/main" val="14244548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941CA-0819-34F6-C6C1-9558DFF9B506}"/>
              </a:ext>
            </a:extLst>
          </p:cNvPr>
          <p:cNvSpPr>
            <a:spLocks noGrp="1"/>
          </p:cNvSpPr>
          <p:nvPr>
            <p:ph type="title"/>
          </p:nvPr>
        </p:nvSpPr>
        <p:spPr>
          <a:xfrm>
            <a:off x="0" y="0"/>
            <a:ext cx="12192000" cy="825305"/>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lstStyle/>
          <a:p>
            <a:pPr algn="ctr"/>
            <a:r>
              <a:rPr lang="en-IN" sz="3600" b="1" dirty="0">
                <a:solidFill>
                  <a:schemeClr val="tx1">
                    <a:lumMod val="95000"/>
                    <a:lumOff val="5000"/>
                  </a:schemeClr>
                </a:solidFill>
                <a:effectLst/>
                <a:latin typeface="Times New Roman" panose="02020603050405020304" pitchFamily="18" charset="0"/>
                <a:ea typeface="Times New Roman" panose="02020603050405020304" pitchFamily="18" charset="0"/>
              </a:rPr>
              <a:t>Conclusion</a:t>
            </a:r>
            <a:endParaRPr lang="en-GB"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E7564243-2592-9DEC-78E7-8357BDEB2CD1}"/>
              </a:ext>
            </a:extLst>
          </p:cNvPr>
          <p:cNvSpPr>
            <a:spLocks noGrp="1"/>
          </p:cNvSpPr>
          <p:nvPr>
            <p:ph idx="1"/>
          </p:nvPr>
        </p:nvSpPr>
        <p:spPr>
          <a:xfrm>
            <a:off x="0" y="825305"/>
            <a:ext cx="6520070" cy="6032695"/>
          </a:xfrm>
          <a:solidFill>
            <a:schemeClr val="bg1">
              <a:alpha val="86000"/>
            </a:schemeClr>
          </a:solidFill>
        </p:spPr>
        <p:txBody>
          <a:bodyPr>
            <a:normAutofit lnSpcReduction="10000"/>
          </a:bodyPr>
          <a:lstStyle/>
          <a:p>
            <a:pPr marL="342900" lvl="0" indent="-342900" algn="just">
              <a:lnSpc>
                <a:spcPct val="115000"/>
              </a:lnSpc>
              <a:spcAft>
                <a:spcPts val="1000"/>
              </a:spcAft>
              <a:buFont typeface="Arial" panose="020B0604020202020204" pitchFamily="34" charset="0"/>
              <a:buChar char="●"/>
            </a:pPr>
            <a:r>
              <a:rPr lang="en-US"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It is clear from the points discussed that motivation is an inseparable element in the development and continuity of </a:t>
            </a:r>
            <a:r>
              <a:rPr lang="en-US" sz="3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organisational</a:t>
            </a:r>
            <a:r>
              <a:rPr lang="en-US"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operations. </a:t>
            </a:r>
          </a:p>
          <a:p>
            <a:pPr marL="342900" lvl="0" indent="-342900" algn="just">
              <a:lnSpc>
                <a:spcPct val="115000"/>
              </a:lnSpc>
              <a:spcAft>
                <a:spcPts val="1000"/>
              </a:spcAft>
              <a:buFont typeface="Arial" panose="020B0604020202020204" pitchFamily="34" charset="0"/>
              <a:buChar char="●"/>
            </a:pPr>
            <a:r>
              <a:rPr lang="en-US"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Key theories like Maslow’s needs and the ERG concept detect the utility of communication and interpersonal relationships that leaders of John Shipping Company have to improve. </a:t>
            </a:r>
            <a:endParaRPr lang="en-IN" sz="3200" u="none" strike="noStrike" dirty="0">
              <a:effectLst/>
              <a:latin typeface="Calibri" panose="020F0502020204030204" pitchFamily="34" charset="0"/>
              <a:ea typeface="Calibri" panose="020F0502020204030204" pitchFamily="34" charset="0"/>
            </a:endParaRPr>
          </a:p>
        </p:txBody>
      </p:sp>
      <p:pic>
        <p:nvPicPr>
          <p:cNvPr id="6" name="Picture 5">
            <a:extLst>
              <a:ext uri="{FF2B5EF4-FFF2-40B4-BE49-F238E27FC236}">
                <a16:creationId xmlns:a16="http://schemas.microsoft.com/office/drawing/2014/main" id="{29263F97-4CFE-E543-4DA2-D3C8DE7AEF31}"/>
              </a:ext>
            </a:extLst>
          </p:cNvPr>
          <p:cNvPicPr>
            <a:picLocks noChangeAspect="1"/>
          </p:cNvPicPr>
          <p:nvPr/>
        </p:nvPicPr>
        <p:blipFill>
          <a:blip r:embed="rId4"/>
          <a:stretch>
            <a:fillRect/>
          </a:stretch>
        </p:blipFill>
        <p:spPr>
          <a:xfrm>
            <a:off x="6520070" y="825305"/>
            <a:ext cx="5671930" cy="6032695"/>
          </a:xfrm>
          <a:prstGeom prst="rect">
            <a:avLst/>
          </a:prstGeom>
        </p:spPr>
      </p:pic>
    </p:spTree>
    <p:extLst>
      <p:ext uri="{BB962C8B-B14F-4D97-AF65-F5344CB8AC3E}">
        <p14:creationId xmlns:p14="http://schemas.microsoft.com/office/powerpoint/2010/main" val="15633519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pattFill prst="pct60">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EE5ED-0070-5039-1C4E-C359763209D8}"/>
              </a:ext>
            </a:extLst>
          </p:cNvPr>
          <p:cNvSpPr>
            <a:spLocks noGrp="1"/>
          </p:cNvSpPr>
          <p:nvPr>
            <p:ph type="title"/>
          </p:nvPr>
        </p:nvSpPr>
        <p:spPr>
          <a:xfrm>
            <a:off x="0" y="0"/>
            <a:ext cx="12192000" cy="726831"/>
          </a:xfrm>
          <a:solidFill>
            <a:schemeClr val="accent1">
              <a:lumMod val="20000"/>
              <a:lumOff val="80000"/>
            </a:schemeClr>
          </a:solidFill>
        </p:spPr>
        <p:txBody>
          <a:bodyPr/>
          <a:lstStyle/>
          <a:p>
            <a:pPr algn="ctr"/>
            <a:r>
              <a:rPr lang="en-IN" sz="3600" b="1" dirty="0">
                <a:solidFill>
                  <a:schemeClr val="tx1"/>
                </a:solidFill>
                <a:effectLst/>
                <a:latin typeface="Arial" panose="020B0604020202020204" pitchFamily="34" charset="0"/>
                <a:ea typeface="Arial" panose="020B0604020202020204" pitchFamily="34" charset="0"/>
              </a:rPr>
              <a:t>References</a:t>
            </a:r>
            <a:endParaRPr lang="en-GB" dirty="0">
              <a:solidFill>
                <a:schemeClr val="tx1"/>
              </a:solidFill>
            </a:endParaRPr>
          </a:p>
        </p:txBody>
      </p:sp>
      <p:sp>
        <p:nvSpPr>
          <p:cNvPr id="3" name="Content Placeholder 2">
            <a:extLst>
              <a:ext uri="{FF2B5EF4-FFF2-40B4-BE49-F238E27FC236}">
                <a16:creationId xmlns:a16="http://schemas.microsoft.com/office/drawing/2014/main" id="{CB12ABB6-670D-9AD8-EDA8-B0F4704BE101}"/>
              </a:ext>
            </a:extLst>
          </p:cNvPr>
          <p:cNvSpPr>
            <a:spLocks noGrp="1"/>
          </p:cNvSpPr>
          <p:nvPr>
            <p:ph idx="1"/>
          </p:nvPr>
        </p:nvSpPr>
        <p:spPr>
          <a:xfrm>
            <a:off x="0" y="726831"/>
            <a:ext cx="12192000" cy="6131170"/>
          </a:xfrm>
          <a:solidFill>
            <a:schemeClr val="bg1"/>
          </a:solidFill>
        </p:spPr>
        <p:txBody>
          <a:bodyPr>
            <a:normAutofit fontScale="92500" lnSpcReduction="20000"/>
          </a:bodyPr>
          <a:lstStyle/>
          <a:p>
            <a:pPr algn="just">
              <a:lnSpc>
                <a:spcPct val="150000"/>
              </a:lnSpc>
              <a:spcAft>
                <a:spcPts val="800"/>
              </a:spcAft>
            </a:pP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Anees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(2022) Advantages and disadvantages of intrinsic rewards, BRAVO! Employee Experience Management. Available at: https://getbravo.io/advantages-and-disadvantages-of-intrinsic-rewards/ (Accessed: 29 June 2023). </a:t>
            </a:r>
            <a:endPar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Leading the way in logistics and Travel (2018) John Good Group. Available at: https://johngoodgroup.co.uk/ (Accessed: 29 June 2023).</a:t>
            </a:r>
            <a:endPar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Nair, P. (2022) The best medium-sized businesses in the UK, Real Business. Available at: https://realbusiness.co.uk/best-medium-sized-businesses-uk (Accessed: 29 June 2023). </a:t>
            </a:r>
            <a:endPar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Need-based theories of motivation, Principles of Management. (2017). Available at: https://open.lib.umn.edu/principlesmanagement/chapter/14-3-need-based-theories-of-motivation/#:~:text=There%20are%20four%20major%20theories,and%20McClelland%27s%20acquired%20needs%20theory (Accessed: 29 June 2023). </a:t>
            </a:r>
            <a:endPar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Rice, A. (2021) Extrinsic motivation: Examples, Pros, and cons, Psych Central. Available at: https://psychcentral.com/health/extrinsic-motivation#effectiveness (Accessed: 29 June 2023). </a:t>
            </a:r>
            <a:endPar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Santos-Longhurst, A. (2019) Intrinsic motivation theory: Overview, factors, and examples, Healthline. Available at: https://www.healthline.com/health/intrinsic-motivation#extrinsic-motivation (Accessed: 29 June 2023). </a:t>
            </a:r>
            <a:endPar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6631143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248</TotalTime>
  <Words>2042</Words>
  <Application>Microsoft Office PowerPoint</Application>
  <PresentationFormat>Widescreen</PresentationFormat>
  <Paragraphs>72</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Times New Roman</vt:lpstr>
      <vt:lpstr>Trebuchet MS</vt:lpstr>
      <vt:lpstr>Wingdings 3</vt:lpstr>
      <vt:lpstr>Facet</vt:lpstr>
      <vt:lpstr>PowerPoint Presentation</vt:lpstr>
      <vt:lpstr>Introduction</vt:lpstr>
      <vt:lpstr>Concept of Employee Motivation</vt:lpstr>
      <vt:lpstr>Importance of Motivation</vt:lpstr>
      <vt:lpstr>Types of Motivation</vt:lpstr>
      <vt:lpstr>Differences between Intrinsic and Extrinsic Motivation</vt:lpstr>
      <vt:lpstr>Advantages and Disadvantages of the Types</vt:lpstr>
      <vt:lpstr>Continued</vt:lpstr>
      <vt:lpstr>Motivational Theories: Maslow’s Needs Theory</vt:lpstr>
      <vt:lpstr>ERG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 Task 1: Presentation on Employee Motivation for John Shipping Company</dc:title>
  <cp:lastModifiedBy>Sorin Tac</cp:lastModifiedBy>
  <cp:revision>2</cp:revision>
  <dcterms:created xsi:type="dcterms:W3CDTF">2023-03-21T10:30:24Z</dcterms:created>
  <dcterms:modified xsi:type="dcterms:W3CDTF">2023-06-30T10:15:41Z</dcterms:modified>
</cp:coreProperties>
</file>