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27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5324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001628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0511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4121896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B3988-437B-4D60-B489-6C4257B33C64}"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7025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748445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048242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0347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1234856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1145073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436289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p:txBody>
          <a:bodyPr/>
          <a:lstStyle>
            <a:lvl1pPr>
              <a:defRPr/>
            </a:lvl1pPr>
          </a:lstStyle>
          <a:p>
            <a:pPr>
              <a:defRPr/>
            </a:pPr>
            <a:endParaRPr lang="en-GB"/>
          </a:p>
        </p:txBody>
      </p:sp>
      <p:sp>
        <p:nvSpPr>
          <p:cNvPr id="7" name="Footer Placeholder 6"/>
          <p:cNvSpPr>
            <a:spLocks noGrp="1"/>
          </p:cNvSpPr>
          <p:nvPr>
            <p:ph type="ftr" sz="quarter" idx="11"/>
          </p:nvPr>
        </p:nvSpPr>
        <p:spPr/>
        <p:txBody>
          <a:bodyPr/>
          <a:lstStyle>
            <a:lvl1pPr>
              <a:defRPr/>
            </a:lvl1pPr>
          </a:lstStyle>
          <a:p>
            <a:pPr>
              <a:defRPr/>
            </a:pPr>
            <a:endParaRPr lang="en-GB"/>
          </a:p>
        </p:txBody>
      </p:sp>
      <p:sp>
        <p:nvSpPr>
          <p:cNvPr id="8" name="Slide Number Placeholder 7"/>
          <p:cNvSpPr>
            <a:spLocks noGrp="1"/>
          </p:cNvSpPr>
          <p:nvPr>
            <p:ph type="sldNum" sz="quarter" idx="12"/>
          </p:nvPr>
        </p:nvSpPr>
        <p:spPr/>
        <p:txBody>
          <a:bodyPr/>
          <a:lstStyle>
            <a:lvl1pPr>
              <a:defRPr/>
            </a:lvl1pPr>
          </a:lstStyle>
          <a:p>
            <a:pPr>
              <a:defRPr/>
            </a:pPr>
            <a:fld id="{C295AB4D-65FC-42C3-84F6-8CF09C03952F}" type="slidenum">
              <a:rPr lang="en-GB"/>
              <a:pPr>
                <a:defRPr/>
              </a:pPr>
              <a:t>‹#›</a:t>
            </a:fld>
            <a:endParaRPr lang="en-GB"/>
          </a:p>
        </p:txBody>
      </p:sp>
    </p:spTree>
    <p:extLst>
      <p:ext uri="{BB962C8B-B14F-4D97-AF65-F5344CB8AC3E}">
        <p14:creationId xmlns:p14="http://schemas.microsoft.com/office/powerpoint/2010/main" val="1866915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2E105DF-BDC7-4C45-B3A8-CC8FDA96A42F}" type="datetimeFigureOut">
              <a:rPr lang="en-GB" smtClean="0"/>
              <a:pPr/>
              <a:t>15/11/2018</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2B3988-437B-4D60-B489-6C4257B33C64}" type="slidenum">
              <a:rPr lang="en-GB" smtClean="0"/>
              <a:pPr/>
              <a:t>‹#›</a:t>
            </a:fld>
            <a:endParaRPr lang="en-GB"/>
          </a:p>
        </p:txBody>
      </p:sp>
    </p:spTree>
    <p:extLst>
      <p:ext uri="{BB962C8B-B14F-4D97-AF65-F5344CB8AC3E}">
        <p14:creationId xmlns:p14="http://schemas.microsoft.com/office/powerpoint/2010/main" val="25641919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88840"/>
            <a:ext cx="7848600" cy="1927225"/>
          </a:xfrm>
        </p:spPr>
        <p:txBody>
          <a:bodyPr/>
          <a:lstStyle/>
          <a:p>
            <a:r>
              <a:rPr lang="en-GB" dirty="0"/>
              <a:t>404-354 Imperialism and Chaos: Persia and the Greeks</a:t>
            </a:r>
            <a:br>
              <a:rPr lang="en-GB" dirty="0"/>
            </a:b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8422617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Persia and the </a:t>
            </a:r>
            <a:r>
              <a:rPr lang="en-GB" dirty="0" err="1" smtClean="0"/>
              <a:t>greeks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489480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04664"/>
            <a:ext cx="8075240" cy="420656"/>
          </a:xfrm>
        </p:spPr>
        <p:txBody>
          <a:bodyPr>
            <a:normAutofit fontScale="90000"/>
          </a:bodyPr>
          <a:lstStyle/>
          <a:p>
            <a:r>
              <a:rPr lang="en-GB" dirty="0" smtClean="0"/>
              <a:t>The Freedom of the Greeks</a:t>
            </a:r>
            <a:endParaRPr lang="en-GB" dirty="0"/>
          </a:p>
        </p:txBody>
      </p:sp>
      <p:sp>
        <p:nvSpPr>
          <p:cNvPr id="3" name="Content Placeholder 2"/>
          <p:cNvSpPr>
            <a:spLocks noGrp="1"/>
          </p:cNvSpPr>
          <p:nvPr>
            <p:ph sz="half" idx="1"/>
          </p:nvPr>
        </p:nvSpPr>
        <p:spPr>
          <a:xfrm>
            <a:off x="457200" y="1052736"/>
            <a:ext cx="4038600" cy="5302189"/>
          </a:xfrm>
        </p:spPr>
        <p:txBody>
          <a:bodyPr>
            <a:normAutofit fontScale="70000" lnSpcReduction="20000"/>
          </a:bodyPr>
          <a:lstStyle/>
          <a:p>
            <a:r>
              <a:rPr lang="en-GB" dirty="0" smtClean="0"/>
              <a:t>401-400: Revolt of </a:t>
            </a:r>
            <a:r>
              <a:rPr lang="en-GB" dirty="0" err="1" smtClean="0"/>
              <a:t>Kyros</a:t>
            </a:r>
            <a:r>
              <a:rPr lang="en-GB" dirty="0" smtClean="0"/>
              <a:t> the Younger against the Persian king. Sparta supports him. </a:t>
            </a:r>
            <a:r>
              <a:rPr lang="en-GB" dirty="0" err="1" smtClean="0"/>
              <a:t>Kyros</a:t>
            </a:r>
            <a:r>
              <a:rPr lang="en-GB" dirty="0" smtClean="0"/>
              <a:t> loses</a:t>
            </a:r>
            <a:r>
              <a:rPr lang="en-GB" b="1" dirty="0" smtClean="0"/>
              <a:t>.</a:t>
            </a:r>
          </a:p>
          <a:p>
            <a:r>
              <a:rPr lang="en-GB" b="1" dirty="0" smtClean="0"/>
              <a:t>396: Spartan campaign to “free” Asia Minor from Persia.</a:t>
            </a:r>
          </a:p>
        </p:txBody>
      </p:sp>
      <p:sp>
        <p:nvSpPr>
          <p:cNvPr id="4" name="Content Placeholder 3"/>
          <p:cNvSpPr>
            <a:spLocks noGrp="1"/>
          </p:cNvSpPr>
          <p:nvPr>
            <p:ph sz="half" idx="2"/>
          </p:nvPr>
        </p:nvSpPr>
        <p:spPr>
          <a:xfrm>
            <a:off x="4648200" y="908720"/>
            <a:ext cx="4038600" cy="5949280"/>
          </a:xfrm>
        </p:spPr>
        <p:txBody>
          <a:bodyPr>
            <a:normAutofit fontScale="70000" lnSpcReduction="20000"/>
          </a:bodyPr>
          <a:lstStyle/>
          <a:p>
            <a:r>
              <a:rPr lang="en-GB" sz="2800" dirty="0" smtClean="0"/>
              <a:t>But they, </a:t>
            </a:r>
            <a:r>
              <a:rPr lang="en-GB" sz="2800" b="1" dirty="0" smtClean="0"/>
              <a:t>both because they wanted to be free and because they feared </a:t>
            </a:r>
            <a:r>
              <a:rPr lang="en-GB" sz="2800" b="1" dirty="0" err="1" smtClean="0"/>
              <a:t>Tissaphernes</a:t>
            </a:r>
            <a:r>
              <a:rPr lang="en-GB" sz="2800" dirty="0" smtClean="0"/>
              <a:t>, inasmuch as they had chosen Cyrus, while he was living, instead of him, refused to admit him into their cities and </a:t>
            </a:r>
            <a:r>
              <a:rPr lang="en-GB" sz="2800" b="1" dirty="0" smtClean="0"/>
              <a:t>sent ambassadors to Lacedaemon asking that the </a:t>
            </a:r>
            <a:r>
              <a:rPr lang="en-GB" sz="2800" b="1" dirty="0" err="1" smtClean="0"/>
              <a:t>Lacedaemonians</a:t>
            </a:r>
            <a:r>
              <a:rPr lang="en-GB" sz="2800" b="1" dirty="0" smtClean="0"/>
              <a:t>, since they were the leaders of all Hellas, should undertake to protect them also, the Greeks in Asia</a:t>
            </a:r>
            <a:r>
              <a:rPr lang="en-GB" sz="2800" dirty="0" smtClean="0"/>
              <a:t>, in order that their land might not be laid waste and that they themselves might be free. [4] </a:t>
            </a:r>
            <a:r>
              <a:rPr lang="en-GB" sz="2800" b="1" dirty="0" smtClean="0"/>
              <a:t>Accordingly, the </a:t>
            </a:r>
            <a:r>
              <a:rPr lang="en-GB" sz="2800" b="1" dirty="0" err="1" smtClean="0"/>
              <a:t>Lacedaemonians</a:t>
            </a:r>
            <a:r>
              <a:rPr lang="en-GB" sz="2800" b="1" dirty="0" smtClean="0"/>
              <a:t> sent them </a:t>
            </a:r>
            <a:r>
              <a:rPr lang="en-GB" sz="2800" b="1" dirty="0" err="1" smtClean="0"/>
              <a:t>Thibron</a:t>
            </a:r>
            <a:r>
              <a:rPr lang="en-GB" sz="2800" b="1" dirty="0" smtClean="0"/>
              <a:t> as governor</a:t>
            </a:r>
            <a:r>
              <a:rPr lang="en-GB" sz="2800" dirty="0" smtClean="0"/>
              <a:t>, giving him an army made up of a thousand emancipated Helots and four thousand of the other Peloponnesians. Xenophon </a:t>
            </a:r>
            <a:r>
              <a:rPr lang="en-GB" sz="2800" i="1" dirty="0" smtClean="0"/>
              <a:t>Hellenika</a:t>
            </a:r>
            <a:r>
              <a:rPr lang="en-GB" sz="2800" dirty="0" smtClean="0"/>
              <a:t> 3.1.3-4</a:t>
            </a:r>
          </a:p>
          <a:p>
            <a:endParaRPr lang="en-GB" dirty="0"/>
          </a:p>
        </p:txBody>
      </p:sp>
    </p:spTree>
    <p:extLst>
      <p:ext uri="{BB962C8B-B14F-4D97-AF65-F5344CB8AC3E}">
        <p14:creationId xmlns:p14="http://schemas.microsoft.com/office/powerpoint/2010/main" val="229283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Corinthian War</a:t>
            </a:r>
            <a:endParaRPr lang="en-GB" dirty="0"/>
          </a:p>
        </p:txBody>
      </p:sp>
      <p:sp>
        <p:nvSpPr>
          <p:cNvPr id="3" name="Content Placeholder 2"/>
          <p:cNvSpPr>
            <a:spLocks noGrp="1"/>
          </p:cNvSpPr>
          <p:nvPr>
            <p:ph idx="1"/>
          </p:nvPr>
        </p:nvSpPr>
        <p:spPr/>
        <p:txBody>
          <a:bodyPr/>
          <a:lstStyle/>
          <a:p>
            <a:r>
              <a:rPr lang="en-GB" dirty="0" smtClean="0"/>
              <a:t>395-386</a:t>
            </a:r>
          </a:p>
          <a:p>
            <a:r>
              <a:rPr lang="en-GB" dirty="0" smtClean="0"/>
              <a:t>Between Sparta (and some allies, eventually including Persia) and an alliance of Athens, Argos, Corinth and Thebes.</a:t>
            </a:r>
          </a:p>
          <a:p>
            <a:r>
              <a:rPr lang="en-GB" dirty="0" smtClean="0"/>
              <a:t>The importance of Persian support becomes obvious.</a:t>
            </a:r>
          </a:p>
          <a:p>
            <a:r>
              <a:rPr lang="en-GB" dirty="0" smtClean="0"/>
              <a:t>Ends with the King’s Peace (387/6).</a:t>
            </a:r>
            <a:endParaRPr lang="en-GB" dirty="0"/>
          </a:p>
        </p:txBody>
      </p:sp>
    </p:spTree>
    <p:extLst>
      <p:ext uri="{BB962C8B-B14F-4D97-AF65-F5344CB8AC3E}">
        <p14:creationId xmlns:p14="http://schemas.microsoft.com/office/powerpoint/2010/main" val="931663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Persian support against Sparta </a:t>
            </a:r>
            <a:endParaRPr lang="en-GB" dirty="0"/>
          </a:p>
        </p:txBody>
      </p:sp>
      <p:sp>
        <p:nvSpPr>
          <p:cNvPr id="3" name="Content Placeholder 2"/>
          <p:cNvSpPr>
            <a:spLocks noGrp="1"/>
          </p:cNvSpPr>
          <p:nvPr>
            <p:ph sz="half" idx="1"/>
          </p:nvPr>
        </p:nvSpPr>
        <p:spPr>
          <a:xfrm>
            <a:off x="457200" y="1412776"/>
            <a:ext cx="4038600" cy="4942149"/>
          </a:xfrm>
        </p:spPr>
        <p:txBody>
          <a:bodyPr>
            <a:normAutofit fontScale="62500" lnSpcReduction="20000"/>
          </a:bodyPr>
          <a:lstStyle/>
          <a:p>
            <a:r>
              <a:rPr lang="en-GB" dirty="0" smtClean="0"/>
              <a:t>After the Spartan defeat at </a:t>
            </a:r>
            <a:r>
              <a:rPr lang="en-GB" dirty="0" err="1" smtClean="0"/>
              <a:t>Knidos</a:t>
            </a:r>
            <a:r>
              <a:rPr lang="en-GB" dirty="0" smtClean="0"/>
              <a:t>, Persia supported openly a major revolt against Sparta in Greece itself.</a:t>
            </a:r>
          </a:p>
          <a:p>
            <a:r>
              <a:rPr lang="en-GB" dirty="0" smtClean="0"/>
              <a:t>By providing money for the anti-Spartan alliance, Persia brought Sparta to bay very quickly and stopped any Spartan effort to “free” Asia Minor.</a:t>
            </a:r>
            <a:endParaRPr lang="en-GB" dirty="0"/>
          </a:p>
        </p:txBody>
      </p:sp>
      <p:sp>
        <p:nvSpPr>
          <p:cNvPr id="4" name="Content Placeholder 3"/>
          <p:cNvSpPr>
            <a:spLocks noGrp="1"/>
          </p:cNvSpPr>
          <p:nvPr>
            <p:ph sz="half" idx="2"/>
          </p:nvPr>
        </p:nvSpPr>
        <p:spPr>
          <a:xfrm>
            <a:off x="4648200" y="1196752"/>
            <a:ext cx="4038600" cy="5158173"/>
          </a:xfrm>
        </p:spPr>
        <p:txBody>
          <a:bodyPr>
            <a:normAutofit fontScale="62500" lnSpcReduction="20000"/>
          </a:bodyPr>
          <a:lstStyle/>
          <a:p>
            <a:r>
              <a:rPr lang="en-GB" sz="2800" dirty="0" smtClean="0"/>
              <a:t>But now </a:t>
            </a:r>
            <a:r>
              <a:rPr lang="en-GB" sz="2800" dirty="0" err="1" smtClean="0"/>
              <a:t>Tithraustes</a:t>
            </a:r>
            <a:r>
              <a:rPr lang="en-GB" sz="2800" dirty="0" smtClean="0"/>
              <a:t>, …sent </a:t>
            </a:r>
            <a:r>
              <a:rPr lang="en-GB" sz="2800" dirty="0" err="1" smtClean="0"/>
              <a:t>Timocrates</a:t>
            </a:r>
            <a:r>
              <a:rPr lang="en-GB" sz="2800" dirty="0" smtClean="0"/>
              <a:t> the Rhodian to Greece, giving him gold to the value of fifty talents of silver, and bade him undertake, on receipt of the surest pledges, </a:t>
            </a:r>
            <a:r>
              <a:rPr lang="en-GB" sz="2800" b="1" dirty="0" smtClean="0"/>
              <a:t>to give this money to the leaders in the various states on condition that they should make war upon the </a:t>
            </a:r>
            <a:r>
              <a:rPr lang="en-GB" sz="2800" b="1" dirty="0" err="1" smtClean="0"/>
              <a:t>Lacedaemonians</a:t>
            </a:r>
            <a:r>
              <a:rPr lang="en-GB" sz="2800" dirty="0" smtClean="0"/>
              <a:t>. So </a:t>
            </a:r>
            <a:r>
              <a:rPr lang="en-GB" sz="2800" dirty="0" err="1" smtClean="0"/>
              <a:t>Timocrates</a:t>
            </a:r>
            <a:r>
              <a:rPr lang="en-GB" sz="2800" dirty="0" smtClean="0"/>
              <a:t> went and gave his money, </a:t>
            </a:r>
            <a:r>
              <a:rPr lang="en-GB" sz="2800" b="1" dirty="0" smtClean="0"/>
              <a:t>at Thebes to </a:t>
            </a:r>
            <a:r>
              <a:rPr lang="en-GB" sz="2800" b="1" dirty="0" err="1" smtClean="0"/>
              <a:t>Androcleidas</a:t>
            </a:r>
            <a:r>
              <a:rPr lang="en-GB" sz="2800" b="1" dirty="0" smtClean="0"/>
              <a:t>, </a:t>
            </a:r>
            <a:r>
              <a:rPr lang="en-GB" sz="2800" b="1" dirty="0" err="1" smtClean="0"/>
              <a:t>Ismenias</a:t>
            </a:r>
            <a:r>
              <a:rPr lang="en-GB" sz="2800" b="1" dirty="0" smtClean="0"/>
              <a:t>, and </a:t>
            </a:r>
            <a:r>
              <a:rPr lang="en-GB" sz="2800" b="1" dirty="0" err="1" smtClean="0"/>
              <a:t>Galaxidorus</a:t>
            </a:r>
            <a:r>
              <a:rPr lang="en-GB" sz="2800" b="1" dirty="0" smtClean="0"/>
              <a:t>; at Corinth to </a:t>
            </a:r>
            <a:r>
              <a:rPr lang="en-GB" sz="2800" b="1" dirty="0" err="1" smtClean="0"/>
              <a:t>Timolaus</a:t>
            </a:r>
            <a:r>
              <a:rPr lang="en-GB" sz="2800" b="1" dirty="0" smtClean="0"/>
              <a:t> and </a:t>
            </a:r>
            <a:r>
              <a:rPr lang="en-GB" sz="2800" b="1" dirty="0" err="1" smtClean="0"/>
              <a:t>Polyanthes</a:t>
            </a:r>
            <a:r>
              <a:rPr lang="en-GB" sz="2800" b="1" dirty="0" smtClean="0"/>
              <a:t>; and at Argos to </a:t>
            </a:r>
            <a:r>
              <a:rPr lang="en-GB" sz="2800" b="1" dirty="0" err="1" smtClean="0"/>
              <a:t>Cylon</a:t>
            </a:r>
            <a:r>
              <a:rPr lang="en-GB" sz="2800" b="1" dirty="0" smtClean="0"/>
              <a:t> and his followers. [2] And the Athenians, even though they did not receive a share of this gold, were nevertheless eager for the war, </a:t>
            </a:r>
            <a:r>
              <a:rPr lang="en-GB" sz="2800" dirty="0" smtClean="0"/>
              <a:t>thinking that theirs was the right to rule. Xenophon </a:t>
            </a:r>
            <a:r>
              <a:rPr lang="en-GB" sz="2800" i="1" dirty="0" smtClean="0"/>
              <a:t>Hellenika </a:t>
            </a:r>
            <a:r>
              <a:rPr lang="en-GB" sz="2800" dirty="0" smtClean="0"/>
              <a:t>3.5.1-2</a:t>
            </a:r>
          </a:p>
          <a:p>
            <a:endParaRPr lang="en-GB" dirty="0"/>
          </a:p>
        </p:txBody>
      </p:sp>
    </p:spTree>
    <p:extLst>
      <p:ext uri="{BB962C8B-B14F-4D97-AF65-F5344CB8AC3E}">
        <p14:creationId xmlns:p14="http://schemas.microsoft.com/office/powerpoint/2010/main" val="2392241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marL="838200" indent="-838200" eaLnBrk="1" hangingPunct="1">
              <a:defRPr/>
            </a:pPr>
            <a:r>
              <a:rPr lang="en-GB" dirty="0" smtClean="0"/>
              <a:t>The King’s Peace: 387/6.</a:t>
            </a:r>
          </a:p>
        </p:txBody>
      </p:sp>
      <p:sp>
        <p:nvSpPr>
          <p:cNvPr id="20483" name="Rectangle 3"/>
          <p:cNvSpPr>
            <a:spLocks noGrp="1" noChangeArrowheads="1"/>
          </p:cNvSpPr>
          <p:nvPr>
            <p:ph type="body" idx="1"/>
          </p:nvPr>
        </p:nvSpPr>
        <p:spPr/>
        <p:txBody>
          <a:bodyPr/>
          <a:lstStyle/>
          <a:p>
            <a:pPr eaLnBrk="1" hangingPunct="1">
              <a:defRPr/>
            </a:pPr>
            <a:r>
              <a:rPr lang="en-GB" dirty="0" smtClean="0"/>
              <a:t>With Persian support, Sparta concluded a Peace guaranteed by the Persian King with the other Greeks. </a:t>
            </a:r>
          </a:p>
          <a:p>
            <a:pPr eaLnBrk="1" hangingPunct="1">
              <a:defRPr/>
            </a:pPr>
            <a:r>
              <a:rPr lang="en-GB" dirty="0" smtClean="0"/>
              <a:t>The treaty put Sparta in a position of power and with Persian support it was almost impossible to dispute her power in Greece. </a:t>
            </a:r>
          </a:p>
        </p:txBody>
      </p:sp>
    </p:spTree>
    <p:extLst>
      <p:ext uri="{BB962C8B-B14F-4D97-AF65-F5344CB8AC3E}">
        <p14:creationId xmlns:p14="http://schemas.microsoft.com/office/powerpoint/2010/main" val="1228202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pPr marL="838200" indent="-838200" eaLnBrk="1" hangingPunct="1">
              <a:defRPr/>
            </a:pPr>
            <a:r>
              <a:rPr lang="en-GB" sz="4000" smtClean="0"/>
              <a:t>The King’s Seal and the Autonomy Clause</a:t>
            </a:r>
          </a:p>
        </p:txBody>
      </p:sp>
      <p:sp>
        <p:nvSpPr>
          <p:cNvPr id="21507" name="Rectangle 3"/>
          <p:cNvSpPr>
            <a:spLocks noGrp="1" noChangeArrowheads="1"/>
          </p:cNvSpPr>
          <p:nvPr>
            <p:ph type="body" idx="1"/>
          </p:nvPr>
        </p:nvSpPr>
        <p:spPr/>
        <p:txBody>
          <a:bodyPr/>
          <a:lstStyle/>
          <a:p>
            <a:pPr eaLnBrk="1" hangingPunct="1">
              <a:lnSpc>
                <a:spcPct val="80000"/>
              </a:lnSpc>
              <a:defRPr/>
            </a:pPr>
            <a:r>
              <a:rPr lang="en-US" sz="2800" smtClean="0"/>
              <a:t> “King Artaxerxes thinks it just that the cities in Asia should belong to him, as well as Clazomenae and Cyprus among the islands, and </a:t>
            </a:r>
            <a:r>
              <a:rPr lang="en-US" sz="2800" b="1" smtClean="0"/>
              <a:t>that the other Greek cities, both small and great, should be left independent</a:t>
            </a:r>
            <a:r>
              <a:rPr lang="en-US" sz="2800" smtClean="0"/>
              <a:t>, except Lemnos, Imbros, and Scyros; and these should belong, as of old, to the Athenians. But whichever of the two parties does not accept this peace, upon them I will make war, in company with those who desire this arrangement, both by land and by sea, with ships and with money.” Xenophon </a:t>
            </a:r>
            <a:r>
              <a:rPr lang="en-US" sz="2800" i="1" smtClean="0"/>
              <a:t>Hellenika</a:t>
            </a:r>
            <a:r>
              <a:rPr lang="en-US" sz="2800" smtClean="0"/>
              <a:t> 5.1.31</a:t>
            </a:r>
            <a:endParaRPr lang="en-GB" sz="2800" smtClean="0"/>
          </a:p>
        </p:txBody>
      </p:sp>
    </p:spTree>
    <p:extLst>
      <p:ext uri="{BB962C8B-B14F-4D97-AF65-F5344CB8AC3E}">
        <p14:creationId xmlns:p14="http://schemas.microsoft.com/office/powerpoint/2010/main" val="1134624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pPr marL="838200" indent="-838200">
              <a:defRPr/>
            </a:pPr>
            <a:r>
              <a:rPr lang="en-GB" dirty="0" smtClean="0"/>
              <a:t>2</a:t>
            </a:r>
            <a:r>
              <a:rPr lang="en-GB" baseline="30000" dirty="0" smtClean="0"/>
              <a:t>nd</a:t>
            </a:r>
            <a:r>
              <a:rPr lang="en-GB" dirty="0" smtClean="0"/>
              <a:t> Athenian League and the King’s Peace</a:t>
            </a:r>
            <a:endParaRPr lang="en-GB" dirty="0"/>
          </a:p>
        </p:txBody>
      </p:sp>
      <p:sp>
        <p:nvSpPr>
          <p:cNvPr id="12291" name="Rectangle 3"/>
          <p:cNvSpPr>
            <a:spLocks noGrp="1" noChangeArrowheads="1"/>
          </p:cNvSpPr>
          <p:nvPr>
            <p:ph type="body" idx="1"/>
          </p:nvPr>
        </p:nvSpPr>
        <p:spPr/>
        <p:txBody>
          <a:bodyPr/>
          <a:lstStyle/>
          <a:p>
            <a:pPr>
              <a:defRPr/>
            </a:pPr>
            <a:r>
              <a:rPr lang="en-GB" sz="2800"/>
              <a:t>For the good fortune of the Athenians and the allies of the Athenians. So that the Spartans shall allow the Greeks to be free and autonomous, and to live at peace occupying their own territory in security, and so that the peace and friendship sworn by the Greeks and the King may be in force and endure in accordance with the agreements… Rhodes &amp; Osborne 22.7-14</a:t>
            </a:r>
          </a:p>
        </p:txBody>
      </p:sp>
    </p:spTree>
    <p:extLst>
      <p:ext uri="{BB962C8B-B14F-4D97-AF65-F5344CB8AC3E}">
        <p14:creationId xmlns:p14="http://schemas.microsoft.com/office/powerpoint/2010/main" val="1174335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Another King’s Peace</a:t>
            </a:r>
            <a:endParaRPr lang="en-GB" dirty="0"/>
          </a:p>
        </p:txBody>
      </p:sp>
      <p:sp>
        <p:nvSpPr>
          <p:cNvPr id="3" name="Content Placeholder 2"/>
          <p:cNvSpPr>
            <a:spLocks noGrp="1"/>
          </p:cNvSpPr>
          <p:nvPr>
            <p:ph sz="half" idx="1"/>
          </p:nvPr>
        </p:nvSpPr>
        <p:spPr>
          <a:xfrm>
            <a:off x="457200" y="1600200"/>
            <a:ext cx="2819400" cy="4525963"/>
          </a:xfrm>
        </p:spPr>
        <p:txBody>
          <a:bodyPr/>
          <a:lstStyle/>
          <a:p>
            <a:pPr>
              <a:defRPr/>
            </a:pPr>
            <a:r>
              <a:rPr lang="en-GB" dirty="0" smtClean="0"/>
              <a:t>367-6: Efforts to create another King’s Peace, only under Thebes this time. Effort fails.</a:t>
            </a:r>
            <a:endParaRPr lang="en-GB" dirty="0"/>
          </a:p>
        </p:txBody>
      </p:sp>
      <p:sp>
        <p:nvSpPr>
          <p:cNvPr id="4" name="Content Placeholder 3"/>
          <p:cNvSpPr>
            <a:spLocks noGrp="1"/>
          </p:cNvSpPr>
          <p:nvPr>
            <p:ph sz="half" idx="2"/>
          </p:nvPr>
        </p:nvSpPr>
        <p:spPr>
          <a:xfrm>
            <a:off x="3348038" y="1600200"/>
            <a:ext cx="5338762" cy="4525963"/>
          </a:xfrm>
        </p:spPr>
        <p:txBody>
          <a:bodyPr/>
          <a:lstStyle/>
          <a:p>
            <a:pPr>
              <a:defRPr/>
            </a:pPr>
            <a:r>
              <a:rPr lang="en-GB" sz="1800" dirty="0" smtClean="0"/>
              <a:t>And now the Thebans, who were continually planning how they might obtain the leadership of Greece, hit upon the idea that if they should send to the King of the Persians, they would gain some advantage in him. Thereupon they immediately summoned their allies, on the pretext that </a:t>
            </a:r>
            <a:r>
              <a:rPr lang="en-GB" sz="1800" dirty="0" err="1" smtClean="0"/>
              <a:t>Euthycles</a:t>
            </a:r>
            <a:r>
              <a:rPr lang="en-GB" sz="1800" dirty="0" smtClean="0"/>
              <a:t>, the </a:t>
            </a:r>
            <a:r>
              <a:rPr lang="en-GB" sz="1800" dirty="0" err="1" smtClean="0"/>
              <a:t>Lacedaemonian</a:t>
            </a:r>
            <a:r>
              <a:rPr lang="en-GB" sz="1800" dirty="0" smtClean="0"/>
              <a:t>, was also at the King's court; and there went up thither Pelopidas for the Thebans, Antiochus, the </a:t>
            </a:r>
            <a:r>
              <a:rPr lang="en-GB" sz="1800" dirty="0" err="1" smtClean="0"/>
              <a:t>pancratiast</a:t>
            </a:r>
            <a:r>
              <a:rPr lang="en-GB" sz="1800" dirty="0" smtClean="0"/>
              <a:t>, for the Arcadians, and </a:t>
            </a:r>
            <a:r>
              <a:rPr lang="en-GB" sz="1800" dirty="0" err="1" smtClean="0"/>
              <a:t>Archidamus</a:t>
            </a:r>
            <a:r>
              <a:rPr lang="en-GB" sz="1800" dirty="0" smtClean="0"/>
              <a:t> for the </a:t>
            </a:r>
            <a:r>
              <a:rPr lang="en-GB" sz="1800" dirty="0" err="1" smtClean="0"/>
              <a:t>Eleans</a:t>
            </a:r>
            <a:r>
              <a:rPr lang="en-GB" sz="1800" dirty="0" smtClean="0"/>
              <a:t>; an </a:t>
            </a:r>
            <a:r>
              <a:rPr lang="en-GB" sz="1800" dirty="0" err="1" smtClean="0"/>
              <a:t>Argive</a:t>
            </a:r>
            <a:r>
              <a:rPr lang="en-GB" sz="1800" dirty="0" smtClean="0"/>
              <a:t> also went with them. And the Athenians, upon hearing of this, sent up </a:t>
            </a:r>
            <a:r>
              <a:rPr lang="en-GB" sz="1800" dirty="0" err="1" smtClean="0"/>
              <a:t>Timagoras</a:t>
            </a:r>
            <a:r>
              <a:rPr lang="en-GB" sz="1800" dirty="0" smtClean="0"/>
              <a:t> and Leon. Xenophon </a:t>
            </a:r>
            <a:r>
              <a:rPr lang="en-GB" sz="1800" i="1" dirty="0" smtClean="0"/>
              <a:t>Hellenika</a:t>
            </a:r>
            <a:r>
              <a:rPr lang="en-GB" sz="1800" dirty="0" smtClean="0"/>
              <a:t> 7.1.33</a:t>
            </a:r>
            <a:endParaRPr lang="en-GB" sz="1800" dirty="0"/>
          </a:p>
        </p:txBody>
      </p:sp>
    </p:spTree>
    <p:extLst>
      <p:ext uri="{BB962C8B-B14F-4D97-AF65-F5344CB8AC3E}">
        <p14:creationId xmlns:p14="http://schemas.microsoft.com/office/powerpoint/2010/main" val="41940578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600</Words>
  <Application>Microsoft Office PowerPoint</Application>
  <PresentationFormat>On-screen Show (4:3)</PresentationFormat>
  <Paragraphs>25</Paragraphs>
  <Slides>9</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9</vt:i4>
      </vt:variant>
    </vt:vector>
  </HeadingPairs>
  <TitlesOfParts>
    <vt:vector size="11" baseType="lpstr">
      <vt:lpstr>Arial</vt:lpstr>
      <vt:lpstr>Clarity</vt:lpstr>
      <vt:lpstr>404-354 Imperialism and Chaos: Persia and the Greeks </vt:lpstr>
      <vt:lpstr>Persia and the greeks</vt:lpstr>
      <vt:lpstr>The Freedom of the Greeks</vt:lpstr>
      <vt:lpstr>The Corinthian War</vt:lpstr>
      <vt:lpstr>Persian support against Sparta </vt:lpstr>
      <vt:lpstr>The King’s Peace: 387/6.</vt:lpstr>
      <vt:lpstr>The King’s Seal and the Autonomy Clause</vt:lpstr>
      <vt:lpstr>2nd Athenian League and the King’s Peace</vt:lpstr>
      <vt:lpstr>Another King’s Peace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Clah4007 Defenders</dc:title>
  <dc:creator>Errietta Bissa</dc:creator>
  <cp:lastModifiedBy>Errietta Bissa</cp:lastModifiedBy>
  <cp:revision>2</cp:revision>
  <dcterms:created xsi:type="dcterms:W3CDTF">2014-11-14T08:34:50Z</dcterms:created>
  <dcterms:modified xsi:type="dcterms:W3CDTF">2018-11-15T10:18:43Z</dcterms:modified>
</cp:coreProperties>
</file>