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
  </p:notesMasterIdLst>
  <p:sldIdLst>
    <p:sldId id="260" r:id="rId2"/>
    <p:sldId id="268" r:id="rId3"/>
    <p:sldId id="267" r:id="rId4"/>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98" d="100"/>
          <a:sy n="98" d="100"/>
        </p:scale>
        <p:origin x="576"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1: Staff Communication | Tool: Microsoft Teams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000000"/>
                </a:solidFill>
                <a:latin typeface="Calibri" pitchFamily="34" charset="0"/>
                <a:ea typeface="Calibri" pitchFamily="34" charset="-122"/>
                <a:cs typeface="Calibri" pitchFamily="34" charset="-120"/>
              </a:rPr>
              <a:t>Task 5: Staff Training</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000000"/>
                </a:solidFill>
                <a:latin typeface="Calibri" pitchFamily="34" charset="0"/>
                <a:ea typeface="Calibri" pitchFamily="34" charset="-122"/>
                <a:cs typeface="Calibri" pitchFamily="34" charset="-120"/>
              </a:rPr>
              <a:t>Recommended Tool:  Microsoft PowerPoint          Presenter: Maria  </a:t>
            </a:r>
            <a:r>
              <a:rPr lang="en-US" sz="1300" i="1">
                <a:solidFill>
                  <a:srgbClr val="000000"/>
                </a:solidFill>
                <a:latin typeface="Calibri" pitchFamily="34" charset="0"/>
                <a:ea typeface="Calibri" pitchFamily="34" charset="-122"/>
                <a:cs typeface="Calibri" pitchFamily="34" charset="-120"/>
              </a:rPr>
              <a:t>|  </a:t>
            </a:r>
            <a:r>
              <a:rPr lang="en-US" sz="1300" i="1" smtClean="0">
                <a:solidFill>
                  <a:srgbClr val="000000"/>
                </a:solidFill>
                <a:latin typeface="Calibri" pitchFamily="34" charset="0"/>
                <a:ea typeface="Calibri" pitchFamily="34" charset="-122"/>
                <a:cs typeface="Calibri" pitchFamily="34" charset="-120"/>
              </a:rPr>
              <a:t>2540119</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000000"/>
                </a:solidFill>
                <a:latin typeface="Calibri" pitchFamily="34" charset="0"/>
                <a:ea typeface="Calibri" pitchFamily="34" charset="-122"/>
                <a:cs typeface="Calibri" pitchFamily="34" charset="-120"/>
              </a:rPr>
              <a:t>At Riverdale, staff training focuses on giving employees the digital skills and confidence they need to manage software and data effectively. It supports career progression toward senior roles and builds a culture of continuous learning.</a:t>
            </a:r>
            <a:endParaRPr lang="en-US" sz="1500" dirty="0"/>
          </a:p>
          <a:p>
            <a:pPr marL="342900" indent="-342900">
              <a:buSzPct val="100000"/>
              <a:buChar char="•"/>
            </a:pPr>
            <a:r>
              <a:rPr lang="en-US" sz="1500" dirty="0">
                <a:solidFill>
                  <a:srgbClr val="000000"/>
                </a:solidFill>
                <a:latin typeface="Calibri" pitchFamily="34" charset="0"/>
                <a:ea typeface="Calibri" pitchFamily="34" charset="-122"/>
                <a:cs typeface="Calibri" pitchFamily="34" charset="-120"/>
              </a:rPr>
              <a:t>PowerPoint is widely used to build training materials because it lets trainers combine text, images, and multimedia into structured, easy-to-follow sessions (Microsoft, n.d.).</a:t>
            </a:r>
            <a:endParaRPr lang="en-US" sz="1500" dirty="0"/>
          </a:p>
          <a:p>
            <a:pPr marL="342900" indent="-342900">
              <a:buSzPct val="100000"/>
              <a:buChar char="•"/>
            </a:pPr>
            <a:r>
              <a:rPr lang="en-US" sz="1500" dirty="0">
                <a:solidFill>
                  <a:srgbClr val="000000"/>
                </a:solidFill>
                <a:latin typeface="Calibri" pitchFamily="34" charset="0"/>
                <a:ea typeface="Calibri" pitchFamily="34" charset="-122"/>
                <a:cs typeface="Calibri" pitchFamily="34" charset="-120"/>
              </a:rPr>
              <a:t>By replacing lengthy written manuals with visual, slide-based sessions, PowerPoint speeds up how quickly information is delivered and understood, helping new starters and existing staff learn procedures faster (The Knowledge Academy, 2025).</a:t>
            </a:r>
            <a:endParaRPr lang="en-US" sz="1500" dirty="0"/>
          </a:p>
          <a:p>
            <a:pPr marL="342900" indent="-342900">
              <a:buSzPct val="100000"/>
              <a:buChar char="•"/>
            </a:pPr>
            <a:r>
              <a:rPr lang="en-US" sz="1500" dirty="0">
                <a:solidFill>
                  <a:srgbClr val="000000"/>
                </a:solidFill>
                <a:latin typeface="Calibri" pitchFamily="34" charset="0"/>
                <a:ea typeface="Calibri" pitchFamily="34" charset="-122"/>
                <a:cs typeface="Calibri" pitchFamily="34" charset="-120"/>
              </a:rPr>
              <a:t>Its intuitive interface means even beginners can start building professional-looking training decks quickly (Udemy, 2023), helping staff feel confident, motivated, and better equipped for their roles.</a:t>
            </a:r>
            <a:endParaRPr lang="en-US" sz="1500" dirty="0"/>
          </a:p>
          <a:p>
            <a:pPr marL="342900" indent="-342900">
              <a:buSzPct val="100000"/>
              <a:buChar char="•"/>
            </a:pPr>
            <a:r>
              <a:rPr lang="en-US" sz="1500" dirty="0">
                <a:solidFill>
                  <a:srgbClr val="000000"/>
                </a:solidFill>
                <a:latin typeface="Calibri" pitchFamily="34" charset="0"/>
                <a:ea typeface="Calibri" pitchFamily="34" charset="-122"/>
                <a:cs typeface="Calibri" pitchFamily="34" charset="-120"/>
              </a:rPr>
              <a:t>However, sessions can become passive if staff simply read from slides rather than engage with the material, and poorly designed slides risk overwhelming trainees with too much information or technical hitches during delivery (The Knowledge Academy, 2025).</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000000"/>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pic>
        <p:nvPicPr>
          <p:cNvPr id="9" name="Picture 8" descr="clipboard_icon.png"/>
          <p:cNvPicPr>
            <a:picLocks noChangeAspect="1"/>
          </p:cNvPicPr>
          <p:nvPr/>
        </p:nvPicPr>
        <p:blipFill>
          <a:blip r:embed="rId3"/>
          <a:stretch>
            <a:fillRect/>
          </a:stretch>
        </p:blipFill>
        <p:spPr>
          <a:xfrm>
            <a:off x="8183880" y="315468"/>
            <a:ext cx="548640" cy="54864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000000"/>
                </a:solidFill>
                <a:latin typeface="Calibri" pitchFamily="34" charset="0"/>
                <a:ea typeface="Calibri" pitchFamily="34" charset="-122"/>
                <a:cs typeface="Calibri" pitchFamily="34" charset="-120"/>
              </a:rPr>
              <a:t>Benefits &amp; Limitations: PowerPoint at Riverdale</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000000"/>
                </a:solidFill>
                <a:latin typeface="Calibri" pitchFamily="34" charset="0"/>
                <a:ea typeface="Calibri" pitchFamily="34" charset="-122"/>
                <a:cs typeface="Calibri" pitchFamily="34" charset="-120"/>
              </a:rPr>
              <a:t>Benefits</a:t>
            </a:r>
            <a:endParaRPr lang="en-US" sz="1700" dirty="0"/>
          </a:p>
        </p:txBody>
      </p:sp>
      <p:sp>
        <p:nvSpPr>
          <p:cNvPr id="5" name="Shape 3"/>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p:cNvSpPr/>
          <p:nvPr/>
        </p:nvSpPr>
        <p:spPr>
          <a:xfrm>
            <a:off x="411480" y="1508760"/>
            <a:ext cx="3931920" cy="3200400"/>
          </a:xfrm>
          <a:prstGeom prst="rect">
            <a:avLst/>
          </a:prstGeom>
          <a:noFill/>
          <a:ln/>
        </p:spPr>
        <p:txBody>
          <a:bodyPr wrap="square" lIns="0" tIns="0" rIns="0" bIns="0" rtlCol="0" anchor="t"/>
          <a:lstStyle/>
          <a:p>
            <a:pPr marL="342900" indent="-342900">
              <a:buSzPct val="100000"/>
              <a:buChar char="•"/>
            </a:pPr>
            <a:r>
              <a:rPr lang="en-US" sz="1400" dirty="0">
                <a:solidFill>
                  <a:srgbClr val="000000"/>
                </a:solidFill>
                <a:latin typeface="Calibri" pitchFamily="34" charset="0"/>
                <a:ea typeface="Calibri" pitchFamily="34" charset="-122"/>
                <a:cs typeface="Calibri" pitchFamily="34" charset="-120"/>
              </a:rPr>
              <a:t>Builds staff confidence and digital competence through structured, visual learning (Microsoft, n.d.).</a:t>
            </a:r>
            <a:endParaRPr lang="en-US" sz="1400" dirty="0"/>
          </a:p>
          <a:p>
            <a:pPr marL="342900" indent="-342900">
              <a:buSzPct val="100000"/>
              <a:buChar char="•"/>
            </a:pPr>
            <a:r>
              <a:rPr lang="en-US" sz="1400" dirty="0">
                <a:solidFill>
                  <a:srgbClr val="000000"/>
                </a:solidFill>
                <a:latin typeface="Calibri" pitchFamily="34" charset="0"/>
                <a:ea typeface="Calibri" pitchFamily="34" charset="-122"/>
                <a:cs typeface="Calibri" pitchFamily="34" charset="-120"/>
              </a:rPr>
              <a:t>Speeds up the delivery and understanding of new information compared to text-heavy manuals (The Knowledge Academy, 2025).</a:t>
            </a:r>
            <a:endParaRPr lang="en-US" sz="1400" dirty="0"/>
          </a:p>
          <a:p>
            <a:pPr marL="342900" indent="-342900">
              <a:buSzPct val="100000"/>
              <a:buChar char="•"/>
            </a:pPr>
            <a:r>
              <a:rPr lang="en-US" sz="1400" dirty="0">
                <a:solidFill>
                  <a:srgbClr val="000000"/>
                </a:solidFill>
                <a:latin typeface="Calibri" pitchFamily="34" charset="0"/>
                <a:ea typeface="Calibri" pitchFamily="34" charset="-122"/>
                <a:cs typeface="Calibri" pitchFamily="34" charset="-120"/>
              </a:rPr>
              <a:t>Easy for beginners to pick up and start creating their own training content (Udemy, 2023).</a:t>
            </a:r>
            <a:endParaRPr lang="en-US" sz="1400" dirty="0"/>
          </a:p>
          <a:p>
            <a:pPr marL="342900" indent="-342900">
              <a:buSzPct val="100000"/>
              <a:buChar char="•"/>
            </a:pPr>
            <a:r>
              <a:rPr lang="en-US" sz="1400" dirty="0">
                <a:solidFill>
                  <a:srgbClr val="000000"/>
                </a:solidFill>
                <a:latin typeface="Calibri" pitchFamily="34" charset="0"/>
                <a:ea typeface="Calibri" pitchFamily="34" charset="-122"/>
                <a:cs typeface="Calibri" pitchFamily="34" charset="-120"/>
              </a:rPr>
              <a:t>Encourages consistent training standards across all staff and shifts.</a:t>
            </a:r>
            <a:endParaRPr lang="en-US" sz="1400" dirty="0"/>
          </a:p>
        </p:txBody>
      </p:sp>
      <p:sp>
        <p:nvSpPr>
          <p:cNvPr id="7" name="Shape 5"/>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000000"/>
                </a:solidFill>
                <a:latin typeface="Calibri" pitchFamily="34" charset="0"/>
                <a:ea typeface="Calibri" pitchFamily="34" charset="-122"/>
                <a:cs typeface="Calibri" pitchFamily="34" charset="-120"/>
              </a:rPr>
              <a:t>Limitations</a:t>
            </a:r>
            <a:endParaRPr lang="en-US" sz="1700" dirty="0"/>
          </a:p>
        </p:txBody>
      </p:sp>
      <p:sp>
        <p:nvSpPr>
          <p:cNvPr id="9" name="Shape 7"/>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p:cNvSpPr/>
          <p:nvPr/>
        </p:nvSpPr>
        <p:spPr>
          <a:xfrm>
            <a:off x="4709160" y="1508760"/>
            <a:ext cx="4023360" cy="3200400"/>
          </a:xfrm>
          <a:prstGeom prst="rect">
            <a:avLst/>
          </a:prstGeom>
          <a:noFill/>
          <a:ln/>
        </p:spPr>
        <p:txBody>
          <a:bodyPr wrap="square" lIns="0" tIns="0" rIns="0" bIns="0" rtlCol="0" anchor="t"/>
          <a:lstStyle/>
          <a:p>
            <a:pPr marL="342900" indent="-342900">
              <a:buSzPct val="100000"/>
              <a:buChar char="•"/>
            </a:pPr>
            <a:r>
              <a:rPr lang="en-US" sz="1400" dirty="0">
                <a:solidFill>
                  <a:srgbClr val="000000"/>
                </a:solidFill>
                <a:latin typeface="Calibri" pitchFamily="34" charset="0"/>
                <a:ea typeface="Calibri" pitchFamily="34" charset="-122"/>
                <a:cs typeface="Calibri" pitchFamily="34" charset="-120"/>
              </a:rPr>
              <a:t>Sessions can become passive if trainers simply read slides aloud.</a:t>
            </a:r>
            <a:endParaRPr lang="en-US" sz="1400" dirty="0"/>
          </a:p>
          <a:p>
            <a:pPr marL="342900" indent="-342900">
              <a:buSzPct val="100000"/>
              <a:buChar char="•"/>
            </a:pPr>
            <a:r>
              <a:rPr lang="en-US" sz="1400" dirty="0">
                <a:solidFill>
                  <a:srgbClr val="000000"/>
                </a:solidFill>
                <a:latin typeface="Calibri" pitchFamily="34" charset="0"/>
                <a:ea typeface="Calibri" pitchFamily="34" charset="-122"/>
                <a:cs typeface="Calibri" pitchFamily="34" charset="-120"/>
              </a:rPr>
              <a:t>Overcrowded slides risk overwhelming trainees with too much information.</a:t>
            </a:r>
            <a:endParaRPr lang="en-US" sz="1400" dirty="0"/>
          </a:p>
          <a:p>
            <a:pPr marL="342900" indent="-342900">
              <a:buSzPct val="100000"/>
              <a:buChar char="•"/>
            </a:pPr>
            <a:r>
              <a:rPr lang="en-US" sz="1400" dirty="0">
                <a:solidFill>
                  <a:srgbClr val="000000"/>
                </a:solidFill>
                <a:latin typeface="Calibri" pitchFamily="34" charset="0"/>
                <a:ea typeface="Calibri" pitchFamily="34" charset="-122"/>
                <a:cs typeface="Calibri" pitchFamily="34" charset="-120"/>
              </a:rPr>
              <a:t>Technical problems with equipment or software can disrupt a session (The Knowledge Academy, 2025).</a:t>
            </a:r>
            <a:endParaRPr lang="en-US" sz="1400" dirty="0"/>
          </a:p>
          <a:p>
            <a:pPr marL="342900" indent="-342900">
              <a:buSzPct val="100000"/>
              <a:buChar char="•"/>
            </a:pPr>
            <a:r>
              <a:rPr lang="en-US" sz="1400" dirty="0">
                <a:solidFill>
                  <a:srgbClr val="000000"/>
                </a:solidFill>
                <a:latin typeface="Calibri" pitchFamily="34" charset="0"/>
                <a:ea typeface="Calibri" pitchFamily="34" charset="-122"/>
                <a:cs typeface="Calibri" pitchFamily="34" charset="-120"/>
              </a:rPr>
              <a:t>Creating high-quality, engaging slides takes time and preparation.</a:t>
            </a:r>
            <a:endParaRPr lang="en-US" sz="1400" dirty="0"/>
          </a:p>
        </p:txBody>
      </p:sp>
      <p:pic>
        <p:nvPicPr>
          <p:cNvPr id="11" name="Picture 10" descr="document_pen_icon.png"/>
          <p:cNvPicPr>
            <a:picLocks noChangeAspect="1"/>
          </p:cNvPicPr>
          <p:nvPr/>
        </p:nvPicPr>
        <p:blipFill>
          <a:blip r:embed="rId3"/>
          <a:stretch>
            <a:fillRect/>
          </a:stretch>
        </p:blipFill>
        <p:spPr>
          <a:xfrm>
            <a:off x="3997000" y="3500000"/>
            <a:ext cx="1150000" cy="1150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000000"/>
                </a:solidFill>
                <a:latin typeface="Calibri" pitchFamily="34" charset="0"/>
                <a:ea typeface="Calibri" pitchFamily="34" charset="-122"/>
                <a:cs typeface="Calibri" pitchFamily="34" charset="-120"/>
              </a:rPr>
              <a:t>References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8321040" cy="3840480"/>
          </a:xfrm>
          <a:prstGeom prst="rect">
            <a:avLst/>
          </a:prstGeom>
          <a:noFill/>
          <a:ln/>
        </p:spPr>
        <p:txBody>
          <a:bodyPr wrap="square" lIns="0" tIns="0" rIns="0" bIns="0" rtlCol="0" anchor="t"/>
          <a:lstStyle/>
          <a:p>
            <a:pPr marL="0" indent="0">
              <a:buNone/>
            </a:pPr>
            <a:r>
              <a:rPr lang="en-US" sz="1400" dirty="0">
                <a:solidFill>
                  <a:srgbClr val="000000"/>
                </a:solidFill>
                <a:latin typeface="Calibri" pitchFamily="34" charset="0"/>
                <a:ea typeface="Calibri" pitchFamily="34" charset="-122"/>
                <a:cs typeface="Calibri" pitchFamily="34" charset="-120"/>
              </a:rPr>
              <a:t>Microsoft (n.d.) </a:t>
            </a:r>
            <a:r>
              <a:rPr lang="en-US" sz="1400" i="1" dirty="0">
                <a:solidFill>
                  <a:srgbClr val="000000"/>
                </a:solidFill>
                <a:latin typeface="Calibri" pitchFamily="34" charset="0"/>
                <a:ea typeface="Calibri" pitchFamily="34" charset="-122"/>
                <a:cs typeface="Calibri" pitchFamily="34" charset="-120"/>
              </a:rPr>
              <a:t>What is PowerPoint?</a:t>
            </a:r>
            <a:r>
              <a:rPr lang="en-US" sz="1400" dirty="0">
                <a:solidFill>
                  <a:srgbClr val="000000"/>
                </a:solidFill>
                <a:latin typeface="Calibri" pitchFamily="34" charset="0"/>
                <a:ea typeface="Calibri" pitchFamily="34" charset="-122"/>
                <a:cs typeface="Calibri" pitchFamily="34" charset="-120"/>
              </a:rPr>
              <a:t> [Online]. Available at: https://support.microsoft.com/en-us/office/what-is-powerpoint-5f9cc860-d199-4d85-ad1b-4b74018acf5b (Accessed: 5 July 2026).</a:t>
            </a:r>
            <a:endParaRPr lang="en-US" sz="1400" dirty="0"/>
          </a:p>
          <a:p>
            <a:pPr marL="0" indent="0">
              <a:buNone/>
            </a:pPr>
            <a:endParaRPr lang="en-US" sz="1400" dirty="0"/>
          </a:p>
          <a:p>
            <a:pPr marL="0" indent="0">
              <a:buNone/>
            </a:pPr>
            <a:r>
              <a:rPr lang="en-US" sz="1400" dirty="0">
                <a:solidFill>
                  <a:srgbClr val="000000"/>
                </a:solidFill>
                <a:latin typeface="Calibri" pitchFamily="34" charset="0"/>
                <a:ea typeface="Calibri" pitchFamily="34" charset="-122"/>
                <a:cs typeface="Calibri" pitchFamily="34" charset="-120"/>
              </a:rPr>
              <a:t>The Knowledge Academy (2025) </a:t>
            </a:r>
            <a:r>
              <a:rPr lang="en-US" sz="1400" i="1" dirty="0">
                <a:solidFill>
                  <a:srgbClr val="000000"/>
                </a:solidFill>
                <a:latin typeface="Calibri" pitchFamily="34" charset="0"/>
                <a:ea typeface="Calibri" pitchFamily="34" charset="-122"/>
                <a:cs typeface="Calibri" pitchFamily="34" charset="-120"/>
              </a:rPr>
              <a:t>The Advantages and Disadvantages of PowerPoint</a:t>
            </a:r>
            <a:r>
              <a:rPr lang="en-US" sz="1400" dirty="0">
                <a:solidFill>
                  <a:srgbClr val="000000"/>
                </a:solidFill>
                <a:latin typeface="Calibri" pitchFamily="34" charset="0"/>
                <a:ea typeface="Calibri" pitchFamily="34" charset="-122"/>
                <a:cs typeface="Calibri" pitchFamily="34" charset="-120"/>
              </a:rPr>
              <a:t> [Online]. Available at: https://www.theknowledgeacademy.com/blog/advantages-and-disadvantages-of-powerpoint/ (Accessed: 5 July 2026).</a:t>
            </a:r>
            <a:endParaRPr lang="en-US" sz="1400" dirty="0"/>
          </a:p>
          <a:p>
            <a:pPr marL="0" indent="0">
              <a:buNone/>
            </a:pPr>
            <a:endParaRPr lang="en-US" sz="1400" dirty="0"/>
          </a:p>
          <a:p>
            <a:pPr marL="0" indent="0">
              <a:buNone/>
            </a:pPr>
            <a:r>
              <a:rPr lang="en-US" sz="1400" dirty="0">
                <a:solidFill>
                  <a:srgbClr val="000000"/>
                </a:solidFill>
                <a:latin typeface="Calibri" pitchFamily="34" charset="0"/>
                <a:ea typeface="Calibri" pitchFamily="34" charset="-122"/>
                <a:cs typeface="Calibri" pitchFamily="34" charset="-120"/>
              </a:rPr>
              <a:t>Udemy (2023) </a:t>
            </a:r>
            <a:r>
              <a:rPr lang="en-US" sz="1400" i="1" dirty="0">
                <a:solidFill>
                  <a:srgbClr val="000000"/>
                </a:solidFill>
                <a:latin typeface="Calibri" pitchFamily="34" charset="0"/>
                <a:ea typeface="Calibri" pitchFamily="34" charset="-122"/>
                <a:cs typeface="Calibri" pitchFamily="34" charset="-120"/>
              </a:rPr>
              <a:t>Microsoft PowerPoint For Beginners 2023</a:t>
            </a:r>
            <a:r>
              <a:rPr lang="en-US" sz="1400" dirty="0">
                <a:solidFill>
                  <a:srgbClr val="000000"/>
                </a:solidFill>
                <a:latin typeface="Calibri" pitchFamily="34" charset="0"/>
                <a:ea typeface="Calibri" pitchFamily="34" charset="-122"/>
                <a:cs typeface="Calibri" pitchFamily="34" charset="-120"/>
              </a:rPr>
              <a:t> [Online]. Available at: https://www.udemy.com/course/powerpoint-microsoft-powerpoint-for-beginners/ (Accessed: 5 July 2026).</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TotalTime>
  <Words>498</Words>
  <Application>Microsoft Office PowerPoint</Application>
  <PresentationFormat>On-screen Show (16:9)</PresentationFormat>
  <Paragraphs>31</Paragraphs>
  <Slides>3</Slides>
  <Notes>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vt:i4>
      </vt:variant>
    </vt:vector>
  </HeadingPairs>
  <TitlesOfParts>
    <vt:vector size="6" baseType="lpstr">
      <vt:lpstr>Arial</vt:lpstr>
      <vt:lpstr>Calibri</vt:lpstr>
      <vt:lpstr>Office Theme</vt:lpstr>
      <vt:lpstr>PowerPoint Presentation</vt:lpstr>
      <vt:lpstr>PowerPoint Presentation</vt:lpstr>
      <vt:lpstr>PowerPoint Presentation</vt:lpstr>
    </vt:vector>
  </TitlesOfParts>
  <Company>PptxGenJS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lastModifiedBy>Kwame</cp:lastModifiedBy>
  <cp:revision>6</cp:revision>
  <dcterms:created xsi:type="dcterms:W3CDTF">2026-06-21T15:50:06Z</dcterms:created>
  <dcterms:modified xsi:type="dcterms:W3CDTF">2026-07-13T10:18:40Z</dcterms:modified>
</cp:coreProperties>
</file>