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65" r:id="rId6"/>
    <p:sldId id="270"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D5E4"/>
    <a:srgbClr val="77787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49" autoAdjust="0"/>
    <p:restoredTop sz="94648"/>
  </p:normalViewPr>
  <p:slideViewPr>
    <p:cSldViewPr snapToGrid="0">
      <p:cViewPr varScale="1">
        <p:scale>
          <a:sx n="68" d="100"/>
          <a:sy n="68" d="100"/>
        </p:scale>
        <p:origin x="61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1FF0B-C21F-AEF2-1CDB-E81F22ADF0C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BAFE6DD-CEC6-A9D4-1536-3CED9DE356E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1E9D0A-FF21-11EF-9F4C-5FB3088B332F}"/>
              </a:ext>
            </a:extLst>
          </p:cNvPr>
          <p:cNvSpPr>
            <a:spLocks noGrp="1"/>
          </p:cNvSpPr>
          <p:nvPr>
            <p:ph type="dt" sz="half" idx="10"/>
          </p:nvPr>
        </p:nvSpPr>
        <p:spPr/>
        <p:txBody>
          <a:bodyPr/>
          <a:lstStyle/>
          <a:p>
            <a:fld id="{E54227C2-EBEF-410F-809B-7EA2E212FC6D}" type="datetimeFigureOut">
              <a:rPr lang="en-GB" smtClean="0"/>
              <a:t>06/01/2025</a:t>
            </a:fld>
            <a:endParaRPr lang="en-GB"/>
          </a:p>
        </p:txBody>
      </p:sp>
      <p:sp>
        <p:nvSpPr>
          <p:cNvPr id="5" name="Footer Placeholder 4">
            <a:extLst>
              <a:ext uri="{FF2B5EF4-FFF2-40B4-BE49-F238E27FC236}">
                <a16:creationId xmlns:a16="http://schemas.microsoft.com/office/drawing/2014/main" id="{4A6177FD-1625-768D-4550-3B849842E7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FD554C-1333-CEC6-45BB-CC60F18768D0}"/>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6264164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8DBDD-B939-5CBE-3355-F032B9E2CBD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5CF755C-4C14-D67C-CC50-B404D36F426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EF0037-842A-D4AC-673F-C47E350263D0}"/>
              </a:ext>
            </a:extLst>
          </p:cNvPr>
          <p:cNvSpPr>
            <a:spLocks noGrp="1"/>
          </p:cNvSpPr>
          <p:nvPr>
            <p:ph type="dt" sz="half" idx="10"/>
          </p:nvPr>
        </p:nvSpPr>
        <p:spPr/>
        <p:txBody>
          <a:bodyPr/>
          <a:lstStyle/>
          <a:p>
            <a:fld id="{E54227C2-EBEF-410F-809B-7EA2E212FC6D}" type="datetimeFigureOut">
              <a:rPr lang="en-GB" smtClean="0"/>
              <a:t>06/01/2025</a:t>
            </a:fld>
            <a:endParaRPr lang="en-GB"/>
          </a:p>
        </p:txBody>
      </p:sp>
      <p:sp>
        <p:nvSpPr>
          <p:cNvPr id="5" name="Footer Placeholder 4">
            <a:extLst>
              <a:ext uri="{FF2B5EF4-FFF2-40B4-BE49-F238E27FC236}">
                <a16:creationId xmlns:a16="http://schemas.microsoft.com/office/drawing/2014/main" id="{34E41BDD-8E1B-E69D-3C69-61E2F65448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7A4BDD-1AE1-C7BD-DB4A-703866D974FC}"/>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4648782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56AA9-D2D3-24BB-0E3A-22A88E20EF3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2FD87CD-7C90-D9D0-C476-D25F6A2CABA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BAE895-28AE-9C41-E92C-04A5105873E5}"/>
              </a:ext>
            </a:extLst>
          </p:cNvPr>
          <p:cNvSpPr>
            <a:spLocks noGrp="1"/>
          </p:cNvSpPr>
          <p:nvPr>
            <p:ph type="dt" sz="half" idx="10"/>
          </p:nvPr>
        </p:nvSpPr>
        <p:spPr/>
        <p:txBody>
          <a:bodyPr/>
          <a:lstStyle/>
          <a:p>
            <a:fld id="{E54227C2-EBEF-410F-809B-7EA2E212FC6D}" type="datetimeFigureOut">
              <a:rPr lang="en-GB" smtClean="0"/>
              <a:t>06/01/2025</a:t>
            </a:fld>
            <a:endParaRPr lang="en-GB"/>
          </a:p>
        </p:txBody>
      </p:sp>
      <p:sp>
        <p:nvSpPr>
          <p:cNvPr id="5" name="Footer Placeholder 4">
            <a:extLst>
              <a:ext uri="{FF2B5EF4-FFF2-40B4-BE49-F238E27FC236}">
                <a16:creationId xmlns:a16="http://schemas.microsoft.com/office/drawing/2014/main" id="{79B343A8-0768-70E8-B6AD-84C489465E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377C2D-F1D4-813F-784A-EE9BFB9045E6}"/>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19083457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BB0B8-4DB7-268C-00B0-15030668729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180A1DC-00AD-50F1-4B93-02503F940D7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EE2BD16-E8BB-4F0C-D74E-237A845B4FA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376C7DE-99BB-7E70-313C-A3EA6D0BDF82}"/>
              </a:ext>
            </a:extLst>
          </p:cNvPr>
          <p:cNvSpPr>
            <a:spLocks noGrp="1"/>
          </p:cNvSpPr>
          <p:nvPr>
            <p:ph type="dt" sz="half" idx="10"/>
          </p:nvPr>
        </p:nvSpPr>
        <p:spPr/>
        <p:txBody>
          <a:bodyPr/>
          <a:lstStyle/>
          <a:p>
            <a:fld id="{E54227C2-EBEF-410F-809B-7EA2E212FC6D}" type="datetimeFigureOut">
              <a:rPr lang="en-GB" smtClean="0"/>
              <a:t>06/01/2025</a:t>
            </a:fld>
            <a:endParaRPr lang="en-GB"/>
          </a:p>
        </p:txBody>
      </p:sp>
      <p:sp>
        <p:nvSpPr>
          <p:cNvPr id="6" name="Footer Placeholder 5">
            <a:extLst>
              <a:ext uri="{FF2B5EF4-FFF2-40B4-BE49-F238E27FC236}">
                <a16:creationId xmlns:a16="http://schemas.microsoft.com/office/drawing/2014/main" id="{16E470B8-2740-2F6B-D76C-E653E86EA1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839E37-0AC2-9D38-371D-9744E0C38742}"/>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3155620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61353-ACFB-9A67-6AA3-7A727DA9FAB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439352A-6AE6-F453-91A0-F5603597F7B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F3F3A3F-771B-76A3-17DA-61D7A058A1D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A18D0DB-4921-9590-E752-8C7910DECFE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A4D95AE-6870-412E-07C6-2605E27694B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679D0E2-392B-9C8A-9DC0-503601FC3F14}"/>
              </a:ext>
            </a:extLst>
          </p:cNvPr>
          <p:cNvSpPr>
            <a:spLocks noGrp="1"/>
          </p:cNvSpPr>
          <p:nvPr>
            <p:ph type="dt" sz="half" idx="10"/>
          </p:nvPr>
        </p:nvSpPr>
        <p:spPr/>
        <p:txBody>
          <a:bodyPr/>
          <a:lstStyle/>
          <a:p>
            <a:fld id="{E54227C2-EBEF-410F-809B-7EA2E212FC6D}" type="datetimeFigureOut">
              <a:rPr lang="en-GB" smtClean="0"/>
              <a:t>06/01/2025</a:t>
            </a:fld>
            <a:endParaRPr lang="en-GB"/>
          </a:p>
        </p:txBody>
      </p:sp>
      <p:sp>
        <p:nvSpPr>
          <p:cNvPr id="8" name="Footer Placeholder 7">
            <a:extLst>
              <a:ext uri="{FF2B5EF4-FFF2-40B4-BE49-F238E27FC236}">
                <a16:creationId xmlns:a16="http://schemas.microsoft.com/office/drawing/2014/main" id="{2FBBE4F1-0DE2-DFAD-85BD-93A17330710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F50ED23-46DB-1DC4-5C56-49448F80F189}"/>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28684287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A242F-8736-05A7-C582-46C11734852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6880547-EF1C-3D3A-1293-EB49252E859D}"/>
              </a:ext>
            </a:extLst>
          </p:cNvPr>
          <p:cNvSpPr>
            <a:spLocks noGrp="1"/>
          </p:cNvSpPr>
          <p:nvPr>
            <p:ph type="dt" sz="half" idx="10"/>
          </p:nvPr>
        </p:nvSpPr>
        <p:spPr/>
        <p:txBody>
          <a:bodyPr/>
          <a:lstStyle/>
          <a:p>
            <a:fld id="{E54227C2-EBEF-410F-809B-7EA2E212FC6D}" type="datetimeFigureOut">
              <a:rPr lang="en-GB" smtClean="0"/>
              <a:t>06/01/2025</a:t>
            </a:fld>
            <a:endParaRPr lang="en-GB"/>
          </a:p>
        </p:txBody>
      </p:sp>
      <p:sp>
        <p:nvSpPr>
          <p:cNvPr id="4" name="Footer Placeholder 3">
            <a:extLst>
              <a:ext uri="{FF2B5EF4-FFF2-40B4-BE49-F238E27FC236}">
                <a16:creationId xmlns:a16="http://schemas.microsoft.com/office/drawing/2014/main" id="{6B453591-5741-5EA8-27D3-8CA4FAAEEAD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5D5F7FF-28AE-A5E2-9712-D5877E8A3D98}"/>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6441674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BA7AC25-D9FB-11B2-B027-CF594B636463}"/>
              </a:ext>
            </a:extLst>
          </p:cNvPr>
          <p:cNvSpPr>
            <a:spLocks noGrp="1"/>
          </p:cNvSpPr>
          <p:nvPr>
            <p:ph type="dt" sz="half" idx="10"/>
          </p:nvPr>
        </p:nvSpPr>
        <p:spPr/>
        <p:txBody>
          <a:bodyPr/>
          <a:lstStyle/>
          <a:p>
            <a:fld id="{E54227C2-EBEF-410F-809B-7EA2E212FC6D}" type="datetimeFigureOut">
              <a:rPr lang="en-GB" smtClean="0"/>
              <a:t>06/01/2025</a:t>
            </a:fld>
            <a:endParaRPr lang="en-GB"/>
          </a:p>
        </p:txBody>
      </p:sp>
      <p:sp>
        <p:nvSpPr>
          <p:cNvPr id="3" name="Footer Placeholder 2">
            <a:extLst>
              <a:ext uri="{FF2B5EF4-FFF2-40B4-BE49-F238E27FC236}">
                <a16:creationId xmlns:a16="http://schemas.microsoft.com/office/drawing/2014/main" id="{C7EBF134-734D-AB91-FA82-DC8577E911C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B67B54A-8437-91F4-EC31-9BD970FBB68A}"/>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41816926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96B27-C1A3-E139-EF08-E5D7C1D94E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AB66777-390C-F66C-4E11-103C5FF9633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7F53033-0253-1038-0F0C-C883A9FD1D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E3F746-6F34-F8E3-3EB9-E0852C615804}"/>
              </a:ext>
            </a:extLst>
          </p:cNvPr>
          <p:cNvSpPr>
            <a:spLocks noGrp="1"/>
          </p:cNvSpPr>
          <p:nvPr>
            <p:ph type="dt" sz="half" idx="10"/>
          </p:nvPr>
        </p:nvSpPr>
        <p:spPr/>
        <p:txBody>
          <a:bodyPr/>
          <a:lstStyle/>
          <a:p>
            <a:fld id="{E54227C2-EBEF-410F-809B-7EA2E212FC6D}" type="datetimeFigureOut">
              <a:rPr lang="en-GB" smtClean="0"/>
              <a:t>06/01/2025</a:t>
            </a:fld>
            <a:endParaRPr lang="en-GB"/>
          </a:p>
        </p:txBody>
      </p:sp>
      <p:sp>
        <p:nvSpPr>
          <p:cNvPr id="6" name="Footer Placeholder 5">
            <a:extLst>
              <a:ext uri="{FF2B5EF4-FFF2-40B4-BE49-F238E27FC236}">
                <a16:creationId xmlns:a16="http://schemas.microsoft.com/office/drawing/2014/main" id="{B3F94288-1BD0-1659-1EA0-774B066AF58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A7132C-5CE3-0852-2A41-9C8337503127}"/>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16027556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4803B-8935-C9D4-F4C1-C0FFD5DEC4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6CFDA01-0328-82D9-0B4F-467DFFC7802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4834BE9-0AB0-886C-558C-0011AAEDEA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D29D8E-3523-14D2-65A4-6C2522E2357B}"/>
              </a:ext>
            </a:extLst>
          </p:cNvPr>
          <p:cNvSpPr>
            <a:spLocks noGrp="1"/>
          </p:cNvSpPr>
          <p:nvPr>
            <p:ph type="dt" sz="half" idx="10"/>
          </p:nvPr>
        </p:nvSpPr>
        <p:spPr/>
        <p:txBody>
          <a:bodyPr/>
          <a:lstStyle/>
          <a:p>
            <a:fld id="{E54227C2-EBEF-410F-809B-7EA2E212FC6D}" type="datetimeFigureOut">
              <a:rPr lang="en-GB" smtClean="0"/>
              <a:t>06/01/2025</a:t>
            </a:fld>
            <a:endParaRPr lang="en-GB"/>
          </a:p>
        </p:txBody>
      </p:sp>
      <p:sp>
        <p:nvSpPr>
          <p:cNvPr id="6" name="Footer Placeholder 5">
            <a:extLst>
              <a:ext uri="{FF2B5EF4-FFF2-40B4-BE49-F238E27FC236}">
                <a16:creationId xmlns:a16="http://schemas.microsoft.com/office/drawing/2014/main" id="{060D7C0A-FE15-2578-8D31-CE4ACCFE22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8284D49-BA0A-1957-6385-15D3AEEA82D8}"/>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34039471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9AC7F-59EA-F426-21CB-26C2B0E2A0D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DAF26AF-ABBB-C586-9239-F6EB3605BBB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08837B-AE23-E783-2E14-EA0B0E061657}"/>
              </a:ext>
            </a:extLst>
          </p:cNvPr>
          <p:cNvSpPr>
            <a:spLocks noGrp="1"/>
          </p:cNvSpPr>
          <p:nvPr>
            <p:ph type="dt" sz="half" idx="10"/>
          </p:nvPr>
        </p:nvSpPr>
        <p:spPr/>
        <p:txBody>
          <a:bodyPr/>
          <a:lstStyle/>
          <a:p>
            <a:fld id="{E54227C2-EBEF-410F-809B-7EA2E212FC6D}" type="datetimeFigureOut">
              <a:rPr lang="en-GB" smtClean="0"/>
              <a:t>06/01/2025</a:t>
            </a:fld>
            <a:endParaRPr lang="en-GB"/>
          </a:p>
        </p:txBody>
      </p:sp>
      <p:sp>
        <p:nvSpPr>
          <p:cNvPr id="5" name="Footer Placeholder 4">
            <a:extLst>
              <a:ext uri="{FF2B5EF4-FFF2-40B4-BE49-F238E27FC236}">
                <a16:creationId xmlns:a16="http://schemas.microsoft.com/office/drawing/2014/main" id="{C99CD25F-5AC2-DE78-2EEC-FAF8323843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F1D428-B8C1-EBAC-295D-8FAB882817A4}"/>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35653705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5814AB8-B4E0-AEAC-06D2-CBF103DAF44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DCE2CD-D0CC-5F78-F2FD-E1A22AB08FD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673856-0807-0747-8B69-A368D1007AF3}"/>
              </a:ext>
            </a:extLst>
          </p:cNvPr>
          <p:cNvSpPr>
            <a:spLocks noGrp="1"/>
          </p:cNvSpPr>
          <p:nvPr>
            <p:ph type="dt" sz="half" idx="10"/>
          </p:nvPr>
        </p:nvSpPr>
        <p:spPr/>
        <p:txBody>
          <a:bodyPr/>
          <a:lstStyle/>
          <a:p>
            <a:fld id="{E54227C2-EBEF-410F-809B-7EA2E212FC6D}" type="datetimeFigureOut">
              <a:rPr lang="en-GB" smtClean="0"/>
              <a:t>06/01/2025</a:t>
            </a:fld>
            <a:endParaRPr lang="en-GB"/>
          </a:p>
        </p:txBody>
      </p:sp>
      <p:sp>
        <p:nvSpPr>
          <p:cNvPr id="5" name="Footer Placeholder 4">
            <a:extLst>
              <a:ext uri="{FF2B5EF4-FFF2-40B4-BE49-F238E27FC236}">
                <a16:creationId xmlns:a16="http://schemas.microsoft.com/office/drawing/2014/main" id="{7DE22D5D-0048-E4FE-65C1-494C661D84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D3FFFE-DAE5-AFC2-52C6-33F54F1EBA49}"/>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26385598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82BB6E5-5BE5-431F-14EF-D7892600855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2C8D82A-AC9B-03C6-E4A4-DBEA26F097C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E4AD5E-4DF9-47B2-499B-3891DEE532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54227C2-EBEF-410F-809B-7EA2E212FC6D}" type="datetimeFigureOut">
              <a:rPr lang="en-GB" smtClean="0"/>
              <a:t>06/01/2025</a:t>
            </a:fld>
            <a:endParaRPr lang="en-GB"/>
          </a:p>
        </p:txBody>
      </p:sp>
      <p:sp>
        <p:nvSpPr>
          <p:cNvPr id="5" name="Footer Placeholder 4">
            <a:extLst>
              <a:ext uri="{FF2B5EF4-FFF2-40B4-BE49-F238E27FC236}">
                <a16:creationId xmlns:a16="http://schemas.microsoft.com/office/drawing/2014/main" id="{6D7DD5E0-948E-7DBD-CB42-FE72D4123FF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8A33456-7442-2062-7FA9-CD475F420B7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D415E9C-570A-41BC-AD93-93684533893A}" type="slidenum">
              <a:rPr lang="en-GB" smtClean="0"/>
              <a:t>‹#›</a:t>
            </a:fld>
            <a:endParaRPr lang="en-GB"/>
          </a:p>
        </p:txBody>
      </p:sp>
    </p:spTree>
    <p:extLst>
      <p:ext uri="{BB962C8B-B14F-4D97-AF65-F5344CB8AC3E}">
        <p14:creationId xmlns:p14="http://schemas.microsoft.com/office/powerpoint/2010/main" val="26874825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National Reconnaissance Office Ground Station, New Mexico">
            <a:extLst>
              <a:ext uri="{FF2B5EF4-FFF2-40B4-BE49-F238E27FC236}">
                <a16:creationId xmlns:a16="http://schemas.microsoft.com/office/drawing/2014/main" id="{F97A761F-86B3-0F3A-97A0-5699DF3AD7B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1957"/>
          <a:stretch/>
        </p:blipFill>
        <p:spPr bwMode="auto">
          <a:xfrm>
            <a:off x="-2" y="0"/>
            <a:ext cx="6096001" cy="6890348"/>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a:extLst>
              <a:ext uri="{FF2B5EF4-FFF2-40B4-BE49-F238E27FC236}">
                <a16:creationId xmlns:a16="http://schemas.microsoft.com/office/drawing/2014/main" id="{FE670440-E3A2-271E-C5E0-D154722BB18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9691"/>
          <a:stretch/>
        </p:blipFill>
        <p:spPr bwMode="auto">
          <a:xfrm>
            <a:off x="6095999" y="0"/>
            <a:ext cx="6096001" cy="689034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1F57F5A-1499-7420-74BC-952C60E6C879}"/>
              </a:ext>
            </a:extLst>
          </p:cNvPr>
          <p:cNvSpPr>
            <a:spLocks noGrp="1"/>
          </p:cNvSpPr>
          <p:nvPr>
            <p:ph type="ctrTitle"/>
          </p:nvPr>
        </p:nvSpPr>
        <p:spPr>
          <a:xfrm>
            <a:off x="1014845" y="145472"/>
            <a:ext cx="10162309" cy="1647702"/>
          </a:xfrm>
          <a:solidFill>
            <a:srgbClr val="FFD5E4"/>
          </a:solidFill>
        </p:spPr>
        <p:txBody>
          <a:bodyPr lIns="72000" tIns="144000" rIns="72000" bIns="72000" anchor="ctr">
            <a:normAutofit fontScale="90000"/>
          </a:bodyPr>
          <a:lstStyle/>
          <a:p>
            <a:r>
              <a:rPr lang="en-GB" dirty="0">
                <a:latin typeface="Futura" pitchFamily="50" charset="0"/>
              </a:rPr>
              <a:t>ARTWORK STUDY </a:t>
            </a:r>
            <a:br>
              <a:rPr lang="en-GB" dirty="0">
                <a:latin typeface="Futura" pitchFamily="50" charset="0"/>
              </a:rPr>
            </a:br>
            <a:r>
              <a:rPr lang="en-GB" dirty="0">
                <a:latin typeface="Futura" pitchFamily="50" charset="0"/>
              </a:rPr>
              <a:t>SEMINAR</a:t>
            </a:r>
          </a:p>
        </p:txBody>
      </p:sp>
      <p:sp>
        <p:nvSpPr>
          <p:cNvPr id="6" name="TextBox 5">
            <a:extLst>
              <a:ext uri="{FF2B5EF4-FFF2-40B4-BE49-F238E27FC236}">
                <a16:creationId xmlns:a16="http://schemas.microsoft.com/office/drawing/2014/main" id="{75133813-7407-3EB2-62D5-AE3E8EFD2302}"/>
              </a:ext>
            </a:extLst>
          </p:cNvPr>
          <p:cNvSpPr txBox="1"/>
          <p:nvPr/>
        </p:nvSpPr>
        <p:spPr>
          <a:xfrm>
            <a:off x="14230350" y="-19545300"/>
            <a:ext cx="184731" cy="369332"/>
          </a:xfrm>
          <a:prstGeom prst="rect">
            <a:avLst/>
          </a:prstGeom>
          <a:noFill/>
        </p:spPr>
        <p:txBody>
          <a:bodyPr wrap="none" rtlCol="0">
            <a:spAutoFit/>
          </a:bodyPr>
          <a:lstStyle/>
          <a:p>
            <a:endParaRPr lang="en-GB" dirty="0"/>
          </a:p>
        </p:txBody>
      </p:sp>
    </p:spTree>
    <p:extLst>
      <p:ext uri="{BB962C8B-B14F-4D97-AF65-F5344CB8AC3E}">
        <p14:creationId xmlns:p14="http://schemas.microsoft.com/office/powerpoint/2010/main" val="12341697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CONTEXT - definition</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016006"/>
            <a:ext cx="5501640" cy="5457945"/>
          </a:xfrm>
          <a:ln>
            <a:solidFill>
              <a:schemeClr val="tx1"/>
            </a:solidFill>
          </a:ln>
        </p:spPr>
        <p:txBody>
          <a:bodyPr>
            <a:normAutofit lnSpcReduction="10000"/>
          </a:bodyPr>
          <a:lstStyle/>
          <a:p>
            <a:pPr marL="0" indent="0" algn="just">
              <a:buNone/>
            </a:pPr>
            <a:r>
              <a:rPr lang="en-GB" sz="1400" dirty="0">
                <a:latin typeface="Pt sans" panose="020B0503020203020204" pitchFamily="34" charset="0"/>
              </a:rPr>
              <a:t>NOTES</a:t>
            </a:r>
          </a:p>
          <a:p>
            <a:pPr marL="342900" indent="-342900" algn="just">
              <a:buFont typeface="+mj-lt"/>
              <a:buAutoNum type="arabicPeriod"/>
            </a:pPr>
            <a:r>
              <a:rPr lang="en-GB" sz="1400" dirty="0">
                <a:latin typeface="Pt sans" panose="020B0503020203020204" pitchFamily="34" charset="0"/>
              </a:rPr>
              <a:t>The photo seems very nostalgic. They’re in the living room of her grandma’s house, this is a cherished moment shared between generations, highlighting the emotional bonds and familial connections. Through the use a familiar setting, objects, and interactions, the image invites us to reminisce about our own relationships and experiences.</a:t>
            </a:r>
          </a:p>
          <a:p>
            <a:pPr marL="342900" indent="-342900" algn="just">
              <a:buFont typeface="+mj-lt"/>
              <a:buAutoNum type="arabicPeriod"/>
            </a:pPr>
            <a:r>
              <a:rPr lang="en-GB" sz="1400" dirty="0">
                <a:latin typeface="Pt sans" panose="020B0503020203020204" pitchFamily="34" charset="0"/>
              </a:rPr>
              <a:t>The cable release, although slightly hidden is still visible. Frazer is the one holding it so to take a picture she’d have to press the trigger. The use of a cable release makes photo much more intimate as it shows how they were could be present in the moment, capturing genuine interactions and emotions without the distraction of adjusting the camera. It makes it feel more personal and connected.</a:t>
            </a:r>
          </a:p>
          <a:p>
            <a:pPr marL="342900" indent="-342900" algn="just">
              <a:buFont typeface="+mj-lt"/>
              <a:buAutoNum type="arabicPeriod"/>
            </a:pPr>
            <a:r>
              <a:rPr lang="en-GB" sz="1400" dirty="0">
                <a:latin typeface="Pt sans" panose="020B0503020203020204" pitchFamily="34" charset="0"/>
              </a:rPr>
              <a:t>A Guardian article explains how Frazer’s grandma started collecting dolls after her daughter was murdered. It was something to fill the void of that loss. Knowing this information makes you look at the dolls in a different way. Dolls can be collectables but they’re also seen as childish. However, her grandma was mourning the loss of her child, the loss of innocence in her eyes. It is a very intimate thing to share with people you don’t know, so viewer’s who understand the context of certain aspects of the images gain a new understanding and can be sympathetic to the family. </a:t>
            </a:r>
          </a:p>
          <a:p>
            <a:pPr marL="342900" indent="-342900" algn="just">
              <a:buFont typeface="+mj-lt"/>
              <a:buAutoNum type="arabicPeriod"/>
            </a:pPr>
            <a:r>
              <a:rPr lang="en-GB" sz="1400" dirty="0">
                <a:latin typeface="Pt sans" panose="020B0503020203020204" pitchFamily="34" charset="0"/>
              </a:rPr>
              <a:t>I think I got the idea of familial bonds without the added context, however with it, it put things into perspective and I could see the idea behind the image. It is relatable to many but it is still Frazer’s lived experience with her grandma. </a:t>
            </a:r>
          </a:p>
          <a:p>
            <a:pPr marL="0" indent="0">
              <a:buNone/>
            </a:pPr>
            <a:endParaRPr lang="en-GB" sz="1300" dirty="0"/>
          </a:p>
        </p:txBody>
      </p:sp>
      <p:pic>
        <p:nvPicPr>
          <p:cNvPr id="4" name="Picture 3">
            <a:extLst>
              <a:ext uri="{FF2B5EF4-FFF2-40B4-BE49-F238E27FC236}">
                <a16:creationId xmlns:a16="http://schemas.microsoft.com/office/drawing/2014/main" id="{690DC96C-ED0A-518C-0CD8-596244C555BA}"/>
              </a:ext>
            </a:extLst>
          </p:cNvPr>
          <p:cNvPicPr>
            <a:picLocks noChangeAspect="1"/>
          </p:cNvPicPr>
          <p:nvPr/>
        </p:nvPicPr>
        <p:blipFill>
          <a:blip r:embed="rId2"/>
          <a:stretch>
            <a:fillRect/>
          </a:stretch>
        </p:blipFill>
        <p:spPr>
          <a:xfrm>
            <a:off x="6325774" y="1617289"/>
            <a:ext cx="5352752" cy="4255377"/>
          </a:xfrm>
          <a:prstGeom prst="rect">
            <a:avLst/>
          </a:prstGeom>
        </p:spPr>
      </p:pic>
    </p:spTree>
    <p:extLst>
      <p:ext uri="{BB962C8B-B14F-4D97-AF65-F5344CB8AC3E}">
        <p14:creationId xmlns:p14="http://schemas.microsoft.com/office/powerpoint/2010/main" val="15088880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fontScale="90000"/>
          </a:bodyPr>
          <a:lstStyle/>
          <a:p>
            <a:r>
              <a:rPr lang="en-GB" sz="4000" dirty="0">
                <a:latin typeface="Futura" pitchFamily="50" charset="0"/>
              </a:rPr>
              <a:t>Grandma Ruby and me. LaToya Ruby Frazer. 2005</a:t>
            </a:r>
            <a:br>
              <a:rPr lang="en-GB" sz="4000" dirty="0">
                <a:latin typeface="Futura" pitchFamily="50" charset="0"/>
              </a:rPr>
            </a:br>
            <a:endParaRPr lang="en-GB" sz="4000" dirty="0">
              <a:latin typeface="Futura" pitchFamily="50" charset="0"/>
            </a:endParaRPr>
          </a:p>
        </p:txBody>
      </p:sp>
      <p:sp>
        <p:nvSpPr>
          <p:cNvPr id="7" name="Content Placeholder 2">
            <a:extLst>
              <a:ext uri="{FF2B5EF4-FFF2-40B4-BE49-F238E27FC236}">
                <a16:creationId xmlns:a16="http://schemas.microsoft.com/office/drawing/2014/main" id="{737D2352-9647-BBFE-BF36-BDEFD58F807D}"/>
              </a:ext>
            </a:extLst>
          </p:cNvPr>
          <p:cNvSpPr txBox="1">
            <a:spLocks/>
          </p:cNvSpPr>
          <p:nvPr/>
        </p:nvSpPr>
        <p:spPr>
          <a:xfrm>
            <a:off x="388232" y="1142773"/>
            <a:ext cx="6849475" cy="5457945"/>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None/>
            </a:pPr>
            <a:r>
              <a:rPr lang="en-GB" sz="1400" dirty="0">
                <a:latin typeface="Pt sans" panose="020B0503020203020204" pitchFamily="34" charset="0"/>
              </a:rPr>
              <a:t>Latoya Ruby Frazier's work explores the notion of family through a deeply personal lens, often focusing on her own family dynamics and the socio-economic challenges they face. Her series "The Notion of Family," where she captures moments of tenderness and tension, illustrates the complexity of familial relationships in the face of adversity. In "Grandma and Me," Latoya Ruby Frazier captures a poignant moment that emphasises the bond between generations, showcasing the intimate relationship between herself and her grandmother.</a:t>
            </a:r>
          </a:p>
          <a:p>
            <a:pPr marL="0" indent="0" algn="just">
              <a:buNone/>
            </a:pPr>
            <a:r>
              <a:rPr lang="en-GB" sz="1400" dirty="0">
                <a:latin typeface="Pt sans" panose="020B0503020203020204" pitchFamily="34" charset="0"/>
              </a:rPr>
              <a:t>The composition is notable for its close framing, which draws the viewer's eye to the emotional expressions and physical closeness of the subjects, reinforcing the idea of familial love and support. The content of the photograph reflects themes of care and memory, as this is a lived in room, there are memories here, a story. Frazier's use of black-and-white photography enhances the emotional weight of her work, which emphasises textures and expressions that tell powerful stories about her family's history and identity. Furthermore, the use of black-and-white also, reinforces the idea of memory by conveying a sense of past and timelessness in the photo despite time moving on and memory eventually fading.</a:t>
            </a:r>
          </a:p>
          <a:p>
            <a:pPr marL="0" indent="0" algn="just">
              <a:buNone/>
            </a:pPr>
            <a:r>
              <a:rPr lang="en-GB" sz="1400" dirty="0">
                <a:latin typeface="Pt sans" panose="020B0503020203020204" pitchFamily="34" charset="0"/>
              </a:rPr>
              <a:t>Contextually, this image can be understood as commentary on aging and the passage of time, as well as the impact of socio-economic factors on family dynamics, particularly in communities facing challenges.</a:t>
            </a:r>
          </a:p>
          <a:p>
            <a:pPr marL="0" indent="0">
              <a:buNone/>
            </a:pPr>
            <a:endParaRPr lang="en-GB" sz="1300" dirty="0"/>
          </a:p>
        </p:txBody>
      </p:sp>
      <p:pic>
        <p:nvPicPr>
          <p:cNvPr id="6" name="Picture 5">
            <a:extLst>
              <a:ext uri="{FF2B5EF4-FFF2-40B4-BE49-F238E27FC236}">
                <a16:creationId xmlns:a16="http://schemas.microsoft.com/office/drawing/2014/main" id="{839E0B95-096D-3C71-88EC-4F6AEE03E31F}"/>
              </a:ext>
            </a:extLst>
          </p:cNvPr>
          <p:cNvPicPr>
            <a:picLocks noChangeAspect="1"/>
          </p:cNvPicPr>
          <p:nvPr/>
        </p:nvPicPr>
        <p:blipFill>
          <a:blip r:embed="rId2"/>
          <a:stretch>
            <a:fillRect/>
          </a:stretch>
        </p:blipFill>
        <p:spPr>
          <a:xfrm>
            <a:off x="7579300" y="1940139"/>
            <a:ext cx="4322942" cy="3436690"/>
          </a:xfrm>
          <a:prstGeom prst="rect">
            <a:avLst/>
          </a:prstGeom>
        </p:spPr>
      </p:pic>
    </p:spTree>
    <p:extLst>
      <p:ext uri="{BB962C8B-B14F-4D97-AF65-F5344CB8AC3E}">
        <p14:creationId xmlns:p14="http://schemas.microsoft.com/office/powerpoint/2010/main" val="13348062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85BDE7C2597694E9B52267909D130AC" ma:contentTypeVersion="6" ma:contentTypeDescription="Create a new document." ma:contentTypeScope="" ma:versionID="413f20a41ac1bd835576388cd3d24f93">
  <xsd:schema xmlns:xsd="http://www.w3.org/2001/XMLSchema" xmlns:xs="http://www.w3.org/2001/XMLSchema" xmlns:p="http://schemas.microsoft.com/office/2006/metadata/properties" xmlns:ns3="bf244c3e-e0b4-4871-bb4e-fd032a14544d" targetNamespace="http://schemas.microsoft.com/office/2006/metadata/properties" ma:root="true" ma:fieldsID="de2436f6995f6a6a65b559c13c2ece56" ns3:_="">
    <xsd:import namespace="bf244c3e-e0b4-4871-bb4e-fd032a14544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f244c3e-e0b4-4871-bb4e-fd032a14544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bf244c3e-e0b4-4871-bb4e-fd032a14544d" xsi:nil="true"/>
  </documentManagement>
</p:properties>
</file>

<file path=customXml/itemProps1.xml><?xml version="1.0" encoding="utf-8"?>
<ds:datastoreItem xmlns:ds="http://schemas.openxmlformats.org/officeDocument/2006/customXml" ds:itemID="{3C5DCCBA-9135-47A7-8D47-4A3A1CEF9A2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f244c3e-e0b4-4871-bb4e-fd032a14544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1A689DD-EF28-4801-BC83-AD96FAC67DAB}">
  <ds:schemaRefs>
    <ds:schemaRef ds:uri="http://schemas.microsoft.com/sharepoint/v3/contenttype/forms"/>
  </ds:schemaRefs>
</ds:datastoreItem>
</file>

<file path=customXml/itemProps3.xml><?xml version="1.0" encoding="utf-8"?>
<ds:datastoreItem xmlns:ds="http://schemas.openxmlformats.org/officeDocument/2006/customXml" ds:itemID="{ECC92BF4-0DFC-4752-BA14-387E721A5BD4}">
  <ds:schemaRefs>
    <ds:schemaRef ds:uri="http://purl.org/dc/elements/1.1/"/>
    <ds:schemaRef ds:uri="http://schemas.microsoft.com/office/2006/documentManagement/types"/>
    <ds:schemaRef ds:uri="http://schemas.microsoft.com/office/infopath/2007/PartnerControls"/>
    <ds:schemaRef ds:uri="http://www.w3.org/XML/1998/namespace"/>
    <ds:schemaRef ds:uri="http://purl.org/dc/terms/"/>
    <ds:schemaRef ds:uri="http://purl.org/dc/dcmitype/"/>
    <ds:schemaRef ds:uri="http://schemas.openxmlformats.org/package/2006/metadata/core-properties"/>
    <ds:schemaRef ds:uri="bf244c3e-e0b4-4871-bb4e-fd032a14544d"/>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2097</TotalTime>
  <Words>558</Words>
  <Application>Microsoft Office PowerPoint</Application>
  <PresentationFormat>Widescreen</PresentationFormat>
  <Paragraphs>11</Paragraphs>
  <Slides>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vt:i4>
      </vt:variant>
    </vt:vector>
  </HeadingPairs>
  <TitlesOfParts>
    <vt:vector size="9" baseType="lpstr">
      <vt:lpstr>Aptos</vt:lpstr>
      <vt:lpstr>Aptos Display</vt:lpstr>
      <vt:lpstr>Arial</vt:lpstr>
      <vt:lpstr>Futura</vt:lpstr>
      <vt:lpstr>Pt sans</vt:lpstr>
      <vt:lpstr>Office Theme</vt:lpstr>
      <vt:lpstr>ARTWORK STUDY  SEMINAR</vt:lpstr>
      <vt:lpstr>CONTEXT - definition</vt:lpstr>
      <vt:lpstr>Grandma Ruby and me. LaToya Ruby Frazer. 2005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ARTWORK STUDY  SEMINAR</dc:title>
  <dc:creator>Joe Coleman (0750363)</dc:creator>
  <cp:lastModifiedBy>Amelia Peacock-Everett (2400803)</cp:lastModifiedBy>
  <cp:revision>3</cp:revision>
  <dcterms:created xsi:type="dcterms:W3CDTF">2024-09-17T10:29:53Z</dcterms:created>
  <dcterms:modified xsi:type="dcterms:W3CDTF">2025-01-06T05:41:20Z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0x010100885BDE7C2597694E9B52267909D130AC</vt:lpwstr>
  </property>
</Properties>
</file>