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4"/>
  </p:notesMasterIdLst>
  <p:sldIdLst>
    <p:sldId id="256" r:id="rId2"/>
    <p:sldId id="262" r:id="rId3"/>
    <p:sldId id="474" r:id="rId4"/>
    <p:sldId id="394" r:id="rId5"/>
    <p:sldId id="415" r:id="rId6"/>
    <p:sldId id="347" r:id="rId7"/>
    <p:sldId id="363" r:id="rId8"/>
    <p:sldId id="370" r:id="rId9"/>
    <p:sldId id="357" r:id="rId10"/>
    <p:sldId id="397" r:id="rId11"/>
    <p:sldId id="502" r:id="rId12"/>
    <p:sldId id="264" r:id="rId13"/>
    <p:sldId id="377" r:id="rId14"/>
    <p:sldId id="378" r:id="rId15"/>
    <p:sldId id="362" r:id="rId16"/>
    <p:sldId id="379" r:id="rId17"/>
    <p:sldId id="348" r:id="rId18"/>
    <p:sldId id="349" r:id="rId19"/>
    <p:sldId id="350" r:id="rId20"/>
    <p:sldId id="352" r:id="rId21"/>
    <p:sldId id="353" r:id="rId22"/>
    <p:sldId id="364" r:id="rId23"/>
    <p:sldId id="365" r:id="rId24"/>
    <p:sldId id="479" r:id="rId25"/>
    <p:sldId id="293" r:id="rId26"/>
    <p:sldId id="480" r:id="rId27"/>
    <p:sldId id="287" r:id="rId28"/>
    <p:sldId id="310" r:id="rId29"/>
    <p:sldId id="356" r:id="rId30"/>
    <p:sldId id="386" r:id="rId31"/>
    <p:sldId id="387" r:id="rId32"/>
    <p:sldId id="508" r:id="rId33"/>
    <p:sldId id="509" r:id="rId34"/>
    <p:sldId id="510" r:id="rId35"/>
    <p:sldId id="511" r:id="rId36"/>
    <p:sldId id="311" r:id="rId37"/>
    <p:sldId id="261" r:id="rId38"/>
    <p:sldId id="399" r:id="rId39"/>
    <p:sldId id="297" r:id="rId40"/>
    <p:sldId id="329" r:id="rId41"/>
    <p:sldId id="384" r:id="rId42"/>
    <p:sldId id="374" r:id="rId43"/>
    <p:sldId id="266" r:id="rId44"/>
    <p:sldId id="258" r:id="rId45"/>
    <p:sldId id="324" r:id="rId46"/>
    <p:sldId id="512" r:id="rId47"/>
    <p:sldId id="331" r:id="rId48"/>
    <p:sldId id="269" r:id="rId49"/>
    <p:sldId id="316" r:id="rId50"/>
    <p:sldId id="393" r:id="rId51"/>
    <p:sldId id="473" r:id="rId52"/>
    <p:sldId id="344" r:id="rId53"/>
    <p:sldId id="346" r:id="rId54"/>
    <p:sldId id="345" r:id="rId55"/>
    <p:sldId id="531" r:id="rId56"/>
    <p:sldId id="478" r:id="rId57"/>
    <p:sldId id="475" r:id="rId58"/>
    <p:sldId id="476" r:id="rId59"/>
    <p:sldId id="360" r:id="rId60"/>
    <p:sldId id="477" r:id="rId61"/>
    <p:sldId id="485" r:id="rId62"/>
    <p:sldId id="382" r:id="rId63"/>
    <p:sldId id="257" r:id="rId64"/>
    <p:sldId id="358" r:id="rId65"/>
    <p:sldId id="260" r:id="rId66"/>
    <p:sldId id="487" r:id="rId67"/>
    <p:sldId id="488" r:id="rId68"/>
    <p:sldId id="513" r:id="rId69"/>
    <p:sldId id="388" r:id="rId70"/>
    <p:sldId id="514" r:id="rId71"/>
    <p:sldId id="515" r:id="rId72"/>
    <p:sldId id="516" r:id="rId73"/>
    <p:sldId id="517" r:id="rId74"/>
    <p:sldId id="518" r:id="rId75"/>
    <p:sldId id="519" r:id="rId76"/>
    <p:sldId id="520" r:id="rId77"/>
    <p:sldId id="414" r:id="rId78"/>
    <p:sldId id="481" r:id="rId79"/>
    <p:sldId id="421" r:id="rId80"/>
    <p:sldId id="521" r:id="rId81"/>
    <p:sldId id="522" r:id="rId82"/>
    <p:sldId id="273" r:id="rId83"/>
    <p:sldId id="528" r:id="rId84"/>
    <p:sldId id="523" r:id="rId85"/>
    <p:sldId id="274" r:id="rId86"/>
    <p:sldId id="275" r:id="rId87"/>
    <p:sldId id="524" r:id="rId88"/>
    <p:sldId id="282" r:id="rId89"/>
    <p:sldId id="525" r:id="rId90"/>
    <p:sldId id="299" r:id="rId91"/>
    <p:sldId id="285" r:id="rId92"/>
    <p:sldId id="526" r:id="rId93"/>
    <p:sldId id="278" r:id="rId94"/>
    <p:sldId id="398" r:id="rId95"/>
    <p:sldId id="527" r:id="rId96"/>
    <p:sldId id="532" r:id="rId97"/>
    <p:sldId id="533" r:id="rId98"/>
    <p:sldId id="534" r:id="rId99"/>
    <p:sldId id="276" r:id="rId100"/>
    <p:sldId id="506" r:id="rId101"/>
    <p:sldId id="332" r:id="rId102"/>
    <p:sldId id="482" r:id="rId10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3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D18606-6C2A-424A-B600-64F44787C5E5}" v="1" dt="2025-03-19T10:42:54.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511"/>
    <p:restoredTop sz="94272"/>
  </p:normalViewPr>
  <p:slideViewPr>
    <p:cSldViewPr snapToGrid="0">
      <p:cViewPr varScale="1">
        <p:scale>
          <a:sx n="113" d="100"/>
          <a:sy n="113" d="100"/>
        </p:scale>
        <p:origin x="208" y="23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theme" Target="theme/theme1.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tableStyles" Target="tableStyle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microsoft.com/office/2015/10/relationships/revisionInfo" Target="revisionInfo.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447262-CFC7-2A4D-BB03-EA334AD58EC8}" type="datetimeFigureOut">
              <a:rPr lang="en-US" smtClean="0"/>
              <a:t>3/19/25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14A6A4-D1BC-5747-95A0-32B1EDDF74B1}" type="slidenum">
              <a:rPr lang="en-US" smtClean="0"/>
              <a:t>‹#›</a:t>
            </a:fld>
            <a:endParaRPr lang="en-US"/>
          </a:p>
        </p:txBody>
      </p:sp>
    </p:spTree>
    <p:extLst>
      <p:ext uri="{BB962C8B-B14F-4D97-AF65-F5344CB8AC3E}">
        <p14:creationId xmlns:p14="http://schemas.microsoft.com/office/powerpoint/2010/main" val="3409239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614A6A4-D1BC-5747-95A0-32B1EDDF74B1}" type="slidenum">
              <a:rPr lang="en-US" smtClean="0"/>
              <a:t>9</a:t>
            </a:fld>
            <a:endParaRPr lang="en-US"/>
          </a:p>
        </p:txBody>
      </p:sp>
    </p:spTree>
    <p:extLst>
      <p:ext uri="{BB962C8B-B14F-4D97-AF65-F5344CB8AC3E}">
        <p14:creationId xmlns:p14="http://schemas.microsoft.com/office/powerpoint/2010/main" val="3660203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he was received into the Roman Catholic church in 1921, Jones went to live with the artist Eric Gill and his family. The two figures in this picture represent Jones, and Gill's daughter Petra. The picture was painted to mark their engagement in June 1924, when Petra was not quite eighteen. The title alludes to the Song of Solomon, chapter 4, v.12 'A garden </a:t>
            </a:r>
            <a:r>
              <a:rPr lang="en-GB" dirty="0" err="1"/>
              <a:t>inclosed</a:t>
            </a:r>
            <a:r>
              <a:rPr lang="en-GB" dirty="0"/>
              <a:t> is my sister, my spouse'. An enclosed garden is also frequently used as a symbol for the virginity of the Virgin Mary. The geese, sacred to the classical goddess Juno and associated with young girls, flee from the embracing couple, alarmed by their passion. The doll on the ground may symbolise lost childhood.</a:t>
            </a:r>
          </a:p>
          <a:p>
            <a:r>
              <a:rPr lang="en-GB" dirty="0"/>
              <a:t>Gallery label, October 1999</a:t>
            </a:r>
          </a:p>
          <a:p>
            <a:endParaRPr lang="en-GB" dirty="0"/>
          </a:p>
        </p:txBody>
      </p:sp>
      <p:sp>
        <p:nvSpPr>
          <p:cNvPr id="4" name="Slide Number Placeholder 3"/>
          <p:cNvSpPr>
            <a:spLocks noGrp="1"/>
          </p:cNvSpPr>
          <p:nvPr>
            <p:ph type="sldNum" sz="quarter" idx="5"/>
          </p:nvPr>
        </p:nvSpPr>
        <p:spPr/>
        <p:txBody>
          <a:bodyPr/>
          <a:lstStyle/>
          <a:p>
            <a:fld id="{5A5119F5-6185-E249-822F-80C68B5F8FA2}" type="slidenum">
              <a:rPr lang="en-GB" smtClean="0"/>
              <a:t>26</a:t>
            </a:fld>
            <a:endParaRPr lang="en-GB"/>
          </a:p>
        </p:txBody>
      </p:sp>
    </p:spTree>
    <p:extLst>
      <p:ext uri="{BB962C8B-B14F-4D97-AF65-F5344CB8AC3E}">
        <p14:creationId xmlns:p14="http://schemas.microsoft.com/office/powerpoint/2010/main" val="2572041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3B75605-FB8D-CA43-B3E6-C4181A8461C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1DCDE240-3FD5-2242-85C4-5C4C5E3773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cy-GB">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752EDE7D-3B9A-174E-BB03-C07ED06D78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fld id="{1FA5AF48-99B5-CE47-8A4D-225CC8E008FC}" type="slidenum">
              <a:rPr lang="en-US" altLang="cy-GB" sz="1200"/>
              <a:pPr eaLnBrk="1" hangingPunct="1"/>
              <a:t>74</a:t>
            </a:fld>
            <a:endParaRPr lang="en-US" altLang="cy-GB" sz="1200"/>
          </a:p>
        </p:txBody>
      </p:sp>
    </p:spTree>
    <p:extLst>
      <p:ext uri="{BB962C8B-B14F-4D97-AF65-F5344CB8AC3E}">
        <p14:creationId xmlns:p14="http://schemas.microsoft.com/office/powerpoint/2010/main" val="773513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71046-4340-CE87-34AD-9D95F1D7A87B}"/>
              </a:ext>
            </a:extLst>
          </p:cNvPr>
          <p:cNvSpPr>
            <a:spLocks noGrp="1"/>
          </p:cNvSpPr>
          <p:nvPr>
            <p:ph type="ctrTitle"/>
          </p:nvPr>
        </p:nvSpPr>
        <p:spPr>
          <a:xfrm>
            <a:off x="1524000" y="1122363"/>
            <a:ext cx="9144000" cy="2387600"/>
          </a:xfrm>
        </p:spPr>
        <p:txBody>
          <a:bodyPr anchor="b"/>
          <a:lstStyle>
            <a:lvl1pPr algn="ctr">
              <a:defRPr sz="6000">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Subtitle 2">
            <a:extLst>
              <a:ext uri="{FF2B5EF4-FFF2-40B4-BE49-F238E27FC236}">
                <a16:creationId xmlns:a16="http://schemas.microsoft.com/office/drawing/2014/main" id="{F2C9FB3A-E6DC-6991-2C29-3F27F5D91A79}"/>
              </a:ext>
            </a:extLst>
          </p:cNvPr>
          <p:cNvSpPr>
            <a:spLocks noGrp="1"/>
          </p:cNvSpPr>
          <p:nvPr>
            <p:ph type="subTitle" idx="1"/>
          </p:nvPr>
        </p:nvSpPr>
        <p:spPr>
          <a:xfrm>
            <a:off x="1524000" y="3602038"/>
            <a:ext cx="9144000" cy="1655762"/>
          </a:xfrm>
        </p:spPr>
        <p:txBody>
          <a:bodyPr/>
          <a:lstStyle>
            <a:lvl1pPr marL="0" indent="0" algn="ctr">
              <a:buNone/>
              <a:defRPr sz="24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a:extLst>
              <a:ext uri="{FF2B5EF4-FFF2-40B4-BE49-F238E27FC236}">
                <a16:creationId xmlns:a16="http://schemas.microsoft.com/office/drawing/2014/main" id="{15E65687-C044-3B65-9470-76151BC59B42}"/>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5" name="Footer Placeholder 4">
            <a:extLst>
              <a:ext uri="{FF2B5EF4-FFF2-40B4-BE49-F238E27FC236}">
                <a16:creationId xmlns:a16="http://schemas.microsoft.com/office/drawing/2014/main" id="{727F9424-7713-C7FE-B1C7-774538B014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58318D-F0E2-0334-9A7E-F7712F459D3B}"/>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4127049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F6C4-A7B2-D9F1-B5C1-7E200433A42D}"/>
              </a:ext>
            </a:extLst>
          </p:cNvPr>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8E6C4D8-953F-09ED-7B7E-9114211AEE79}"/>
              </a:ext>
            </a:extLst>
          </p:cNvPr>
          <p:cNvSpPr>
            <a:spLocks noGrp="1"/>
          </p:cNvSpPr>
          <p:nvPr>
            <p:ph idx="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a:extLst>
              <a:ext uri="{FF2B5EF4-FFF2-40B4-BE49-F238E27FC236}">
                <a16:creationId xmlns:a16="http://schemas.microsoft.com/office/drawing/2014/main" id="{4E757526-6369-4FFF-1949-2AF870C09DEC}"/>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5" name="Footer Placeholder 4">
            <a:extLst>
              <a:ext uri="{FF2B5EF4-FFF2-40B4-BE49-F238E27FC236}">
                <a16:creationId xmlns:a16="http://schemas.microsoft.com/office/drawing/2014/main" id="{D47B9076-E9FC-6B87-A5D1-4DBE79C755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AF1F2B-10BA-65BF-F0C7-F9F323D009C3}"/>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1416592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C8EC6-B139-2FBB-466B-BE57061CC96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ED7C98A-791E-11E3-604E-CB61A21FC2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739842D-AF35-514E-E72C-D87C9BE79C06}"/>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5" name="Footer Placeholder 4">
            <a:extLst>
              <a:ext uri="{FF2B5EF4-FFF2-40B4-BE49-F238E27FC236}">
                <a16:creationId xmlns:a16="http://schemas.microsoft.com/office/drawing/2014/main" id="{2B842ADD-B395-73D7-0267-BAEABCB6C5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065F6D-2BF6-742C-B5DD-0F18043507C6}"/>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2771111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12FE-1A15-B865-9309-7BE1C82BAD1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8501E1-9BDE-509D-44D3-FC276C1BC6A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95647CB-B1CC-7011-2941-96B5F5AD6EC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AFC8782-7F26-8DF4-9D50-BFBF4A6C6BB4}"/>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6" name="Footer Placeholder 5">
            <a:extLst>
              <a:ext uri="{FF2B5EF4-FFF2-40B4-BE49-F238E27FC236}">
                <a16:creationId xmlns:a16="http://schemas.microsoft.com/office/drawing/2014/main" id="{06F5534C-5E23-B1F6-F7E0-FA3CE4B6C6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FC25AF-FB4F-2A54-AA5D-0590447AE9A1}"/>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435100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ECF1D-FAF8-8A0B-913C-E23F3620618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724554-8B75-93D9-B130-33CB8670C3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A9DDC0D-559D-AAAF-DD21-BD17FFF598B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ECBE6BB-9622-4818-A1F8-891EBE16D9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13E94C-403B-6B5D-EE34-0D8BFD90A75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7B01042-08C3-9B39-2673-4F743121319D}"/>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8" name="Footer Placeholder 7">
            <a:extLst>
              <a:ext uri="{FF2B5EF4-FFF2-40B4-BE49-F238E27FC236}">
                <a16:creationId xmlns:a16="http://schemas.microsoft.com/office/drawing/2014/main" id="{1F5D8B8B-E2CD-EF01-2860-BCB8471AC8A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63A079-2A3E-8D86-8150-441F97F8DEB8}"/>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2644531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1B555-122E-BAEE-AD64-EB427C9859D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5389D6A-96F1-A16B-0E63-833EE565A613}"/>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4" name="Footer Placeholder 3">
            <a:extLst>
              <a:ext uri="{FF2B5EF4-FFF2-40B4-BE49-F238E27FC236}">
                <a16:creationId xmlns:a16="http://schemas.microsoft.com/office/drawing/2014/main" id="{B2462B5F-BAD0-1CE5-AC71-27DE40904F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6EC9968-B6B9-A98B-73E3-20F1FD50AE65}"/>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277702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D9B6A0-1652-70DB-8B1F-8849567F1BFA}"/>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3" name="Footer Placeholder 2">
            <a:extLst>
              <a:ext uri="{FF2B5EF4-FFF2-40B4-BE49-F238E27FC236}">
                <a16:creationId xmlns:a16="http://schemas.microsoft.com/office/drawing/2014/main" id="{15EC8342-9BD6-74F4-08A9-AF679112A04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D8255D2-7090-F8A9-A7FC-C714A04650B4}"/>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2454195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5FB9-5641-71BF-3B8F-296519412C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6BACBA7-C58A-7A9A-B806-E998470BB8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5232790-681D-8EC7-6BB7-02DCE7EA7A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201948-7243-02E2-7C97-63FBA84CA811}"/>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6" name="Footer Placeholder 5">
            <a:extLst>
              <a:ext uri="{FF2B5EF4-FFF2-40B4-BE49-F238E27FC236}">
                <a16:creationId xmlns:a16="http://schemas.microsoft.com/office/drawing/2014/main" id="{3AFDB617-4D15-EF88-922A-B60C6872F8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8B70B8-4586-EC11-0693-FACC685F3B9B}"/>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900191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01D57-0681-9918-8DD1-0A2101B48A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471D2F6-0889-5BE7-03E9-0988CCE9EF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8C5B9F-6875-4D15-4D02-CCC43F10C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492EE6-47E3-0581-F124-8F98BCA8401E}"/>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6" name="Footer Placeholder 5">
            <a:extLst>
              <a:ext uri="{FF2B5EF4-FFF2-40B4-BE49-F238E27FC236}">
                <a16:creationId xmlns:a16="http://schemas.microsoft.com/office/drawing/2014/main" id="{8682BB95-E405-A9A9-7B24-E74E4E4A3F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DF62F8-165F-07ED-F3A6-80D9AF439FFE}"/>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2974660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511D7-E43A-7CA2-A4C6-EE8DFF8A370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88D17A-64AC-322B-6EAB-F3C03118296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5EBE63-D693-F525-A77D-847081DB198D}"/>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5" name="Footer Placeholder 4">
            <a:extLst>
              <a:ext uri="{FF2B5EF4-FFF2-40B4-BE49-F238E27FC236}">
                <a16:creationId xmlns:a16="http://schemas.microsoft.com/office/drawing/2014/main" id="{EC35BA83-6ACB-9BDF-7554-15FF5E5FFA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C83ACA-FDFF-1FD3-8AC1-DCF185F670F5}"/>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352846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35630C-C6A0-5DB5-5602-7DB7C178674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E2BD95-07F0-3842-DC50-7624AF1F07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CAA5FF-CBCE-4A2F-7D19-B1E3A9BEA795}"/>
              </a:ext>
            </a:extLst>
          </p:cNvPr>
          <p:cNvSpPr>
            <a:spLocks noGrp="1"/>
          </p:cNvSpPr>
          <p:nvPr>
            <p:ph type="dt" sz="half" idx="10"/>
          </p:nvPr>
        </p:nvSpPr>
        <p:spPr/>
        <p:txBody>
          <a:bodyPr/>
          <a:lstStyle/>
          <a:p>
            <a:fld id="{EDE9C702-E6E0-C847-BCA2-F5918632AD70}" type="datetimeFigureOut">
              <a:rPr lang="en-US" smtClean="0"/>
              <a:t>3/19/25</a:t>
            </a:fld>
            <a:endParaRPr lang="en-US"/>
          </a:p>
        </p:txBody>
      </p:sp>
      <p:sp>
        <p:nvSpPr>
          <p:cNvPr id="5" name="Footer Placeholder 4">
            <a:extLst>
              <a:ext uri="{FF2B5EF4-FFF2-40B4-BE49-F238E27FC236}">
                <a16:creationId xmlns:a16="http://schemas.microsoft.com/office/drawing/2014/main" id="{AEE4A765-2B05-9137-5C9E-18BB49F98C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7F7EE9-EE4C-3C02-7020-1013FEDB62E5}"/>
              </a:ext>
            </a:extLst>
          </p:cNvPr>
          <p:cNvSpPr>
            <a:spLocks noGrp="1"/>
          </p:cNvSpPr>
          <p:nvPr>
            <p:ph type="sldNum" sz="quarter" idx="12"/>
          </p:nvPr>
        </p:nvSpPr>
        <p:spPr/>
        <p:txBody>
          <a:bodyPr/>
          <a:lstStyle/>
          <a:p>
            <a:fld id="{58D60DA0-555E-5B46-96F1-2520DB741EAA}" type="slidenum">
              <a:rPr lang="en-US" smtClean="0"/>
              <a:t>‹#›</a:t>
            </a:fld>
            <a:endParaRPr lang="en-US"/>
          </a:p>
        </p:txBody>
      </p:sp>
    </p:spTree>
    <p:extLst>
      <p:ext uri="{BB962C8B-B14F-4D97-AF65-F5344CB8AC3E}">
        <p14:creationId xmlns:p14="http://schemas.microsoft.com/office/powerpoint/2010/main" val="850717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6E3CF">
            <a:alpha val="61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BA90F0-DDB0-DB8D-6E9B-898C871DC8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0AC5F8A9-7B74-0E2F-CF81-C9ACA8B082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a:extLst>
              <a:ext uri="{FF2B5EF4-FFF2-40B4-BE49-F238E27FC236}">
                <a16:creationId xmlns:a16="http://schemas.microsoft.com/office/drawing/2014/main" id="{F22E4DDB-4EF1-5DDB-1E1A-F713AD09CE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E9C702-E6E0-C847-BCA2-F5918632AD70}" type="datetimeFigureOut">
              <a:rPr lang="en-US" smtClean="0"/>
              <a:t>3/19/25</a:t>
            </a:fld>
            <a:endParaRPr lang="en-US"/>
          </a:p>
        </p:txBody>
      </p:sp>
      <p:sp>
        <p:nvSpPr>
          <p:cNvPr id="5" name="Footer Placeholder 4">
            <a:extLst>
              <a:ext uri="{FF2B5EF4-FFF2-40B4-BE49-F238E27FC236}">
                <a16:creationId xmlns:a16="http://schemas.microsoft.com/office/drawing/2014/main" id="{48C6FD5D-1CFB-866B-B8CF-FDD21CA05D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C1F395C-CDE5-09AB-CD7F-3271B2149F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D60DA0-555E-5B46-96F1-2520DB741EAA}" type="slidenum">
              <a:rPr lang="en-US" smtClean="0"/>
              <a:t>‹#›</a:t>
            </a:fld>
            <a:endParaRPr lang="en-US"/>
          </a:p>
        </p:txBody>
      </p:sp>
    </p:spTree>
    <p:extLst>
      <p:ext uri="{BB962C8B-B14F-4D97-AF65-F5344CB8AC3E}">
        <p14:creationId xmlns:p14="http://schemas.microsoft.com/office/powerpoint/2010/main" val="1257328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brary.wales/discover-learn/digital-exhibitions/printed-material/1588-welsh-bible#?c=&amp;m=&amp;s=&amp;cv=1&amp;xywh=-1319%2C-1%2C5163%2C4002"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artuk.org/discover/artworks/search/actor:wilson-richard-171317141782/page/10#artwork-undefin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tate.org.uk/art/research-publications/jmw-turner/tour-of-wales-r1173868#entry-main"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hyperlink" Target="https://www.vandaimages.com/2006BC7706-An-Artist-Travelling-In-Wales-by-Thomas-Rowlandson.html"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library.wales/discover-learn/digital-exhibitions/photographs/early-swansea-photography/nlw-photograph-album-3900-mary-dillwyn-photograph-albu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rtuk.org/discover/artworks/thomas-edwards-twm-or-nant-17391810-119965/search/actor:roos-william-18081878/page/1/view_as/grid"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museum.wales/collections/online/object/7ea8f0b9-6293-3c66-b56a-a85b7181e7af/Welsh-not/footer/"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ate.org.uk/art/artworks/john-woman-smiling-n03171" TargetMode="Externa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hyperlink" Target="https://libcom.org/article/john-augustus-1878-1961" TargetMode="External"/><Relationship Id="rId5" Type="http://schemas.openxmlformats.org/officeDocument/2006/relationships/image" Target="../media/image23.jpeg"/><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7.xml"/><Relationship Id="rId4" Type="http://schemas.openxmlformats.org/officeDocument/2006/relationships/hyperlink" Target="https://artuk.org/discover/artworks/search/2024--actor:williams-christopher-18731934/page/2#artwork-undefin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tate.org.uk/art/archive/items/tga-8222-1-68/jones-chart-of-sources-for-arthurian-legends" TargetMode="External"/><Relationship Id="rId2" Type="http://schemas.openxmlformats.org/officeDocument/2006/relationships/image" Target="../media/image32.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hyperlink" Target="https://artuk.org/discover/artworks/search/actor:chapman-george-19081993/page/3#artwork-undefined" TargetMode="External"/><Relationship Id="rId5" Type="http://schemas.openxmlformats.org/officeDocument/2006/relationships/image" Target="../media/image43.jpeg"/><Relationship Id="rId4" Type="http://schemas.openxmlformats.org/officeDocument/2006/relationships/image" Target="../media/image42.jpg"/></Relationships>
</file>

<file path=ppt/slides/_rels/slide37.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49.png"/></Relationships>
</file>

<file path=ppt/slides/_rels/slide4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48.xml.rels><?xml version="1.0" encoding="UTF-8" standalone="yes"?>
<Relationships xmlns="http://schemas.openxmlformats.org/package/2006/relationships"><Relationship Id="rId2" Type="http://schemas.openxmlformats.org/officeDocument/2006/relationships/image" Target="../media/image61.tif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3.tiff"/><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 Id="rId5" Type="http://schemas.openxmlformats.org/officeDocument/2006/relationships/image" Target="../media/image72.png"/><Relationship Id="rId4" Type="http://schemas.openxmlformats.org/officeDocument/2006/relationships/image" Target="../media/image71.png"/></Relationships>
</file>

<file path=ppt/slides/_rels/slide5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Layout" Target="../slideLayouts/slideLayout2.xml"/><Relationship Id="rId5" Type="http://schemas.openxmlformats.org/officeDocument/2006/relationships/image" Target="../media/image76.png"/><Relationship Id="rId4" Type="http://schemas.openxmlformats.org/officeDocument/2006/relationships/image" Target="../media/image75.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2.xml"/><Relationship Id="rId4" Type="http://schemas.openxmlformats.org/officeDocument/2006/relationships/hyperlink" Target="http://www.christinekinsey.com/film/excerpt-of-film/" TargetMode="External"/></Relationships>
</file>

<file path=ppt/slides/_rels/slide73.xml.rels><?xml version="1.0" encoding="UTF-8" standalone="yes"?>
<Relationships xmlns="http://schemas.openxmlformats.org/package/2006/relationships"><Relationship Id="rId3" Type="http://schemas.openxmlformats.org/officeDocument/2006/relationships/image" Target="../media/image95.tiff"/><Relationship Id="rId2" Type="http://schemas.openxmlformats.org/officeDocument/2006/relationships/image" Target="../media/image94.jpeg"/><Relationship Id="rId1" Type="http://schemas.openxmlformats.org/officeDocument/2006/relationships/slideLayout" Target="../slideLayouts/slideLayout2.xml"/><Relationship Id="rId4" Type="http://schemas.openxmlformats.org/officeDocument/2006/relationships/hyperlink" Target="http://www.catrinwilliams.co.uk/welcome.htm" TargetMode="External"/></Relationships>
</file>

<file path=ppt/slides/_rels/slide74.xml.rels><?xml version="1.0" encoding="UTF-8" standalone="yes"?>
<Relationships xmlns="http://schemas.openxmlformats.org/package/2006/relationships"><Relationship Id="rId3" Type="http://schemas.openxmlformats.org/officeDocument/2006/relationships/image" Target="../media/image96.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7.png"/></Relationships>
</file>

<file path=ppt/slides/_rels/slide7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png"/><Relationship Id="rId1" Type="http://schemas.openxmlformats.org/officeDocument/2006/relationships/slideLayout" Target="../slideLayouts/slideLayout2.xml"/><Relationship Id="rId4" Type="http://schemas.openxmlformats.org/officeDocument/2006/relationships/image" Target="../media/image106.jpeg"/></Relationships>
</file>

<file path=ppt/slides/_rels/slide81.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13.tiff"/><Relationship Id="rId2" Type="http://schemas.openxmlformats.org/officeDocument/2006/relationships/image" Target="../media/image112.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2.xml"/><Relationship Id="rId4" Type="http://schemas.openxmlformats.org/officeDocument/2006/relationships/image" Target="../media/image117.jpeg"/></Relationships>
</file>

<file path=ppt/slides/_rels/slide87.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28.jpe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130.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31.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hyperlink" Target="https://thehmmfoundation.co.uk/" TargetMode="Externa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s://www.theguardian.com/uk/wales" TargetMode="External"/><Relationship Id="rId2" Type="http://schemas.openxmlformats.org/officeDocument/2006/relationships/hyperlink" Target="https://www.library.wales/about-nlw/press-and-news/press-releases/2024-press-releases/theres-no-welsh-art-a-new-exhibition-challenges-the-myth" TargetMode="External"/><Relationship Id="rId1" Type="http://schemas.openxmlformats.org/officeDocument/2006/relationships/slideLayout" Target="../slideLayouts/slideLayout2.xml"/><Relationship Id="rId4" Type="http://schemas.openxmlformats.org/officeDocument/2006/relationships/hyperlink" Target="https://www.theguardian.com/uk-news/2024/dec/26/exhibition-debunks-no-welsh-art-myth-amid-calls-for-permanent-national-gallery" TargetMode="External"/></Relationships>
</file>

<file path=ppt/slides/_rels/slide97.xml.rels><?xml version="1.0" encoding="UTF-8" standalone="yes"?>
<Relationships xmlns="http://schemas.openxmlformats.org/package/2006/relationships"><Relationship Id="rId2" Type="http://schemas.openxmlformats.org/officeDocument/2006/relationships/hyperlink" Target="https://www.llyfrgell.cymru/ymweld/pethau-iw-gwneud/arddangosfeydd/dim-celf-gymreig" TargetMode="Externa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hyperlink" Target="http://yba.llgc.org.uk/en/s6-PEAT-CYF-1901.html" TargetMode="Externa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hyperlink" Target="https://www.colophon-foundry.org/custom/wales/" TargetMode="External"/><Relationship Id="rId2" Type="http://schemas.openxmlformats.org/officeDocument/2006/relationships/hyperlink" Target="https://www.aledrhyshughes.co.uk/" TargetMode="External"/><Relationship Id="rId1" Type="http://schemas.openxmlformats.org/officeDocument/2006/relationships/slideLayout" Target="../slideLayouts/slideLayout2.xml"/><Relationship Id="rId5" Type="http://schemas.openxmlformats.org/officeDocument/2006/relationships/hyperlink" Target="https://artuk.org/discover/stories/sixteen-wonderful-welsh-artists?gclid=Cj0KCQiA5dPuBRCrARIsAJL7oej6I1x9uEHBm7XRHJ78bkIErWOLxUEnO7jRBaDRRc78YwTLCdQmBH4aAhHNEALw_wcB" TargetMode="External"/><Relationship Id="rId4" Type="http://schemas.openxmlformats.org/officeDocument/2006/relationships/hyperlink" Target="https://www.smorgasbordstudio.com/work/cymru-wales-bran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AD4F9-99B6-D357-129D-72B2A56AAB8D}"/>
              </a:ext>
            </a:extLst>
          </p:cNvPr>
          <p:cNvSpPr>
            <a:spLocks noGrp="1"/>
          </p:cNvSpPr>
          <p:nvPr>
            <p:ph type="ctrTitle"/>
          </p:nvPr>
        </p:nvSpPr>
        <p:spPr/>
        <p:txBody>
          <a:bodyPr/>
          <a:lstStyle/>
          <a:p>
            <a:r>
              <a:rPr lang="en-US" dirty="0" err="1"/>
              <a:t>Hunaniaith</a:t>
            </a:r>
            <a:r>
              <a:rPr lang="en-US" dirty="0"/>
              <a:t> </a:t>
            </a:r>
            <a:r>
              <a:rPr lang="en-US" dirty="0" err="1"/>
              <a:t>Lle</a:t>
            </a:r>
            <a:r>
              <a:rPr lang="en-US" dirty="0"/>
              <a:t> </a:t>
            </a:r>
          </a:p>
        </p:txBody>
      </p:sp>
      <p:sp>
        <p:nvSpPr>
          <p:cNvPr id="3" name="Subtitle 2">
            <a:extLst>
              <a:ext uri="{FF2B5EF4-FFF2-40B4-BE49-F238E27FC236}">
                <a16:creationId xmlns:a16="http://schemas.microsoft.com/office/drawing/2014/main" id="{D86EAA46-A6ED-FDD0-8F33-9EC91906478E}"/>
              </a:ext>
            </a:extLst>
          </p:cNvPr>
          <p:cNvSpPr>
            <a:spLocks noGrp="1"/>
          </p:cNvSpPr>
          <p:nvPr>
            <p:ph type="subTitle" idx="1"/>
          </p:nvPr>
        </p:nvSpPr>
        <p:spPr>
          <a:xfrm>
            <a:off x="1524000" y="4377769"/>
            <a:ext cx="9144000" cy="1655762"/>
          </a:xfrm>
        </p:spPr>
        <p:txBody>
          <a:bodyPr>
            <a:normAutofit/>
          </a:bodyPr>
          <a:lstStyle/>
          <a:p>
            <a:r>
              <a:rPr lang="en-US" sz="4000" dirty="0"/>
              <a:t>A Sense of Place and Identity</a:t>
            </a:r>
          </a:p>
          <a:p>
            <a:r>
              <a:rPr lang="en-US" sz="4000" dirty="0"/>
              <a:t>Gwenllian Beynon 2025</a:t>
            </a:r>
          </a:p>
        </p:txBody>
      </p:sp>
    </p:spTree>
    <p:extLst>
      <p:ext uri="{BB962C8B-B14F-4D97-AF65-F5344CB8AC3E}">
        <p14:creationId xmlns:p14="http://schemas.microsoft.com/office/powerpoint/2010/main" val="36385182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B2ACD-71C7-9ACD-11E4-5BE718AB22EF}"/>
              </a:ext>
            </a:extLst>
          </p:cNvPr>
          <p:cNvSpPr>
            <a:spLocks noGrp="1"/>
          </p:cNvSpPr>
          <p:nvPr>
            <p:ph type="title"/>
          </p:nvPr>
        </p:nvSpPr>
        <p:spPr>
          <a:xfrm>
            <a:off x="185738" y="123826"/>
            <a:ext cx="7304087" cy="1377950"/>
          </a:xfrm>
        </p:spPr>
        <p:txBody>
          <a:bodyPr rtlCol="0">
            <a:noAutofit/>
          </a:bodyPr>
          <a:lstStyle/>
          <a:p>
            <a:pPr eaLnBrk="1" fontAlgn="auto" hangingPunct="1">
              <a:spcAft>
                <a:spcPts val="0"/>
              </a:spcAft>
              <a:defRPr/>
            </a:pPr>
            <a:r>
              <a:rPr lang="en-US" sz="3600" dirty="0" err="1">
                <a:solidFill>
                  <a:schemeClr val="accent1">
                    <a:lumMod val="75000"/>
                  </a:schemeClr>
                </a:solidFill>
              </a:rPr>
              <a:t>Beibl</a:t>
            </a:r>
            <a:r>
              <a:rPr lang="en-US" sz="3600" dirty="0">
                <a:solidFill>
                  <a:schemeClr val="accent1">
                    <a:lumMod val="75000"/>
                  </a:schemeClr>
                </a:solidFill>
              </a:rPr>
              <a:t> </a:t>
            </a:r>
            <a:r>
              <a:rPr lang="en-US" sz="3600" dirty="0" err="1">
                <a:solidFill>
                  <a:schemeClr val="accent1">
                    <a:lumMod val="75000"/>
                  </a:schemeClr>
                </a:solidFill>
              </a:rPr>
              <a:t>Cymraeg</a:t>
            </a:r>
            <a:r>
              <a:rPr lang="en-US" sz="3600" dirty="0">
                <a:solidFill>
                  <a:schemeClr val="accent1">
                    <a:lumMod val="75000"/>
                  </a:schemeClr>
                </a:solidFill>
              </a:rPr>
              <a:t> </a:t>
            </a:r>
            <a:r>
              <a:rPr lang="en-US" sz="3600" dirty="0">
                <a:solidFill>
                  <a:schemeClr val="accent1">
                    <a:lumMod val="50000"/>
                  </a:schemeClr>
                </a:solidFill>
              </a:rPr>
              <a:t>/ </a:t>
            </a:r>
            <a:r>
              <a:rPr lang="en-US" sz="3600" b="1" dirty="0"/>
              <a:t>Welsh Bible 1588</a:t>
            </a:r>
            <a:br>
              <a:rPr lang="en-US" sz="3600" b="1" dirty="0"/>
            </a:br>
            <a:r>
              <a:rPr lang="en-US" sz="3600" dirty="0"/>
              <a:t>William Morgan</a:t>
            </a:r>
          </a:p>
        </p:txBody>
      </p:sp>
      <p:sp>
        <p:nvSpPr>
          <p:cNvPr id="33794" name="Content Placeholder 2">
            <a:extLst>
              <a:ext uri="{FF2B5EF4-FFF2-40B4-BE49-F238E27FC236}">
                <a16:creationId xmlns:a16="http://schemas.microsoft.com/office/drawing/2014/main" id="{125EA430-D3B2-3C3B-B35B-C8E54D20B469}"/>
              </a:ext>
            </a:extLst>
          </p:cNvPr>
          <p:cNvSpPr>
            <a:spLocks noGrp="1"/>
          </p:cNvSpPr>
          <p:nvPr>
            <p:ph idx="1"/>
          </p:nvPr>
        </p:nvSpPr>
        <p:spPr>
          <a:xfrm>
            <a:off x="380206" y="4086225"/>
            <a:ext cx="6915150" cy="1561107"/>
          </a:xfrm>
        </p:spPr>
        <p:txBody>
          <a:bodyPr>
            <a:normAutofit/>
          </a:bodyPr>
          <a:lstStyle/>
          <a:p>
            <a:pPr marL="0" indent="0" eaLnBrk="1" hangingPunct="1">
              <a:buFont typeface="Arial" panose="020B0604020202020204" pitchFamily="34" charset="0"/>
              <a:buNone/>
            </a:pPr>
            <a:r>
              <a:rPr lang="en-US" altLang="en-US" sz="2200" dirty="0" err="1">
                <a:solidFill>
                  <a:schemeClr val="accent1">
                    <a:lumMod val="75000"/>
                  </a:schemeClr>
                </a:solidFill>
              </a:rPr>
              <a:t>Ym</a:t>
            </a:r>
            <a:r>
              <a:rPr lang="en-US" altLang="en-US" sz="2200" dirty="0">
                <a:solidFill>
                  <a:schemeClr val="accent1">
                    <a:lumMod val="75000"/>
                  </a:schemeClr>
                </a:solidFill>
              </a:rPr>
              <a:t> 1588, </a:t>
            </a:r>
            <a:r>
              <a:rPr lang="en-US" altLang="en-US" sz="2200" dirty="0" err="1">
                <a:solidFill>
                  <a:schemeClr val="accent1">
                    <a:lumMod val="75000"/>
                  </a:schemeClr>
                </a:solidFill>
              </a:rPr>
              <a:t>bu</a:t>
            </a:r>
            <a:r>
              <a:rPr lang="en-US" altLang="en-US" sz="2200" dirty="0">
                <a:solidFill>
                  <a:schemeClr val="accent1">
                    <a:lumMod val="75000"/>
                  </a:schemeClr>
                </a:solidFill>
              </a:rPr>
              <a:t> William Morgan (1545-1604), </a:t>
            </a:r>
            <a:r>
              <a:rPr lang="en-US" altLang="en-US" sz="2200" dirty="0" err="1">
                <a:solidFill>
                  <a:schemeClr val="accent1">
                    <a:lumMod val="75000"/>
                  </a:schemeClr>
                </a:solidFill>
              </a:rPr>
              <a:t>yr</a:t>
            </a:r>
            <a:r>
              <a:rPr lang="en-US" altLang="en-US" sz="2200" dirty="0">
                <a:solidFill>
                  <a:schemeClr val="accent1">
                    <a:lumMod val="75000"/>
                  </a:schemeClr>
                </a:solidFill>
              </a:rPr>
              <a:t> </a:t>
            </a:r>
            <a:r>
              <a:rPr lang="en-US" altLang="en-US" sz="2200" dirty="0" err="1">
                <a:solidFill>
                  <a:schemeClr val="accent1">
                    <a:lumMod val="75000"/>
                  </a:schemeClr>
                </a:solidFill>
              </a:rPr>
              <a:t>ysgolhaig</a:t>
            </a:r>
            <a:r>
              <a:rPr lang="en-US" altLang="en-US" sz="2200" dirty="0">
                <a:solidFill>
                  <a:schemeClr val="accent1">
                    <a:lumMod val="75000"/>
                  </a:schemeClr>
                </a:solidFill>
              </a:rPr>
              <a:t> ac, </a:t>
            </a:r>
            <a:r>
              <a:rPr lang="en-US" altLang="en-US" sz="2200" dirty="0" err="1">
                <a:solidFill>
                  <a:schemeClr val="accent1">
                    <a:lumMod val="75000"/>
                  </a:schemeClr>
                </a:solidFill>
              </a:rPr>
              <a:t>yn</a:t>
            </a:r>
            <a:r>
              <a:rPr lang="en-US" altLang="en-US" sz="2200" dirty="0">
                <a:solidFill>
                  <a:schemeClr val="accent1">
                    <a:lumMod val="75000"/>
                  </a:schemeClr>
                </a:solidFill>
              </a:rPr>
              <a:t> </a:t>
            </a:r>
            <a:r>
              <a:rPr lang="en-US" altLang="en-US" sz="2200" dirty="0" err="1">
                <a:solidFill>
                  <a:schemeClr val="accent1">
                    <a:lumMod val="75000"/>
                  </a:schemeClr>
                </a:solidFill>
              </a:rPr>
              <a:t>ddiweddarach</a:t>
            </a:r>
            <a:r>
              <a:rPr lang="en-US" altLang="en-US" sz="2200" dirty="0">
                <a:solidFill>
                  <a:schemeClr val="accent1">
                    <a:lumMod val="75000"/>
                  </a:schemeClr>
                </a:solidFill>
              </a:rPr>
              <a:t>, </a:t>
            </a:r>
            <a:r>
              <a:rPr lang="en-US" altLang="en-US" sz="2200" dirty="0" err="1">
                <a:solidFill>
                  <a:schemeClr val="accent1">
                    <a:lumMod val="75000"/>
                  </a:schemeClr>
                </a:solidFill>
              </a:rPr>
              <a:t>Esgob</a:t>
            </a:r>
            <a:r>
              <a:rPr lang="en-US" altLang="en-US" sz="2200" dirty="0">
                <a:solidFill>
                  <a:schemeClr val="accent1">
                    <a:lumMod val="75000"/>
                  </a:schemeClr>
                </a:solidFill>
              </a:rPr>
              <a:t> </a:t>
            </a:r>
            <a:r>
              <a:rPr lang="en-US" altLang="en-US" sz="2200" dirty="0" err="1">
                <a:solidFill>
                  <a:schemeClr val="accent1">
                    <a:lumMod val="75000"/>
                  </a:schemeClr>
                </a:solidFill>
              </a:rPr>
              <a:t>Llandaf</a:t>
            </a:r>
            <a:r>
              <a:rPr lang="en-US" altLang="en-US" sz="2200" dirty="0">
                <a:solidFill>
                  <a:schemeClr val="accent1">
                    <a:lumMod val="75000"/>
                  </a:schemeClr>
                </a:solidFill>
              </a:rPr>
              <a:t> a </a:t>
            </a:r>
            <a:r>
              <a:rPr lang="en-US" altLang="en-US" sz="2200" dirty="0" err="1">
                <a:solidFill>
                  <a:schemeClr val="accent1">
                    <a:lumMod val="75000"/>
                  </a:schemeClr>
                </a:solidFill>
              </a:rPr>
              <a:t>Llanelwy</a:t>
            </a:r>
            <a:r>
              <a:rPr lang="en-US" altLang="en-US" sz="2200" dirty="0">
                <a:solidFill>
                  <a:schemeClr val="accent1">
                    <a:lumMod val="75000"/>
                  </a:schemeClr>
                </a:solidFill>
              </a:rPr>
              <a:t>, </a:t>
            </a:r>
            <a:r>
              <a:rPr lang="en-US" altLang="en-US" sz="2200" dirty="0" err="1">
                <a:solidFill>
                  <a:schemeClr val="accent1">
                    <a:lumMod val="75000"/>
                  </a:schemeClr>
                </a:solidFill>
              </a:rPr>
              <a:t>yn</a:t>
            </a:r>
            <a:r>
              <a:rPr lang="en-US" altLang="en-US" sz="2200" dirty="0">
                <a:solidFill>
                  <a:schemeClr val="accent1">
                    <a:lumMod val="75000"/>
                  </a:schemeClr>
                </a:solidFill>
              </a:rPr>
              <a:t> </a:t>
            </a:r>
            <a:r>
              <a:rPr lang="en-US" altLang="en-US" sz="2200" dirty="0" err="1">
                <a:solidFill>
                  <a:schemeClr val="accent1">
                    <a:lumMod val="75000"/>
                  </a:schemeClr>
                </a:solidFill>
              </a:rPr>
              <a:t>gyfrifol</a:t>
            </a:r>
            <a:r>
              <a:rPr lang="en-US" altLang="en-US" sz="2200" dirty="0">
                <a:solidFill>
                  <a:schemeClr val="accent1">
                    <a:lumMod val="75000"/>
                  </a:schemeClr>
                </a:solidFill>
              </a:rPr>
              <a:t> am </a:t>
            </a:r>
            <a:r>
              <a:rPr lang="en-US" altLang="en-US" sz="2200" dirty="0" err="1">
                <a:solidFill>
                  <a:schemeClr val="accent1">
                    <a:lumMod val="75000"/>
                  </a:schemeClr>
                </a:solidFill>
              </a:rPr>
              <a:t>gyhoeddi</a:t>
            </a:r>
            <a:r>
              <a:rPr lang="en-US" altLang="en-US" sz="2200" dirty="0">
                <a:solidFill>
                  <a:schemeClr val="accent1">
                    <a:lumMod val="75000"/>
                  </a:schemeClr>
                </a:solidFill>
              </a:rPr>
              <a:t> </a:t>
            </a:r>
            <a:r>
              <a:rPr lang="en-US" altLang="en-US" sz="2200" dirty="0" err="1">
                <a:solidFill>
                  <a:schemeClr val="accent1">
                    <a:lumMod val="75000"/>
                  </a:schemeClr>
                </a:solidFill>
              </a:rPr>
              <a:t>cyfieithiad</a:t>
            </a:r>
            <a:r>
              <a:rPr lang="en-US" altLang="en-US" sz="2200" dirty="0">
                <a:solidFill>
                  <a:schemeClr val="accent1">
                    <a:lumMod val="75000"/>
                  </a:schemeClr>
                </a:solidFill>
              </a:rPr>
              <a:t> </a:t>
            </a:r>
            <a:r>
              <a:rPr lang="en-US" altLang="en-US" sz="2200" dirty="0" err="1">
                <a:solidFill>
                  <a:schemeClr val="accent1">
                    <a:lumMod val="75000"/>
                  </a:schemeClr>
                </a:solidFill>
              </a:rPr>
              <a:t>Cymraeg</a:t>
            </a:r>
            <a:r>
              <a:rPr lang="en-US" altLang="en-US" sz="2200" dirty="0">
                <a:solidFill>
                  <a:schemeClr val="accent1">
                    <a:lumMod val="75000"/>
                  </a:schemeClr>
                </a:solidFill>
              </a:rPr>
              <a:t> </a:t>
            </a:r>
            <a:r>
              <a:rPr lang="en-US" altLang="en-US" sz="2200" dirty="0" err="1">
                <a:solidFill>
                  <a:schemeClr val="accent1">
                    <a:lumMod val="75000"/>
                  </a:schemeClr>
                </a:solidFill>
              </a:rPr>
              <a:t>cyntaf</a:t>
            </a:r>
            <a:r>
              <a:rPr lang="en-US" altLang="en-US" sz="2200" dirty="0">
                <a:solidFill>
                  <a:schemeClr val="accent1">
                    <a:lumMod val="75000"/>
                  </a:schemeClr>
                </a:solidFill>
              </a:rPr>
              <a:t> y </a:t>
            </a:r>
            <a:r>
              <a:rPr lang="en-US" altLang="en-US" sz="2200" dirty="0" err="1">
                <a:solidFill>
                  <a:schemeClr val="accent1">
                    <a:lumMod val="75000"/>
                  </a:schemeClr>
                </a:solidFill>
              </a:rPr>
              <a:t>Beibl</a:t>
            </a:r>
            <a:r>
              <a:rPr lang="en-US" altLang="en-US" sz="2200" dirty="0">
                <a:solidFill>
                  <a:schemeClr val="accent1">
                    <a:lumMod val="75000"/>
                  </a:schemeClr>
                </a:solidFill>
              </a:rPr>
              <a:t> </a:t>
            </a:r>
            <a:r>
              <a:rPr lang="en-US" altLang="en-US" sz="2200" dirty="0" err="1">
                <a:solidFill>
                  <a:schemeClr val="accent1">
                    <a:lumMod val="75000"/>
                  </a:schemeClr>
                </a:solidFill>
              </a:rPr>
              <a:t>cyflawn</a:t>
            </a:r>
            <a:r>
              <a:rPr lang="en-US" altLang="en-US" sz="2200" dirty="0">
                <a:solidFill>
                  <a:schemeClr val="accent1">
                    <a:lumMod val="75000"/>
                  </a:schemeClr>
                </a:solidFill>
              </a:rPr>
              <a:t> </a:t>
            </a:r>
            <a:r>
              <a:rPr lang="en-US" altLang="en-US" sz="2200" dirty="0" err="1">
                <a:solidFill>
                  <a:schemeClr val="accent1">
                    <a:lumMod val="75000"/>
                  </a:schemeClr>
                </a:solidFill>
              </a:rPr>
              <a:t>o’r</a:t>
            </a:r>
            <a:r>
              <a:rPr lang="en-US" altLang="en-US" sz="2200" dirty="0">
                <a:solidFill>
                  <a:schemeClr val="accent1">
                    <a:lumMod val="75000"/>
                  </a:schemeClr>
                </a:solidFill>
              </a:rPr>
              <a:t> </a:t>
            </a:r>
            <a:r>
              <a:rPr lang="en-US" altLang="en-US" sz="2200" dirty="0" err="1">
                <a:solidFill>
                  <a:schemeClr val="accent1">
                    <a:lumMod val="75000"/>
                  </a:schemeClr>
                </a:solidFill>
              </a:rPr>
              <a:t>Roeg</a:t>
            </a:r>
            <a:r>
              <a:rPr lang="en-US" altLang="en-US" sz="2200" dirty="0">
                <a:solidFill>
                  <a:schemeClr val="accent1">
                    <a:lumMod val="75000"/>
                  </a:schemeClr>
                </a:solidFill>
              </a:rPr>
              <a:t> </a:t>
            </a:r>
            <a:r>
              <a:rPr lang="en-US" altLang="en-US" sz="2200" dirty="0" err="1">
                <a:solidFill>
                  <a:schemeClr val="accent1">
                    <a:lumMod val="75000"/>
                  </a:schemeClr>
                </a:solidFill>
              </a:rPr>
              <a:t>a’r</a:t>
            </a:r>
            <a:r>
              <a:rPr lang="en-US" altLang="en-US" sz="2200" dirty="0">
                <a:solidFill>
                  <a:schemeClr val="accent1">
                    <a:lumMod val="75000"/>
                  </a:schemeClr>
                </a:solidFill>
              </a:rPr>
              <a:t> </a:t>
            </a:r>
            <a:r>
              <a:rPr lang="en-US" altLang="en-US" sz="2200" dirty="0" err="1">
                <a:solidFill>
                  <a:schemeClr val="accent1">
                    <a:lumMod val="75000"/>
                  </a:schemeClr>
                </a:solidFill>
              </a:rPr>
              <a:t>Hebraeg</a:t>
            </a:r>
            <a:r>
              <a:rPr lang="en-US" altLang="en-US" sz="2200" b="1" i="1" dirty="0">
                <a:solidFill>
                  <a:schemeClr val="accent1">
                    <a:lumMod val="75000"/>
                  </a:schemeClr>
                </a:solidFill>
              </a:rPr>
              <a:t>. </a:t>
            </a:r>
          </a:p>
        </p:txBody>
      </p:sp>
      <p:sp>
        <p:nvSpPr>
          <p:cNvPr id="58371" name="Rectangle 3">
            <a:extLst>
              <a:ext uri="{FF2B5EF4-FFF2-40B4-BE49-F238E27FC236}">
                <a16:creationId xmlns:a16="http://schemas.microsoft.com/office/drawing/2014/main" id="{F82ADFBE-1C6B-36D8-0C90-E73D3F40C3F7}"/>
              </a:ext>
            </a:extLst>
          </p:cNvPr>
          <p:cNvSpPr>
            <a:spLocks noChangeArrowheads="1"/>
          </p:cNvSpPr>
          <p:nvPr/>
        </p:nvSpPr>
        <p:spPr bwMode="auto">
          <a:xfrm>
            <a:off x="185738" y="1327149"/>
            <a:ext cx="7304087"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defRPr>
            </a:lvl1pPr>
            <a:lvl2pPr marL="742950" indent="-285750">
              <a:defRPr>
                <a:solidFill>
                  <a:schemeClr val="tx1"/>
                </a:solidFill>
                <a:latin typeface="Calibri" charset="0"/>
              </a:defRPr>
            </a:lvl2pPr>
            <a:lvl3pPr marL="1143000" indent="-228600">
              <a:defRPr>
                <a:solidFill>
                  <a:schemeClr val="tx1"/>
                </a:solidFill>
                <a:latin typeface="Calibri" charset="0"/>
              </a:defRPr>
            </a:lvl3pPr>
            <a:lvl4pPr marL="1600200" indent="-228600">
              <a:defRPr>
                <a:solidFill>
                  <a:schemeClr val="tx1"/>
                </a:solidFill>
                <a:latin typeface="Calibri" charset="0"/>
              </a:defRPr>
            </a:lvl4pPr>
            <a:lvl5pPr marL="2057400" indent="-228600">
              <a:defRPr>
                <a:solidFill>
                  <a:schemeClr val="tx1"/>
                </a:solidFill>
                <a:latin typeface="Calibri" charset="0"/>
              </a:defRPr>
            </a:lvl5pPr>
            <a:lvl6pPr marL="2514600" indent="-228600" fontAlgn="base">
              <a:spcBef>
                <a:spcPct val="0"/>
              </a:spcBef>
              <a:spcAft>
                <a:spcPct val="0"/>
              </a:spcAft>
              <a:defRPr>
                <a:solidFill>
                  <a:schemeClr val="tx1"/>
                </a:solidFill>
                <a:latin typeface="Calibri" charset="0"/>
              </a:defRPr>
            </a:lvl6pPr>
            <a:lvl7pPr marL="2971800" indent="-228600" fontAlgn="base">
              <a:spcBef>
                <a:spcPct val="0"/>
              </a:spcBef>
              <a:spcAft>
                <a:spcPct val="0"/>
              </a:spcAft>
              <a:defRPr>
                <a:solidFill>
                  <a:schemeClr val="tx1"/>
                </a:solidFill>
                <a:latin typeface="Calibri" charset="0"/>
              </a:defRPr>
            </a:lvl7pPr>
            <a:lvl8pPr marL="3429000" indent="-228600" fontAlgn="base">
              <a:spcBef>
                <a:spcPct val="0"/>
              </a:spcBef>
              <a:spcAft>
                <a:spcPct val="0"/>
              </a:spcAft>
              <a:defRPr>
                <a:solidFill>
                  <a:schemeClr val="tx1"/>
                </a:solidFill>
                <a:latin typeface="Calibri" charset="0"/>
              </a:defRPr>
            </a:lvl8pPr>
            <a:lvl9pPr marL="3886200" indent="-228600" fontAlgn="base">
              <a:spcBef>
                <a:spcPct val="0"/>
              </a:spcBef>
              <a:spcAft>
                <a:spcPct val="0"/>
              </a:spcAft>
              <a:defRPr>
                <a:solidFill>
                  <a:schemeClr val="tx1"/>
                </a:solidFill>
                <a:latin typeface="Calibri" charset="0"/>
              </a:defRPr>
            </a:lvl9pPr>
          </a:lstStyle>
          <a:p>
            <a:pPr eaLnBrk="1" hangingPunct="1">
              <a:defRPr/>
            </a:pPr>
            <a:r>
              <a:rPr lang="en-US" altLang="en-US" sz="2200" dirty="0">
                <a:latin typeface="Arial" panose="020B0604020202020204" pitchFamily="34" charset="0"/>
                <a:cs typeface="Arial" panose="020B0604020202020204" pitchFamily="34" charset="0"/>
              </a:rPr>
              <a:t>The year 1588 saw the publication of the first Welsh translation of the complete Bible. It was the work of William Morgan, (1545-1604).</a:t>
            </a:r>
          </a:p>
          <a:p>
            <a:pPr eaLnBrk="1" hangingPunct="1">
              <a:defRPr/>
            </a:pPr>
            <a:r>
              <a:rPr lang="en-US" altLang="en-US" sz="2200" dirty="0">
                <a:latin typeface="Arial" panose="020B0604020202020204" pitchFamily="34" charset="0"/>
                <a:cs typeface="Arial" panose="020B0604020202020204" pitchFamily="34" charset="0"/>
              </a:rPr>
              <a:t>This folio volume was printed in black letter by the deputies of Christopher Barker, the Queen's Printer. It was intended for church rather than home use. Translated from the Hebrew and Greek originals</a:t>
            </a:r>
          </a:p>
        </p:txBody>
      </p:sp>
      <p:pic>
        <p:nvPicPr>
          <p:cNvPr id="33796" name="Picture 4">
            <a:extLst>
              <a:ext uri="{FF2B5EF4-FFF2-40B4-BE49-F238E27FC236}">
                <a16:creationId xmlns:a16="http://schemas.microsoft.com/office/drawing/2014/main" id="{296C99E2-24C3-109D-3DFD-C2FC0BDE7B81}"/>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585075" y="-111125"/>
            <a:ext cx="3865563" cy="617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Rectangle 5">
            <a:extLst>
              <a:ext uri="{FF2B5EF4-FFF2-40B4-BE49-F238E27FC236}">
                <a16:creationId xmlns:a16="http://schemas.microsoft.com/office/drawing/2014/main" id="{18C95595-5DA0-C5AF-8E4E-3424B22645DA}"/>
              </a:ext>
            </a:extLst>
          </p:cNvPr>
          <p:cNvSpPr>
            <a:spLocks noChangeArrowheads="1"/>
          </p:cNvSpPr>
          <p:nvPr/>
        </p:nvSpPr>
        <p:spPr bwMode="auto">
          <a:xfrm>
            <a:off x="6904038" y="6373813"/>
            <a:ext cx="5227637"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600" b="1" i="1">
                <a:solidFill>
                  <a:srgbClr val="000000"/>
                </a:solidFill>
                <a:latin typeface="Georgia" panose="02040502050405020303" pitchFamily="18" charset="0"/>
              </a:rPr>
              <a:t>Argraffiad printiedig, cyfrol ffolio inc ar bapur</a:t>
            </a:r>
            <a:endParaRPr lang="en-US" altLang="en-US" sz="1600" b="1" i="1"/>
          </a:p>
        </p:txBody>
      </p:sp>
      <p:sp>
        <p:nvSpPr>
          <p:cNvPr id="33798" name="Rectangle 5">
            <a:extLst>
              <a:ext uri="{FF2B5EF4-FFF2-40B4-BE49-F238E27FC236}">
                <a16:creationId xmlns:a16="http://schemas.microsoft.com/office/drawing/2014/main" id="{5F5F087C-A7BA-C15D-F54B-C2732A1B3C30}"/>
              </a:ext>
            </a:extLst>
          </p:cNvPr>
          <p:cNvSpPr>
            <a:spLocks noChangeArrowheads="1"/>
          </p:cNvSpPr>
          <p:nvPr/>
        </p:nvSpPr>
        <p:spPr bwMode="auto">
          <a:xfrm>
            <a:off x="7316788" y="6076950"/>
            <a:ext cx="44577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800">
                <a:solidFill>
                  <a:srgbClr val="000000"/>
                </a:solidFill>
                <a:latin typeface="Georgia" panose="02040502050405020303" pitchFamily="18" charset="0"/>
              </a:rPr>
              <a:t>Printed edition, folio volume ink on paper</a:t>
            </a:r>
            <a:endParaRPr lang="en-US" altLang="en-US" sz="1800"/>
          </a:p>
        </p:txBody>
      </p:sp>
      <p:sp>
        <p:nvSpPr>
          <p:cNvPr id="3" name="TextBox 2">
            <a:extLst>
              <a:ext uri="{FF2B5EF4-FFF2-40B4-BE49-F238E27FC236}">
                <a16:creationId xmlns:a16="http://schemas.microsoft.com/office/drawing/2014/main" id="{21B40548-9C6E-0A23-7E57-6F9197A85699}"/>
              </a:ext>
            </a:extLst>
          </p:cNvPr>
          <p:cNvSpPr txBox="1"/>
          <p:nvPr/>
        </p:nvSpPr>
        <p:spPr>
          <a:xfrm>
            <a:off x="241301" y="5647332"/>
            <a:ext cx="6615112" cy="1200329"/>
          </a:xfrm>
          <a:prstGeom prst="rect">
            <a:avLst/>
          </a:prstGeom>
          <a:noFill/>
        </p:spPr>
        <p:txBody>
          <a:bodyPr wrap="square" rtlCol="0">
            <a:spAutoFit/>
          </a:bodyPr>
          <a:lstStyle/>
          <a:p>
            <a:pPr marL="0" indent="0" eaLnBrk="1" hangingPunct="1">
              <a:buFont typeface="Arial" panose="020B0604020202020204" pitchFamily="34" charset="0"/>
              <a:buNone/>
            </a:pPr>
            <a:r>
              <a:rPr lang="en-US" altLang="en-US" sz="1800" b="1" i="1" dirty="0">
                <a:solidFill>
                  <a:schemeClr val="accent1">
                    <a:lumMod val="50000"/>
                  </a:schemeClr>
                </a:solidFill>
                <a:hlinkClick r:id="rId3"/>
              </a:rPr>
              <a:t>https://www.library.wales/discover-learn/digital-exhibitions/printed-material/1588-welsh-bible#?c=&amp;m=&amp;s=&amp;cv=1&amp;xywh=-1319%2C-1%2C5163%2C4002</a:t>
            </a:r>
            <a:endParaRPr lang="en-US" altLang="en-US" sz="1800" b="1" i="1" dirty="0">
              <a:solidFill>
                <a:schemeClr val="accent1">
                  <a:lumMod val="50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462" y="249787"/>
            <a:ext cx="11761076" cy="777875"/>
          </a:xfrm>
        </p:spPr>
        <p:txBody>
          <a:bodyPr>
            <a:normAutofit/>
          </a:bodyPr>
          <a:lstStyle/>
          <a:p>
            <a:r>
              <a:rPr lang="en-GB" sz="3600" dirty="0"/>
              <a:t>Thomas Gainsborough (c. 1750) </a:t>
            </a:r>
            <a:r>
              <a:rPr lang="en-GB" sz="3600" i="1" dirty="0"/>
              <a:t>Mr and Mrs Andrews</a:t>
            </a:r>
            <a:endParaRPr lang="en-US" sz="3600" i="1" dirty="0"/>
          </a:p>
        </p:txBody>
      </p:sp>
      <p:pic>
        <p:nvPicPr>
          <p:cNvPr id="5" name="Picture 4" descr="A person and person sitting on a bench&#10;&#10;Description automatically generated">
            <a:extLst>
              <a:ext uri="{FF2B5EF4-FFF2-40B4-BE49-F238E27FC236}">
                <a16:creationId xmlns:a16="http://schemas.microsoft.com/office/drawing/2014/main" id="{2EFF995C-0E58-8B31-A51E-762D81B1E7B8}"/>
              </a:ext>
            </a:extLst>
          </p:cNvPr>
          <p:cNvPicPr>
            <a:picLocks noChangeAspect="1"/>
          </p:cNvPicPr>
          <p:nvPr/>
        </p:nvPicPr>
        <p:blipFill>
          <a:blip r:embed="rId2"/>
          <a:stretch>
            <a:fillRect/>
          </a:stretch>
        </p:blipFill>
        <p:spPr>
          <a:xfrm>
            <a:off x="1352148" y="1027662"/>
            <a:ext cx="9298466" cy="5430727"/>
          </a:xfrm>
          <a:prstGeom prst="rect">
            <a:avLst/>
          </a:prstGeom>
        </p:spPr>
      </p:pic>
      <p:sp>
        <p:nvSpPr>
          <p:cNvPr id="8" name="TextBox 7">
            <a:extLst>
              <a:ext uri="{FF2B5EF4-FFF2-40B4-BE49-F238E27FC236}">
                <a16:creationId xmlns:a16="http://schemas.microsoft.com/office/drawing/2014/main" id="{987CEB01-A12E-4970-E7FD-4163C317FCD0}"/>
              </a:ext>
            </a:extLst>
          </p:cNvPr>
          <p:cNvSpPr txBox="1"/>
          <p:nvPr/>
        </p:nvSpPr>
        <p:spPr>
          <a:xfrm>
            <a:off x="1473090" y="6458389"/>
            <a:ext cx="9056582" cy="369332"/>
          </a:xfrm>
          <a:prstGeom prst="rect">
            <a:avLst/>
          </a:prstGeom>
          <a:noFill/>
        </p:spPr>
        <p:txBody>
          <a:bodyPr wrap="none" rtlCol="0">
            <a:spAutoFit/>
          </a:bodyPr>
          <a:lstStyle/>
          <a:p>
            <a:r>
              <a:rPr lang="en-US" dirty="0"/>
              <a:t>https://</a:t>
            </a:r>
            <a:r>
              <a:rPr lang="en-US" dirty="0" err="1"/>
              <a:t>www.nationalgallery.org.uk</a:t>
            </a:r>
            <a:r>
              <a:rPr lang="en-US" dirty="0"/>
              <a:t>/paintings/</a:t>
            </a:r>
            <a:r>
              <a:rPr lang="en-US" dirty="0" err="1"/>
              <a:t>thomas</a:t>
            </a:r>
            <a:r>
              <a:rPr lang="en-US" dirty="0"/>
              <a:t>-</a:t>
            </a:r>
            <a:r>
              <a:rPr lang="en-US" dirty="0" err="1"/>
              <a:t>gainsborough</a:t>
            </a:r>
            <a:r>
              <a:rPr lang="en-US" dirty="0"/>
              <a:t>-</a:t>
            </a:r>
            <a:r>
              <a:rPr lang="en-US" dirty="0" err="1"/>
              <a:t>mr</a:t>
            </a:r>
            <a:r>
              <a:rPr lang="en-US" dirty="0"/>
              <a:t>-and-</a:t>
            </a:r>
            <a:r>
              <a:rPr lang="en-US" dirty="0" err="1"/>
              <a:t>mrs</a:t>
            </a:r>
            <a:r>
              <a:rPr lang="en-US" dirty="0"/>
              <a:t>-</a:t>
            </a:r>
            <a:r>
              <a:rPr lang="en-US" dirty="0" err="1"/>
              <a:t>andrews</a:t>
            </a:r>
            <a:endParaRPr lang="en-US" dirty="0"/>
          </a:p>
        </p:txBody>
      </p:sp>
    </p:spTree>
    <p:extLst>
      <p:ext uri="{BB962C8B-B14F-4D97-AF65-F5344CB8AC3E}">
        <p14:creationId xmlns:p14="http://schemas.microsoft.com/office/powerpoint/2010/main" val="2767066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a:extLst>
              <a:ext uri="{FF2B5EF4-FFF2-40B4-BE49-F238E27FC236}">
                <a16:creationId xmlns:a16="http://schemas.microsoft.com/office/drawing/2014/main" id="{0FFB7ADB-C5FC-4BB2-9D37-8EE2D46DD140}"/>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828801" y="152400"/>
            <a:ext cx="5235575" cy="655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C6293A1-136A-1FEC-692D-10276B2387A6}"/>
              </a:ext>
            </a:extLst>
          </p:cNvPr>
          <p:cNvSpPr txBox="1"/>
          <p:nvPr/>
        </p:nvSpPr>
        <p:spPr>
          <a:xfrm>
            <a:off x="7350826" y="1674674"/>
            <a:ext cx="3783075" cy="1938992"/>
          </a:xfrm>
          <a:prstGeom prst="rect">
            <a:avLst/>
          </a:prstGeom>
          <a:noFill/>
        </p:spPr>
        <p:txBody>
          <a:bodyPr wrap="square" rtlCol="0">
            <a:spAutoFit/>
          </a:bodyPr>
          <a:lstStyle/>
          <a:p>
            <a:r>
              <a:rPr lang="en-US" sz="2000" dirty="0"/>
              <a:t>Sir Joshua Reynolds (1762) </a:t>
            </a:r>
            <a:r>
              <a:rPr lang="en-US" sz="2000" i="1" dirty="0"/>
              <a:t>Lady Cecil Rice, </a:t>
            </a:r>
            <a:r>
              <a:rPr lang="en-US" sz="2000" dirty="0"/>
              <a:t>(Newton House </a:t>
            </a:r>
            <a:r>
              <a:rPr lang="en-US" sz="2000" dirty="0" err="1"/>
              <a:t>Llandeilo</a:t>
            </a:r>
            <a:r>
              <a:rPr lang="en-US" sz="2000" dirty="0"/>
              <a:t>) [oil on canvas/ </a:t>
            </a:r>
            <a:r>
              <a:rPr lang="en-US" sz="2000" dirty="0" err="1"/>
              <a:t>olew</a:t>
            </a:r>
            <a:r>
              <a:rPr lang="en-US" sz="2000" dirty="0"/>
              <a:t> </a:t>
            </a:r>
            <a:r>
              <a:rPr lang="en-US" sz="2000" dirty="0" err="1"/>
              <a:t>ar</a:t>
            </a:r>
            <a:r>
              <a:rPr lang="en-US" sz="2000" dirty="0"/>
              <a:t> </a:t>
            </a:r>
            <a:r>
              <a:rPr lang="en-US" sz="2000" dirty="0" err="1"/>
              <a:t>gynfas</a:t>
            </a:r>
            <a:r>
              <a:rPr lang="en-US" sz="2000" dirty="0"/>
              <a:t>] 126.37 cm x 100.65 cm	</a:t>
            </a:r>
          </a:p>
          <a:p>
            <a:endParaRPr lang="en-US" sz="2000" dirty="0"/>
          </a:p>
        </p:txBody>
      </p:sp>
    </p:spTree>
    <p:extLst>
      <p:ext uri="{BB962C8B-B14F-4D97-AF65-F5344CB8AC3E}">
        <p14:creationId xmlns:p14="http://schemas.microsoft.com/office/powerpoint/2010/main" val="341018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Context History –</a:t>
            </a:r>
            <a:r>
              <a:rPr lang="en-US" i="1" dirty="0"/>
              <a:t> </a:t>
            </a:r>
            <a:r>
              <a:rPr lang="en-US" i="1" dirty="0" err="1"/>
              <a:t>Cyd-Destun</a:t>
            </a:r>
            <a:r>
              <a:rPr lang="en-US" i="1" dirty="0"/>
              <a:t> Hanes</a:t>
            </a:r>
          </a:p>
        </p:txBody>
      </p:sp>
      <p:sp>
        <p:nvSpPr>
          <p:cNvPr id="3" name="Content Placeholder 2"/>
          <p:cNvSpPr>
            <a:spLocks noGrp="1"/>
          </p:cNvSpPr>
          <p:nvPr>
            <p:ph idx="1"/>
          </p:nvPr>
        </p:nvSpPr>
        <p:spPr/>
        <p:txBody>
          <a:bodyPr>
            <a:normAutofit/>
          </a:bodyPr>
          <a:lstStyle/>
          <a:p>
            <a:pPr marL="0" indent="0">
              <a:buNone/>
            </a:pPr>
            <a:r>
              <a:rPr lang="en-US" sz="4000" dirty="0"/>
              <a:t>WHEN WE SEE A LANDSCAPE WE SITUATE OURSELVES IN IT. IF WE ‘SAW’ THE ART OF THE PAST. WE WOULD SITUATE OURSELVES IN HISTORY.</a:t>
            </a:r>
          </a:p>
          <a:p>
            <a:pPr marL="0" indent="0">
              <a:buNone/>
            </a:pPr>
            <a:endParaRPr lang="en-US" sz="4000" dirty="0"/>
          </a:p>
          <a:p>
            <a:pPr marL="457200" lvl="1" indent="0" algn="r">
              <a:buNone/>
            </a:pPr>
            <a:r>
              <a:rPr lang="en-US" dirty="0"/>
              <a:t>BERGER (1972) </a:t>
            </a:r>
            <a:r>
              <a:rPr lang="en-US" i="1" dirty="0"/>
              <a:t>WAYS OF SEEING</a:t>
            </a:r>
            <a:endParaRPr lang="en-US" dirty="0"/>
          </a:p>
        </p:txBody>
      </p:sp>
    </p:spTree>
    <p:extLst>
      <p:ext uri="{BB962C8B-B14F-4D97-AF65-F5344CB8AC3E}">
        <p14:creationId xmlns:p14="http://schemas.microsoft.com/office/powerpoint/2010/main" val="115535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Box 4">
            <a:extLst>
              <a:ext uri="{FF2B5EF4-FFF2-40B4-BE49-F238E27FC236}">
                <a16:creationId xmlns:a16="http://schemas.microsoft.com/office/drawing/2014/main" id="{6A43CA98-50EC-B297-3257-C26AE0E5F2FD}"/>
              </a:ext>
            </a:extLst>
          </p:cNvPr>
          <p:cNvSpPr txBox="1">
            <a:spLocks noChangeArrowheads="1"/>
          </p:cNvSpPr>
          <p:nvPr/>
        </p:nvSpPr>
        <p:spPr bwMode="auto">
          <a:xfrm>
            <a:off x="274320" y="275273"/>
            <a:ext cx="469836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2400" dirty="0">
                <a:latin typeface="Arial" panose="020B0604020202020204" pitchFamily="34" charset="0"/>
                <a:cs typeface="Arial" panose="020B0604020202020204" pitchFamily="34" charset="0"/>
              </a:rPr>
              <a:t>Richard Wilson (1714-82)</a:t>
            </a:r>
          </a:p>
        </p:txBody>
      </p:sp>
      <p:pic>
        <p:nvPicPr>
          <p:cNvPr id="3" name="Picture 2" descr="A painting of a landscape with mountains in the background&#10;&#10;Description automatically generated">
            <a:extLst>
              <a:ext uri="{FF2B5EF4-FFF2-40B4-BE49-F238E27FC236}">
                <a16:creationId xmlns:a16="http://schemas.microsoft.com/office/drawing/2014/main" id="{734F3160-FD4B-D060-AD04-8AD95B75B0B5}"/>
              </a:ext>
            </a:extLst>
          </p:cNvPr>
          <p:cNvPicPr>
            <a:picLocks noChangeAspect="1"/>
          </p:cNvPicPr>
          <p:nvPr/>
        </p:nvPicPr>
        <p:blipFill>
          <a:blip r:embed="rId2"/>
          <a:stretch>
            <a:fillRect/>
          </a:stretch>
        </p:blipFill>
        <p:spPr>
          <a:xfrm>
            <a:off x="5825344" y="108372"/>
            <a:ext cx="6286473" cy="5414224"/>
          </a:xfrm>
          <a:prstGeom prst="rect">
            <a:avLst/>
          </a:prstGeom>
        </p:spPr>
      </p:pic>
      <p:sp>
        <p:nvSpPr>
          <p:cNvPr id="4" name="TextBox 3">
            <a:extLst>
              <a:ext uri="{FF2B5EF4-FFF2-40B4-BE49-F238E27FC236}">
                <a16:creationId xmlns:a16="http://schemas.microsoft.com/office/drawing/2014/main" id="{D3F69824-074D-FA8B-669A-8B8D92CC6782}"/>
              </a:ext>
            </a:extLst>
          </p:cNvPr>
          <p:cNvSpPr txBox="1"/>
          <p:nvPr/>
        </p:nvSpPr>
        <p:spPr>
          <a:xfrm>
            <a:off x="5825344" y="5554261"/>
            <a:ext cx="5697537" cy="923330"/>
          </a:xfrm>
          <a:prstGeom prst="rect">
            <a:avLst/>
          </a:prstGeom>
          <a:noFill/>
        </p:spPr>
        <p:txBody>
          <a:bodyPr wrap="square" rtlCol="0">
            <a:spAutoFit/>
          </a:bodyPr>
          <a:lstStyle/>
          <a:p>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Richard Wilson (1770–1775)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Valley of the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Mawddach</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with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Cader</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Idris Beyond</a:t>
            </a:r>
            <a:endPar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endParaRPr>
          </a:p>
          <a:p>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Manchester Art Gallery </a:t>
            </a:r>
          </a:p>
        </p:txBody>
      </p:sp>
      <p:sp>
        <p:nvSpPr>
          <p:cNvPr id="5" name="TextBox 4">
            <a:extLst>
              <a:ext uri="{FF2B5EF4-FFF2-40B4-BE49-F238E27FC236}">
                <a16:creationId xmlns:a16="http://schemas.microsoft.com/office/drawing/2014/main" id="{51224C66-4E9B-9516-876B-001D45C1D61F}"/>
              </a:ext>
            </a:extLst>
          </p:cNvPr>
          <p:cNvSpPr txBox="1"/>
          <p:nvPr/>
        </p:nvSpPr>
        <p:spPr>
          <a:xfrm>
            <a:off x="112823" y="5554261"/>
            <a:ext cx="5612765" cy="646331"/>
          </a:xfrm>
          <a:prstGeom prst="rect">
            <a:avLst/>
          </a:prstGeom>
          <a:noFill/>
        </p:spPr>
        <p:txBody>
          <a:bodyPr wrap="square" rtlCol="0">
            <a:spAutoFit/>
          </a:bodyPr>
          <a:lstStyle/>
          <a:p>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Wilson (1769–1770) Cicero and his two Friends, Atticus and Quintus, at his Villa at </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Arpinum</a:t>
            </a:r>
            <a:endPar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endParaRPr>
          </a:p>
        </p:txBody>
      </p:sp>
      <p:pic>
        <p:nvPicPr>
          <p:cNvPr id="7" name="Picture 6" descr="A painting of a landscape with trees and a bridge&#10;&#10;Description automatically generated">
            <a:extLst>
              <a:ext uri="{FF2B5EF4-FFF2-40B4-BE49-F238E27FC236}">
                <a16:creationId xmlns:a16="http://schemas.microsoft.com/office/drawing/2014/main" id="{3ABEE0BD-288B-E715-0484-43189BFC4154}"/>
              </a:ext>
            </a:extLst>
          </p:cNvPr>
          <p:cNvPicPr>
            <a:picLocks noChangeAspect="1"/>
          </p:cNvPicPr>
          <p:nvPr/>
        </p:nvPicPr>
        <p:blipFill>
          <a:blip r:embed="rId3"/>
          <a:stretch>
            <a:fillRect/>
          </a:stretch>
        </p:blipFill>
        <p:spPr>
          <a:xfrm>
            <a:off x="80010" y="1223011"/>
            <a:ext cx="5678393" cy="3989070"/>
          </a:xfrm>
          <a:prstGeom prst="rect">
            <a:avLst/>
          </a:prstGeom>
        </p:spPr>
      </p:pic>
      <p:sp>
        <p:nvSpPr>
          <p:cNvPr id="8" name="TextBox 7">
            <a:extLst>
              <a:ext uri="{FF2B5EF4-FFF2-40B4-BE49-F238E27FC236}">
                <a16:creationId xmlns:a16="http://schemas.microsoft.com/office/drawing/2014/main" id="{057EC8A2-4FB8-DB9B-3D95-7BB07E112D61}"/>
              </a:ext>
            </a:extLst>
          </p:cNvPr>
          <p:cNvSpPr txBox="1"/>
          <p:nvPr/>
        </p:nvSpPr>
        <p:spPr>
          <a:xfrm>
            <a:off x="393857" y="6482050"/>
            <a:ext cx="10862974" cy="369332"/>
          </a:xfrm>
          <a:prstGeom prst="rect">
            <a:avLst/>
          </a:prstGeom>
          <a:noFill/>
        </p:spPr>
        <p:txBody>
          <a:bodyPr wrap="none" rtlCol="0">
            <a:spAutoFit/>
          </a:bodyPr>
          <a:lstStyle/>
          <a:p>
            <a:r>
              <a:rPr lang="en-US" dirty="0">
                <a:hlinkClick r:id="rId4"/>
              </a:rPr>
              <a:t>https://artuk.org/discover/artworks/search/actor:wilson-richard-171317141782/page/10#artwork-undefined</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extBox 5">
            <a:extLst>
              <a:ext uri="{FF2B5EF4-FFF2-40B4-BE49-F238E27FC236}">
                <a16:creationId xmlns:a16="http://schemas.microsoft.com/office/drawing/2014/main" id="{BAC05B47-DDB6-D7A6-DB33-90FCE4DAD5A6}"/>
              </a:ext>
            </a:extLst>
          </p:cNvPr>
          <p:cNvSpPr txBox="1">
            <a:spLocks noChangeArrowheads="1"/>
          </p:cNvSpPr>
          <p:nvPr/>
        </p:nvSpPr>
        <p:spPr bwMode="auto">
          <a:xfrm>
            <a:off x="204788" y="0"/>
            <a:ext cx="5576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dirty="0"/>
              <a:t>Thomas Jones (1742-1803)</a:t>
            </a:r>
          </a:p>
        </p:txBody>
      </p:sp>
      <p:pic>
        <p:nvPicPr>
          <p:cNvPr id="36866" name="Picture 8" descr="Thomas Jones. Pencerrig   1776.jpg">
            <a:extLst>
              <a:ext uri="{FF2B5EF4-FFF2-40B4-BE49-F238E27FC236}">
                <a16:creationId xmlns:a16="http://schemas.microsoft.com/office/drawing/2014/main" id="{956B82ED-E436-D790-8CC8-D06AE3228CEC}"/>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80535" y="669289"/>
            <a:ext cx="6563580" cy="4779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TextBox 9">
            <a:extLst>
              <a:ext uri="{FF2B5EF4-FFF2-40B4-BE49-F238E27FC236}">
                <a16:creationId xmlns:a16="http://schemas.microsoft.com/office/drawing/2014/main" id="{B8D86034-F3C9-CD04-ED84-F59C2396747C}"/>
              </a:ext>
            </a:extLst>
          </p:cNvPr>
          <p:cNvSpPr txBox="1">
            <a:spLocks noChangeArrowheads="1"/>
          </p:cNvSpPr>
          <p:nvPr/>
        </p:nvSpPr>
        <p:spPr bwMode="auto">
          <a:xfrm>
            <a:off x="204788" y="5526088"/>
            <a:ext cx="631507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400" dirty="0"/>
              <a:t>Jones (1776) </a:t>
            </a:r>
            <a:r>
              <a:rPr lang="en-US" altLang="en-US" sz="1400" i="1" dirty="0" err="1"/>
              <a:t>Pencerrig</a:t>
            </a:r>
            <a:r>
              <a:rPr lang="en-US" altLang="en-US" sz="1400" i="1" dirty="0"/>
              <a:t> [</a:t>
            </a:r>
            <a:r>
              <a:rPr lang="en-US" altLang="en-US" sz="1400" dirty="0"/>
              <a:t>Oil paint on paper </a:t>
            </a:r>
            <a:r>
              <a:rPr lang="en-US" altLang="en-US" sz="1400" dirty="0" err="1"/>
              <a:t>Olew</a:t>
            </a:r>
            <a:r>
              <a:rPr lang="en-US" altLang="en-US" sz="1400" dirty="0"/>
              <a:t> </a:t>
            </a:r>
            <a:r>
              <a:rPr lang="en-US" altLang="en-US" sz="1400" dirty="0" err="1"/>
              <a:t>ar</a:t>
            </a:r>
            <a:r>
              <a:rPr lang="en-US" altLang="en-US" sz="1400" dirty="0"/>
              <a:t> </a:t>
            </a:r>
            <a:r>
              <a:rPr lang="en-US" altLang="en-US" sz="1400" dirty="0" err="1"/>
              <a:t>Bapur</a:t>
            </a:r>
            <a:r>
              <a:rPr lang="en-US" altLang="en-US" sz="1400" dirty="0"/>
              <a:t>]</a:t>
            </a:r>
          </a:p>
          <a:p>
            <a:pPr>
              <a:spcBef>
                <a:spcPct val="0"/>
              </a:spcBef>
              <a:buFontTx/>
              <a:buNone/>
            </a:pPr>
            <a:r>
              <a:rPr lang="en-US" altLang="en-US" sz="1400" dirty="0"/>
              <a:t>http://</a:t>
            </a:r>
            <a:r>
              <a:rPr lang="en-US" altLang="en-US" sz="1400" dirty="0" err="1"/>
              <a:t>www.tate.org.uk</a:t>
            </a:r>
            <a:r>
              <a:rPr lang="en-US" altLang="en-US" sz="1400" dirty="0"/>
              <a:t>/art/artworks/jones-pencerrig-t08243</a:t>
            </a:r>
          </a:p>
        </p:txBody>
      </p:sp>
      <p:pic>
        <p:nvPicPr>
          <p:cNvPr id="36868" name="Picture 10" descr="The Capella Nuova outside the Porta di Chiaja   1782.jpg">
            <a:extLst>
              <a:ext uri="{FF2B5EF4-FFF2-40B4-BE49-F238E27FC236}">
                <a16:creationId xmlns:a16="http://schemas.microsoft.com/office/drawing/2014/main" id="{18F1B88C-D7C3-669B-7FE0-535A48372A1F}"/>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942138" y="812164"/>
            <a:ext cx="5057775" cy="449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TextBox 11">
            <a:extLst>
              <a:ext uri="{FF2B5EF4-FFF2-40B4-BE49-F238E27FC236}">
                <a16:creationId xmlns:a16="http://schemas.microsoft.com/office/drawing/2014/main" id="{359F8218-B760-10BD-FA66-D3CBADFE6A5C}"/>
              </a:ext>
            </a:extLst>
          </p:cNvPr>
          <p:cNvSpPr txBox="1">
            <a:spLocks noChangeArrowheads="1"/>
          </p:cNvSpPr>
          <p:nvPr/>
        </p:nvSpPr>
        <p:spPr bwMode="auto">
          <a:xfrm>
            <a:off x="6954838" y="5591175"/>
            <a:ext cx="5045075" cy="892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400" dirty="0">
                <a:solidFill>
                  <a:srgbClr val="000000"/>
                </a:solidFill>
                <a:latin typeface="Lucida Grande" panose="020B0600040502020204" pitchFamily="34" charset="0"/>
                <a:ea typeface="Lucida Grande" panose="020B0600040502020204" pitchFamily="34" charset="0"/>
                <a:cs typeface="Lucida Grande" panose="020B0600040502020204" pitchFamily="34" charset="0"/>
              </a:rPr>
              <a:t>Jones (1782)</a:t>
            </a:r>
            <a:r>
              <a:rPr lang="en-US" altLang="en-US" sz="1400" i="1" dirty="0">
                <a:solidFill>
                  <a:srgbClr val="000000"/>
                </a:solidFill>
                <a:latin typeface="Lucida Grande" panose="020B0600040502020204" pitchFamily="34" charset="0"/>
                <a:ea typeface="Lucida Grande" panose="020B0600040502020204" pitchFamily="34" charset="0"/>
                <a:cs typeface="Lucida Grande" panose="020B0600040502020204" pitchFamily="34" charset="0"/>
              </a:rPr>
              <a:t>The Capella Nuova outside the Porta di </a:t>
            </a:r>
            <a:r>
              <a:rPr lang="en-US" altLang="en-US" sz="1400" i="1" dirty="0" err="1">
                <a:solidFill>
                  <a:srgbClr val="000000"/>
                </a:solidFill>
                <a:latin typeface="Lucida Grande" panose="020B0600040502020204" pitchFamily="34" charset="0"/>
                <a:ea typeface="Lucida Grande" panose="020B0600040502020204" pitchFamily="34" charset="0"/>
                <a:cs typeface="Lucida Grande" panose="020B0600040502020204" pitchFamily="34" charset="0"/>
              </a:rPr>
              <a:t>Chiaja</a:t>
            </a:r>
            <a:r>
              <a:rPr lang="en-US" altLang="en-US" sz="1400" i="1" dirty="0">
                <a:solidFill>
                  <a:srgbClr val="000000"/>
                </a:solidFill>
                <a:latin typeface="Lucida Grande" panose="020B0600040502020204" pitchFamily="34" charset="0"/>
                <a:ea typeface="Lucida Grande" panose="020B0600040502020204" pitchFamily="34" charset="0"/>
                <a:cs typeface="Lucida Grande" panose="020B0600040502020204" pitchFamily="34" charset="0"/>
              </a:rPr>
              <a:t> </a:t>
            </a:r>
            <a:r>
              <a:rPr lang="en-US" altLang="en-US" sz="1400" dirty="0"/>
              <a:t>[Oil paint on paper </a:t>
            </a:r>
            <a:r>
              <a:rPr lang="en-US" altLang="en-US" sz="1400" dirty="0" err="1"/>
              <a:t>Olew</a:t>
            </a:r>
            <a:r>
              <a:rPr lang="en-US" altLang="en-US" sz="1400" dirty="0"/>
              <a:t> </a:t>
            </a:r>
            <a:r>
              <a:rPr lang="en-US" altLang="en-US" sz="1400" dirty="0" err="1"/>
              <a:t>ar</a:t>
            </a:r>
            <a:r>
              <a:rPr lang="en-US" altLang="en-US" sz="1400" dirty="0"/>
              <a:t> </a:t>
            </a:r>
            <a:r>
              <a:rPr lang="en-US" altLang="en-US" sz="1400" dirty="0" err="1"/>
              <a:t>Bapur</a:t>
            </a:r>
            <a:r>
              <a:rPr lang="en-US" altLang="en-US" sz="1400" dirty="0"/>
              <a:t>]</a:t>
            </a:r>
          </a:p>
          <a:p>
            <a:pPr>
              <a:spcBef>
                <a:spcPct val="0"/>
              </a:spcBef>
              <a:buFontTx/>
              <a:buNone/>
            </a:pPr>
            <a:r>
              <a:rPr lang="en-US" altLang="en-US" sz="1200" dirty="0"/>
              <a:t>http://</a:t>
            </a:r>
            <a:r>
              <a:rPr lang="en-US" altLang="en-US" sz="1200" dirty="0" err="1"/>
              <a:t>www.tate.org.uk</a:t>
            </a:r>
            <a:r>
              <a:rPr lang="en-US" altLang="en-US" sz="1200" dirty="0"/>
              <a:t>/art/artworks/jones-naples-the-capella-nuova-outside-the-porta-di-chiaja-t03545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1" name="Picture 3">
            <a:extLst>
              <a:ext uri="{FF2B5EF4-FFF2-40B4-BE49-F238E27FC236}">
                <a16:creationId xmlns:a16="http://schemas.microsoft.com/office/drawing/2014/main" id="{0E69F2A5-DF85-5E42-8036-AE80EDA04757}"/>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986312" y="0"/>
            <a:ext cx="8219375" cy="6047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2" name="TextBox 4">
            <a:extLst>
              <a:ext uri="{FF2B5EF4-FFF2-40B4-BE49-F238E27FC236}">
                <a16:creationId xmlns:a16="http://schemas.microsoft.com/office/drawing/2014/main" id="{6CF99EF8-974E-6047-BBEF-7372848DF870}"/>
              </a:ext>
            </a:extLst>
          </p:cNvPr>
          <p:cNvSpPr txBox="1">
            <a:spLocks noChangeArrowheads="1"/>
          </p:cNvSpPr>
          <p:nvPr/>
        </p:nvSpPr>
        <p:spPr bwMode="auto">
          <a:xfrm>
            <a:off x="2520189" y="6047470"/>
            <a:ext cx="73630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buNone/>
            </a:pPr>
            <a:r>
              <a:rPr lang="en-US" altLang="en-US" sz="1800" dirty="0">
                <a:solidFill>
                  <a:srgbClr val="000000"/>
                </a:solidFill>
              </a:rPr>
              <a:t>Thomas Jones (1782) </a:t>
            </a:r>
            <a:r>
              <a:rPr lang="en-US" altLang="en-US" sz="1800" i="1" dirty="0">
                <a:solidFill>
                  <a:srgbClr val="000000"/>
                </a:solidFill>
              </a:rPr>
              <a:t>A wall in Naples </a:t>
            </a:r>
            <a:r>
              <a:rPr lang="en-US" altLang="en-US" sz="1800" dirty="0">
                <a:solidFill>
                  <a:srgbClr val="000000"/>
                </a:solidFill>
              </a:rPr>
              <a:t>[Oil on paper 25.4x38.1 cm]</a:t>
            </a:r>
          </a:p>
        </p:txBody>
      </p:sp>
      <p:sp>
        <p:nvSpPr>
          <p:cNvPr id="2" name="TextBox 1">
            <a:extLst>
              <a:ext uri="{FF2B5EF4-FFF2-40B4-BE49-F238E27FC236}">
                <a16:creationId xmlns:a16="http://schemas.microsoft.com/office/drawing/2014/main" id="{82FF4804-64DF-CA3C-379A-E88ADF6894D4}"/>
              </a:ext>
            </a:extLst>
          </p:cNvPr>
          <p:cNvSpPr txBox="1"/>
          <p:nvPr/>
        </p:nvSpPr>
        <p:spPr>
          <a:xfrm>
            <a:off x="2520189" y="6416802"/>
            <a:ext cx="5733236" cy="369332"/>
          </a:xfrm>
          <a:prstGeom prst="rect">
            <a:avLst/>
          </a:prstGeom>
          <a:noFill/>
        </p:spPr>
        <p:txBody>
          <a:bodyPr wrap="none" rtlCol="0">
            <a:spAutoFit/>
          </a:bodyPr>
          <a:lstStyle/>
          <a:p>
            <a:r>
              <a:rPr lang="en-US" dirty="0"/>
              <a:t>https://</a:t>
            </a:r>
            <a:r>
              <a:rPr lang="en-US" dirty="0" err="1"/>
              <a:t>www.nationalgallery.org.uk</a:t>
            </a:r>
            <a:r>
              <a:rPr lang="en-US" dirty="0"/>
              <a:t>/artists/</a:t>
            </a:r>
            <a:r>
              <a:rPr lang="en-US" dirty="0" err="1"/>
              <a:t>thomas</a:t>
            </a:r>
            <a:r>
              <a:rPr lang="en-US" dirty="0"/>
              <a:t>-jones</a:t>
            </a:r>
          </a:p>
        </p:txBody>
      </p:sp>
    </p:spTree>
    <p:extLst>
      <p:ext uri="{BB962C8B-B14F-4D97-AF65-F5344CB8AC3E}">
        <p14:creationId xmlns:p14="http://schemas.microsoft.com/office/powerpoint/2010/main" val="2780841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4">
            <a:extLst>
              <a:ext uri="{FF2B5EF4-FFF2-40B4-BE49-F238E27FC236}">
                <a16:creationId xmlns:a16="http://schemas.microsoft.com/office/drawing/2014/main" id="{DB158863-7541-184B-A956-1E3A7DE7E6C5}"/>
              </a:ext>
            </a:extLst>
          </p:cNvPr>
          <p:cNvSpPr>
            <a:spLocks noChangeArrowheads="1"/>
          </p:cNvSpPr>
          <p:nvPr/>
        </p:nvSpPr>
        <p:spPr bwMode="auto">
          <a:xfrm>
            <a:off x="1026220" y="5754275"/>
            <a:ext cx="942663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buNone/>
            </a:pPr>
            <a:r>
              <a:rPr lang="en-US" altLang="en-US" sz="2000" dirty="0">
                <a:solidFill>
                  <a:srgbClr val="000000"/>
                </a:solidFill>
                <a:latin typeface="ArialMT"/>
              </a:rPr>
              <a:t>Joseph </a:t>
            </a:r>
            <a:r>
              <a:rPr lang="en-US" altLang="en-US" sz="2000" dirty="0" err="1">
                <a:solidFill>
                  <a:srgbClr val="000000"/>
                </a:solidFill>
                <a:latin typeface="ArialMT"/>
              </a:rPr>
              <a:t>Mallord</a:t>
            </a:r>
            <a:r>
              <a:rPr lang="en-US" altLang="en-US" sz="2000" dirty="0">
                <a:solidFill>
                  <a:srgbClr val="000000"/>
                </a:solidFill>
                <a:latin typeface="ArialMT"/>
              </a:rPr>
              <a:t> William Turner (1798</a:t>
            </a:r>
            <a:r>
              <a:rPr lang="en-US" altLang="en-US" sz="2000" i="1" dirty="0">
                <a:solidFill>
                  <a:srgbClr val="000000"/>
                </a:solidFill>
                <a:latin typeface="ArialMT"/>
              </a:rPr>
              <a:t>)</a:t>
            </a:r>
          </a:p>
          <a:p>
            <a:pPr fontAlgn="base">
              <a:spcBef>
                <a:spcPct val="0"/>
              </a:spcBef>
              <a:spcAft>
                <a:spcPct val="0"/>
              </a:spcAft>
              <a:buNone/>
            </a:pPr>
            <a:r>
              <a:rPr lang="en-US" altLang="en-US" sz="2000" i="1" dirty="0">
                <a:solidFill>
                  <a:srgbClr val="000000"/>
                </a:solidFill>
                <a:latin typeface="ArialMT"/>
              </a:rPr>
              <a:t>Carreg </a:t>
            </a:r>
            <a:r>
              <a:rPr lang="en-US" altLang="en-US" sz="2000" i="1" dirty="0" err="1">
                <a:solidFill>
                  <a:srgbClr val="000000"/>
                </a:solidFill>
                <a:latin typeface="ArialMT"/>
              </a:rPr>
              <a:t>Cennen</a:t>
            </a:r>
            <a:r>
              <a:rPr lang="en-US" altLang="en-US" sz="2000" i="1" dirty="0">
                <a:solidFill>
                  <a:srgbClr val="000000"/>
                </a:solidFill>
                <a:latin typeface="ArialMT"/>
              </a:rPr>
              <a:t> Castle from the South-West </a:t>
            </a:r>
            <a:r>
              <a:rPr lang="en-US" altLang="en-US" sz="2000" dirty="0">
                <a:solidFill>
                  <a:srgbClr val="000000"/>
                </a:solidFill>
                <a:latin typeface="ArialMT"/>
              </a:rPr>
              <a:t>[2 pages from a sketchbook] Tate </a:t>
            </a:r>
          </a:p>
          <a:p>
            <a:pPr fontAlgn="base">
              <a:spcBef>
                <a:spcPct val="0"/>
              </a:spcBef>
              <a:spcAft>
                <a:spcPct val="0"/>
              </a:spcAft>
              <a:buNone/>
            </a:pPr>
            <a:r>
              <a:rPr lang="en-US" altLang="en-US" sz="2000" i="1" dirty="0">
                <a:solidFill>
                  <a:srgbClr val="000000"/>
                </a:solidFill>
                <a:latin typeface="ArialMT"/>
              </a:rPr>
              <a:t>	</a:t>
            </a:r>
          </a:p>
        </p:txBody>
      </p:sp>
      <p:pic>
        <p:nvPicPr>
          <p:cNvPr id="3" name="Picture 2" descr="An open book with a painting of a landscape&#10;&#10;AI-generated content may be incorrect.">
            <a:extLst>
              <a:ext uri="{FF2B5EF4-FFF2-40B4-BE49-F238E27FC236}">
                <a16:creationId xmlns:a16="http://schemas.microsoft.com/office/drawing/2014/main" id="{D916759C-1EF5-66B7-D002-3E0045F14BD0}"/>
              </a:ext>
            </a:extLst>
          </p:cNvPr>
          <p:cNvPicPr>
            <a:picLocks noChangeAspect="1"/>
          </p:cNvPicPr>
          <p:nvPr/>
        </p:nvPicPr>
        <p:blipFill>
          <a:blip r:embed="rId3"/>
          <a:stretch>
            <a:fillRect/>
          </a:stretch>
        </p:blipFill>
        <p:spPr>
          <a:xfrm>
            <a:off x="5111401" y="292257"/>
            <a:ext cx="4413595" cy="5316707"/>
          </a:xfrm>
          <a:prstGeom prst="rect">
            <a:avLst/>
          </a:prstGeom>
        </p:spPr>
      </p:pic>
      <p:pic>
        <p:nvPicPr>
          <p:cNvPr id="5" name="Picture 4" descr="An open book with a painting on it&#10;&#10;AI-generated content may be incorrect.">
            <a:extLst>
              <a:ext uri="{FF2B5EF4-FFF2-40B4-BE49-F238E27FC236}">
                <a16:creationId xmlns:a16="http://schemas.microsoft.com/office/drawing/2014/main" id="{52D53A63-9EE2-1083-5CB9-17FFDAB4D22A}"/>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1064712" y="292257"/>
            <a:ext cx="4841761" cy="5316707"/>
          </a:xfrm>
          <a:prstGeom prst="rect">
            <a:avLst/>
          </a:prstGeom>
        </p:spPr>
      </p:pic>
      <p:sp>
        <p:nvSpPr>
          <p:cNvPr id="6" name="TextBox 5">
            <a:extLst>
              <a:ext uri="{FF2B5EF4-FFF2-40B4-BE49-F238E27FC236}">
                <a16:creationId xmlns:a16="http://schemas.microsoft.com/office/drawing/2014/main" id="{98A24EE7-486B-DD0C-5CA8-D288F07CD635}"/>
              </a:ext>
            </a:extLst>
          </p:cNvPr>
          <p:cNvSpPr txBox="1"/>
          <p:nvPr/>
        </p:nvSpPr>
        <p:spPr>
          <a:xfrm>
            <a:off x="626301" y="6400606"/>
            <a:ext cx="9947275" cy="369332"/>
          </a:xfrm>
          <a:prstGeom prst="rect">
            <a:avLst/>
          </a:prstGeom>
          <a:noFill/>
        </p:spPr>
        <p:txBody>
          <a:bodyPr wrap="none" rtlCol="0">
            <a:spAutoFit/>
          </a:bodyPr>
          <a:lstStyle/>
          <a:p>
            <a:r>
              <a:rPr lang="en-US" dirty="0">
                <a:hlinkClick r:id="rId5"/>
              </a:rPr>
              <a:t>https://www.tate.org.uk/art/research-publications/jmw-turner/tour-of-wales-r1173868#entry-main</a:t>
            </a:r>
            <a:r>
              <a:rPr lang="en-US" dirty="0"/>
              <a:t> </a:t>
            </a:r>
          </a:p>
        </p:txBody>
      </p:sp>
    </p:spTree>
    <p:extLst>
      <p:ext uri="{BB962C8B-B14F-4D97-AF65-F5344CB8AC3E}">
        <p14:creationId xmlns:p14="http://schemas.microsoft.com/office/powerpoint/2010/main" val="2617102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69" name="Picture 3" descr="343640.jpg">
            <a:extLst>
              <a:ext uri="{FF2B5EF4-FFF2-40B4-BE49-F238E27FC236}">
                <a16:creationId xmlns:a16="http://schemas.microsoft.com/office/drawing/2014/main" id="{BDD1A3EF-6C21-D94A-990F-AD4DC02DA17D}"/>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504800" y="106363"/>
            <a:ext cx="7182400" cy="5906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0" name="TextBox 4">
            <a:extLst>
              <a:ext uri="{FF2B5EF4-FFF2-40B4-BE49-F238E27FC236}">
                <a16:creationId xmlns:a16="http://schemas.microsoft.com/office/drawing/2014/main" id="{220606FD-25F0-8C44-8066-5DF44FA68122}"/>
              </a:ext>
            </a:extLst>
          </p:cNvPr>
          <p:cNvSpPr txBox="1">
            <a:spLocks noChangeArrowheads="1"/>
          </p:cNvSpPr>
          <p:nvPr/>
        </p:nvSpPr>
        <p:spPr bwMode="auto">
          <a:xfrm>
            <a:off x="1580270" y="6012973"/>
            <a:ext cx="923290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buNone/>
            </a:pPr>
            <a:r>
              <a:rPr lang="en-US" altLang="en-US" sz="1800" dirty="0">
                <a:solidFill>
                  <a:srgbClr val="000000"/>
                </a:solidFill>
              </a:rPr>
              <a:t>Thomas Rowlandson (1799) </a:t>
            </a:r>
            <a:r>
              <a:rPr lang="en-US" altLang="en-US" sz="1800" i="1" dirty="0">
                <a:solidFill>
                  <a:srgbClr val="000000"/>
                </a:solidFill>
              </a:rPr>
              <a:t>An Artist Travelling In Wales [</a:t>
            </a:r>
            <a:r>
              <a:rPr lang="en-US" altLang="en-US" sz="1800" dirty="0">
                <a:solidFill>
                  <a:srgbClr val="000000"/>
                </a:solidFill>
              </a:rPr>
              <a:t>Hand-</a:t>
            </a:r>
            <a:r>
              <a:rPr lang="en-US" altLang="en-US" sz="1800" dirty="0" err="1">
                <a:solidFill>
                  <a:srgbClr val="000000"/>
                </a:solidFill>
              </a:rPr>
              <a:t>coloured</a:t>
            </a:r>
            <a:r>
              <a:rPr lang="en-US" altLang="en-US" sz="1800" dirty="0">
                <a:solidFill>
                  <a:srgbClr val="000000"/>
                </a:solidFill>
              </a:rPr>
              <a:t> aquatint.]</a:t>
            </a:r>
          </a:p>
        </p:txBody>
      </p:sp>
      <p:sp>
        <p:nvSpPr>
          <p:cNvPr id="4" name="TextBox 3">
            <a:extLst>
              <a:ext uri="{FF2B5EF4-FFF2-40B4-BE49-F238E27FC236}">
                <a16:creationId xmlns:a16="http://schemas.microsoft.com/office/drawing/2014/main" id="{3CCA1217-5FEE-FA0A-E4CC-F0B68FB306C6}"/>
              </a:ext>
            </a:extLst>
          </p:cNvPr>
          <p:cNvSpPr txBox="1"/>
          <p:nvPr/>
        </p:nvSpPr>
        <p:spPr>
          <a:xfrm>
            <a:off x="665419" y="6386670"/>
            <a:ext cx="10559686" cy="369332"/>
          </a:xfrm>
          <a:prstGeom prst="rect">
            <a:avLst/>
          </a:prstGeom>
          <a:noFill/>
        </p:spPr>
        <p:txBody>
          <a:bodyPr wrap="none" rtlCol="0">
            <a:spAutoFit/>
          </a:bodyPr>
          <a:lstStyle/>
          <a:p>
            <a:r>
              <a:rPr lang="en-US" dirty="0">
                <a:hlinkClick r:id="rId3"/>
              </a:rPr>
              <a:t>https://www.vandaimages.com/2006BC7706-An-Artist-Travelling-In-Wales-by-Thomas-Rowlandson.html</a:t>
            </a:r>
            <a:endParaRPr lang="en-US" dirty="0"/>
          </a:p>
        </p:txBody>
      </p:sp>
    </p:spTree>
    <p:extLst>
      <p:ext uri="{BB962C8B-B14F-4D97-AF65-F5344CB8AC3E}">
        <p14:creationId xmlns:p14="http://schemas.microsoft.com/office/powerpoint/2010/main" val="3696971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981DB-1836-9434-C587-E3D1A0054C8B}"/>
              </a:ext>
            </a:extLst>
          </p:cNvPr>
          <p:cNvSpPr>
            <a:spLocks noGrp="1"/>
          </p:cNvSpPr>
          <p:nvPr>
            <p:ph type="title"/>
          </p:nvPr>
        </p:nvSpPr>
        <p:spPr/>
        <p:txBody>
          <a:bodyPr/>
          <a:lstStyle/>
          <a:p>
            <a:endParaRPr lang="en-US"/>
          </a:p>
        </p:txBody>
      </p:sp>
      <p:sp>
        <p:nvSpPr>
          <p:cNvPr id="6" name="TextBox 5">
            <a:extLst>
              <a:ext uri="{FF2B5EF4-FFF2-40B4-BE49-F238E27FC236}">
                <a16:creationId xmlns:a16="http://schemas.microsoft.com/office/drawing/2014/main" id="{DFD5839B-C828-5CFE-B904-428BA881F59F}"/>
              </a:ext>
            </a:extLst>
          </p:cNvPr>
          <p:cNvSpPr txBox="1"/>
          <p:nvPr/>
        </p:nvSpPr>
        <p:spPr>
          <a:xfrm>
            <a:off x="6096000" y="258082"/>
            <a:ext cx="5925312" cy="2031325"/>
          </a:xfrm>
          <a:prstGeom prst="rect">
            <a:avLst/>
          </a:prstGeom>
          <a:noFill/>
        </p:spPr>
        <p:txBody>
          <a:bodyPr wrap="square" rtlCol="0">
            <a:spAutoFit/>
          </a:bodyPr>
          <a:lstStyle/>
          <a:p>
            <a:r>
              <a:rPr lang="en-GB" b="0" i="0" dirty="0">
                <a:solidFill>
                  <a:srgbClr val="202122"/>
                </a:solidFill>
                <a:effectLst/>
                <a:latin typeface="-apple-system"/>
              </a:rPr>
              <a:t>Mary Dillwyn (1816-1906) (c.1853) </a:t>
            </a:r>
            <a:r>
              <a:rPr lang="en-GB" b="1" dirty="0">
                <a:solidFill>
                  <a:srgbClr val="202122"/>
                </a:solidFill>
                <a:latin typeface="-apple-system"/>
              </a:rPr>
              <a:t>[</a:t>
            </a:r>
            <a:r>
              <a:rPr lang="en-GB" b="0" i="0" dirty="0">
                <a:solidFill>
                  <a:srgbClr val="202122"/>
                </a:solidFill>
                <a:effectLst/>
                <a:latin typeface="-apple-system"/>
              </a:rPr>
              <a:t> Salt print] Sally and Mrs Reed</a:t>
            </a:r>
          </a:p>
          <a:p>
            <a:endParaRPr lang="en-GB" dirty="0">
              <a:solidFill>
                <a:srgbClr val="202122"/>
              </a:solidFill>
              <a:latin typeface="-apple-system"/>
            </a:endParaRPr>
          </a:p>
          <a:p>
            <a:r>
              <a:rPr lang="en-US" dirty="0">
                <a:hlinkClick r:id="rId2"/>
              </a:rPr>
              <a:t>https://www.library.wales/discover-learn/digital-exhibitions/photographs/early-swansea-photography/nlw-photograph-album-3900-mary-dillwyn-photograph-album</a:t>
            </a:r>
            <a:endParaRPr lang="en-GB" dirty="0">
              <a:solidFill>
                <a:srgbClr val="202122"/>
              </a:solidFill>
              <a:latin typeface="-apple-system"/>
            </a:endParaRPr>
          </a:p>
          <a:p>
            <a:endParaRPr lang="en-US" dirty="0"/>
          </a:p>
        </p:txBody>
      </p:sp>
      <p:pic>
        <p:nvPicPr>
          <p:cNvPr id="10" name="Content Placeholder 9" descr="Medium shot of women wearing scarves&#10;&#10;Description automatically generated">
            <a:extLst>
              <a:ext uri="{FF2B5EF4-FFF2-40B4-BE49-F238E27FC236}">
                <a16:creationId xmlns:a16="http://schemas.microsoft.com/office/drawing/2014/main" id="{8DA2ACBE-3607-6D09-1242-10F1BD0CEB3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668865" y="258082"/>
            <a:ext cx="5122335" cy="6246750"/>
          </a:xfrm>
        </p:spPr>
      </p:pic>
      <p:sp>
        <p:nvSpPr>
          <p:cNvPr id="11" name="TextBox 10">
            <a:extLst>
              <a:ext uri="{FF2B5EF4-FFF2-40B4-BE49-F238E27FC236}">
                <a16:creationId xmlns:a16="http://schemas.microsoft.com/office/drawing/2014/main" id="{330BE627-A5E2-2162-2682-BE6B35598153}"/>
              </a:ext>
            </a:extLst>
          </p:cNvPr>
          <p:cNvSpPr txBox="1"/>
          <p:nvPr/>
        </p:nvSpPr>
        <p:spPr>
          <a:xfrm>
            <a:off x="6096000" y="2396450"/>
            <a:ext cx="5925312" cy="3139321"/>
          </a:xfrm>
          <a:prstGeom prst="rect">
            <a:avLst/>
          </a:prstGeom>
          <a:noFill/>
        </p:spPr>
        <p:txBody>
          <a:bodyPr wrap="square" rtlCol="0">
            <a:spAutoFit/>
          </a:bodyPr>
          <a:lstStyle/>
          <a:p>
            <a:r>
              <a:rPr lang="en-GB" b="0" i="0" dirty="0">
                <a:solidFill>
                  <a:srgbClr val="3C3C3C"/>
                </a:solidFill>
                <a:effectLst/>
                <a:latin typeface="Lato" panose="020F0502020204030203" pitchFamily="34" charset="0"/>
              </a:rPr>
              <a:t>Much has been written about Mary’s older brother, John Dillwyn Llewelyn (1810-1882). Today he is regarded as Wales’s earliest photographer, but as is so often the case in historical studies, the same attention has not been given to the photographic talents of the female members of the family. Mary Dillwyn was Wales’s earliest female photographer and she is also one of Britain’s most notable early female photographers.</a:t>
            </a:r>
          </a:p>
          <a:p>
            <a:endParaRPr lang="en-GB" dirty="0">
              <a:solidFill>
                <a:srgbClr val="3C3C3C"/>
              </a:solidFill>
              <a:latin typeface="Lato" panose="020F0502020204030203" pitchFamily="34" charset="0"/>
            </a:endParaRPr>
          </a:p>
          <a:p>
            <a:r>
              <a:rPr lang="en-US" dirty="0"/>
              <a:t>https://</a:t>
            </a:r>
            <a:r>
              <a:rPr lang="en-US" dirty="0" err="1"/>
              <a:t>www.library.wales</a:t>
            </a:r>
            <a:r>
              <a:rPr lang="en-US" dirty="0"/>
              <a:t>/discover-learn/digital-exhibitions/photographs/</a:t>
            </a:r>
            <a:r>
              <a:rPr lang="en-US" dirty="0" err="1"/>
              <a:t>mary</a:t>
            </a:r>
            <a:r>
              <a:rPr lang="en-US" dirty="0"/>
              <a:t>-</a:t>
            </a:r>
            <a:r>
              <a:rPr lang="en-US" dirty="0" err="1"/>
              <a:t>dillwyns</a:t>
            </a:r>
            <a:r>
              <a:rPr lang="en-US" dirty="0"/>
              <a:t>-</a:t>
            </a:r>
            <a:r>
              <a:rPr lang="en-US" dirty="0" err="1"/>
              <a:t>llysdinam</a:t>
            </a:r>
            <a:r>
              <a:rPr lang="en-US"/>
              <a:t>-album</a:t>
            </a:r>
            <a:endParaRPr lang="en-US" dirty="0"/>
          </a:p>
        </p:txBody>
      </p:sp>
    </p:spTree>
    <p:extLst>
      <p:ext uri="{BB962C8B-B14F-4D97-AF65-F5344CB8AC3E}">
        <p14:creationId xmlns:p14="http://schemas.microsoft.com/office/powerpoint/2010/main" val="636856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1ADBA-9E3E-DA35-9A53-6B1188521A8F}"/>
              </a:ext>
            </a:extLst>
          </p:cNvPr>
          <p:cNvSpPr>
            <a:spLocks noGrp="1"/>
          </p:cNvSpPr>
          <p:nvPr>
            <p:ph type="title"/>
          </p:nvPr>
        </p:nvSpPr>
        <p:spPr>
          <a:xfrm>
            <a:off x="73660" y="136526"/>
            <a:ext cx="6527165" cy="1073150"/>
          </a:xfrm>
        </p:spPr>
        <p:txBody>
          <a:bodyPr rtlCol="0">
            <a:normAutofit fontScale="90000"/>
          </a:bodyPr>
          <a:lstStyle/>
          <a:p>
            <a:pPr>
              <a:defRPr/>
            </a:pPr>
            <a:r>
              <a:rPr lang="en-US" sz="2800" b="1" dirty="0"/>
              <a:t>William </a:t>
            </a:r>
            <a:r>
              <a:rPr lang="en-US" sz="2800" b="1" dirty="0" err="1"/>
              <a:t>Roos</a:t>
            </a:r>
            <a:r>
              <a:rPr lang="en-US" sz="2800" b="1" dirty="0"/>
              <a:t> (1808 – 1878) (c.1850) </a:t>
            </a:r>
            <a:r>
              <a:rPr lang="en-US" sz="2800" b="1" i="1" dirty="0" err="1"/>
              <a:t>Portread</a:t>
            </a:r>
            <a:r>
              <a:rPr lang="en-US" sz="2800" b="1" i="1" dirty="0"/>
              <a:t> o Thomas Edwards </a:t>
            </a:r>
            <a:r>
              <a:rPr lang="en-US" sz="2800" b="1" dirty="0"/>
              <a:t>(‘</a:t>
            </a:r>
            <a:r>
              <a:rPr lang="en-US" sz="2800" b="1" dirty="0" err="1"/>
              <a:t>Twm</a:t>
            </a:r>
            <a:r>
              <a:rPr lang="en-US" sz="2800" b="1" dirty="0"/>
              <a:t> </a:t>
            </a:r>
            <a:r>
              <a:rPr lang="en-US" sz="2800" b="1" dirty="0" err="1"/>
              <a:t>o’r</a:t>
            </a:r>
            <a:r>
              <a:rPr lang="en-US" sz="2800" b="1" dirty="0"/>
              <a:t> </a:t>
            </a:r>
            <a:r>
              <a:rPr lang="en-US" sz="2800" b="1" dirty="0" err="1"/>
              <a:t>Nant</a:t>
            </a:r>
            <a:r>
              <a:rPr lang="en-US" sz="2800" b="1" dirty="0"/>
              <a:t>’)</a:t>
            </a:r>
          </a:p>
        </p:txBody>
      </p:sp>
      <p:sp>
        <p:nvSpPr>
          <p:cNvPr id="37891" name="Content Placeholder 2">
            <a:extLst>
              <a:ext uri="{FF2B5EF4-FFF2-40B4-BE49-F238E27FC236}">
                <a16:creationId xmlns:a16="http://schemas.microsoft.com/office/drawing/2014/main" id="{58876C92-0010-6D95-3A5B-B98F42BF25F2}"/>
              </a:ext>
            </a:extLst>
          </p:cNvPr>
          <p:cNvSpPr>
            <a:spLocks noGrp="1"/>
          </p:cNvSpPr>
          <p:nvPr>
            <p:ph idx="1"/>
          </p:nvPr>
        </p:nvSpPr>
        <p:spPr>
          <a:xfrm>
            <a:off x="535305" y="3429000"/>
            <a:ext cx="6242686" cy="2505670"/>
          </a:xfrm>
        </p:spPr>
        <p:txBody>
          <a:bodyPr/>
          <a:lstStyle/>
          <a:p>
            <a:pPr marL="0" indent="0" eaLnBrk="1" hangingPunct="1">
              <a:buFont typeface="Arial" panose="020B0604020202020204" pitchFamily="34" charset="0"/>
              <a:buNone/>
            </a:pPr>
            <a:r>
              <a:rPr lang="en-US" altLang="en-US" dirty="0">
                <a:solidFill>
                  <a:schemeClr val="accent1">
                    <a:lumMod val="75000"/>
                  </a:schemeClr>
                </a:solidFill>
              </a:rPr>
              <a:t>Gwelir </a:t>
            </a:r>
            <a:r>
              <a:rPr lang="en-US" altLang="en-US" dirty="0" err="1">
                <a:solidFill>
                  <a:schemeClr val="accent1">
                    <a:lumMod val="75000"/>
                  </a:schemeClr>
                </a:solidFill>
              </a:rPr>
              <a:t>ffigur</a:t>
            </a:r>
            <a:r>
              <a:rPr lang="en-US" altLang="en-US" dirty="0">
                <a:solidFill>
                  <a:schemeClr val="accent1">
                    <a:lumMod val="75000"/>
                  </a:schemeClr>
                </a:solidFill>
              </a:rPr>
              <a:t> </a:t>
            </a:r>
            <a:r>
              <a:rPr lang="en-US" altLang="en-US" dirty="0" err="1">
                <a:solidFill>
                  <a:schemeClr val="accent1">
                    <a:lumMod val="75000"/>
                  </a:schemeClr>
                </a:solidFill>
              </a:rPr>
              <a:t>ffroenuchel</a:t>
            </a:r>
            <a:r>
              <a:rPr lang="en-US" altLang="en-US" dirty="0">
                <a:solidFill>
                  <a:schemeClr val="accent1">
                    <a:lumMod val="75000"/>
                  </a:schemeClr>
                </a:solidFill>
              </a:rPr>
              <a:t> </a:t>
            </a:r>
            <a:r>
              <a:rPr lang="en-US" altLang="en-US" dirty="0" err="1">
                <a:solidFill>
                  <a:schemeClr val="accent1">
                    <a:lumMod val="75000"/>
                  </a:schemeClr>
                </a:solidFill>
              </a:rPr>
              <a:t>yr</a:t>
            </a:r>
            <a:r>
              <a:rPr lang="en-US" altLang="en-US" dirty="0">
                <a:solidFill>
                  <a:schemeClr val="accent1">
                    <a:lumMod val="75000"/>
                  </a:schemeClr>
                </a:solidFill>
              </a:rPr>
              <a:t> </a:t>
            </a:r>
            <a:r>
              <a:rPr lang="en-US" altLang="en-US" dirty="0" err="1">
                <a:solidFill>
                  <a:schemeClr val="accent1">
                    <a:lumMod val="75000"/>
                  </a:schemeClr>
                </a:solidFill>
              </a:rPr>
              <a:t>olwg</a:t>
            </a:r>
            <a:r>
              <a:rPr lang="en-US" altLang="en-US" dirty="0">
                <a:solidFill>
                  <a:schemeClr val="accent1">
                    <a:lumMod val="75000"/>
                  </a:schemeClr>
                </a:solidFill>
              </a:rPr>
              <a:t> a </a:t>
            </a:r>
            <a:r>
              <a:rPr lang="en-US" altLang="en-US" dirty="0" err="1">
                <a:solidFill>
                  <a:schemeClr val="accent1">
                    <a:lumMod val="75000"/>
                  </a:schemeClr>
                </a:solidFill>
              </a:rPr>
              <a:t>fu’n</a:t>
            </a:r>
            <a:r>
              <a:rPr lang="en-US" altLang="en-US" dirty="0">
                <a:solidFill>
                  <a:schemeClr val="accent1">
                    <a:lumMod val="75000"/>
                  </a:schemeClr>
                </a:solidFill>
              </a:rPr>
              <a:t> </a:t>
            </a:r>
            <a:r>
              <a:rPr lang="en-US" altLang="en-US" dirty="0" err="1">
                <a:solidFill>
                  <a:schemeClr val="accent1">
                    <a:lumMod val="75000"/>
                  </a:schemeClr>
                </a:solidFill>
              </a:rPr>
              <a:t>ysgrifennu</a:t>
            </a:r>
            <a:r>
              <a:rPr lang="en-US" altLang="en-US" dirty="0">
                <a:solidFill>
                  <a:schemeClr val="accent1">
                    <a:lumMod val="75000"/>
                  </a:schemeClr>
                </a:solidFill>
              </a:rPr>
              <a:t> am </a:t>
            </a:r>
            <a:r>
              <a:rPr lang="en-US" altLang="en-US" dirty="0" err="1">
                <a:solidFill>
                  <a:schemeClr val="accent1">
                    <a:lumMod val="75000"/>
                  </a:schemeClr>
                </a:solidFill>
              </a:rPr>
              <a:t>ddiffygion</a:t>
            </a:r>
            <a:r>
              <a:rPr lang="en-US" altLang="en-US" dirty="0">
                <a:solidFill>
                  <a:schemeClr val="accent1">
                    <a:lumMod val="75000"/>
                  </a:schemeClr>
                </a:solidFill>
              </a:rPr>
              <a:t> </a:t>
            </a:r>
            <a:r>
              <a:rPr lang="en-US" altLang="en-US" dirty="0" err="1">
                <a:solidFill>
                  <a:schemeClr val="accent1">
                    <a:lumMod val="75000"/>
                  </a:schemeClr>
                </a:solidFill>
              </a:rPr>
              <a:t>moesol</a:t>
            </a:r>
            <a:r>
              <a:rPr lang="en-US" altLang="en-US" dirty="0">
                <a:solidFill>
                  <a:schemeClr val="accent1">
                    <a:lumMod val="75000"/>
                  </a:schemeClr>
                </a:solidFill>
              </a:rPr>
              <a:t> a </a:t>
            </a:r>
            <a:r>
              <a:rPr lang="en-US" altLang="en-US" dirty="0" err="1">
                <a:solidFill>
                  <a:schemeClr val="accent1">
                    <a:lumMod val="75000"/>
                  </a:schemeClr>
                </a:solidFill>
              </a:rPr>
              <a:t>chymdeithasol</a:t>
            </a:r>
            <a:r>
              <a:rPr lang="en-US" altLang="en-US" dirty="0">
                <a:solidFill>
                  <a:schemeClr val="accent1">
                    <a:lumMod val="75000"/>
                  </a:schemeClr>
                </a:solidFill>
              </a:rPr>
              <a:t> </a:t>
            </a:r>
            <a:r>
              <a:rPr lang="en-US" altLang="en-US" dirty="0" err="1">
                <a:solidFill>
                  <a:schemeClr val="accent1">
                    <a:lumMod val="75000"/>
                  </a:schemeClr>
                </a:solidFill>
              </a:rPr>
              <a:t>yr</a:t>
            </a:r>
            <a:r>
              <a:rPr lang="en-US" altLang="en-US" dirty="0">
                <a:solidFill>
                  <a:schemeClr val="accent1">
                    <a:lumMod val="75000"/>
                  </a:schemeClr>
                </a:solidFill>
              </a:rPr>
              <a:t> </a:t>
            </a:r>
            <a:r>
              <a:rPr lang="en-US" altLang="en-US" dirty="0" err="1">
                <a:solidFill>
                  <a:schemeClr val="accent1">
                    <a:lumMod val="75000"/>
                  </a:schemeClr>
                </a:solidFill>
              </a:rPr>
              <a:t>oes</a:t>
            </a:r>
            <a:r>
              <a:rPr lang="en-US" altLang="en-US" dirty="0">
                <a:solidFill>
                  <a:schemeClr val="accent1">
                    <a:lumMod val="75000"/>
                  </a:schemeClr>
                </a:solidFill>
              </a:rPr>
              <a:t>. </a:t>
            </a:r>
            <a:r>
              <a:rPr lang="en-US" altLang="en-US" dirty="0" err="1">
                <a:solidFill>
                  <a:schemeClr val="accent1">
                    <a:lumMod val="75000"/>
                  </a:schemeClr>
                </a:solidFill>
              </a:rPr>
              <a:t>Byddai</a:t>
            </a:r>
            <a:r>
              <a:rPr lang="en-US" altLang="en-US" dirty="0">
                <a:solidFill>
                  <a:schemeClr val="accent1">
                    <a:lumMod val="75000"/>
                  </a:schemeClr>
                </a:solidFill>
              </a:rPr>
              <a:t> </a:t>
            </a:r>
            <a:r>
              <a:rPr lang="en-US" altLang="en-US" dirty="0" err="1">
                <a:solidFill>
                  <a:schemeClr val="accent1">
                    <a:lumMod val="75000"/>
                  </a:schemeClr>
                </a:solidFill>
              </a:rPr>
              <a:t>trethi</a:t>
            </a:r>
            <a:r>
              <a:rPr lang="en-US" altLang="en-US" dirty="0">
                <a:solidFill>
                  <a:schemeClr val="accent1">
                    <a:lumMod val="75000"/>
                  </a:schemeClr>
                </a:solidFill>
              </a:rPr>
              <a:t>, </a:t>
            </a:r>
            <a:r>
              <a:rPr lang="en-US" altLang="en-US" dirty="0" err="1">
                <a:solidFill>
                  <a:schemeClr val="accent1">
                    <a:lumMod val="75000"/>
                  </a:schemeClr>
                </a:solidFill>
              </a:rPr>
              <a:t>landlordiaid</a:t>
            </a:r>
            <a:r>
              <a:rPr lang="en-US" altLang="en-US" dirty="0">
                <a:solidFill>
                  <a:schemeClr val="accent1">
                    <a:lumMod val="75000"/>
                  </a:schemeClr>
                </a:solidFill>
              </a:rPr>
              <a:t> a </a:t>
            </a:r>
            <a:r>
              <a:rPr lang="en-US" altLang="en-US" dirty="0" err="1">
                <a:solidFill>
                  <a:schemeClr val="accent1">
                    <a:lumMod val="75000"/>
                  </a:schemeClr>
                </a:solidFill>
              </a:rPr>
              <a:t>rhagrith</a:t>
            </a:r>
            <a:r>
              <a:rPr lang="en-US" altLang="en-US" dirty="0">
                <a:solidFill>
                  <a:schemeClr val="accent1">
                    <a:lumMod val="75000"/>
                  </a:schemeClr>
                </a:solidFill>
              </a:rPr>
              <a:t> </a:t>
            </a:r>
            <a:r>
              <a:rPr lang="en-US" altLang="en-US" dirty="0" err="1">
                <a:solidFill>
                  <a:schemeClr val="accent1">
                    <a:lumMod val="75000"/>
                  </a:schemeClr>
                </a:solidFill>
              </a:rPr>
              <a:t>yn</a:t>
            </a:r>
            <a:r>
              <a:rPr lang="en-US" altLang="en-US" dirty="0">
                <a:solidFill>
                  <a:schemeClr val="accent1">
                    <a:lumMod val="75000"/>
                  </a:schemeClr>
                </a:solidFill>
              </a:rPr>
              <a:t> </a:t>
            </a:r>
            <a:r>
              <a:rPr lang="en-US" altLang="en-US" dirty="0" err="1">
                <a:solidFill>
                  <a:schemeClr val="accent1">
                    <a:lumMod val="75000"/>
                  </a:schemeClr>
                </a:solidFill>
              </a:rPr>
              <a:t>ei</a:t>
            </a:r>
            <a:r>
              <a:rPr lang="en-US" altLang="en-US" dirty="0">
                <a:solidFill>
                  <a:schemeClr val="accent1">
                    <a:lumMod val="75000"/>
                  </a:schemeClr>
                </a:solidFill>
              </a:rPr>
              <a:t> </a:t>
            </a:r>
            <a:r>
              <a:rPr lang="en-US" altLang="en-US" dirty="0" err="1">
                <a:solidFill>
                  <a:schemeClr val="accent1">
                    <a:lumMod val="75000"/>
                  </a:schemeClr>
                </a:solidFill>
              </a:rPr>
              <a:t>wahanol</a:t>
            </a:r>
            <a:r>
              <a:rPr lang="en-US" altLang="en-US" dirty="0">
                <a:solidFill>
                  <a:schemeClr val="accent1">
                    <a:lumMod val="75000"/>
                  </a:schemeClr>
                </a:solidFill>
              </a:rPr>
              <a:t> </a:t>
            </a:r>
            <a:r>
              <a:rPr lang="en-US" altLang="en-US" dirty="0" err="1">
                <a:solidFill>
                  <a:schemeClr val="accent1">
                    <a:lumMod val="75000"/>
                  </a:schemeClr>
                </a:solidFill>
              </a:rPr>
              <a:t>ffurfiau</a:t>
            </a:r>
            <a:r>
              <a:rPr lang="en-US" altLang="en-US" dirty="0">
                <a:solidFill>
                  <a:schemeClr val="accent1">
                    <a:lumMod val="75000"/>
                  </a:schemeClr>
                </a:solidFill>
              </a:rPr>
              <a:t> </a:t>
            </a:r>
            <a:r>
              <a:rPr lang="en-US" altLang="en-US" dirty="0" err="1">
                <a:solidFill>
                  <a:schemeClr val="accent1">
                    <a:lumMod val="75000"/>
                  </a:schemeClr>
                </a:solidFill>
              </a:rPr>
              <a:t>yn</a:t>
            </a:r>
            <a:r>
              <a:rPr lang="en-US" altLang="en-US" dirty="0">
                <a:solidFill>
                  <a:schemeClr val="accent1">
                    <a:lumMod val="75000"/>
                  </a:schemeClr>
                </a:solidFill>
              </a:rPr>
              <a:t> </a:t>
            </a:r>
            <a:r>
              <a:rPr lang="en-US" altLang="en-US" dirty="0" err="1">
                <a:solidFill>
                  <a:schemeClr val="accent1">
                    <a:lumMod val="75000"/>
                  </a:schemeClr>
                </a:solidFill>
              </a:rPr>
              <a:t>ei</a:t>
            </a:r>
            <a:r>
              <a:rPr lang="en-US" altLang="en-US" dirty="0">
                <a:solidFill>
                  <a:schemeClr val="accent1">
                    <a:lumMod val="75000"/>
                  </a:schemeClr>
                </a:solidFill>
              </a:rPr>
              <a:t> </a:t>
            </a:r>
            <a:r>
              <a:rPr lang="en-US" altLang="en-US" dirty="0" err="1">
                <a:solidFill>
                  <a:schemeClr val="accent1">
                    <a:lumMod val="75000"/>
                  </a:schemeClr>
                </a:solidFill>
              </a:rPr>
              <a:t>chael</a:t>
            </a:r>
            <a:r>
              <a:rPr lang="en-US" altLang="en-US" dirty="0">
                <a:solidFill>
                  <a:schemeClr val="accent1">
                    <a:lumMod val="75000"/>
                  </a:schemeClr>
                </a:solidFill>
              </a:rPr>
              <a:t> hi </a:t>
            </a:r>
            <a:r>
              <a:rPr lang="en-US" altLang="en-US" dirty="0" err="1">
                <a:solidFill>
                  <a:schemeClr val="accent1">
                    <a:lumMod val="75000"/>
                  </a:schemeClr>
                </a:solidFill>
              </a:rPr>
              <a:t>mewn</a:t>
            </a:r>
            <a:r>
              <a:rPr lang="en-US" altLang="en-US" dirty="0">
                <a:solidFill>
                  <a:schemeClr val="accent1">
                    <a:lumMod val="75000"/>
                  </a:schemeClr>
                </a:solidFill>
              </a:rPr>
              <a:t> </a:t>
            </a:r>
            <a:r>
              <a:rPr lang="en-US" altLang="en-US" dirty="0" err="1">
                <a:solidFill>
                  <a:schemeClr val="accent1">
                    <a:lumMod val="75000"/>
                  </a:schemeClr>
                </a:solidFill>
              </a:rPr>
              <a:t>llawer</a:t>
            </a:r>
            <a:r>
              <a:rPr lang="en-US" altLang="en-US" dirty="0">
                <a:solidFill>
                  <a:schemeClr val="accent1">
                    <a:lumMod val="75000"/>
                  </a:schemeClr>
                </a:solidFill>
              </a:rPr>
              <a:t> </a:t>
            </a:r>
            <a:r>
              <a:rPr lang="en-US" altLang="en-US" dirty="0" err="1">
                <a:solidFill>
                  <a:schemeClr val="accent1">
                    <a:lumMod val="75000"/>
                  </a:schemeClr>
                </a:solidFill>
              </a:rPr>
              <a:t>o’i</a:t>
            </a:r>
            <a:r>
              <a:rPr lang="en-US" altLang="en-US" dirty="0">
                <a:solidFill>
                  <a:schemeClr val="accent1">
                    <a:lumMod val="75000"/>
                  </a:schemeClr>
                </a:solidFill>
              </a:rPr>
              <a:t> </a:t>
            </a:r>
            <a:r>
              <a:rPr lang="en-US" altLang="en-US" dirty="0" err="1">
                <a:solidFill>
                  <a:schemeClr val="accent1">
                    <a:lumMod val="75000"/>
                  </a:schemeClr>
                </a:solidFill>
              </a:rPr>
              <a:t>faledi</a:t>
            </a:r>
            <a:r>
              <a:rPr lang="en-US" altLang="en-US" dirty="0">
                <a:solidFill>
                  <a:schemeClr val="accent1">
                    <a:lumMod val="75000"/>
                  </a:schemeClr>
                </a:solidFill>
              </a:rPr>
              <a:t> </a:t>
            </a:r>
            <a:r>
              <a:rPr lang="en-US" altLang="en-US" dirty="0" err="1">
                <a:solidFill>
                  <a:schemeClr val="accent1">
                    <a:lumMod val="75000"/>
                  </a:schemeClr>
                </a:solidFill>
              </a:rPr>
              <a:t>a’i</a:t>
            </a:r>
            <a:r>
              <a:rPr lang="en-US" altLang="en-US" dirty="0">
                <a:solidFill>
                  <a:schemeClr val="accent1">
                    <a:lumMod val="75000"/>
                  </a:schemeClr>
                </a:solidFill>
              </a:rPr>
              <a:t> </a:t>
            </a:r>
            <a:r>
              <a:rPr lang="en-US" altLang="en-US" dirty="0" err="1">
                <a:solidFill>
                  <a:schemeClr val="accent1">
                    <a:lumMod val="75000"/>
                  </a:schemeClr>
                </a:solidFill>
              </a:rPr>
              <a:t>anterliwtiau</a:t>
            </a:r>
            <a:endParaRPr lang="en-US" altLang="en-US" dirty="0">
              <a:solidFill>
                <a:schemeClr val="accent1">
                  <a:lumMod val="75000"/>
                </a:schemeClr>
              </a:solidFill>
            </a:endParaRPr>
          </a:p>
        </p:txBody>
      </p:sp>
      <p:sp>
        <p:nvSpPr>
          <p:cNvPr id="37892" name="Rectangle 2">
            <a:extLst>
              <a:ext uri="{FF2B5EF4-FFF2-40B4-BE49-F238E27FC236}">
                <a16:creationId xmlns:a16="http://schemas.microsoft.com/office/drawing/2014/main" id="{6BC7C7E8-EC79-7B94-A941-1C583A92D9E3}"/>
              </a:ext>
            </a:extLst>
          </p:cNvPr>
          <p:cNvSpPr>
            <a:spLocks noChangeArrowheads="1"/>
          </p:cNvSpPr>
          <p:nvPr/>
        </p:nvSpPr>
        <p:spPr bwMode="auto">
          <a:xfrm>
            <a:off x="132397" y="1358900"/>
            <a:ext cx="60960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2400" dirty="0">
                <a:ea typeface="Calibri" panose="020F0502020204030204" pitchFamily="34" charset="0"/>
                <a:cs typeface="Times New Roman" panose="02020603050405020304" pitchFamily="18" charset="0"/>
              </a:rPr>
              <a:t>Seen here is a disdainful looking figure who wrote about the moral and social shortcomings of the times. Taxes, landlords and hypocrisy in various forms were topics of discussion in many of his ballads and interludes.</a:t>
            </a:r>
            <a:endParaRPr lang="en-US" altLang="en-US" sz="2400" dirty="0">
              <a:ea typeface="Calibri" panose="020F0502020204030204" pitchFamily="34" charset="0"/>
              <a:cs typeface="Times New Roman" panose="02020603050405020304" pitchFamily="18" charset="0"/>
            </a:endParaRPr>
          </a:p>
        </p:txBody>
      </p:sp>
      <p:pic>
        <p:nvPicPr>
          <p:cNvPr id="4" name="Picture 3" descr="A painting of a person holding a pen&#10;&#10;Description automatically generated">
            <a:extLst>
              <a:ext uri="{FF2B5EF4-FFF2-40B4-BE49-F238E27FC236}">
                <a16:creationId xmlns:a16="http://schemas.microsoft.com/office/drawing/2014/main" id="{130C577C-9DA9-CE58-9C77-3600EF6CE29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733223" y="34925"/>
            <a:ext cx="5326380" cy="6858000"/>
          </a:xfrm>
          <a:prstGeom prst="rect">
            <a:avLst/>
          </a:prstGeom>
        </p:spPr>
      </p:pic>
      <p:sp>
        <p:nvSpPr>
          <p:cNvPr id="5" name="TextBox 4">
            <a:extLst>
              <a:ext uri="{FF2B5EF4-FFF2-40B4-BE49-F238E27FC236}">
                <a16:creationId xmlns:a16="http://schemas.microsoft.com/office/drawing/2014/main" id="{44635E7E-B89E-19E1-6AAB-09D7199DAD72}"/>
              </a:ext>
            </a:extLst>
          </p:cNvPr>
          <p:cNvSpPr txBox="1"/>
          <p:nvPr/>
        </p:nvSpPr>
        <p:spPr>
          <a:xfrm>
            <a:off x="132397" y="5934670"/>
            <a:ext cx="6600826" cy="923330"/>
          </a:xfrm>
          <a:prstGeom prst="rect">
            <a:avLst/>
          </a:prstGeom>
          <a:noFill/>
        </p:spPr>
        <p:txBody>
          <a:bodyPr wrap="square" rtlCol="0">
            <a:spAutoFit/>
          </a:bodyPr>
          <a:lstStyle/>
          <a:p>
            <a:r>
              <a:rPr lang="en-US" dirty="0">
                <a:hlinkClick r:id="rId3"/>
              </a:rPr>
              <a:t>https://artuk.org/discover/artworks/thomas-edwards-twm-or-nant-17391810-119965/search/actor:roos-william-18081878/page/1/view_as/grid</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C42B4-F195-AB4E-BFB2-462CC03E61F6}"/>
              </a:ext>
            </a:extLst>
          </p:cNvPr>
          <p:cNvSpPr>
            <a:spLocks noGrp="1"/>
          </p:cNvSpPr>
          <p:nvPr>
            <p:ph type="title"/>
          </p:nvPr>
        </p:nvSpPr>
        <p:spPr>
          <a:xfrm>
            <a:off x="240629" y="770022"/>
            <a:ext cx="5606715" cy="1690688"/>
          </a:xfrm>
        </p:spPr>
        <p:txBody>
          <a:bodyPr>
            <a:normAutofit fontScale="90000"/>
          </a:bodyPr>
          <a:lstStyle/>
          <a:p>
            <a:r>
              <a:rPr lang="en-US" dirty="0"/>
              <a:t>Hugh Hughes (1848) Dame </a:t>
            </a:r>
            <a:r>
              <a:rPr lang="en-US" dirty="0" err="1"/>
              <a:t>Venedotia</a:t>
            </a:r>
            <a:r>
              <a:rPr lang="en-US" dirty="0"/>
              <a:t> sousing the spies</a:t>
            </a:r>
          </a:p>
        </p:txBody>
      </p:sp>
      <p:sp>
        <p:nvSpPr>
          <p:cNvPr id="3" name="Content Placeholder 2">
            <a:extLst>
              <a:ext uri="{FF2B5EF4-FFF2-40B4-BE49-F238E27FC236}">
                <a16:creationId xmlns:a16="http://schemas.microsoft.com/office/drawing/2014/main" id="{1C4AD999-A2DD-374F-95B4-DB3300063846}"/>
              </a:ext>
            </a:extLst>
          </p:cNvPr>
          <p:cNvSpPr>
            <a:spLocks noGrp="1"/>
          </p:cNvSpPr>
          <p:nvPr>
            <p:ph idx="1"/>
          </p:nvPr>
        </p:nvSpPr>
        <p:spPr>
          <a:xfrm>
            <a:off x="360945" y="3040815"/>
            <a:ext cx="5366085" cy="2758407"/>
          </a:xfrm>
        </p:spPr>
        <p:txBody>
          <a:bodyPr>
            <a:normAutofit lnSpcReduction="10000"/>
          </a:bodyPr>
          <a:lstStyle/>
          <a:p>
            <a:pPr marL="0" indent="0">
              <a:buNone/>
            </a:pPr>
            <a:r>
              <a:rPr lang="en-US" dirty="0"/>
              <a:t>Brad y </a:t>
            </a:r>
            <a:r>
              <a:rPr lang="en-US" dirty="0" err="1"/>
              <a:t>llyfrau</a:t>
            </a:r>
            <a:r>
              <a:rPr lang="en-US" dirty="0"/>
              <a:t> </a:t>
            </a:r>
            <a:r>
              <a:rPr lang="en-US" dirty="0" err="1"/>
              <a:t>Gleision</a:t>
            </a:r>
            <a:endParaRPr lang="en-US" dirty="0"/>
          </a:p>
          <a:p>
            <a:pPr marL="0" indent="0">
              <a:buNone/>
            </a:pPr>
            <a:r>
              <a:rPr lang="en-US" dirty="0"/>
              <a:t>In 1847 the government published a report, of 1,252 closely printed pages, entitled </a:t>
            </a:r>
            <a:r>
              <a:rPr lang="en-US" i="1" dirty="0"/>
              <a:t>Reports of the Commissioners of Inquiry into the state of education in Wales.</a:t>
            </a:r>
          </a:p>
        </p:txBody>
      </p:sp>
      <p:pic>
        <p:nvPicPr>
          <p:cNvPr id="4" name="Picture 3">
            <a:extLst>
              <a:ext uri="{FF2B5EF4-FFF2-40B4-BE49-F238E27FC236}">
                <a16:creationId xmlns:a16="http://schemas.microsoft.com/office/drawing/2014/main" id="{BB287545-0BC5-2940-B7A3-71C6677CDE58}"/>
              </a:ext>
            </a:extLst>
          </p:cNvPr>
          <p:cNvPicPr/>
          <p:nvPr/>
        </p:nvPicPr>
        <p:blipFill>
          <a:blip r:embed="rId2"/>
          <a:stretch>
            <a:fillRect/>
          </a:stretch>
        </p:blipFill>
        <p:spPr>
          <a:xfrm>
            <a:off x="6096000" y="196683"/>
            <a:ext cx="6015789" cy="6276307"/>
          </a:xfrm>
          <a:prstGeom prst="rect">
            <a:avLst/>
          </a:prstGeom>
        </p:spPr>
      </p:pic>
      <p:sp>
        <p:nvSpPr>
          <p:cNvPr id="5" name="TextBox 4">
            <a:extLst>
              <a:ext uri="{FF2B5EF4-FFF2-40B4-BE49-F238E27FC236}">
                <a16:creationId xmlns:a16="http://schemas.microsoft.com/office/drawing/2014/main" id="{DD09EECE-C63B-3EEA-E9FE-D7B20E76AD70}"/>
              </a:ext>
            </a:extLst>
          </p:cNvPr>
          <p:cNvSpPr txBox="1"/>
          <p:nvPr/>
        </p:nvSpPr>
        <p:spPr>
          <a:xfrm>
            <a:off x="6257925" y="6472990"/>
            <a:ext cx="2744021" cy="369332"/>
          </a:xfrm>
          <a:prstGeom prst="rect">
            <a:avLst/>
          </a:prstGeom>
          <a:noFill/>
        </p:spPr>
        <p:txBody>
          <a:bodyPr wrap="none" rtlCol="0">
            <a:spAutoFit/>
          </a:bodyPr>
          <a:lstStyle/>
          <a:p>
            <a:r>
              <a:rPr lang="en-US" dirty="0"/>
              <a:t>National library collection</a:t>
            </a:r>
          </a:p>
        </p:txBody>
      </p:sp>
    </p:spTree>
    <p:extLst>
      <p:ext uri="{BB962C8B-B14F-4D97-AF65-F5344CB8AC3E}">
        <p14:creationId xmlns:p14="http://schemas.microsoft.com/office/powerpoint/2010/main" val="1769381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DCE9E-5796-5949-B157-7A5F2081DFCA}"/>
              </a:ext>
            </a:extLst>
          </p:cNvPr>
          <p:cNvSpPr>
            <a:spLocks noGrp="1"/>
          </p:cNvSpPr>
          <p:nvPr>
            <p:ph type="title"/>
          </p:nvPr>
        </p:nvSpPr>
        <p:spPr/>
        <p:txBody>
          <a:bodyPr/>
          <a:lstStyle/>
          <a:p>
            <a:r>
              <a:rPr lang="en-US" dirty="0"/>
              <a:t>Brad y </a:t>
            </a:r>
            <a:r>
              <a:rPr lang="en-US" dirty="0" err="1"/>
              <a:t>Llyfrau</a:t>
            </a:r>
            <a:r>
              <a:rPr lang="en-US" dirty="0"/>
              <a:t> </a:t>
            </a:r>
            <a:r>
              <a:rPr lang="en-US" dirty="0" err="1"/>
              <a:t>Gleision</a:t>
            </a:r>
            <a:endParaRPr lang="en-US" dirty="0"/>
          </a:p>
        </p:txBody>
      </p:sp>
      <p:sp>
        <p:nvSpPr>
          <p:cNvPr id="3" name="Content Placeholder 2">
            <a:extLst>
              <a:ext uri="{FF2B5EF4-FFF2-40B4-BE49-F238E27FC236}">
                <a16:creationId xmlns:a16="http://schemas.microsoft.com/office/drawing/2014/main" id="{9DDA8059-39D9-0948-A97A-B06F5C69BF0A}"/>
              </a:ext>
            </a:extLst>
          </p:cNvPr>
          <p:cNvSpPr>
            <a:spLocks noGrp="1"/>
          </p:cNvSpPr>
          <p:nvPr>
            <p:ph idx="1"/>
          </p:nvPr>
        </p:nvSpPr>
        <p:spPr>
          <a:xfrm>
            <a:off x="838200" y="1371600"/>
            <a:ext cx="10515600" cy="4805363"/>
          </a:xfrm>
        </p:spPr>
        <p:txBody>
          <a:bodyPr>
            <a:normAutofit fontScale="92500" lnSpcReduction="10000"/>
          </a:bodyPr>
          <a:lstStyle/>
          <a:p>
            <a:r>
              <a:rPr lang="en-GB" sz="3600" dirty="0"/>
              <a:t>The suppression of the language extended to education too. In parliamentary reports known as The Blue Books it says: ‘The Welsh language is a vast drawback to Wales, and a manifold barrier to the moral progress and commercial prosperity of the people. It is not easy to over-estimate its evil effects… It dissevers the people from intercourse which would greatly advance their civilisation, and bars the access of improving knowledge to their minds.’</a:t>
            </a:r>
          </a:p>
          <a:p>
            <a:endParaRPr lang="en-GB" sz="3600" dirty="0"/>
          </a:p>
          <a:p>
            <a:r>
              <a:rPr lang="en-US" sz="3600" dirty="0"/>
              <a:t>The reaction in Wales was furious.</a:t>
            </a:r>
          </a:p>
        </p:txBody>
      </p:sp>
    </p:spTree>
    <p:extLst>
      <p:ext uri="{BB962C8B-B14F-4D97-AF65-F5344CB8AC3E}">
        <p14:creationId xmlns:p14="http://schemas.microsoft.com/office/powerpoint/2010/main" val="350412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2831AF-7E85-6C4B-9D15-2DCE2745F6DC}"/>
              </a:ext>
            </a:extLst>
          </p:cNvPr>
          <p:cNvSpPr>
            <a:spLocks noGrp="1"/>
          </p:cNvSpPr>
          <p:nvPr>
            <p:ph idx="1"/>
          </p:nvPr>
        </p:nvSpPr>
        <p:spPr>
          <a:xfrm>
            <a:off x="617728" y="455483"/>
            <a:ext cx="5021072" cy="5299075"/>
          </a:xfrm>
        </p:spPr>
        <p:txBody>
          <a:bodyPr>
            <a:normAutofit lnSpcReduction="10000"/>
          </a:bodyPr>
          <a:lstStyle/>
          <a:p>
            <a:pPr marL="0" indent="0">
              <a:buNone/>
            </a:pPr>
            <a:r>
              <a:rPr lang="en-GB" sz="3200" dirty="0"/>
              <a:t>One of the inevitable results of the report was its effect on the nation's mind and psyche. It was at this time that ordinary Welsh people began to believe that they could only improve themselves socially through education and the ability to speak and communicate in English.</a:t>
            </a:r>
            <a:endParaRPr lang="en-US" sz="3200" dirty="0"/>
          </a:p>
        </p:txBody>
      </p:sp>
      <p:sp>
        <p:nvSpPr>
          <p:cNvPr id="4" name="Rectangle 3">
            <a:extLst>
              <a:ext uri="{FF2B5EF4-FFF2-40B4-BE49-F238E27FC236}">
                <a16:creationId xmlns:a16="http://schemas.microsoft.com/office/drawing/2014/main" id="{C7434409-7599-1D48-ADF3-FDD15DC638C3}"/>
              </a:ext>
            </a:extLst>
          </p:cNvPr>
          <p:cNvSpPr/>
          <p:nvPr/>
        </p:nvSpPr>
        <p:spPr>
          <a:xfrm>
            <a:off x="6273800" y="365124"/>
            <a:ext cx="5503672" cy="5016758"/>
          </a:xfrm>
          <a:prstGeom prst="rect">
            <a:avLst/>
          </a:prstGeom>
        </p:spPr>
        <p:txBody>
          <a:bodyPr wrap="square">
            <a:spAutoFit/>
          </a:bodyPr>
          <a:lstStyle/>
          <a:p>
            <a:r>
              <a:rPr lang="en-US" sz="3200" i="1" dirty="0"/>
              <a:t>Un o </a:t>
            </a:r>
            <a:r>
              <a:rPr lang="en-US" sz="3200" i="1" dirty="0" err="1"/>
              <a:t>ganlyniadau</a:t>
            </a:r>
            <a:r>
              <a:rPr lang="en-US" sz="3200" i="1" dirty="0"/>
              <a:t> </a:t>
            </a:r>
            <a:r>
              <a:rPr lang="en-US" sz="3200" i="1" dirty="0" err="1"/>
              <a:t>anorfod</a:t>
            </a:r>
            <a:r>
              <a:rPr lang="en-US" sz="3200" i="1" dirty="0"/>
              <a:t> </a:t>
            </a:r>
            <a:r>
              <a:rPr lang="en-US" sz="3200" i="1" dirty="0" err="1"/>
              <a:t>yr</a:t>
            </a:r>
            <a:r>
              <a:rPr lang="en-US" sz="3200" i="1" dirty="0"/>
              <a:t> </a:t>
            </a:r>
            <a:r>
              <a:rPr lang="en-US" sz="3200" i="1" dirty="0" err="1"/>
              <a:t>adroddiad</a:t>
            </a:r>
            <a:r>
              <a:rPr lang="en-US" sz="3200" i="1" dirty="0"/>
              <a:t> </a:t>
            </a:r>
            <a:r>
              <a:rPr lang="en-US" sz="3200" i="1" dirty="0" err="1"/>
              <a:t>oedd</a:t>
            </a:r>
            <a:r>
              <a:rPr lang="en-US" sz="3200" i="1" dirty="0"/>
              <a:t> </a:t>
            </a:r>
            <a:r>
              <a:rPr lang="en-US" sz="3200" i="1" dirty="0" err="1"/>
              <a:t>yr</a:t>
            </a:r>
            <a:r>
              <a:rPr lang="en-US" sz="3200" i="1" dirty="0"/>
              <a:t> </a:t>
            </a:r>
            <a:r>
              <a:rPr lang="en-US" sz="3200" i="1" dirty="0" err="1"/>
              <a:t>effaith</a:t>
            </a:r>
            <a:r>
              <a:rPr lang="en-US" sz="3200" i="1" dirty="0"/>
              <a:t> a </a:t>
            </a:r>
            <a:r>
              <a:rPr lang="en-US" sz="3200" i="1" dirty="0" err="1"/>
              <a:t>gafodd</a:t>
            </a:r>
            <a:r>
              <a:rPr lang="en-US" sz="3200" i="1" dirty="0"/>
              <a:t> </a:t>
            </a:r>
            <a:r>
              <a:rPr lang="en-US" sz="3200" i="1" dirty="0" err="1"/>
              <a:t>ar</a:t>
            </a:r>
            <a:r>
              <a:rPr lang="en-US" sz="3200" i="1" dirty="0"/>
              <a:t> psyche ac </a:t>
            </a:r>
            <a:r>
              <a:rPr lang="en-US" sz="3200" i="1" dirty="0" err="1"/>
              <a:t>ar</a:t>
            </a:r>
            <a:r>
              <a:rPr lang="en-US" sz="3200" i="1" dirty="0"/>
              <a:t> </a:t>
            </a:r>
            <a:r>
              <a:rPr lang="en-US" sz="3200" i="1" dirty="0" err="1"/>
              <a:t>feddylfryd</a:t>
            </a:r>
            <a:r>
              <a:rPr lang="en-US" sz="3200" i="1" dirty="0"/>
              <a:t> y </a:t>
            </a:r>
            <a:r>
              <a:rPr lang="en-US" sz="3200" i="1" dirty="0" err="1"/>
              <a:t>genedl</a:t>
            </a:r>
            <a:r>
              <a:rPr lang="en-US" sz="3200" i="1" dirty="0"/>
              <a:t>. </a:t>
            </a:r>
            <a:r>
              <a:rPr lang="en-US" sz="3200" i="1" dirty="0" err="1"/>
              <a:t>Dyma'r</a:t>
            </a:r>
            <a:r>
              <a:rPr lang="en-US" sz="3200" i="1" dirty="0"/>
              <a:t> </a:t>
            </a:r>
            <a:r>
              <a:rPr lang="en-US" sz="3200" i="1" dirty="0" err="1"/>
              <a:t>pryd</a:t>
            </a:r>
            <a:r>
              <a:rPr lang="en-US" sz="3200" i="1" dirty="0"/>
              <a:t> y </a:t>
            </a:r>
            <a:r>
              <a:rPr lang="en-US" sz="3200" i="1" dirty="0" err="1"/>
              <a:t>dechreuodd</a:t>
            </a:r>
            <a:r>
              <a:rPr lang="en-US" sz="3200" i="1" dirty="0"/>
              <a:t> y </a:t>
            </a:r>
            <a:r>
              <a:rPr lang="en-US" sz="3200" i="1" dirty="0" err="1"/>
              <a:t>Cymro</a:t>
            </a:r>
            <a:r>
              <a:rPr lang="en-US" sz="3200" i="1" dirty="0"/>
              <a:t> </a:t>
            </a:r>
            <a:r>
              <a:rPr lang="en-US" sz="3200" i="1" dirty="0" err="1"/>
              <a:t>cyffredin</a:t>
            </a:r>
            <a:r>
              <a:rPr lang="en-US" sz="3200" i="1" dirty="0"/>
              <a:t> </a:t>
            </a:r>
            <a:r>
              <a:rPr lang="en-US" sz="3200" i="1" dirty="0" err="1"/>
              <a:t>goleddu'r</a:t>
            </a:r>
            <a:r>
              <a:rPr lang="en-US" sz="3200" i="1" dirty="0"/>
              <a:t> </a:t>
            </a:r>
            <a:r>
              <a:rPr lang="en-US" sz="3200" i="1" dirty="0" err="1"/>
              <a:t>syniad</a:t>
            </a:r>
            <a:r>
              <a:rPr lang="en-US" sz="3200" i="1" dirty="0"/>
              <a:t> </a:t>
            </a:r>
            <a:r>
              <a:rPr lang="en-US" sz="3200" i="1" dirty="0" err="1"/>
              <a:t>mai</a:t>
            </a:r>
            <a:r>
              <a:rPr lang="en-US" sz="3200" i="1" dirty="0"/>
              <a:t> </a:t>
            </a:r>
            <a:r>
              <a:rPr lang="en-US" sz="3200" i="1" dirty="0" err="1"/>
              <a:t>drwy</a:t>
            </a:r>
            <a:r>
              <a:rPr lang="en-US" sz="3200" i="1" dirty="0"/>
              <a:t> </a:t>
            </a:r>
            <a:r>
              <a:rPr lang="en-US" sz="3200" i="1" dirty="0" err="1"/>
              <a:t>addysg</a:t>
            </a:r>
            <a:r>
              <a:rPr lang="en-US" sz="3200" i="1" dirty="0"/>
              <a:t> a </a:t>
            </a:r>
            <a:r>
              <a:rPr lang="en-US" sz="3200" i="1" dirty="0" err="1"/>
              <a:t>gwybodaeth</a:t>
            </a:r>
            <a:r>
              <a:rPr lang="en-US" sz="3200" i="1" dirty="0"/>
              <a:t> </a:t>
            </a:r>
            <a:r>
              <a:rPr lang="en-US" sz="3200" i="1" dirty="0" err="1"/>
              <a:t>a'r</a:t>
            </a:r>
            <a:r>
              <a:rPr lang="en-US" sz="3200" i="1" dirty="0"/>
              <a:t> </a:t>
            </a:r>
            <a:r>
              <a:rPr lang="en-US" sz="3200" i="1" dirty="0" err="1"/>
              <a:t>gallu</a:t>
            </a:r>
            <a:r>
              <a:rPr lang="en-US" sz="3200" i="1" dirty="0"/>
              <a:t> </a:t>
            </a:r>
            <a:r>
              <a:rPr lang="en-US" sz="3200" i="1" dirty="0" err="1"/>
              <a:t>i</a:t>
            </a:r>
            <a:r>
              <a:rPr lang="en-US" sz="3200" i="1" dirty="0"/>
              <a:t> </a:t>
            </a:r>
            <a:r>
              <a:rPr lang="en-US" sz="3200" i="1" dirty="0" err="1"/>
              <a:t>siarad</a:t>
            </a:r>
            <a:r>
              <a:rPr lang="en-US" sz="3200" i="1" dirty="0"/>
              <a:t> a </a:t>
            </a:r>
            <a:r>
              <a:rPr lang="en-US" sz="3200" i="1" dirty="0" err="1"/>
              <a:t>chyfathrebu</a:t>
            </a:r>
            <a:r>
              <a:rPr lang="en-US" sz="3200" i="1" dirty="0"/>
              <a:t> </a:t>
            </a:r>
            <a:r>
              <a:rPr lang="en-US" sz="3200" i="1" dirty="0" err="1"/>
              <a:t>yn</a:t>
            </a:r>
            <a:r>
              <a:rPr lang="en-US" sz="3200" i="1" dirty="0"/>
              <a:t> </a:t>
            </a:r>
            <a:r>
              <a:rPr lang="en-US" sz="3200" i="1" dirty="0" err="1"/>
              <a:t>Saesneg</a:t>
            </a:r>
            <a:r>
              <a:rPr lang="en-US" sz="3200" i="1" dirty="0"/>
              <a:t> y </a:t>
            </a:r>
            <a:r>
              <a:rPr lang="en-US" sz="3200" i="1" dirty="0" err="1"/>
              <a:t>gallai</a:t>
            </a:r>
            <a:r>
              <a:rPr lang="en-US" sz="3200" i="1" dirty="0"/>
              <a:t> </a:t>
            </a:r>
            <a:r>
              <a:rPr lang="en-US" sz="3200" i="1" dirty="0" err="1"/>
              <a:t>ddringo'n</a:t>
            </a:r>
            <a:r>
              <a:rPr lang="en-US" sz="3200" i="1" dirty="0"/>
              <a:t> </a:t>
            </a:r>
            <a:r>
              <a:rPr lang="en-US" sz="3200" i="1" dirty="0" err="1"/>
              <a:t>gymdeithasol</a:t>
            </a:r>
            <a:endParaRPr lang="en-US" sz="3200" i="1" dirty="0"/>
          </a:p>
        </p:txBody>
      </p:sp>
      <p:sp>
        <p:nvSpPr>
          <p:cNvPr id="5" name="TextBox 4">
            <a:extLst>
              <a:ext uri="{FF2B5EF4-FFF2-40B4-BE49-F238E27FC236}">
                <a16:creationId xmlns:a16="http://schemas.microsoft.com/office/drawing/2014/main" id="{E601682B-BE9C-9A4A-9ED4-6CD5C0D9C367}"/>
              </a:ext>
            </a:extLst>
          </p:cNvPr>
          <p:cNvSpPr txBox="1"/>
          <p:nvPr/>
        </p:nvSpPr>
        <p:spPr>
          <a:xfrm>
            <a:off x="1005840" y="6127234"/>
            <a:ext cx="8773236" cy="369332"/>
          </a:xfrm>
          <a:prstGeom prst="rect">
            <a:avLst/>
          </a:prstGeom>
          <a:noFill/>
        </p:spPr>
        <p:txBody>
          <a:bodyPr wrap="none" rtlCol="0">
            <a:spAutoFit/>
          </a:bodyPr>
          <a:lstStyle/>
          <a:p>
            <a:r>
              <a:rPr lang="en-US" dirty="0"/>
              <a:t>https://</a:t>
            </a:r>
            <a:r>
              <a:rPr lang="en-US" dirty="0" err="1"/>
              <a:t>www.library.wales</a:t>
            </a:r>
            <a:r>
              <a:rPr lang="en-US" dirty="0"/>
              <a:t>/discover/digital-gallery/printed-material/the-blue-books-of-1847</a:t>
            </a:r>
          </a:p>
        </p:txBody>
      </p:sp>
    </p:spTree>
    <p:extLst>
      <p:ext uri="{BB962C8B-B14F-4D97-AF65-F5344CB8AC3E}">
        <p14:creationId xmlns:p14="http://schemas.microsoft.com/office/powerpoint/2010/main" val="3676119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A7FB-F73E-2C47-8AA8-7EAAD41234C2}"/>
              </a:ext>
            </a:extLst>
          </p:cNvPr>
          <p:cNvSpPr>
            <a:spLocks noGrp="1"/>
          </p:cNvSpPr>
          <p:nvPr>
            <p:ph type="title"/>
          </p:nvPr>
        </p:nvSpPr>
        <p:spPr>
          <a:xfrm>
            <a:off x="838200" y="365125"/>
            <a:ext cx="10515600" cy="2355773"/>
          </a:xfrm>
        </p:spPr>
        <p:txBody>
          <a:bodyPr>
            <a:noAutofit/>
          </a:bodyPr>
          <a:lstStyle/>
          <a:p>
            <a:r>
              <a:rPr lang="en-US" sz="3200" dirty="0">
                <a:latin typeface="Arial" panose="020B0604020202020204" pitchFamily="34" charset="0"/>
                <a:cs typeface="Arial" panose="020B0604020202020204" pitchFamily="34" charset="0"/>
              </a:rPr>
              <a:t>‘Welsh Not </a:t>
            </a:r>
            <a:r>
              <a:rPr lang="en-GB" sz="3200" dirty="0">
                <a:latin typeface="Arial" panose="020B0604020202020204" pitchFamily="34" charset="0"/>
                <a:cs typeface="Arial" panose="020B0604020202020204" pitchFamily="34" charset="0"/>
              </a:rPr>
              <a:t>This ‘Welsh Not’ dates to 1852. In some schools it was used to stop children speaking Welsh. Pupils caught speaking Welsh had to wear it around their neck. The pupil wearing it at the end of the day was punished’</a:t>
            </a:r>
            <a:endParaRPr lang="en-US" sz="32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38798874-3B55-9143-9135-B341A61B23E3}"/>
              </a:ext>
            </a:extLst>
          </p:cNvPr>
          <p:cNvPicPr>
            <a:picLocks noGrp="1" noChangeAspect="1"/>
          </p:cNvPicPr>
          <p:nvPr>
            <p:ph idx="1"/>
          </p:nvPr>
        </p:nvPicPr>
        <p:blipFill rotWithShape="1">
          <a:blip r:embed="rId2" cstate="screen">
            <a:extLst>
              <a:ext uri="{BEBA8EAE-BF5A-486C-A8C5-ECC9F3942E4B}">
                <a14:imgProps xmlns:a14="http://schemas.microsoft.com/office/drawing/2010/main">
                  <a14:imgLayer r:embed="rId3">
                    <a14:imgEffect>
                      <a14:backgroundRemoval t="9988" b="89954" l="9975" r="89989"/>
                    </a14:imgEffect>
                  </a14:imgLayer>
                </a14:imgProps>
              </a:ext>
              <a:ext uri="{28A0092B-C50C-407E-A947-70E740481C1C}">
                <a14:useLocalDpi xmlns:a14="http://schemas.microsoft.com/office/drawing/2010/main"/>
              </a:ext>
            </a:extLst>
          </a:blip>
          <a:srcRect/>
          <a:stretch/>
        </p:blipFill>
        <p:spPr>
          <a:xfrm>
            <a:off x="1962960" y="2214400"/>
            <a:ext cx="7289612" cy="4575651"/>
          </a:xfrm>
        </p:spPr>
      </p:pic>
      <p:sp>
        <p:nvSpPr>
          <p:cNvPr id="6" name="TextBox 5">
            <a:extLst>
              <a:ext uri="{FF2B5EF4-FFF2-40B4-BE49-F238E27FC236}">
                <a16:creationId xmlns:a16="http://schemas.microsoft.com/office/drawing/2014/main" id="{25683681-1B96-1643-BAE9-64A590A26417}"/>
              </a:ext>
            </a:extLst>
          </p:cNvPr>
          <p:cNvSpPr txBox="1"/>
          <p:nvPr/>
        </p:nvSpPr>
        <p:spPr>
          <a:xfrm>
            <a:off x="9533002" y="4826675"/>
            <a:ext cx="2386012" cy="2031325"/>
          </a:xfrm>
          <a:prstGeom prst="rect">
            <a:avLst/>
          </a:prstGeom>
          <a:noFill/>
        </p:spPr>
        <p:txBody>
          <a:bodyPr wrap="square" rtlCol="0">
            <a:spAutoFit/>
          </a:bodyPr>
          <a:lstStyle/>
          <a:p>
            <a:r>
              <a:rPr lang="en-US" dirty="0">
                <a:hlinkClick r:id="rId4"/>
              </a:rPr>
              <a:t>https://museum.wales/collections/online/object/7ea8f0b9-6293-3c66-b56a-a85b7181e7af/Welsh-not/footer/</a:t>
            </a:r>
            <a:endParaRPr lang="en-US" dirty="0"/>
          </a:p>
          <a:p>
            <a:endParaRPr lang="en-US" dirty="0"/>
          </a:p>
        </p:txBody>
      </p:sp>
    </p:spTree>
    <p:extLst>
      <p:ext uri="{BB962C8B-B14F-4D97-AF65-F5344CB8AC3E}">
        <p14:creationId xmlns:p14="http://schemas.microsoft.com/office/powerpoint/2010/main" val="4095019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extBox 3">
            <a:extLst>
              <a:ext uri="{FF2B5EF4-FFF2-40B4-BE49-F238E27FC236}">
                <a16:creationId xmlns:a16="http://schemas.microsoft.com/office/drawing/2014/main" id="{9CF220CE-38F9-3EB0-39BA-0C279AD71915}"/>
              </a:ext>
            </a:extLst>
          </p:cNvPr>
          <p:cNvSpPr txBox="1">
            <a:spLocks noChangeArrowheads="1"/>
          </p:cNvSpPr>
          <p:nvPr/>
        </p:nvSpPr>
        <p:spPr bwMode="auto">
          <a:xfrm>
            <a:off x="277018" y="-12700"/>
            <a:ext cx="37068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3200" dirty="0"/>
              <a:t>Paris 1908</a:t>
            </a:r>
            <a:r>
              <a:rPr lang="en-US" altLang="en-US" sz="1800" dirty="0"/>
              <a:t>.</a:t>
            </a:r>
          </a:p>
        </p:txBody>
      </p:sp>
      <p:sp>
        <p:nvSpPr>
          <p:cNvPr id="38914" name="TextBox 4">
            <a:extLst>
              <a:ext uri="{FF2B5EF4-FFF2-40B4-BE49-F238E27FC236}">
                <a16:creationId xmlns:a16="http://schemas.microsoft.com/office/drawing/2014/main" id="{A137089F-35FF-448B-9880-936E0713952F}"/>
              </a:ext>
            </a:extLst>
          </p:cNvPr>
          <p:cNvSpPr txBox="1">
            <a:spLocks noChangeArrowheads="1"/>
          </p:cNvSpPr>
          <p:nvPr/>
        </p:nvSpPr>
        <p:spPr bwMode="auto">
          <a:xfrm flipH="1">
            <a:off x="5083174" y="-12700"/>
            <a:ext cx="41894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3200" dirty="0"/>
              <a:t>Cymru/ Wales 1908.</a:t>
            </a:r>
          </a:p>
        </p:txBody>
      </p:sp>
      <p:pic>
        <p:nvPicPr>
          <p:cNvPr id="38915" name="Picture 6" descr="salem 1908 Curnew Vosperjpg.jpg">
            <a:extLst>
              <a:ext uri="{FF2B5EF4-FFF2-40B4-BE49-F238E27FC236}">
                <a16:creationId xmlns:a16="http://schemas.microsoft.com/office/drawing/2014/main" id="{4EE81ED3-8589-8A9E-31E8-1ABBE9B593A6}"/>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5083174" y="533400"/>
            <a:ext cx="5245100" cy="550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7" name="TextBox 8">
            <a:extLst>
              <a:ext uri="{FF2B5EF4-FFF2-40B4-BE49-F238E27FC236}">
                <a16:creationId xmlns:a16="http://schemas.microsoft.com/office/drawing/2014/main" id="{F80A0A8D-9C88-CEFD-751E-5054F9D9A060}"/>
              </a:ext>
            </a:extLst>
          </p:cNvPr>
          <p:cNvSpPr txBox="1">
            <a:spLocks noChangeArrowheads="1"/>
          </p:cNvSpPr>
          <p:nvPr/>
        </p:nvSpPr>
        <p:spPr bwMode="auto">
          <a:xfrm>
            <a:off x="493393" y="6061113"/>
            <a:ext cx="385444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1800" dirty="0">
                <a:latin typeface="Arial" panose="020B0604020202020204" pitchFamily="34" charset="0"/>
                <a:cs typeface="Arial" panose="020B0604020202020204" pitchFamily="34" charset="0"/>
              </a:rPr>
              <a:t>Picasso (1908) </a:t>
            </a:r>
            <a:r>
              <a:rPr lang="en-US" altLang="en-US" sz="1800" i="1" dirty="0">
                <a:latin typeface="Arial" panose="020B0604020202020204" pitchFamily="34" charset="0"/>
                <a:cs typeface="Arial" panose="020B0604020202020204" pitchFamily="34" charset="0"/>
              </a:rPr>
              <a:t>Woman with Fan.</a:t>
            </a:r>
            <a:r>
              <a:rPr lang="en-US" altLang="en-US" sz="1800" dirty="0">
                <a:latin typeface="Arial" panose="020B0604020202020204" pitchFamily="34" charset="0"/>
                <a:cs typeface="Arial" panose="020B0604020202020204" pitchFamily="34" charset="0"/>
              </a:rPr>
              <a:t> </a:t>
            </a:r>
          </a:p>
        </p:txBody>
      </p:sp>
      <p:sp>
        <p:nvSpPr>
          <p:cNvPr id="38918" name="TextBox 9">
            <a:extLst>
              <a:ext uri="{FF2B5EF4-FFF2-40B4-BE49-F238E27FC236}">
                <a16:creationId xmlns:a16="http://schemas.microsoft.com/office/drawing/2014/main" id="{CB6B646D-8BD2-C836-E694-2740A5FCA9DA}"/>
              </a:ext>
            </a:extLst>
          </p:cNvPr>
          <p:cNvSpPr txBox="1">
            <a:spLocks noChangeArrowheads="1"/>
          </p:cNvSpPr>
          <p:nvPr/>
        </p:nvSpPr>
        <p:spPr bwMode="auto">
          <a:xfrm>
            <a:off x="5083174" y="6054763"/>
            <a:ext cx="29464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1800" dirty="0"/>
              <a:t>Sydney Curnow Vosper </a:t>
            </a:r>
            <a:r>
              <a:rPr lang="en-US" altLang="en-US" sz="1800" i="1" dirty="0"/>
              <a:t>Salem</a:t>
            </a:r>
          </a:p>
        </p:txBody>
      </p:sp>
      <p:sp>
        <p:nvSpPr>
          <p:cNvPr id="2" name="TextBox 1">
            <a:extLst>
              <a:ext uri="{FF2B5EF4-FFF2-40B4-BE49-F238E27FC236}">
                <a16:creationId xmlns:a16="http://schemas.microsoft.com/office/drawing/2014/main" id="{AB298CBC-7AA4-038D-02C8-AEADD581D01A}"/>
              </a:ext>
            </a:extLst>
          </p:cNvPr>
          <p:cNvSpPr txBox="1"/>
          <p:nvPr/>
        </p:nvSpPr>
        <p:spPr>
          <a:xfrm>
            <a:off x="277018" y="6440388"/>
            <a:ext cx="4287199" cy="369332"/>
          </a:xfrm>
          <a:prstGeom prst="rect">
            <a:avLst/>
          </a:prstGeom>
          <a:noFill/>
        </p:spPr>
        <p:txBody>
          <a:bodyPr wrap="none" rtlCol="0">
            <a:spAutoFit/>
          </a:bodyPr>
          <a:lstStyle/>
          <a:p>
            <a:r>
              <a:rPr lang="en-GB" b="0" i="0" dirty="0">
                <a:solidFill>
                  <a:srgbClr val="000000"/>
                </a:solidFill>
                <a:effectLst/>
                <a:highlight>
                  <a:srgbClr val="FFFFFF"/>
                </a:highlight>
                <a:latin typeface="PT Sans" panose="020B0503020203020204" pitchFamily="34" charset="77"/>
              </a:rPr>
              <a:t>Hermitage Museum, St. Petersburg, Russia</a:t>
            </a:r>
            <a:endParaRPr lang="en-US" dirty="0"/>
          </a:p>
        </p:txBody>
      </p:sp>
      <p:pic>
        <p:nvPicPr>
          <p:cNvPr id="5" name="Picture 4" descr="A painting of a person holding a fan&#10;&#10;Description automatically generated">
            <a:extLst>
              <a:ext uri="{FF2B5EF4-FFF2-40B4-BE49-F238E27FC236}">
                <a16:creationId xmlns:a16="http://schemas.microsoft.com/office/drawing/2014/main" id="{E1F83AEE-31EA-2ACA-8BFB-7D82CDADAB3E}"/>
              </a:ext>
            </a:extLst>
          </p:cNvPr>
          <p:cNvPicPr>
            <a:picLocks noChangeAspect="1"/>
          </p:cNvPicPr>
          <p:nvPr/>
        </p:nvPicPr>
        <p:blipFill>
          <a:blip r:embed="rId3"/>
          <a:stretch>
            <a:fillRect/>
          </a:stretch>
        </p:blipFill>
        <p:spPr>
          <a:xfrm>
            <a:off x="565822" y="533400"/>
            <a:ext cx="3602951" cy="5500688"/>
          </a:xfrm>
          <a:prstGeom prst="rect">
            <a:avLst/>
          </a:prstGeom>
        </p:spPr>
      </p:pic>
      <p:sp>
        <p:nvSpPr>
          <p:cNvPr id="6" name="TextBox 5">
            <a:extLst>
              <a:ext uri="{FF2B5EF4-FFF2-40B4-BE49-F238E27FC236}">
                <a16:creationId xmlns:a16="http://schemas.microsoft.com/office/drawing/2014/main" id="{A58ACE97-1854-6DE5-EF97-76961118C152}"/>
              </a:ext>
            </a:extLst>
          </p:cNvPr>
          <p:cNvSpPr txBox="1"/>
          <p:nvPr/>
        </p:nvSpPr>
        <p:spPr>
          <a:xfrm>
            <a:off x="5233780" y="6430445"/>
            <a:ext cx="5459828" cy="369332"/>
          </a:xfrm>
          <a:prstGeom prst="rect">
            <a:avLst/>
          </a:prstGeom>
          <a:noFill/>
        </p:spPr>
        <p:txBody>
          <a:bodyPr wrap="none" rtlCol="0">
            <a:spAutoFit/>
          </a:bodyPr>
          <a:lstStyle/>
          <a:p>
            <a:r>
              <a:rPr lang="en-US" dirty="0"/>
              <a:t>https://</a:t>
            </a:r>
            <a:r>
              <a:rPr lang="en-US" dirty="0" err="1"/>
              <a:t>www.liverpoolmuseums.org.uk</a:t>
            </a:r>
            <a:r>
              <a:rPr lang="en-US" dirty="0"/>
              <a:t>/artifact/</a:t>
            </a:r>
            <a:r>
              <a:rPr lang="en-US" dirty="0" err="1"/>
              <a:t>salem</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extBox 4">
            <a:extLst>
              <a:ext uri="{FF2B5EF4-FFF2-40B4-BE49-F238E27FC236}">
                <a16:creationId xmlns:a16="http://schemas.microsoft.com/office/drawing/2014/main" id="{F807EB19-1C3D-72C4-5993-AB7051D7AD81}"/>
              </a:ext>
            </a:extLst>
          </p:cNvPr>
          <p:cNvSpPr txBox="1">
            <a:spLocks noChangeArrowheads="1"/>
          </p:cNvSpPr>
          <p:nvPr/>
        </p:nvSpPr>
        <p:spPr bwMode="auto">
          <a:xfrm>
            <a:off x="4240213" y="1562418"/>
            <a:ext cx="2663508"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None/>
            </a:pPr>
            <a:r>
              <a:rPr lang="en-US" altLang="en-US" sz="1800" dirty="0"/>
              <a:t>John (1908-09) </a:t>
            </a:r>
            <a:r>
              <a:rPr lang="en-US" altLang="en-US" sz="1800" i="1" dirty="0"/>
              <a:t>Woman Smiling</a:t>
            </a:r>
            <a:r>
              <a:rPr lang="en-US" altLang="en-US" sz="1800" dirty="0"/>
              <a:t>. </a:t>
            </a:r>
          </a:p>
          <a:p>
            <a:pPr>
              <a:lnSpc>
                <a:spcPct val="100000"/>
              </a:lnSpc>
              <a:spcBef>
                <a:spcPct val="0"/>
              </a:spcBef>
              <a:buFontTx/>
              <a:buNone/>
            </a:pPr>
            <a:endParaRPr lang="en-US" altLang="en-US" sz="1800" dirty="0"/>
          </a:p>
        </p:txBody>
      </p:sp>
      <p:sp>
        <p:nvSpPr>
          <p:cNvPr id="39940" name="TextBox 4">
            <a:extLst>
              <a:ext uri="{FF2B5EF4-FFF2-40B4-BE49-F238E27FC236}">
                <a16:creationId xmlns:a16="http://schemas.microsoft.com/office/drawing/2014/main" id="{2E6FB16C-BE82-D333-A3C3-B7872BEC60C9}"/>
              </a:ext>
            </a:extLst>
          </p:cNvPr>
          <p:cNvSpPr txBox="1">
            <a:spLocks noChangeArrowheads="1"/>
          </p:cNvSpPr>
          <p:nvPr/>
        </p:nvSpPr>
        <p:spPr bwMode="auto">
          <a:xfrm>
            <a:off x="6903721" y="6291035"/>
            <a:ext cx="28733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1400" dirty="0"/>
              <a:t>John (1911)</a:t>
            </a:r>
            <a:r>
              <a:rPr lang="en-US" altLang="en-US" sz="1400" i="1" dirty="0"/>
              <a:t> Portrait of a Woman</a:t>
            </a:r>
            <a:endParaRPr lang="en-US" altLang="en-US" sz="1400" dirty="0"/>
          </a:p>
        </p:txBody>
      </p:sp>
      <p:sp>
        <p:nvSpPr>
          <p:cNvPr id="39941" name="Rectangle 2">
            <a:extLst>
              <a:ext uri="{FF2B5EF4-FFF2-40B4-BE49-F238E27FC236}">
                <a16:creationId xmlns:a16="http://schemas.microsoft.com/office/drawing/2014/main" id="{179CEE2B-8DA4-05E2-41A1-0749935931ED}"/>
              </a:ext>
            </a:extLst>
          </p:cNvPr>
          <p:cNvSpPr>
            <a:spLocks noChangeArrowheads="1"/>
          </p:cNvSpPr>
          <p:nvPr/>
        </p:nvSpPr>
        <p:spPr bwMode="auto">
          <a:xfrm>
            <a:off x="4142283" y="236399"/>
            <a:ext cx="2663508"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3200" dirty="0"/>
              <a:t>Augustus Edwin John. </a:t>
            </a:r>
          </a:p>
        </p:txBody>
      </p:sp>
      <p:pic>
        <p:nvPicPr>
          <p:cNvPr id="5" name="Picture 4" descr="A person in a red dress&#10;&#10;Description automatically generated">
            <a:extLst>
              <a:ext uri="{FF2B5EF4-FFF2-40B4-BE49-F238E27FC236}">
                <a16:creationId xmlns:a16="http://schemas.microsoft.com/office/drawing/2014/main" id="{E21B9E1F-0647-B22B-4091-FBF47FC57EA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44537" y="0"/>
            <a:ext cx="3397746" cy="6858000"/>
          </a:xfrm>
          <a:prstGeom prst="rect">
            <a:avLst/>
          </a:prstGeom>
        </p:spPr>
      </p:pic>
      <p:sp>
        <p:nvSpPr>
          <p:cNvPr id="6" name="TextBox 5">
            <a:extLst>
              <a:ext uri="{FF2B5EF4-FFF2-40B4-BE49-F238E27FC236}">
                <a16:creationId xmlns:a16="http://schemas.microsoft.com/office/drawing/2014/main" id="{0738D6EA-132A-718E-B9FA-C6B29B0652B8}"/>
              </a:ext>
            </a:extLst>
          </p:cNvPr>
          <p:cNvSpPr txBox="1"/>
          <p:nvPr/>
        </p:nvSpPr>
        <p:spPr>
          <a:xfrm>
            <a:off x="4331971" y="2628900"/>
            <a:ext cx="2080260" cy="923330"/>
          </a:xfrm>
          <a:prstGeom prst="rect">
            <a:avLst/>
          </a:prstGeom>
          <a:noFill/>
        </p:spPr>
        <p:txBody>
          <a:bodyPr wrap="square" rtlCol="0">
            <a:spAutoFit/>
          </a:bodyPr>
          <a:lstStyle/>
          <a:p>
            <a:r>
              <a:rPr lang="en-US" sz="1200" dirty="0">
                <a:hlinkClick r:id="rId3"/>
              </a:rPr>
              <a:t>https://www.tate.org.uk/art/artworks/john-woman-smiling-n03171</a:t>
            </a:r>
            <a:endParaRPr lang="en-US" sz="1200" dirty="0"/>
          </a:p>
          <a:p>
            <a:endParaRPr lang="en-US" dirty="0"/>
          </a:p>
        </p:txBody>
      </p:sp>
      <p:sp>
        <p:nvSpPr>
          <p:cNvPr id="7" name="TextBox 6">
            <a:extLst>
              <a:ext uri="{FF2B5EF4-FFF2-40B4-BE49-F238E27FC236}">
                <a16:creationId xmlns:a16="http://schemas.microsoft.com/office/drawing/2014/main" id="{0E3CF45C-6F97-CD42-3729-9854770E3A60}"/>
              </a:ext>
            </a:extLst>
          </p:cNvPr>
          <p:cNvSpPr txBox="1"/>
          <p:nvPr/>
        </p:nvSpPr>
        <p:spPr>
          <a:xfrm>
            <a:off x="6903721" y="6581001"/>
            <a:ext cx="4880760" cy="276999"/>
          </a:xfrm>
          <a:prstGeom prst="rect">
            <a:avLst/>
          </a:prstGeom>
          <a:noFill/>
        </p:spPr>
        <p:txBody>
          <a:bodyPr wrap="none" rtlCol="0">
            <a:spAutoFit/>
          </a:bodyPr>
          <a:lstStyle/>
          <a:p>
            <a:r>
              <a:rPr lang="en-US" sz="1200" dirty="0"/>
              <a:t>https://</a:t>
            </a:r>
            <a:r>
              <a:rPr lang="en-US" sz="1200" dirty="0" err="1"/>
              <a:t>www.tate.org.uk</a:t>
            </a:r>
            <a:r>
              <a:rPr lang="en-US" sz="1200" dirty="0"/>
              <a:t>/art/artworks/john-portrait-of-a-woman-n03731</a:t>
            </a:r>
          </a:p>
        </p:txBody>
      </p:sp>
      <p:pic>
        <p:nvPicPr>
          <p:cNvPr id="9" name="Picture 8" descr="A painting of a person with short black hair&#10;&#10;Description automatically generated">
            <a:extLst>
              <a:ext uri="{FF2B5EF4-FFF2-40B4-BE49-F238E27FC236}">
                <a16:creationId xmlns:a16="http://schemas.microsoft.com/office/drawing/2014/main" id="{87ED70AE-CE0B-9273-A620-404801EA3D8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72582" y="123131"/>
            <a:ext cx="4880760" cy="6080167"/>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1" name="Picture 1" descr="augustus_2.jpg">
            <a:extLst>
              <a:ext uri="{FF2B5EF4-FFF2-40B4-BE49-F238E27FC236}">
                <a16:creationId xmlns:a16="http://schemas.microsoft.com/office/drawing/2014/main" id="{76BBAB57-931A-A2F0-7D24-DB3B1B0F33A1}"/>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6129630" y="199149"/>
            <a:ext cx="3749992" cy="2623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2" name="Picture 2">
            <a:extLst>
              <a:ext uri="{FF2B5EF4-FFF2-40B4-BE49-F238E27FC236}">
                <a16:creationId xmlns:a16="http://schemas.microsoft.com/office/drawing/2014/main" id="{C433DF99-2210-B74A-4D7A-F706AEBBB028}"/>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377762" y="134097"/>
            <a:ext cx="3188016" cy="4197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3" name="Picture 3" descr="bda90a7b59e86d4f_landing-1.jpg">
            <a:extLst>
              <a:ext uri="{FF2B5EF4-FFF2-40B4-BE49-F238E27FC236}">
                <a16:creationId xmlns:a16="http://schemas.microsoft.com/office/drawing/2014/main" id="{F28A989C-AFD0-EFC2-BF39-063C69D6B729}"/>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8285614" y="3035113"/>
            <a:ext cx="3188016" cy="3771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4" name="TextBox 4">
            <a:extLst>
              <a:ext uri="{FF2B5EF4-FFF2-40B4-BE49-F238E27FC236}">
                <a16:creationId xmlns:a16="http://schemas.microsoft.com/office/drawing/2014/main" id="{62D8FB6A-F23C-23DB-307D-50E3D3B01398}"/>
              </a:ext>
            </a:extLst>
          </p:cNvPr>
          <p:cNvSpPr txBox="1">
            <a:spLocks noChangeArrowheads="1"/>
          </p:cNvSpPr>
          <p:nvPr/>
        </p:nvSpPr>
        <p:spPr bwMode="auto">
          <a:xfrm>
            <a:off x="127637" y="4625598"/>
            <a:ext cx="4821556"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400" dirty="0">
                <a:latin typeface="Arial" panose="020B0604020202020204" pitchFamily="34" charset="0"/>
                <a:cs typeface="Arial" panose="020B0604020202020204" pitchFamily="34" charset="0"/>
              </a:rPr>
              <a:t>King of Bohemia. Artist as Celebrity. The cult of personality in the media.</a:t>
            </a:r>
          </a:p>
        </p:txBody>
      </p:sp>
      <p:sp>
        <p:nvSpPr>
          <p:cNvPr id="40965" name="TextBox 5">
            <a:extLst>
              <a:ext uri="{FF2B5EF4-FFF2-40B4-BE49-F238E27FC236}">
                <a16:creationId xmlns:a16="http://schemas.microsoft.com/office/drawing/2014/main" id="{F27298A0-A7F4-52D0-B951-3CCF8C09CD32}"/>
              </a:ext>
            </a:extLst>
          </p:cNvPr>
          <p:cNvSpPr txBox="1">
            <a:spLocks noChangeArrowheads="1"/>
          </p:cNvSpPr>
          <p:nvPr/>
        </p:nvSpPr>
        <p:spPr bwMode="auto">
          <a:xfrm>
            <a:off x="9879622" y="706120"/>
            <a:ext cx="2312378"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400" dirty="0">
                <a:latin typeface="Arial" panose="020B0604020202020204" pitchFamily="34" charset="0"/>
                <a:cs typeface="Arial" panose="020B0604020202020204" pitchFamily="34" charset="0"/>
              </a:rPr>
              <a:t>Augustus John’s studio, </a:t>
            </a:r>
            <a:r>
              <a:rPr lang="en-US" altLang="en-US" sz="1400" dirty="0" err="1">
                <a:latin typeface="Arial" panose="020B0604020202020204" pitchFamily="34" charset="0"/>
                <a:cs typeface="Arial" panose="020B0604020202020204" pitchFamily="34" charset="0"/>
              </a:rPr>
              <a:t>Fordingbridge</a:t>
            </a:r>
            <a:r>
              <a:rPr lang="en-US" altLang="en-US" sz="1400" dirty="0">
                <a:latin typeface="Arial" panose="020B0604020202020204" pitchFamily="34" charset="0"/>
                <a:cs typeface="Arial" panose="020B0604020202020204" pitchFamily="34" charset="0"/>
              </a:rPr>
              <a:t>, Hampshire</a:t>
            </a:r>
          </a:p>
        </p:txBody>
      </p:sp>
      <p:pic>
        <p:nvPicPr>
          <p:cNvPr id="40966" name="Picture 6" descr="lrg6.jpg">
            <a:extLst>
              <a:ext uri="{FF2B5EF4-FFF2-40B4-BE49-F238E27FC236}">
                <a16:creationId xmlns:a16="http://schemas.microsoft.com/office/drawing/2014/main" id="{A670E55B-A74C-218B-A1F4-40C97460953E}"/>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5409910" y="3035113"/>
            <a:ext cx="2315738" cy="3737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7" name="TextBox 7">
            <a:extLst>
              <a:ext uri="{FF2B5EF4-FFF2-40B4-BE49-F238E27FC236}">
                <a16:creationId xmlns:a16="http://schemas.microsoft.com/office/drawing/2014/main" id="{EDFAC656-21B9-5AEC-BC91-3A0029F5DE72}"/>
              </a:ext>
            </a:extLst>
          </p:cNvPr>
          <p:cNvSpPr txBox="1">
            <a:spLocks noChangeArrowheads="1"/>
          </p:cNvSpPr>
          <p:nvPr/>
        </p:nvSpPr>
        <p:spPr bwMode="auto">
          <a:xfrm>
            <a:off x="127637" y="5153918"/>
            <a:ext cx="5290183"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r>
              <a:rPr lang="en-US" altLang="en-US" sz="1400" dirty="0">
                <a:latin typeface="Arial" panose="020B0604020202020204" pitchFamily="34" charset="0"/>
                <a:cs typeface="Arial" panose="020B0604020202020204" pitchFamily="34" charset="0"/>
              </a:rPr>
              <a:t>“His wildly bohemian life earned him the epithet of the King of Bohemia. His imposing height and carriage and his confident stride, his big black broad brimmed hat, his flowing beard and gold earrings, his great love and knowledge of the Gypsies, his many affairs with women and his unorthodox domestic life justified the title."</a:t>
            </a:r>
          </a:p>
        </p:txBody>
      </p:sp>
      <p:sp>
        <p:nvSpPr>
          <p:cNvPr id="2" name="TextBox 1">
            <a:extLst>
              <a:ext uri="{FF2B5EF4-FFF2-40B4-BE49-F238E27FC236}">
                <a16:creationId xmlns:a16="http://schemas.microsoft.com/office/drawing/2014/main" id="{4837A02D-ECE4-0CAA-1CFF-D4E9F6A9E0E9}"/>
              </a:ext>
            </a:extLst>
          </p:cNvPr>
          <p:cNvSpPr txBox="1"/>
          <p:nvPr/>
        </p:nvSpPr>
        <p:spPr>
          <a:xfrm>
            <a:off x="994888" y="6543358"/>
            <a:ext cx="3602461" cy="276999"/>
          </a:xfrm>
          <a:prstGeom prst="rect">
            <a:avLst/>
          </a:prstGeom>
          <a:noFill/>
        </p:spPr>
        <p:txBody>
          <a:bodyPr wrap="none" rtlCol="0">
            <a:spAutoFit/>
          </a:bodyPr>
          <a:lstStyle/>
          <a:p>
            <a:r>
              <a:rPr lang="en-US" sz="1200" dirty="0">
                <a:hlinkClick r:id="rId6"/>
              </a:rPr>
              <a:t>https://libcom.org/article/john-augustus-1878-1961</a:t>
            </a:r>
            <a:endParaRPr lang="en-US" sz="1200" dirty="0"/>
          </a:p>
        </p:txBody>
      </p:sp>
      <p:sp>
        <p:nvSpPr>
          <p:cNvPr id="3" name="TextBox 2">
            <a:extLst>
              <a:ext uri="{FF2B5EF4-FFF2-40B4-BE49-F238E27FC236}">
                <a16:creationId xmlns:a16="http://schemas.microsoft.com/office/drawing/2014/main" id="{D8EADFB6-AB92-0F8F-E0A1-A399BF0EEC36}"/>
              </a:ext>
            </a:extLst>
          </p:cNvPr>
          <p:cNvSpPr txBox="1"/>
          <p:nvPr/>
        </p:nvSpPr>
        <p:spPr>
          <a:xfrm>
            <a:off x="3966210" y="857250"/>
            <a:ext cx="1794510" cy="1477328"/>
          </a:xfrm>
          <a:prstGeom prst="rect">
            <a:avLst/>
          </a:prstGeom>
          <a:noFill/>
        </p:spPr>
        <p:txBody>
          <a:bodyPr wrap="square" rtlCol="0">
            <a:spAutoFit/>
          </a:bodyPr>
          <a:lstStyle/>
          <a:p>
            <a:r>
              <a:rPr lang="en-US" dirty="0"/>
              <a:t>Augustus John on the cover of Time magazine, 1928 - from </a:t>
            </a:r>
            <a:r>
              <a:rPr lang="en-US" dirty="0" err="1"/>
              <a:t>time.com</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Box 2">
            <a:extLst>
              <a:ext uri="{FF2B5EF4-FFF2-40B4-BE49-F238E27FC236}">
                <a16:creationId xmlns:a16="http://schemas.microsoft.com/office/drawing/2014/main" id="{3B014F91-4FEB-AD1D-15EF-F8759B05FB80}"/>
              </a:ext>
            </a:extLst>
          </p:cNvPr>
          <p:cNvSpPr txBox="1">
            <a:spLocks noChangeArrowheads="1"/>
          </p:cNvSpPr>
          <p:nvPr/>
        </p:nvSpPr>
        <p:spPr bwMode="auto">
          <a:xfrm>
            <a:off x="7857807" y="5525698"/>
            <a:ext cx="420052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r>
              <a:rPr lang="en-US" altLang="en-US" sz="1400" dirty="0">
                <a:latin typeface="Arial" panose="020B0604020202020204" pitchFamily="34" charset="0"/>
                <a:cs typeface="Arial" panose="020B0604020202020204" pitchFamily="34" charset="0"/>
              </a:rPr>
              <a:t>G John (C 1907- 1909) </a:t>
            </a:r>
            <a:r>
              <a:rPr lang="en-US" altLang="en-US" sz="1400" i="1" dirty="0">
                <a:latin typeface="Arial" panose="020B0604020202020204" pitchFamily="34" charset="0"/>
                <a:cs typeface="Arial" panose="020B0604020202020204" pitchFamily="34" charset="0"/>
              </a:rPr>
              <a:t>Corner of the Artists Paris Room.</a:t>
            </a:r>
            <a:r>
              <a:rPr lang="en-US" altLang="en-US" sz="1400" dirty="0">
                <a:latin typeface="Arial" panose="020B0604020202020204" pitchFamily="34" charset="0"/>
                <a:cs typeface="Arial" panose="020B0604020202020204" pitchFamily="34" charset="0"/>
              </a:rPr>
              <a:t> </a:t>
            </a:r>
            <a:r>
              <a:rPr lang="en-US" altLang="en-US" sz="1400" dirty="0"/>
              <a:t>[Oil on canvas </a:t>
            </a:r>
            <a:r>
              <a:rPr lang="en-US" altLang="en-US" sz="1400" i="1" dirty="0" err="1">
                <a:latin typeface="Arial" panose="020B0604020202020204" pitchFamily="34" charset="0"/>
                <a:cs typeface="Arial" panose="020B0604020202020204" pitchFamily="34" charset="0"/>
              </a:rPr>
              <a:t>Olew</a:t>
            </a:r>
            <a:r>
              <a:rPr lang="en-US" altLang="en-US" sz="1400" i="1" dirty="0">
                <a:latin typeface="Arial" panose="020B0604020202020204" pitchFamily="34" charset="0"/>
                <a:cs typeface="Arial" panose="020B0604020202020204" pitchFamily="34" charset="0"/>
              </a:rPr>
              <a:t> </a:t>
            </a:r>
            <a:r>
              <a:rPr lang="en-US" altLang="en-US" sz="1400" i="1" dirty="0" err="1">
                <a:latin typeface="Arial" panose="020B0604020202020204" pitchFamily="34" charset="0"/>
                <a:cs typeface="Arial" panose="020B0604020202020204" pitchFamily="34" charset="0"/>
              </a:rPr>
              <a:t>ar</a:t>
            </a:r>
            <a:r>
              <a:rPr lang="en-US" altLang="en-US" sz="1400" i="1" dirty="0">
                <a:latin typeface="Arial" panose="020B0604020202020204" pitchFamily="34" charset="0"/>
                <a:cs typeface="Arial" panose="020B0604020202020204" pitchFamily="34" charset="0"/>
              </a:rPr>
              <a:t> </a:t>
            </a:r>
            <a:r>
              <a:rPr lang="en-US" altLang="en-US" sz="1400" i="1" dirty="0" err="1">
                <a:latin typeface="Arial" panose="020B0604020202020204" pitchFamily="34" charset="0"/>
                <a:cs typeface="Arial" panose="020B0604020202020204" pitchFamily="34" charset="0"/>
              </a:rPr>
              <a:t>Gynfas</a:t>
            </a:r>
            <a:r>
              <a:rPr lang="en-US" altLang="en-US" sz="1400" i="1" dirty="0">
                <a:latin typeface="Arial" panose="020B0604020202020204" pitchFamily="34" charset="0"/>
                <a:cs typeface="Arial" panose="020B0604020202020204" pitchFamily="34" charset="0"/>
              </a:rPr>
              <a:t>.]</a:t>
            </a:r>
            <a:endParaRPr lang="en-US" altLang="en-US" sz="1400" dirty="0">
              <a:latin typeface="Arial" panose="020B0604020202020204" pitchFamily="34" charset="0"/>
              <a:cs typeface="Arial" panose="020B0604020202020204" pitchFamily="34" charset="0"/>
            </a:endParaRPr>
          </a:p>
        </p:txBody>
      </p:sp>
      <p:sp>
        <p:nvSpPr>
          <p:cNvPr id="41988" name="TextBox 4">
            <a:extLst>
              <a:ext uri="{FF2B5EF4-FFF2-40B4-BE49-F238E27FC236}">
                <a16:creationId xmlns:a16="http://schemas.microsoft.com/office/drawing/2014/main" id="{17A5483B-B07C-10D4-EA09-F2E3FF38884C}"/>
              </a:ext>
            </a:extLst>
          </p:cNvPr>
          <p:cNvSpPr txBox="1">
            <a:spLocks noChangeArrowheads="1"/>
          </p:cNvSpPr>
          <p:nvPr/>
        </p:nvSpPr>
        <p:spPr bwMode="auto">
          <a:xfrm>
            <a:off x="881468" y="4520634"/>
            <a:ext cx="539614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400" dirty="0" err="1">
                <a:latin typeface="Arial" panose="020B0604020202020204" pitchFamily="34" charset="0"/>
                <a:cs typeface="Arial" panose="020B0604020202020204" pitchFamily="34" charset="0"/>
              </a:rPr>
              <a:t>G.John</a:t>
            </a:r>
            <a:r>
              <a:rPr lang="en-US" altLang="en-US" sz="1400" dirty="0">
                <a:latin typeface="Arial" panose="020B0604020202020204" pitchFamily="34" charset="0"/>
                <a:cs typeface="Arial" panose="020B0604020202020204" pitchFamily="34" charset="0"/>
              </a:rPr>
              <a:t> (c.1928) </a:t>
            </a:r>
            <a:r>
              <a:rPr lang="en-US" altLang="en-US" sz="1400" i="1" dirty="0">
                <a:latin typeface="Arial" panose="020B0604020202020204" pitchFamily="34" charset="0"/>
                <a:cs typeface="Arial" panose="020B0604020202020204" pitchFamily="34" charset="0"/>
              </a:rPr>
              <a:t>Japanese Doll </a:t>
            </a:r>
            <a:r>
              <a:rPr lang="en-US" altLang="en-US" sz="1400" dirty="0">
                <a:latin typeface="Arial" panose="020B0604020202020204" pitchFamily="34" charset="0"/>
                <a:cs typeface="Arial" panose="020B0604020202020204" pitchFamily="34" charset="0"/>
              </a:rPr>
              <a:t>[Oil on canvas/</a:t>
            </a:r>
            <a:r>
              <a:rPr lang="en-US" altLang="en-US" sz="1400" dirty="0" err="1">
                <a:latin typeface="Arial" panose="020B0604020202020204" pitchFamily="34" charset="0"/>
                <a:cs typeface="Arial" panose="020B0604020202020204" pitchFamily="34" charset="0"/>
              </a:rPr>
              <a:t>Olew</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ar</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Gynfas</a:t>
            </a:r>
            <a:r>
              <a:rPr lang="en-US" altLang="en-US" sz="1400" dirty="0">
                <a:latin typeface="Arial" panose="020B0604020202020204" pitchFamily="34" charset="0"/>
                <a:cs typeface="Arial" panose="020B0604020202020204" pitchFamily="34" charset="0"/>
              </a:rPr>
              <a:t>]</a:t>
            </a:r>
          </a:p>
        </p:txBody>
      </p:sp>
      <p:sp>
        <p:nvSpPr>
          <p:cNvPr id="41989" name="TextBox 5">
            <a:extLst>
              <a:ext uri="{FF2B5EF4-FFF2-40B4-BE49-F238E27FC236}">
                <a16:creationId xmlns:a16="http://schemas.microsoft.com/office/drawing/2014/main" id="{CE70C9E8-7374-F36D-0BBE-92FBB9DD98B1}"/>
              </a:ext>
            </a:extLst>
          </p:cNvPr>
          <p:cNvSpPr txBox="1">
            <a:spLocks noChangeArrowheads="1"/>
          </p:cNvSpPr>
          <p:nvPr/>
        </p:nvSpPr>
        <p:spPr bwMode="auto">
          <a:xfrm>
            <a:off x="0" y="5116513"/>
            <a:ext cx="7542213" cy="166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dirty="0"/>
              <a:t>Gwen John was known as the sister of the more famous Augustus, but, as he predicted, her critical acclaim now outstrips his. The flamboyant Gus now looks shallow and hearty. The recessive Gwen is a reclusive, introspective, obsessive talent in the true Modernist </a:t>
            </a:r>
            <a:r>
              <a:rPr lang="en-US" altLang="en-US" sz="1800" dirty="0" err="1"/>
              <a:t>mould</a:t>
            </a:r>
            <a:r>
              <a:rPr lang="en-US" altLang="en-US" sz="1800" dirty="0"/>
              <a:t>. She painted the same subject repeatedly, pursuing small differences, a </a:t>
            </a:r>
            <a:r>
              <a:rPr lang="en-US" altLang="en-US" sz="1800" dirty="0" err="1"/>
              <a:t>Morandi</a:t>
            </a:r>
            <a:r>
              <a:rPr lang="en-US" altLang="en-US" sz="1800" dirty="0"/>
              <a:t> of the solitary female figure. </a:t>
            </a:r>
          </a:p>
          <a:p>
            <a:pPr>
              <a:spcBef>
                <a:spcPct val="0"/>
              </a:spcBef>
              <a:buFontTx/>
              <a:buNone/>
            </a:pPr>
            <a:r>
              <a:rPr lang="en-US" altLang="en-US" sz="1200" dirty="0"/>
              <a:t>Tom Lubbock. </a:t>
            </a:r>
            <a:r>
              <a:rPr lang="en-US" altLang="en-US" sz="1200" dirty="0" err="1"/>
              <a:t>arts@independant.co.uk</a:t>
            </a:r>
            <a:endParaRPr lang="en-US" altLang="en-US" sz="1200" dirty="0"/>
          </a:p>
        </p:txBody>
      </p:sp>
      <p:sp>
        <p:nvSpPr>
          <p:cNvPr id="41990" name="TextBox 1">
            <a:extLst>
              <a:ext uri="{FF2B5EF4-FFF2-40B4-BE49-F238E27FC236}">
                <a16:creationId xmlns:a16="http://schemas.microsoft.com/office/drawing/2014/main" id="{06482177-0C51-C70B-8E7A-246A778A368E}"/>
              </a:ext>
            </a:extLst>
          </p:cNvPr>
          <p:cNvSpPr txBox="1">
            <a:spLocks noChangeArrowheads="1"/>
          </p:cNvSpPr>
          <p:nvPr/>
        </p:nvSpPr>
        <p:spPr bwMode="auto">
          <a:xfrm>
            <a:off x="7064375" y="52388"/>
            <a:ext cx="5113338"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a:t>Gwen John (1876 - 1939)</a:t>
            </a:r>
          </a:p>
          <a:p>
            <a:pPr>
              <a:spcBef>
                <a:spcPct val="0"/>
              </a:spcBef>
              <a:buFontTx/>
              <a:buNone/>
            </a:pPr>
            <a:r>
              <a:rPr lang="en-US" altLang="en-US"/>
              <a:t> </a:t>
            </a:r>
          </a:p>
        </p:txBody>
      </p:sp>
      <p:pic>
        <p:nvPicPr>
          <p:cNvPr id="3" name="Picture 2" descr="A wicker chair in a room&#10;&#10;Description automatically generated">
            <a:extLst>
              <a:ext uri="{FF2B5EF4-FFF2-40B4-BE49-F238E27FC236}">
                <a16:creationId xmlns:a16="http://schemas.microsoft.com/office/drawing/2014/main" id="{59C98CF2-F370-3FF4-3921-7169AC4E8D9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056179" y="682071"/>
            <a:ext cx="3803782" cy="4737164"/>
          </a:xfrm>
          <a:prstGeom prst="rect">
            <a:avLst/>
          </a:prstGeom>
        </p:spPr>
      </p:pic>
      <p:sp>
        <p:nvSpPr>
          <p:cNvPr id="4" name="TextBox 3">
            <a:extLst>
              <a:ext uri="{FF2B5EF4-FFF2-40B4-BE49-F238E27FC236}">
                <a16:creationId xmlns:a16="http://schemas.microsoft.com/office/drawing/2014/main" id="{D1854849-CA01-1800-F1E0-DEE554068779}"/>
              </a:ext>
            </a:extLst>
          </p:cNvPr>
          <p:cNvSpPr txBox="1"/>
          <p:nvPr/>
        </p:nvSpPr>
        <p:spPr>
          <a:xfrm>
            <a:off x="699858" y="4848086"/>
            <a:ext cx="4538871" cy="276999"/>
          </a:xfrm>
          <a:prstGeom prst="rect">
            <a:avLst/>
          </a:prstGeom>
          <a:noFill/>
        </p:spPr>
        <p:txBody>
          <a:bodyPr wrap="none" rtlCol="0">
            <a:spAutoFit/>
          </a:bodyPr>
          <a:lstStyle/>
          <a:p>
            <a:r>
              <a:rPr lang="en-US" sz="1200" dirty="0"/>
              <a:t>https://</a:t>
            </a:r>
            <a:r>
              <a:rPr lang="en-US" sz="1200" dirty="0" err="1"/>
              <a:t>museum.wales</a:t>
            </a:r>
            <a:r>
              <a:rPr lang="en-US" sz="1200" dirty="0"/>
              <a:t>/art/online/?action=</a:t>
            </a:r>
            <a:r>
              <a:rPr lang="en-US" sz="1200" dirty="0" err="1"/>
              <a:t>show_item&amp;item</a:t>
            </a:r>
            <a:r>
              <a:rPr lang="en-US" sz="1200" dirty="0"/>
              <a:t>=2373</a:t>
            </a:r>
          </a:p>
        </p:txBody>
      </p:sp>
      <p:pic>
        <p:nvPicPr>
          <p:cNvPr id="6" name="Picture 5" descr="A painting of a child sitting on a bed&#10;&#10;Description automatically generated">
            <a:extLst>
              <a:ext uri="{FF2B5EF4-FFF2-40B4-BE49-F238E27FC236}">
                <a16:creationId xmlns:a16="http://schemas.microsoft.com/office/drawing/2014/main" id="{9ED070C2-532D-3A33-1C60-17E4D39CDB08}"/>
              </a:ext>
            </a:extLst>
          </p:cNvPr>
          <p:cNvPicPr>
            <a:picLocks noChangeAspect="1"/>
          </p:cNvPicPr>
          <p:nvPr/>
        </p:nvPicPr>
        <p:blipFill>
          <a:blip r:embed="rId3"/>
          <a:stretch>
            <a:fillRect/>
          </a:stretch>
        </p:blipFill>
        <p:spPr>
          <a:xfrm>
            <a:off x="914400" y="106362"/>
            <a:ext cx="5363210" cy="4357608"/>
          </a:xfrm>
          <a:prstGeom prst="rect">
            <a:avLst/>
          </a:prstGeom>
        </p:spPr>
      </p:pic>
      <p:sp>
        <p:nvSpPr>
          <p:cNvPr id="7" name="TextBox 6">
            <a:extLst>
              <a:ext uri="{FF2B5EF4-FFF2-40B4-BE49-F238E27FC236}">
                <a16:creationId xmlns:a16="http://schemas.microsoft.com/office/drawing/2014/main" id="{47F51A59-AE9E-007A-7D02-314537F4BB2B}"/>
              </a:ext>
            </a:extLst>
          </p:cNvPr>
          <p:cNvSpPr txBox="1"/>
          <p:nvPr/>
        </p:nvSpPr>
        <p:spPr>
          <a:xfrm>
            <a:off x="7542213" y="6054091"/>
            <a:ext cx="4635500" cy="830997"/>
          </a:xfrm>
          <a:prstGeom prst="rect">
            <a:avLst/>
          </a:prstGeom>
          <a:noFill/>
        </p:spPr>
        <p:txBody>
          <a:bodyPr wrap="square" rtlCol="0">
            <a:spAutoFit/>
          </a:bodyPr>
          <a:lstStyle/>
          <a:p>
            <a:r>
              <a:rPr lang="en-US" sz="1200" dirty="0"/>
              <a:t>https://</a:t>
            </a:r>
            <a:r>
              <a:rPr lang="en-US" sz="1200" dirty="0" err="1"/>
              <a:t>artuk.org</a:t>
            </a:r>
            <a:r>
              <a:rPr lang="en-US" sz="1200" dirty="0"/>
              <a:t>/discover/artworks/a-corner-of-the-artists-room-in-paris-116863#:~:text=This%20is%20the%20attic%20of,room%20to%20the%20world%20outside.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2" name="TextBox 5">
            <a:extLst>
              <a:ext uri="{FF2B5EF4-FFF2-40B4-BE49-F238E27FC236}">
                <a16:creationId xmlns:a16="http://schemas.microsoft.com/office/drawing/2014/main" id="{070D224B-BD35-4475-721F-749F1EBA98A1}"/>
              </a:ext>
            </a:extLst>
          </p:cNvPr>
          <p:cNvSpPr txBox="1">
            <a:spLocks noChangeArrowheads="1"/>
          </p:cNvSpPr>
          <p:nvPr/>
        </p:nvSpPr>
        <p:spPr bwMode="auto">
          <a:xfrm>
            <a:off x="431826" y="6229316"/>
            <a:ext cx="450471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dirty="0">
                <a:latin typeface="Arial" panose="020B0604020202020204" pitchFamily="34" charset="0"/>
                <a:cs typeface="Arial" panose="020B0604020202020204" pitchFamily="34" charset="0"/>
              </a:rPr>
              <a:t>Christopher Williams (1911)</a:t>
            </a:r>
            <a:r>
              <a:rPr lang="en-US" altLang="en-US" sz="1800" i="1" dirty="0">
                <a:latin typeface="Arial" panose="020B0604020202020204" pitchFamily="34" charset="0"/>
                <a:cs typeface="Arial" panose="020B0604020202020204" pitchFamily="34" charset="0"/>
              </a:rPr>
              <a:t> </a:t>
            </a:r>
            <a:r>
              <a:rPr lang="en-US" altLang="en-US" sz="1800" i="1" dirty="0" err="1">
                <a:latin typeface="Arial" panose="020B0604020202020204" pitchFamily="34" charset="0"/>
                <a:cs typeface="Arial" panose="020B0604020202020204" pitchFamily="34" charset="0"/>
              </a:rPr>
              <a:t>Deffroad</a:t>
            </a:r>
            <a:r>
              <a:rPr lang="en-US" altLang="en-US" sz="1800" i="1" dirty="0">
                <a:latin typeface="Arial" panose="020B0604020202020204" pitchFamily="34" charset="0"/>
                <a:cs typeface="Arial" panose="020B0604020202020204" pitchFamily="34" charset="0"/>
              </a:rPr>
              <a:t> Cymru (The Awakening of Wales)</a:t>
            </a:r>
          </a:p>
        </p:txBody>
      </p:sp>
      <p:sp>
        <p:nvSpPr>
          <p:cNvPr id="2" name="TextBox 1">
            <a:extLst>
              <a:ext uri="{FF2B5EF4-FFF2-40B4-BE49-F238E27FC236}">
                <a16:creationId xmlns:a16="http://schemas.microsoft.com/office/drawing/2014/main" id="{D305EB16-919A-1A4F-BA36-325CC3F3320F}"/>
              </a:ext>
            </a:extLst>
          </p:cNvPr>
          <p:cNvSpPr txBox="1"/>
          <p:nvPr/>
        </p:nvSpPr>
        <p:spPr>
          <a:xfrm>
            <a:off x="4773894" y="5078437"/>
            <a:ext cx="6936964" cy="923330"/>
          </a:xfrm>
          <a:prstGeom prst="rect">
            <a:avLst/>
          </a:prstGeom>
          <a:noFill/>
        </p:spPr>
        <p:txBody>
          <a:bodyPr wrap="square" rtlCol="0">
            <a:spAutoFit/>
          </a:bodyPr>
          <a:lstStyle/>
          <a:p>
            <a:r>
              <a:rPr lang="en-US" dirty="0"/>
              <a:t>Christopher Williams (1916or 1917) </a:t>
            </a:r>
            <a:r>
              <a:rPr lang="en-US" i="1" dirty="0"/>
              <a:t>The Welsh Division at Mametz Wood, 1916 (detail)</a:t>
            </a:r>
          </a:p>
          <a:p>
            <a:endParaRPr lang="en-US" dirty="0"/>
          </a:p>
        </p:txBody>
      </p:sp>
      <p:pic>
        <p:nvPicPr>
          <p:cNvPr id="4" name="Picture 3" descr="A painting of soldiers fighting&#10;&#10;Description automatically generated">
            <a:extLst>
              <a:ext uri="{FF2B5EF4-FFF2-40B4-BE49-F238E27FC236}">
                <a16:creationId xmlns:a16="http://schemas.microsoft.com/office/drawing/2014/main" id="{D0EC32BF-8B66-3151-7066-F29B34369CDB}"/>
              </a:ext>
            </a:extLst>
          </p:cNvPr>
          <p:cNvPicPr>
            <a:picLocks noChangeAspect="1"/>
          </p:cNvPicPr>
          <p:nvPr/>
        </p:nvPicPr>
        <p:blipFill>
          <a:blip r:embed="rId2"/>
          <a:stretch>
            <a:fillRect/>
          </a:stretch>
        </p:blipFill>
        <p:spPr>
          <a:xfrm>
            <a:off x="4773894" y="117569"/>
            <a:ext cx="7160680" cy="4771258"/>
          </a:xfrm>
          <a:prstGeom prst="rect">
            <a:avLst/>
          </a:prstGeom>
        </p:spPr>
      </p:pic>
      <p:pic>
        <p:nvPicPr>
          <p:cNvPr id="6" name="Picture 5" descr="A painting of a person&#10;&#10;Description automatically generated">
            <a:extLst>
              <a:ext uri="{FF2B5EF4-FFF2-40B4-BE49-F238E27FC236}">
                <a16:creationId xmlns:a16="http://schemas.microsoft.com/office/drawing/2014/main" id="{1423E02F-86CA-B6CD-2601-247FBF91BF7E}"/>
              </a:ext>
            </a:extLst>
          </p:cNvPr>
          <p:cNvPicPr>
            <a:picLocks noChangeAspect="1"/>
          </p:cNvPicPr>
          <p:nvPr/>
        </p:nvPicPr>
        <p:blipFill>
          <a:blip r:embed="rId3"/>
          <a:stretch>
            <a:fillRect/>
          </a:stretch>
        </p:blipFill>
        <p:spPr>
          <a:xfrm>
            <a:off x="431827" y="117569"/>
            <a:ext cx="3651510" cy="6111748"/>
          </a:xfrm>
          <a:prstGeom prst="rect">
            <a:avLst/>
          </a:prstGeom>
        </p:spPr>
      </p:pic>
      <p:sp>
        <p:nvSpPr>
          <p:cNvPr id="7" name="TextBox 6">
            <a:extLst>
              <a:ext uri="{FF2B5EF4-FFF2-40B4-BE49-F238E27FC236}">
                <a16:creationId xmlns:a16="http://schemas.microsoft.com/office/drawing/2014/main" id="{8B010A75-7D47-40C9-6752-24862F85276A}"/>
              </a:ext>
            </a:extLst>
          </p:cNvPr>
          <p:cNvSpPr txBox="1"/>
          <p:nvPr/>
        </p:nvSpPr>
        <p:spPr>
          <a:xfrm>
            <a:off x="5218386" y="6278766"/>
            <a:ext cx="4504711" cy="461665"/>
          </a:xfrm>
          <a:prstGeom prst="rect">
            <a:avLst/>
          </a:prstGeom>
          <a:noFill/>
        </p:spPr>
        <p:txBody>
          <a:bodyPr wrap="square" rtlCol="0">
            <a:spAutoFit/>
          </a:bodyPr>
          <a:lstStyle/>
          <a:p>
            <a:r>
              <a:rPr lang="en-US" sz="1200" dirty="0">
                <a:hlinkClick r:id="rId4"/>
              </a:rPr>
              <a:t>https://artuk.org/discover/artworks/search/2024--actor:williams-christopher-18731934/page/2#artwork-undefined</a:t>
            </a:r>
            <a:endParaRPr lang="en-US" sz="12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a:extLst>
              <a:ext uri="{FF2B5EF4-FFF2-40B4-BE49-F238E27FC236}">
                <a16:creationId xmlns:a16="http://schemas.microsoft.com/office/drawing/2014/main" id="{9CBE98F1-1D5A-312C-2429-CFA686AF18B3}"/>
              </a:ext>
            </a:extLst>
          </p:cNvPr>
          <p:cNvSpPr>
            <a:spLocks noChangeArrowheads="1"/>
          </p:cNvSpPr>
          <p:nvPr/>
        </p:nvSpPr>
        <p:spPr bwMode="auto">
          <a:xfrm>
            <a:off x="808038" y="585530"/>
            <a:ext cx="11118850"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dirty="0">
                <a:latin typeface="Arial" panose="020B0604020202020204" pitchFamily="34" charset="0"/>
                <a:cs typeface="Arial" panose="020B0604020202020204" pitchFamily="34" charset="0"/>
              </a:rPr>
              <a:t>The Charge of the Welsh Division at Mametz Wood, 11 July 1916, part of the Somme offensive. Painted at the request of the Secretary of State for War, David Lloyd George. Williams visited the scene in November 1916 and later made studies from a soldier.</a:t>
            </a:r>
          </a:p>
        </p:txBody>
      </p:sp>
      <p:sp>
        <p:nvSpPr>
          <p:cNvPr id="44036" name="Rectangle 4">
            <a:extLst>
              <a:ext uri="{FF2B5EF4-FFF2-40B4-BE49-F238E27FC236}">
                <a16:creationId xmlns:a16="http://schemas.microsoft.com/office/drawing/2014/main" id="{432D8000-220A-845B-6B9F-3EA6008FEA0F}"/>
              </a:ext>
            </a:extLst>
          </p:cNvPr>
          <p:cNvSpPr>
            <a:spLocks noChangeArrowheads="1"/>
          </p:cNvSpPr>
          <p:nvPr/>
        </p:nvSpPr>
        <p:spPr bwMode="auto">
          <a:xfrm>
            <a:off x="728663" y="3765552"/>
            <a:ext cx="11277600"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dirty="0">
                <a:solidFill>
                  <a:schemeClr val="tx2">
                    <a:lumMod val="90000"/>
                    <a:lumOff val="10000"/>
                  </a:schemeClr>
                </a:solidFill>
                <a:latin typeface="Arial" panose="020B0604020202020204" pitchFamily="34" charset="0"/>
                <a:cs typeface="Arial" panose="020B0604020202020204" pitchFamily="34" charset="0"/>
              </a:rPr>
              <a:t>The Charge of the Welsh Division at  Mametz Wood 11 </a:t>
            </a:r>
            <a:r>
              <a:rPr lang="en-US" altLang="en-US" dirty="0" err="1">
                <a:solidFill>
                  <a:schemeClr val="tx2">
                    <a:lumMod val="90000"/>
                    <a:lumOff val="10000"/>
                  </a:schemeClr>
                </a:solidFill>
                <a:latin typeface="Arial" panose="020B0604020202020204" pitchFamily="34" charset="0"/>
                <a:cs typeface="Arial" panose="020B0604020202020204" pitchFamily="34" charset="0"/>
              </a:rPr>
              <a:t>Gorffennaf</a:t>
            </a:r>
            <a:r>
              <a:rPr lang="en-US" altLang="en-US" dirty="0">
                <a:solidFill>
                  <a:schemeClr val="tx2">
                    <a:lumMod val="90000"/>
                    <a:lumOff val="10000"/>
                  </a:schemeClr>
                </a:solidFill>
                <a:latin typeface="Arial" panose="020B0604020202020204" pitchFamily="34" charset="0"/>
                <a:cs typeface="Arial" panose="020B0604020202020204" pitchFamily="34" charset="0"/>
              </a:rPr>
              <a:t> 1916 </a:t>
            </a:r>
            <a:r>
              <a:rPr lang="en-US" altLang="en-US" dirty="0" err="1">
                <a:solidFill>
                  <a:schemeClr val="tx2">
                    <a:lumMod val="90000"/>
                    <a:lumOff val="10000"/>
                  </a:schemeClr>
                </a:solidFill>
                <a:latin typeface="Arial" panose="020B0604020202020204" pitchFamily="34" charset="0"/>
                <a:cs typeface="Arial" panose="020B0604020202020204" pitchFamily="34" charset="0"/>
              </a:rPr>
              <a:t>yn</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rhan</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o'r</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frwydr</a:t>
            </a:r>
            <a:r>
              <a:rPr lang="en-US" altLang="en-US" dirty="0">
                <a:solidFill>
                  <a:schemeClr val="tx2">
                    <a:lumMod val="90000"/>
                    <a:lumOff val="10000"/>
                  </a:schemeClr>
                </a:solidFill>
                <a:latin typeface="Arial" panose="020B0604020202020204" pitchFamily="34" charset="0"/>
                <a:cs typeface="Arial" panose="020B0604020202020204" pitchFamily="34" charset="0"/>
              </a:rPr>
              <a:t> Somme. </a:t>
            </a:r>
            <a:r>
              <a:rPr lang="en-US" altLang="en-US" dirty="0" err="1">
                <a:solidFill>
                  <a:schemeClr val="tx2">
                    <a:lumMod val="90000"/>
                    <a:lumOff val="10000"/>
                  </a:schemeClr>
                </a:solidFill>
                <a:latin typeface="Arial" panose="020B0604020202020204" pitchFamily="34" charset="0"/>
                <a:cs typeface="Arial" panose="020B0604020202020204" pitchFamily="34" charset="0"/>
              </a:rPr>
              <a:t>Creuwyd</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ar</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gais</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yr</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Ysgrifennydd</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Gwladol</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dros</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Ryfel</a:t>
            </a:r>
            <a:r>
              <a:rPr lang="en-US" altLang="en-US" dirty="0">
                <a:solidFill>
                  <a:schemeClr val="tx2">
                    <a:lumMod val="90000"/>
                    <a:lumOff val="10000"/>
                  </a:schemeClr>
                </a:solidFill>
                <a:latin typeface="Arial" panose="020B0604020202020204" pitchFamily="34" charset="0"/>
                <a:cs typeface="Arial" panose="020B0604020202020204" pitchFamily="34" charset="0"/>
              </a:rPr>
              <a:t>, David Lloyd George. </a:t>
            </a:r>
            <a:r>
              <a:rPr lang="en-US" altLang="en-US" dirty="0" err="1">
                <a:solidFill>
                  <a:schemeClr val="tx2">
                    <a:lumMod val="90000"/>
                    <a:lumOff val="10000"/>
                  </a:schemeClr>
                </a:solidFill>
                <a:latin typeface="Arial" panose="020B0604020202020204" pitchFamily="34" charset="0"/>
                <a:cs typeface="Arial" panose="020B0604020202020204" pitchFamily="34" charset="0"/>
              </a:rPr>
              <a:t>Ymwelodd</a:t>
            </a:r>
            <a:r>
              <a:rPr lang="en-US" altLang="en-US" dirty="0">
                <a:solidFill>
                  <a:schemeClr val="tx2">
                    <a:lumMod val="90000"/>
                    <a:lumOff val="10000"/>
                  </a:schemeClr>
                </a:solidFill>
                <a:latin typeface="Arial" panose="020B0604020202020204" pitchFamily="34" charset="0"/>
                <a:cs typeface="Arial" panose="020B0604020202020204" pitchFamily="34" charset="0"/>
              </a:rPr>
              <a:t> Williams </a:t>
            </a:r>
            <a:r>
              <a:rPr lang="en-US" altLang="en-US" dirty="0" err="1">
                <a:solidFill>
                  <a:schemeClr val="tx2">
                    <a:lumMod val="90000"/>
                    <a:lumOff val="10000"/>
                  </a:schemeClr>
                </a:solidFill>
                <a:latin typeface="Arial" panose="020B0604020202020204" pitchFamily="34" charset="0"/>
                <a:cs typeface="Arial" panose="020B0604020202020204" pitchFamily="34" charset="0"/>
              </a:rPr>
              <a:t>yr</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olygfa</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ym</a:t>
            </a:r>
            <a:r>
              <a:rPr lang="en-US" altLang="en-US" dirty="0">
                <a:solidFill>
                  <a:schemeClr val="tx2">
                    <a:lumMod val="90000"/>
                    <a:lumOff val="10000"/>
                  </a:schemeClr>
                </a:solidFill>
                <a:latin typeface="Arial" panose="020B0604020202020204" pitchFamily="34" charset="0"/>
                <a:cs typeface="Arial" panose="020B0604020202020204" pitchFamily="34" charset="0"/>
              </a:rPr>
              <a:t> mis </a:t>
            </a:r>
            <a:r>
              <a:rPr lang="en-US" altLang="en-US" dirty="0" err="1">
                <a:solidFill>
                  <a:schemeClr val="tx2">
                    <a:lumMod val="90000"/>
                    <a:lumOff val="10000"/>
                  </a:schemeClr>
                </a:solidFill>
                <a:latin typeface="Arial" panose="020B0604020202020204" pitchFamily="34" charset="0"/>
                <a:cs typeface="Arial" panose="020B0604020202020204" pitchFamily="34" charset="0"/>
              </a:rPr>
              <a:t>Tachwedd</a:t>
            </a:r>
            <a:r>
              <a:rPr lang="en-US" altLang="en-US" dirty="0">
                <a:solidFill>
                  <a:schemeClr val="tx2">
                    <a:lumMod val="90000"/>
                    <a:lumOff val="10000"/>
                  </a:schemeClr>
                </a:solidFill>
                <a:latin typeface="Arial" panose="020B0604020202020204" pitchFamily="34" charset="0"/>
                <a:cs typeface="Arial" panose="020B0604020202020204" pitchFamily="34" charset="0"/>
              </a:rPr>
              <a:t> 1916 ac </a:t>
            </a:r>
            <a:r>
              <a:rPr lang="en-US" altLang="en-US" dirty="0" err="1">
                <a:solidFill>
                  <a:schemeClr val="tx2">
                    <a:lumMod val="90000"/>
                    <a:lumOff val="10000"/>
                  </a:schemeClr>
                </a:solidFill>
                <a:latin typeface="Arial" panose="020B0604020202020204" pitchFamily="34" charset="0"/>
                <a:cs typeface="Arial" panose="020B0604020202020204" pitchFamily="34" charset="0"/>
              </a:rPr>
              <a:t>yn</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ddiweddarach</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gwneth</a:t>
            </a:r>
            <a:r>
              <a:rPr lang="en-US" altLang="en-US" dirty="0">
                <a:solidFill>
                  <a:schemeClr val="tx2">
                    <a:lumMod val="90000"/>
                    <a:lumOff val="10000"/>
                  </a:schemeClr>
                </a:solidFill>
                <a:latin typeface="Arial" panose="020B0604020202020204" pitchFamily="34" charset="0"/>
                <a:cs typeface="Arial" panose="020B0604020202020204" pitchFamily="34" charset="0"/>
              </a:rPr>
              <a:t> </a:t>
            </a:r>
            <a:r>
              <a:rPr lang="en-US" altLang="en-US" dirty="0" err="1">
                <a:solidFill>
                  <a:schemeClr val="tx2">
                    <a:lumMod val="90000"/>
                    <a:lumOff val="10000"/>
                  </a:schemeClr>
                </a:solidFill>
                <a:latin typeface="Arial" panose="020B0604020202020204" pitchFamily="34" charset="0"/>
                <a:cs typeface="Arial" panose="020B0604020202020204" pitchFamily="34" charset="0"/>
              </a:rPr>
              <a:t>astudiaethau</a:t>
            </a:r>
            <a:r>
              <a:rPr lang="en-US" altLang="en-US" dirty="0">
                <a:solidFill>
                  <a:schemeClr val="tx2">
                    <a:lumMod val="90000"/>
                    <a:lumOff val="10000"/>
                  </a:schemeClr>
                </a:solidFill>
                <a:latin typeface="Arial" panose="020B0604020202020204" pitchFamily="34" charset="0"/>
                <a:cs typeface="Arial" panose="020B0604020202020204" pitchFamily="34" charset="0"/>
              </a:rPr>
              <a:t> o </a:t>
            </a:r>
            <a:r>
              <a:rPr lang="en-US" altLang="en-US" dirty="0" err="1">
                <a:solidFill>
                  <a:schemeClr val="tx2">
                    <a:lumMod val="90000"/>
                    <a:lumOff val="10000"/>
                  </a:schemeClr>
                </a:solidFill>
                <a:latin typeface="Arial" panose="020B0604020202020204" pitchFamily="34" charset="0"/>
                <a:cs typeface="Arial" panose="020B0604020202020204" pitchFamily="34" charset="0"/>
              </a:rPr>
              <a:t>filwr</a:t>
            </a:r>
            <a:r>
              <a:rPr lang="en-US" altLang="en-US" dirty="0">
                <a:solidFill>
                  <a:schemeClr val="tx2">
                    <a:lumMod val="90000"/>
                    <a:lumOff val="10000"/>
                  </a:schemeClr>
                </a:solidFill>
                <a:latin typeface="Arial" panose="020B0604020202020204" pitchFamily="34" charset="0"/>
                <a:cs typeface="Arial" panose="020B0604020202020204" pitchFamily="34" charset="0"/>
              </a:rPr>
              <a: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BA571-9DCF-7B56-A8E3-4402316D7D58}"/>
              </a:ext>
            </a:extLst>
          </p:cNvPr>
          <p:cNvSpPr>
            <a:spLocks noGrp="1"/>
          </p:cNvSpPr>
          <p:nvPr>
            <p:ph type="title"/>
          </p:nvPr>
        </p:nvSpPr>
        <p:spPr>
          <a:xfrm>
            <a:off x="838200" y="365126"/>
            <a:ext cx="10515600" cy="915988"/>
          </a:xfrm>
        </p:spPr>
        <p:txBody>
          <a:bodyPr rtlCol="0">
            <a:normAutofit fontScale="90000"/>
          </a:bodyPr>
          <a:lstStyle/>
          <a:p>
            <a:pPr eaLnBrk="1" fontAlgn="auto" hangingPunct="1">
              <a:spcAft>
                <a:spcPts val="0"/>
              </a:spcAft>
              <a:defRPr/>
            </a:pPr>
            <a:r>
              <a:rPr lang="en-US" sz="3600" dirty="0"/>
              <a:t>John </a:t>
            </a:r>
            <a:r>
              <a:rPr lang="en-US" sz="3600" dirty="0" err="1"/>
              <a:t>Kelt</a:t>
            </a:r>
            <a:r>
              <a:rPr lang="en-US" sz="3600" dirty="0"/>
              <a:t> Edwards 1875 – 1934, </a:t>
            </a:r>
            <a:r>
              <a:rPr lang="en-US" sz="3600" i="1" dirty="0"/>
              <a:t>Y </a:t>
            </a:r>
            <a:r>
              <a:rPr lang="en-US" sz="3600" i="1" dirty="0" err="1"/>
              <a:t>Ddraig</a:t>
            </a:r>
            <a:r>
              <a:rPr lang="en-US" sz="3600" i="1" dirty="0"/>
              <a:t> </a:t>
            </a:r>
            <a:r>
              <a:rPr lang="en-US" sz="3600" i="1" dirty="0" err="1"/>
              <a:t>Goch</a:t>
            </a:r>
            <a:r>
              <a:rPr lang="en-US" sz="3600" i="1" dirty="0"/>
              <a:t> a </a:t>
            </a:r>
            <a:r>
              <a:rPr lang="en-US" sz="3600" i="1" dirty="0" err="1"/>
              <a:t>Ddyry</a:t>
            </a:r>
            <a:r>
              <a:rPr lang="en-US" sz="3600" i="1" dirty="0"/>
              <a:t> </a:t>
            </a:r>
            <a:r>
              <a:rPr lang="en-US" sz="3600" i="1" dirty="0" err="1"/>
              <a:t>Gychwyn</a:t>
            </a:r>
            <a:r>
              <a:rPr lang="en-US" sz="3600" dirty="0"/>
              <a:t> </a:t>
            </a:r>
            <a:r>
              <a:rPr lang="en-US" sz="3600" dirty="0" err="1"/>
              <a:t>Llyfrgell</a:t>
            </a:r>
            <a:r>
              <a:rPr lang="en-US" sz="3600" dirty="0"/>
              <a:t> </a:t>
            </a:r>
            <a:r>
              <a:rPr lang="en-US" sz="3600" dirty="0" err="1"/>
              <a:t>Genedlaethol</a:t>
            </a:r>
            <a:r>
              <a:rPr lang="en-US" sz="3600" dirty="0"/>
              <a:t> Cymru</a:t>
            </a:r>
            <a:endParaRPr lang="en-US" dirty="0"/>
          </a:p>
        </p:txBody>
      </p:sp>
      <p:sp>
        <p:nvSpPr>
          <p:cNvPr id="45058" name="Content Placeholder 2">
            <a:extLst>
              <a:ext uri="{FF2B5EF4-FFF2-40B4-BE49-F238E27FC236}">
                <a16:creationId xmlns:a16="http://schemas.microsoft.com/office/drawing/2014/main" id="{52C60F73-FC72-CE5B-0A5B-6489CE2349AB}"/>
              </a:ext>
            </a:extLst>
          </p:cNvPr>
          <p:cNvSpPr>
            <a:spLocks noGrp="1"/>
          </p:cNvSpPr>
          <p:nvPr>
            <p:ph idx="1"/>
          </p:nvPr>
        </p:nvSpPr>
        <p:spPr>
          <a:xfrm>
            <a:off x="158750" y="4346575"/>
            <a:ext cx="3667125" cy="2371725"/>
          </a:xfrm>
        </p:spPr>
        <p:txBody>
          <a:bodyPr>
            <a:normAutofit fontScale="92500" lnSpcReduction="10000"/>
          </a:bodyPr>
          <a:lstStyle/>
          <a:p>
            <a:pPr marL="0" indent="0" eaLnBrk="1" hangingPunct="1">
              <a:buFont typeface="Arial" panose="020B0604020202020204" pitchFamily="34" charset="0"/>
              <a:buNone/>
            </a:pPr>
            <a:r>
              <a:rPr lang="en-US" altLang="en-US" sz="2000" b="1" i="1"/>
              <a:t>Yn ystod y Rhyfel Byd Cyntaf, bu’n creu cartwnau rhyfel a gwelir enghraifft o hyn yn y llun, Y Ddraig Goch a Ddyry Gychwyn. Mae’r ddraig hon yn bwerus ac yn ymladd yn ôl yn erbyn y gelyn, sy’n esiampl ddiddorol o’i bath o’r cyfnod.</a:t>
            </a:r>
          </a:p>
        </p:txBody>
      </p:sp>
      <p:pic>
        <p:nvPicPr>
          <p:cNvPr id="45059" name="Picture 3">
            <a:extLst>
              <a:ext uri="{FF2B5EF4-FFF2-40B4-BE49-F238E27FC236}">
                <a16:creationId xmlns:a16="http://schemas.microsoft.com/office/drawing/2014/main" id="{8C44A104-1ABC-575B-5608-E116383B4629}"/>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4140200" y="1690688"/>
            <a:ext cx="7966075" cy="4799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0" name="Rectangle 4">
            <a:extLst>
              <a:ext uri="{FF2B5EF4-FFF2-40B4-BE49-F238E27FC236}">
                <a16:creationId xmlns:a16="http://schemas.microsoft.com/office/drawing/2014/main" id="{A3DFA558-4784-CAF4-B9C4-B5170ED13FB2}"/>
              </a:ext>
            </a:extLst>
          </p:cNvPr>
          <p:cNvSpPr>
            <a:spLocks noChangeArrowheads="1"/>
          </p:cNvSpPr>
          <p:nvPr/>
        </p:nvSpPr>
        <p:spPr bwMode="auto">
          <a:xfrm>
            <a:off x="149225" y="1690688"/>
            <a:ext cx="3911600"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2000"/>
              <a:t>During World War I, Edwards created war cartoons war, an example of this in the picture, Dragons and roar. The dragon in this powerful and fight back against the enemy, which an interesting example of its kind from the period.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5C99B5-C0C2-2841-98E0-8DA001CA33B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756832" y="272740"/>
            <a:ext cx="8184996" cy="5613400"/>
          </a:xfrm>
          <a:prstGeom prst="rect">
            <a:avLst/>
          </a:prstGeom>
        </p:spPr>
      </p:pic>
      <p:sp>
        <p:nvSpPr>
          <p:cNvPr id="5" name="Rectangle 4">
            <a:extLst>
              <a:ext uri="{FF2B5EF4-FFF2-40B4-BE49-F238E27FC236}">
                <a16:creationId xmlns:a16="http://schemas.microsoft.com/office/drawing/2014/main" id="{4021CC24-790F-744B-A6CF-E6F2F3E06C24}"/>
              </a:ext>
            </a:extLst>
          </p:cNvPr>
          <p:cNvSpPr/>
          <p:nvPr/>
        </p:nvSpPr>
        <p:spPr>
          <a:xfrm>
            <a:off x="2930903" y="6086941"/>
            <a:ext cx="5836854" cy="584775"/>
          </a:xfrm>
          <a:prstGeom prst="rect">
            <a:avLst/>
          </a:prstGeom>
        </p:spPr>
        <p:txBody>
          <a:bodyPr wrap="none">
            <a:spAutoFit/>
          </a:bodyPr>
          <a:lstStyle/>
          <a:p>
            <a:r>
              <a:rPr lang="en-US" sz="3200" dirty="0"/>
              <a:t>Y </a:t>
            </a:r>
            <a:r>
              <a:rPr lang="en-US" sz="3200" dirty="0" err="1"/>
              <a:t>Twmpa</a:t>
            </a:r>
            <a:r>
              <a:rPr lang="en-US" sz="3200" dirty="0"/>
              <a:t>-Capel David Jones, 1926</a:t>
            </a:r>
          </a:p>
        </p:txBody>
      </p:sp>
    </p:spTree>
    <p:extLst>
      <p:ext uri="{BB962C8B-B14F-4D97-AF65-F5344CB8AC3E}">
        <p14:creationId xmlns:p14="http://schemas.microsoft.com/office/powerpoint/2010/main" val="6495977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229D06-ED8A-4A42-8BF2-DA5B59200F9A}"/>
              </a:ext>
            </a:extLst>
          </p:cNvPr>
          <p:cNvSpPr>
            <a:spLocks noGrp="1"/>
          </p:cNvSpPr>
          <p:nvPr>
            <p:ph idx="1"/>
          </p:nvPr>
        </p:nvSpPr>
        <p:spPr>
          <a:xfrm>
            <a:off x="302941" y="398268"/>
            <a:ext cx="11205117" cy="2969400"/>
          </a:xfrm>
        </p:spPr>
        <p:txBody>
          <a:bodyPr>
            <a:normAutofit lnSpcReduction="10000"/>
          </a:bodyPr>
          <a:lstStyle/>
          <a:p>
            <a:pPr marL="0" indent="0">
              <a:buNone/>
            </a:pPr>
            <a:r>
              <a:rPr lang="en-GB" dirty="0"/>
              <a:t>For Jones, the four years of the community in Capel-y-</a:t>
            </a:r>
            <a:r>
              <a:rPr lang="en-GB" dirty="0" err="1"/>
              <a:t>ffin</a:t>
            </a:r>
            <a:r>
              <a:rPr lang="en-GB" dirty="0"/>
              <a:t> was an affirmation of his Welsh heritage and Catholicism. It offered escape from his wartime experiences and a cultural homecoming, and it was among the most productive periods of his career, with numerous paintings and engravings inspired by the surrounding landscape. It was also the place where he fell in and out of love with Gill’s daughter, Petra. Significantly he never lived in Wales again, and never married.</a:t>
            </a:r>
          </a:p>
          <a:p>
            <a:pPr marL="0" indent="0">
              <a:buNone/>
            </a:pPr>
            <a:endParaRPr lang="en-US" dirty="0"/>
          </a:p>
        </p:txBody>
      </p:sp>
      <p:sp>
        <p:nvSpPr>
          <p:cNvPr id="4" name="Rectangle 3">
            <a:extLst>
              <a:ext uri="{FF2B5EF4-FFF2-40B4-BE49-F238E27FC236}">
                <a16:creationId xmlns:a16="http://schemas.microsoft.com/office/drawing/2014/main" id="{A5298CD9-7AF8-F24C-BC67-6E151CB8154C}"/>
              </a:ext>
            </a:extLst>
          </p:cNvPr>
          <p:cNvSpPr/>
          <p:nvPr/>
        </p:nvSpPr>
        <p:spPr>
          <a:xfrm>
            <a:off x="302941" y="3367668"/>
            <a:ext cx="11889058" cy="3539430"/>
          </a:xfrm>
          <a:prstGeom prst="rect">
            <a:avLst/>
          </a:prstGeom>
        </p:spPr>
        <p:txBody>
          <a:bodyPr wrap="square">
            <a:spAutoFit/>
          </a:bodyPr>
          <a:lstStyle/>
          <a:p>
            <a:r>
              <a:rPr lang="en-US" sz="2800" dirty="0">
                <a:solidFill>
                  <a:schemeClr val="accent1">
                    <a:lumMod val="25000"/>
                  </a:schemeClr>
                </a:solidFill>
              </a:rPr>
              <a:t>I Jones, </a:t>
            </a:r>
            <a:r>
              <a:rPr lang="en-US" sz="2800" dirty="0" err="1">
                <a:solidFill>
                  <a:schemeClr val="accent1">
                    <a:lumMod val="25000"/>
                  </a:schemeClr>
                </a:solidFill>
              </a:rPr>
              <a:t>roedd</a:t>
            </a:r>
            <a:r>
              <a:rPr lang="en-US" sz="2800" dirty="0">
                <a:solidFill>
                  <a:schemeClr val="accent1">
                    <a:lumMod val="25000"/>
                  </a:schemeClr>
                </a:solidFill>
              </a:rPr>
              <a:t> y </a:t>
            </a:r>
            <a:r>
              <a:rPr lang="en-US" sz="2800" dirty="0" err="1">
                <a:solidFill>
                  <a:schemeClr val="accent1">
                    <a:lumMod val="25000"/>
                  </a:schemeClr>
                </a:solidFill>
              </a:rPr>
              <a:t>pedair</a:t>
            </a:r>
            <a:r>
              <a:rPr lang="en-US" sz="2800" dirty="0">
                <a:solidFill>
                  <a:schemeClr val="accent1">
                    <a:lumMod val="25000"/>
                  </a:schemeClr>
                </a:solidFill>
              </a:rPr>
              <a:t> </a:t>
            </a:r>
            <a:r>
              <a:rPr lang="en-US" sz="2800" dirty="0" err="1">
                <a:solidFill>
                  <a:schemeClr val="accent1">
                    <a:lumMod val="25000"/>
                  </a:schemeClr>
                </a:solidFill>
              </a:rPr>
              <a:t>blynedd</a:t>
            </a:r>
            <a:r>
              <a:rPr lang="en-US" sz="2800" dirty="0">
                <a:solidFill>
                  <a:schemeClr val="accent1">
                    <a:lumMod val="25000"/>
                  </a:schemeClr>
                </a:solidFill>
              </a:rPr>
              <a:t> </a:t>
            </a:r>
            <a:r>
              <a:rPr lang="en-US" sz="2800" dirty="0" err="1">
                <a:solidFill>
                  <a:schemeClr val="accent1">
                    <a:lumMod val="25000"/>
                  </a:schemeClr>
                </a:solidFill>
              </a:rPr>
              <a:t>yn</a:t>
            </a:r>
            <a:r>
              <a:rPr lang="en-US" sz="2800" dirty="0">
                <a:solidFill>
                  <a:schemeClr val="accent1">
                    <a:lumMod val="25000"/>
                  </a:schemeClr>
                </a:solidFill>
              </a:rPr>
              <a:t> </a:t>
            </a:r>
            <a:r>
              <a:rPr lang="en-US" sz="2800" dirty="0" err="1">
                <a:solidFill>
                  <a:schemeClr val="accent1">
                    <a:lumMod val="25000"/>
                  </a:schemeClr>
                </a:solidFill>
              </a:rPr>
              <a:t>byw</a:t>
            </a:r>
            <a:r>
              <a:rPr lang="en-US" sz="2800" dirty="0">
                <a:solidFill>
                  <a:schemeClr val="accent1">
                    <a:lumMod val="25000"/>
                  </a:schemeClr>
                </a:solidFill>
              </a:rPr>
              <a:t> </a:t>
            </a:r>
            <a:r>
              <a:rPr lang="en-US" sz="2800" dirty="0" err="1">
                <a:solidFill>
                  <a:schemeClr val="accent1">
                    <a:lumMod val="25000"/>
                  </a:schemeClr>
                </a:solidFill>
              </a:rPr>
              <a:t>yn</a:t>
            </a:r>
            <a:r>
              <a:rPr lang="en-US" sz="2800" dirty="0">
                <a:solidFill>
                  <a:schemeClr val="accent1">
                    <a:lumMod val="25000"/>
                  </a:schemeClr>
                </a:solidFill>
              </a:rPr>
              <a:t> y </a:t>
            </a:r>
            <a:r>
              <a:rPr lang="en-US" sz="2800" dirty="0" err="1">
                <a:solidFill>
                  <a:schemeClr val="accent1">
                    <a:lumMod val="25000"/>
                  </a:schemeClr>
                </a:solidFill>
              </a:rPr>
              <a:t>gymuned</a:t>
            </a:r>
            <a:r>
              <a:rPr lang="en-US" sz="2800" dirty="0">
                <a:solidFill>
                  <a:schemeClr val="accent1">
                    <a:lumMod val="25000"/>
                  </a:schemeClr>
                </a:solidFill>
              </a:rPr>
              <a:t> </a:t>
            </a:r>
            <a:r>
              <a:rPr lang="en-US" sz="2800" dirty="0" err="1">
                <a:solidFill>
                  <a:schemeClr val="accent1">
                    <a:lumMod val="25000"/>
                  </a:schemeClr>
                </a:solidFill>
              </a:rPr>
              <a:t>yng</a:t>
            </a:r>
            <a:r>
              <a:rPr lang="en-US" sz="2800" dirty="0">
                <a:solidFill>
                  <a:schemeClr val="accent1">
                    <a:lumMod val="25000"/>
                  </a:schemeClr>
                </a:solidFill>
              </a:rPr>
              <a:t> </a:t>
            </a:r>
            <a:r>
              <a:rPr lang="en-US" sz="2800" dirty="0" err="1">
                <a:solidFill>
                  <a:schemeClr val="accent1">
                    <a:lumMod val="25000"/>
                  </a:schemeClr>
                </a:solidFill>
              </a:rPr>
              <a:t>Nghapel</a:t>
            </a:r>
            <a:r>
              <a:rPr lang="en-US" sz="2800" dirty="0">
                <a:solidFill>
                  <a:schemeClr val="accent1">
                    <a:lumMod val="25000"/>
                  </a:schemeClr>
                </a:solidFill>
              </a:rPr>
              <a:t>-y-</a:t>
            </a:r>
            <a:r>
              <a:rPr lang="en-US" sz="2800" dirty="0" err="1">
                <a:solidFill>
                  <a:schemeClr val="accent1">
                    <a:lumMod val="25000"/>
                  </a:schemeClr>
                </a:solidFill>
              </a:rPr>
              <a:t>ffin</a:t>
            </a:r>
            <a:r>
              <a:rPr lang="en-US" sz="2800" dirty="0">
                <a:solidFill>
                  <a:schemeClr val="accent1">
                    <a:lumMod val="25000"/>
                  </a:schemeClr>
                </a:solidFill>
              </a:rPr>
              <a:t> </a:t>
            </a:r>
            <a:r>
              <a:rPr lang="en-US" sz="2800" dirty="0" err="1">
                <a:solidFill>
                  <a:schemeClr val="accent1">
                    <a:lumMod val="25000"/>
                  </a:schemeClr>
                </a:solidFill>
              </a:rPr>
              <a:t>yn</a:t>
            </a:r>
            <a:r>
              <a:rPr lang="en-US" sz="2800" dirty="0">
                <a:solidFill>
                  <a:schemeClr val="accent1">
                    <a:lumMod val="25000"/>
                  </a:schemeClr>
                </a:solidFill>
              </a:rPr>
              <a:t> </a:t>
            </a:r>
            <a:r>
              <a:rPr lang="en-US" sz="2800" dirty="0" err="1">
                <a:solidFill>
                  <a:schemeClr val="accent1">
                    <a:lumMod val="25000"/>
                  </a:schemeClr>
                </a:solidFill>
              </a:rPr>
              <a:t>gadarnhad</a:t>
            </a:r>
            <a:r>
              <a:rPr lang="en-US" sz="2800" dirty="0">
                <a:solidFill>
                  <a:schemeClr val="accent1">
                    <a:lumMod val="25000"/>
                  </a:schemeClr>
                </a:solidFill>
              </a:rPr>
              <a:t> </a:t>
            </a:r>
            <a:r>
              <a:rPr lang="en-US" sz="2800" dirty="0" err="1">
                <a:solidFill>
                  <a:schemeClr val="accent1">
                    <a:lumMod val="25000"/>
                  </a:schemeClr>
                </a:solidFill>
              </a:rPr>
              <a:t>o'i</a:t>
            </a:r>
            <a:r>
              <a:rPr lang="en-US" sz="2800" dirty="0">
                <a:solidFill>
                  <a:schemeClr val="accent1">
                    <a:lumMod val="25000"/>
                  </a:schemeClr>
                </a:solidFill>
              </a:rPr>
              <a:t> </a:t>
            </a:r>
            <a:r>
              <a:rPr lang="en-US" sz="2800" dirty="0" err="1">
                <a:solidFill>
                  <a:schemeClr val="accent1">
                    <a:lumMod val="25000"/>
                  </a:schemeClr>
                </a:solidFill>
              </a:rPr>
              <a:t>dreftadaeth</a:t>
            </a:r>
            <a:r>
              <a:rPr lang="en-US" sz="2800" dirty="0">
                <a:solidFill>
                  <a:schemeClr val="accent1">
                    <a:lumMod val="25000"/>
                  </a:schemeClr>
                </a:solidFill>
              </a:rPr>
              <a:t> </a:t>
            </a:r>
            <a:r>
              <a:rPr lang="en-US" sz="2800" dirty="0" err="1">
                <a:solidFill>
                  <a:schemeClr val="accent1">
                    <a:lumMod val="25000"/>
                  </a:schemeClr>
                </a:solidFill>
              </a:rPr>
              <a:t>Gymreig</a:t>
            </a:r>
            <a:r>
              <a:rPr lang="en-US" sz="2800" dirty="0">
                <a:solidFill>
                  <a:schemeClr val="accent1">
                    <a:lumMod val="25000"/>
                  </a:schemeClr>
                </a:solidFill>
              </a:rPr>
              <a:t> </a:t>
            </a:r>
            <a:r>
              <a:rPr lang="en-US" sz="2800" dirty="0" err="1">
                <a:solidFill>
                  <a:schemeClr val="accent1">
                    <a:lumMod val="25000"/>
                  </a:schemeClr>
                </a:solidFill>
              </a:rPr>
              <a:t>a'i</a:t>
            </a:r>
            <a:r>
              <a:rPr lang="en-US" sz="2800" dirty="0">
                <a:solidFill>
                  <a:schemeClr val="accent1">
                    <a:lumMod val="25000"/>
                  </a:schemeClr>
                </a:solidFill>
              </a:rPr>
              <a:t> </a:t>
            </a:r>
            <a:r>
              <a:rPr lang="en-US" sz="2800" dirty="0" err="1">
                <a:solidFill>
                  <a:schemeClr val="accent1">
                    <a:lumMod val="25000"/>
                  </a:schemeClr>
                </a:solidFill>
              </a:rPr>
              <a:t>Babyddiaeth</a:t>
            </a:r>
            <a:r>
              <a:rPr lang="en-US" sz="2800" dirty="0">
                <a:solidFill>
                  <a:schemeClr val="accent1">
                    <a:lumMod val="25000"/>
                  </a:schemeClr>
                </a:solidFill>
              </a:rPr>
              <a:t>. </a:t>
            </a:r>
            <a:r>
              <a:rPr lang="en-US" sz="2800" dirty="0" err="1">
                <a:solidFill>
                  <a:schemeClr val="accent1">
                    <a:lumMod val="25000"/>
                  </a:schemeClr>
                </a:solidFill>
              </a:rPr>
              <a:t>Roedd</a:t>
            </a:r>
            <a:r>
              <a:rPr lang="en-US" sz="2800" dirty="0">
                <a:solidFill>
                  <a:schemeClr val="accent1">
                    <a:lumMod val="25000"/>
                  </a:schemeClr>
                </a:solidFill>
              </a:rPr>
              <a:t> </a:t>
            </a:r>
            <a:r>
              <a:rPr lang="en-US" sz="2800" dirty="0" err="1">
                <a:solidFill>
                  <a:schemeClr val="accent1">
                    <a:lumMod val="25000"/>
                  </a:schemeClr>
                </a:solidFill>
              </a:rPr>
              <a:t>yn</a:t>
            </a:r>
            <a:r>
              <a:rPr lang="en-US" sz="2800" dirty="0">
                <a:solidFill>
                  <a:schemeClr val="accent1">
                    <a:lumMod val="25000"/>
                  </a:schemeClr>
                </a:solidFill>
              </a:rPr>
              <a:t> </a:t>
            </a:r>
            <a:r>
              <a:rPr lang="en-US" sz="2800" dirty="0" err="1">
                <a:solidFill>
                  <a:schemeClr val="accent1">
                    <a:lumMod val="25000"/>
                  </a:schemeClr>
                </a:solidFill>
              </a:rPr>
              <a:t>gyfle</a:t>
            </a:r>
            <a:r>
              <a:rPr lang="en-US" sz="2800" dirty="0">
                <a:solidFill>
                  <a:schemeClr val="accent1">
                    <a:lumMod val="25000"/>
                  </a:schemeClr>
                </a:solidFill>
              </a:rPr>
              <a:t> </a:t>
            </a:r>
            <a:r>
              <a:rPr lang="en-US" sz="2800" dirty="0" err="1">
                <a:solidFill>
                  <a:schemeClr val="accent1">
                    <a:lumMod val="25000"/>
                  </a:schemeClr>
                </a:solidFill>
              </a:rPr>
              <a:t>iddo</a:t>
            </a:r>
            <a:r>
              <a:rPr lang="en-US" sz="2800" dirty="0">
                <a:solidFill>
                  <a:schemeClr val="accent1">
                    <a:lumMod val="25000"/>
                  </a:schemeClr>
                </a:solidFill>
              </a:rPr>
              <a:t> </a:t>
            </a:r>
            <a:r>
              <a:rPr lang="en-US" sz="2800" dirty="0" err="1">
                <a:solidFill>
                  <a:schemeClr val="accent1">
                    <a:lumMod val="25000"/>
                  </a:schemeClr>
                </a:solidFill>
              </a:rPr>
              <a:t>ddianc</a:t>
            </a:r>
            <a:r>
              <a:rPr lang="en-US" sz="2800" dirty="0">
                <a:solidFill>
                  <a:schemeClr val="accent1">
                    <a:lumMod val="25000"/>
                  </a:schemeClr>
                </a:solidFill>
              </a:rPr>
              <a:t> </a:t>
            </a:r>
            <a:r>
              <a:rPr lang="en-US" sz="2800" dirty="0" err="1">
                <a:solidFill>
                  <a:schemeClr val="accent1">
                    <a:lumMod val="25000"/>
                  </a:schemeClr>
                </a:solidFill>
              </a:rPr>
              <a:t>o'i</a:t>
            </a:r>
            <a:r>
              <a:rPr lang="en-US" sz="2800" dirty="0">
                <a:solidFill>
                  <a:schemeClr val="accent1">
                    <a:lumMod val="25000"/>
                  </a:schemeClr>
                </a:solidFill>
              </a:rPr>
              <a:t> </a:t>
            </a:r>
            <a:r>
              <a:rPr lang="en-US" sz="2800" dirty="0" err="1">
                <a:solidFill>
                  <a:schemeClr val="accent1">
                    <a:lumMod val="25000"/>
                  </a:schemeClr>
                </a:solidFill>
              </a:rPr>
              <a:t>brofiadau</a:t>
            </a:r>
            <a:r>
              <a:rPr lang="en-US" sz="2800" dirty="0">
                <a:solidFill>
                  <a:schemeClr val="accent1">
                    <a:lumMod val="25000"/>
                  </a:schemeClr>
                </a:solidFill>
              </a:rPr>
              <a:t> </a:t>
            </a:r>
            <a:r>
              <a:rPr lang="en-US" sz="2800" dirty="0" err="1">
                <a:solidFill>
                  <a:schemeClr val="accent1">
                    <a:lumMod val="25000"/>
                  </a:schemeClr>
                </a:solidFill>
              </a:rPr>
              <a:t>yn</a:t>
            </a:r>
            <a:r>
              <a:rPr lang="en-US" sz="2800" dirty="0">
                <a:solidFill>
                  <a:schemeClr val="accent1">
                    <a:lumMod val="25000"/>
                  </a:schemeClr>
                </a:solidFill>
              </a:rPr>
              <a:t> </a:t>
            </a:r>
            <a:r>
              <a:rPr lang="en-US" sz="2800" dirty="0" err="1">
                <a:solidFill>
                  <a:schemeClr val="accent1">
                    <a:lumMod val="25000"/>
                  </a:schemeClr>
                </a:solidFill>
              </a:rPr>
              <a:t>ystod</a:t>
            </a:r>
            <a:r>
              <a:rPr lang="en-US" sz="2800" dirty="0">
                <a:solidFill>
                  <a:schemeClr val="accent1">
                    <a:lumMod val="25000"/>
                  </a:schemeClr>
                </a:solidFill>
              </a:rPr>
              <a:t> y </a:t>
            </a:r>
            <a:r>
              <a:rPr lang="en-US" sz="2800" dirty="0" err="1">
                <a:solidFill>
                  <a:schemeClr val="accent1">
                    <a:lumMod val="25000"/>
                  </a:schemeClr>
                </a:solidFill>
              </a:rPr>
              <a:t>rhyfel</a:t>
            </a:r>
            <a:r>
              <a:rPr lang="en-US" sz="2800" dirty="0">
                <a:solidFill>
                  <a:schemeClr val="accent1">
                    <a:lumMod val="25000"/>
                  </a:schemeClr>
                </a:solidFill>
              </a:rPr>
              <a:t> ac </a:t>
            </a:r>
            <a:r>
              <a:rPr lang="en-US" sz="2800" dirty="0" err="1">
                <a:solidFill>
                  <a:schemeClr val="accent1">
                    <a:lumMod val="25000"/>
                  </a:schemeClr>
                </a:solidFill>
              </a:rPr>
              <a:t>i</a:t>
            </a:r>
            <a:r>
              <a:rPr lang="en-US" sz="2800" dirty="0">
                <a:solidFill>
                  <a:schemeClr val="accent1">
                    <a:lumMod val="25000"/>
                  </a:schemeClr>
                </a:solidFill>
              </a:rPr>
              <a:t> </a:t>
            </a:r>
            <a:r>
              <a:rPr lang="en-US" sz="2800" dirty="0" err="1">
                <a:solidFill>
                  <a:schemeClr val="accent1">
                    <a:lumMod val="25000"/>
                  </a:schemeClr>
                </a:solidFill>
              </a:rPr>
              <a:t>ymgysylltu</a:t>
            </a:r>
            <a:r>
              <a:rPr lang="en-US" sz="2800" dirty="0">
                <a:solidFill>
                  <a:schemeClr val="accent1">
                    <a:lumMod val="25000"/>
                  </a:schemeClr>
                </a:solidFill>
              </a:rPr>
              <a:t> </a:t>
            </a:r>
            <a:r>
              <a:rPr lang="en-US" sz="2800" dirty="0" err="1">
                <a:solidFill>
                  <a:schemeClr val="accent1">
                    <a:lumMod val="25000"/>
                  </a:schemeClr>
                </a:solidFill>
              </a:rPr>
              <a:t>a'i</a:t>
            </a:r>
            <a:r>
              <a:rPr lang="en-US" sz="2800" dirty="0">
                <a:solidFill>
                  <a:schemeClr val="accent1">
                    <a:lumMod val="25000"/>
                  </a:schemeClr>
                </a:solidFill>
              </a:rPr>
              <a:t> </a:t>
            </a:r>
            <a:r>
              <a:rPr lang="en-US" sz="2800" dirty="0" err="1">
                <a:solidFill>
                  <a:schemeClr val="accent1">
                    <a:lumMod val="25000"/>
                  </a:schemeClr>
                </a:solidFill>
              </a:rPr>
              <a:t>gartref</a:t>
            </a:r>
            <a:r>
              <a:rPr lang="en-US" sz="2800" dirty="0">
                <a:solidFill>
                  <a:schemeClr val="accent1">
                    <a:lumMod val="25000"/>
                  </a:schemeClr>
                </a:solidFill>
              </a:rPr>
              <a:t> </a:t>
            </a:r>
            <a:r>
              <a:rPr lang="en-US" sz="2800" dirty="0" err="1">
                <a:solidFill>
                  <a:schemeClr val="accent1">
                    <a:lumMod val="25000"/>
                  </a:schemeClr>
                </a:solidFill>
              </a:rPr>
              <a:t>diwylliannol</a:t>
            </a:r>
            <a:r>
              <a:rPr lang="en-US" sz="2800" dirty="0">
                <a:solidFill>
                  <a:schemeClr val="accent1">
                    <a:lumMod val="25000"/>
                  </a:schemeClr>
                </a:solidFill>
              </a:rPr>
              <a:t>, </a:t>
            </a:r>
            <a:r>
              <a:rPr lang="en-US" sz="2800" dirty="0" err="1">
                <a:solidFill>
                  <a:schemeClr val="accent1">
                    <a:lumMod val="25000"/>
                  </a:schemeClr>
                </a:solidFill>
              </a:rPr>
              <a:t>roedd</a:t>
            </a:r>
            <a:r>
              <a:rPr lang="en-US" sz="2800" dirty="0">
                <a:solidFill>
                  <a:schemeClr val="accent1">
                    <a:lumMod val="25000"/>
                  </a:schemeClr>
                </a:solidFill>
              </a:rPr>
              <a:t> y </a:t>
            </a:r>
            <a:r>
              <a:rPr lang="en-US" sz="2800" dirty="0" err="1">
                <a:solidFill>
                  <a:schemeClr val="accent1">
                    <a:lumMod val="25000"/>
                  </a:schemeClr>
                </a:solidFill>
              </a:rPr>
              <a:t>cyfnod</a:t>
            </a:r>
            <a:r>
              <a:rPr lang="en-US" sz="2800" dirty="0">
                <a:solidFill>
                  <a:schemeClr val="accent1">
                    <a:lumMod val="25000"/>
                  </a:schemeClr>
                </a:solidFill>
              </a:rPr>
              <a:t> </a:t>
            </a:r>
            <a:r>
              <a:rPr lang="en-US" sz="2800" dirty="0" err="1">
                <a:solidFill>
                  <a:schemeClr val="accent1">
                    <a:lumMod val="25000"/>
                  </a:schemeClr>
                </a:solidFill>
              </a:rPr>
              <a:t>yma</a:t>
            </a:r>
            <a:r>
              <a:rPr lang="en-US" sz="2800" dirty="0">
                <a:solidFill>
                  <a:schemeClr val="accent1">
                    <a:lumMod val="25000"/>
                  </a:schemeClr>
                </a:solidFill>
              </a:rPr>
              <a:t> </a:t>
            </a:r>
            <a:r>
              <a:rPr lang="en-US" sz="2800" dirty="0" err="1">
                <a:solidFill>
                  <a:schemeClr val="accent1">
                    <a:lumMod val="25000"/>
                  </a:schemeClr>
                </a:solidFill>
              </a:rPr>
              <a:t>ymhlith</a:t>
            </a:r>
            <a:r>
              <a:rPr lang="en-US" sz="2800" dirty="0">
                <a:solidFill>
                  <a:schemeClr val="accent1">
                    <a:lumMod val="25000"/>
                  </a:schemeClr>
                </a:solidFill>
              </a:rPr>
              <a:t> y </a:t>
            </a:r>
            <a:r>
              <a:rPr lang="en-US" sz="2800" dirty="0" err="1">
                <a:solidFill>
                  <a:schemeClr val="accent1">
                    <a:lumMod val="25000"/>
                  </a:schemeClr>
                </a:solidFill>
              </a:rPr>
              <a:t>mwyaf</a:t>
            </a:r>
            <a:r>
              <a:rPr lang="en-US" sz="2800" dirty="0">
                <a:solidFill>
                  <a:schemeClr val="accent1">
                    <a:lumMod val="25000"/>
                  </a:schemeClr>
                </a:solidFill>
              </a:rPr>
              <a:t> </a:t>
            </a:r>
            <a:r>
              <a:rPr lang="en-US" sz="2800" dirty="0" err="1">
                <a:solidFill>
                  <a:schemeClr val="accent1">
                    <a:lumMod val="25000"/>
                  </a:schemeClr>
                </a:solidFill>
              </a:rPr>
              <a:t>cynhyrchiol</a:t>
            </a:r>
            <a:r>
              <a:rPr lang="en-US" sz="2800" dirty="0">
                <a:solidFill>
                  <a:schemeClr val="accent1">
                    <a:lumMod val="25000"/>
                  </a:schemeClr>
                </a:solidFill>
              </a:rPr>
              <a:t> </a:t>
            </a:r>
            <a:r>
              <a:rPr lang="en-US" sz="2800" dirty="0" err="1">
                <a:solidFill>
                  <a:schemeClr val="accent1">
                    <a:lumMod val="25000"/>
                  </a:schemeClr>
                </a:solidFill>
              </a:rPr>
              <a:t>o'i</a:t>
            </a:r>
            <a:r>
              <a:rPr lang="en-US" sz="2800" dirty="0">
                <a:solidFill>
                  <a:schemeClr val="accent1">
                    <a:lumMod val="25000"/>
                  </a:schemeClr>
                </a:solidFill>
              </a:rPr>
              <a:t> </a:t>
            </a:r>
            <a:r>
              <a:rPr lang="en-US" sz="2800" dirty="0" err="1">
                <a:solidFill>
                  <a:schemeClr val="accent1">
                    <a:lumMod val="25000"/>
                  </a:schemeClr>
                </a:solidFill>
              </a:rPr>
              <a:t>yrfa</a:t>
            </a:r>
            <a:r>
              <a:rPr lang="en-US" sz="2800" dirty="0">
                <a:solidFill>
                  <a:schemeClr val="accent1">
                    <a:lumMod val="25000"/>
                  </a:schemeClr>
                </a:solidFill>
              </a:rPr>
              <a:t>, </a:t>
            </a:r>
            <a:r>
              <a:rPr lang="en-US" sz="2800" dirty="0" err="1">
                <a:solidFill>
                  <a:schemeClr val="accent1">
                    <a:lumMod val="25000"/>
                  </a:schemeClr>
                </a:solidFill>
              </a:rPr>
              <a:t>gyda</a:t>
            </a:r>
            <a:r>
              <a:rPr lang="en-US" sz="2800" dirty="0">
                <a:solidFill>
                  <a:schemeClr val="accent1">
                    <a:lumMod val="25000"/>
                  </a:schemeClr>
                </a:solidFill>
              </a:rPr>
              <a:t> </a:t>
            </a:r>
            <a:r>
              <a:rPr lang="en-US" sz="2800" dirty="0" err="1">
                <a:solidFill>
                  <a:schemeClr val="accent1">
                    <a:lumMod val="25000"/>
                  </a:schemeClr>
                </a:solidFill>
              </a:rPr>
              <a:t>nifer</a:t>
            </a:r>
            <a:r>
              <a:rPr lang="en-US" sz="2800" dirty="0">
                <a:solidFill>
                  <a:schemeClr val="accent1">
                    <a:lumMod val="25000"/>
                  </a:schemeClr>
                </a:solidFill>
              </a:rPr>
              <a:t> o </a:t>
            </a:r>
            <a:r>
              <a:rPr lang="en-US" sz="2800" dirty="0" err="1">
                <a:solidFill>
                  <a:schemeClr val="accent1">
                    <a:lumMod val="25000"/>
                  </a:schemeClr>
                </a:solidFill>
              </a:rPr>
              <a:t>beintiadau</a:t>
            </a:r>
            <a:r>
              <a:rPr lang="en-US" sz="2800" dirty="0">
                <a:solidFill>
                  <a:schemeClr val="accent1">
                    <a:lumMod val="25000"/>
                  </a:schemeClr>
                </a:solidFill>
              </a:rPr>
              <a:t> ac </a:t>
            </a:r>
            <a:r>
              <a:rPr lang="en-US" sz="2800" dirty="0" err="1">
                <a:solidFill>
                  <a:schemeClr val="accent1">
                    <a:lumMod val="25000"/>
                  </a:schemeClr>
                </a:solidFill>
              </a:rPr>
              <a:t>engrafiadau</a:t>
            </a:r>
            <a:r>
              <a:rPr lang="en-US" sz="2800" dirty="0">
                <a:solidFill>
                  <a:schemeClr val="accent1">
                    <a:lumMod val="25000"/>
                  </a:schemeClr>
                </a:solidFill>
              </a:rPr>
              <a:t> a </a:t>
            </a:r>
            <a:r>
              <a:rPr lang="en-US" sz="2800" dirty="0" err="1">
                <a:solidFill>
                  <a:schemeClr val="accent1">
                    <a:lumMod val="25000"/>
                  </a:schemeClr>
                </a:solidFill>
              </a:rPr>
              <a:t>ysbrydolwyd</a:t>
            </a:r>
            <a:r>
              <a:rPr lang="en-US" sz="2800" dirty="0">
                <a:solidFill>
                  <a:schemeClr val="accent1">
                    <a:lumMod val="25000"/>
                  </a:schemeClr>
                </a:solidFill>
              </a:rPr>
              <a:t> </a:t>
            </a:r>
            <a:r>
              <a:rPr lang="en-US" sz="2800" dirty="0" err="1">
                <a:solidFill>
                  <a:schemeClr val="accent1">
                    <a:lumMod val="25000"/>
                  </a:schemeClr>
                </a:solidFill>
              </a:rPr>
              <a:t>gan</a:t>
            </a:r>
            <a:r>
              <a:rPr lang="en-US" sz="2800" dirty="0">
                <a:solidFill>
                  <a:schemeClr val="accent1">
                    <a:lumMod val="25000"/>
                  </a:schemeClr>
                </a:solidFill>
              </a:rPr>
              <a:t> y </a:t>
            </a:r>
            <a:r>
              <a:rPr lang="en-US" sz="2800" dirty="0" err="1">
                <a:solidFill>
                  <a:schemeClr val="accent1">
                    <a:lumMod val="25000"/>
                  </a:schemeClr>
                </a:solidFill>
              </a:rPr>
              <a:t>dirwedd</a:t>
            </a:r>
            <a:r>
              <a:rPr lang="en-US" sz="2800" dirty="0">
                <a:solidFill>
                  <a:schemeClr val="accent1">
                    <a:lumMod val="25000"/>
                  </a:schemeClr>
                </a:solidFill>
              </a:rPr>
              <a:t> </a:t>
            </a:r>
            <a:r>
              <a:rPr lang="en-US" sz="2800" dirty="0" err="1">
                <a:solidFill>
                  <a:schemeClr val="accent1">
                    <a:lumMod val="25000"/>
                  </a:schemeClr>
                </a:solidFill>
              </a:rPr>
              <a:t>o'i</a:t>
            </a:r>
            <a:r>
              <a:rPr lang="en-US" sz="2800" dirty="0">
                <a:solidFill>
                  <a:schemeClr val="accent1">
                    <a:lumMod val="25000"/>
                  </a:schemeClr>
                </a:solidFill>
              </a:rPr>
              <a:t> </a:t>
            </a:r>
            <a:r>
              <a:rPr lang="en-US" sz="2800" dirty="0" err="1">
                <a:solidFill>
                  <a:schemeClr val="accent1">
                    <a:lumMod val="25000"/>
                  </a:schemeClr>
                </a:solidFill>
              </a:rPr>
              <a:t>amgylch</a:t>
            </a:r>
            <a:r>
              <a:rPr lang="en-US" sz="2800" dirty="0">
                <a:solidFill>
                  <a:schemeClr val="accent1">
                    <a:lumMod val="25000"/>
                  </a:schemeClr>
                </a:solidFill>
              </a:rPr>
              <a:t>. </a:t>
            </a:r>
            <a:r>
              <a:rPr lang="en-US" sz="2800" dirty="0" err="1">
                <a:solidFill>
                  <a:schemeClr val="accent1">
                    <a:lumMod val="25000"/>
                  </a:schemeClr>
                </a:solidFill>
              </a:rPr>
              <a:t>Dyma</a:t>
            </a:r>
            <a:r>
              <a:rPr lang="en-US" sz="2800" dirty="0">
                <a:solidFill>
                  <a:schemeClr val="accent1">
                    <a:lumMod val="25000"/>
                  </a:schemeClr>
                </a:solidFill>
              </a:rPr>
              <a:t> </a:t>
            </a:r>
            <a:r>
              <a:rPr lang="en-US" sz="2800" dirty="0" err="1">
                <a:solidFill>
                  <a:schemeClr val="accent1">
                    <a:lumMod val="25000"/>
                  </a:schemeClr>
                </a:solidFill>
              </a:rPr>
              <a:t>hefyd</a:t>
            </a:r>
            <a:r>
              <a:rPr lang="en-US" sz="2800" dirty="0">
                <a:solidFill>
                  <a:schemeClr val="accent1">
                    <a:lumMod val="25000"/>
                  </a:schemeClr>
                </a:solidFill>
              </a:rPr>
              <a:t> y </a:t>
            </a:r>
            <a:r>
              <a:rPr lang="en-US" sz="2800" dirty="0" err="1">
                <a:solidFill>
                  <a:schemeClr val="accent1">
                    <a:lumMod val="25000"/>
                  </a:schemeClr>
                </a:solidFill>
              </a:rPr>
              <a:t>lle</a:t>
            </a:r>
            <a:r>
              <a:rPr lang="en-US" sz="2800" dirty="0">
                <a:solidFill>
                  <a:schemeClr val="accent1">
                    <a:lumMod val="25000"/>
                  </a:schemeClr>
                </a:solidFill>
              </a:rPr>
              <a:t> y </a:t>
            </a:r>
            <a:r>
              <a:rPr lang="en-US" sz="2800" dirty="0" err="1">
                <a:solidFill>
                  <a:schemeClr val="accent1">
                    <a:lumMod val="25000"/>
                  </a:schemeClr>
                </a:solidFill>
              </a:rPr>
              <a:t>syrthiodd</a:t>
            </a:r>
            <a:r>
              <a:rPr lang="en-US" sz="2800" dirty="0">
                <a:solidFill>
                  <a:schemeClr val="accent1">
                    <a:lumMod val="25000"/>
                  </a:schemeClr>
                </a:solidFill>
              </a:rPr>
              <a:t> </a:t>
            </a:r>
            <a:r>
              <a:rPr lang="en-US" sz="2800" dirty="0" err="1">
                <a:solidFill>
                  <a:schemeClr val="accent1">
                    <a:lumMod val="25000"/>
                  </a:schemeClr>
                </a:solidFill>
              </a:rPr>
              <a:t>i</a:t>
            </a:r>
            <a:r>
              <a:rPr lang="en-US" sz="2800" dirty="0">
                <a:solidFill>
                  <a:schemeClr val="accent1">
                    <a:lumMod val="25000"/>
                  </a:schemeClr>
                </a:solidFill>
              </a:rPr>
              <a:t> </a:t>
            </a:r>
            <a:r>
              <a:rPr lang="en-US" sz="2800" dirty="0" err="1">
                <a:solidFill>
                  <a:schemeClr val="accent1">
                    <a:lumMod val="25000"/>
                  </a:schemeClr>
                </a:solidFill>
              </a:rPr>
              <a:t>mewn</a:t>
            </a:r>
            <a:r>
              <a:rPr lang="en-US" sz="2800" dirty="0">
                <a:solidFill>
                  <a:schemeClr val="accent1">
                    <a:lumMod val="25000"/>
                  </a:schemeClr>
                </a:solidFill>
              </a:rPr>
              <a:t> ac </a:t>
            </a:r>
            <a:r>
              <a:rPr lang="en-US" sz="2800" dirty="0" err="1">
                <a:solidFill>
                  <a:schemeClr val="accent1">
                    <a:lumMod val="25000"/>
                  </a:schemeClr>
                </a:solidFill>
              </a:rPr>
              <a:t>allan</a:t>
            </a:r>
            <a:r>
              <a:rPr lang="en-US" sz="2800" dirty="0">
                <a:solidFill>
                  <a:schemeClr val="accent1">
                    <a:lumMod val="25000"/>
                  </a:schemeClr>
                </a:solidFill>
              </a:rPr>
              <a:t> o </a:t>
            </a:r>
            <a:r>
              <a:rPr lang="en-US" sz="2800" dirty="0" err="1">
                <a:solidFill>
                  <a:schemeClr val="accent1">
                    <a:lumMod val="25000"/>
                  </a:schemeClr>
                </a:solidFill>
              </a:rPr>
              <a:t>gariad</a:t>
            </a:r>
            <a:r>
              <a:rPr lang="en-US" sz="2800" dirty="0">
                <a:solidFill>
                  <a:schemeClr val="accent1">
                    <a:lumMod val="25000"/>
                  </a:schemeClr>
                </a:solidFill>
              </a:rPr>
              <a:t> </a:t>
            </a:r>
            <a:r>
              <a:rPr lang="en-US" sz="2800" dirty="0" err="1">
                <a:solidFill>
                  <a:schemeClr val="accent1">
                    <a:lumMod val="25000"/>
                  </a:schemeClr>
                </a:solidFill>
              </a:rPr>
              <a:t>gyda</a:t>
            </a:r>
            <a:r>
              <a:rPr lang="en-US" sz="2800" dirty="0">
                <a:solidFill>
                  <a:schemeClr val="accent1">
                    <a:lumMod val="25000"/>
                  </a:schemeClr>
                </a:solidFill>
              </a:rPr>
              <a:t> merch Gill, Petra. </a:t>
            </a:r>
            <a:r>
              <a:rPr lang="en-US" sz="2800" dirty="0" err="1">
                <a:solidFill>
                  <a:schemeClr val="accent1">
                    <a:lumMod val="25000"/>
                  </a:schemeClr>
                </a:solidFill>
              </a:rPr>
              <a:t>Yn</a:t>
            </a:r>
            <a:r>
              <a:rPr lang="en-US" sz="2800" dirty="0">
                <a:solidFill>
                  <a:schemeClr val="accent1">
                    <a:lumMod val="25000"/>
                  </a:schemeClr>
                </a:solidFill>
              </a:rPr>
              <a:t> </a:t>
            </a:r>
            <a:r>
              <a:rPr lang="en-US" sz="2800" dirty="0" err="1">
                <a:solidFill>
                  <a:schemeClr val="accent1">
                    <a:lumMod val="25000"/>
                  </a:schemeClr>
                </a:solidFill>
              </a:rPr>
              <a:t>arwyddocaol</a:t>
            </a:r>
            <a:r>
              <a:rPr lang="en-US" sz="2800" dirty="0">
                <a:solidFill>
                  <a:schemeClr val="accent1">
                    <a:lumMod val="25000"/>
                  </a:schemeClr>
                </a:solidFill>
              </a:rPr>
              <a:t>, </a:t>
            </a:r>
            <a:r>
              <a:rPr lang="en-US" sz="2800" dirty="0" err="1">
                <a:solidFill>
                  <a:schemeClr val="accent1">
                    <a:lumMod val="25000"/>
                  </a:schemeClr>
                </a:solidFill>
              </a:rPr>
              <a:t>ni</a:t>
            </a:r>
            <a:r>
              <a:rPr lang="en-US" sz="2800" dirty="0">
                <a:solidFill>
                  <a:schemeClr val="accent1">
                    <a:lumMod val="25000"/>
                  </a:schemeClr>
                </a:solidFill>
              </a:rPr>
              <a:t> </a:t>
            </a:r>
            <a:r>
              <a:rPr lang="en-US" sz="2800" dirty="0" err="1">
                <a:solidFill>
                  <a:schemeClr val="accent1">
                    <a:lumMod val="25000"/>
                  </a:schemeClr>
                </a:solidFill>
              </a:rPr>
              <a:t>fu</a:t>
            </a:r>
            <a:r>
              <a:rPr lang="en-US" sz="2800" dirty="0">
                <a:solidFill>
                  <a:schemeClr val="accent1">
                    <a:lumMod val="25000"/>
                  </a:schemeClr>
                </a:solidFill>
              </a:rPr>
              <a:t> </a:t>
            </a:r>
            <a:r>
              <a:rPr lang="en-US" sz="2800" dirty="0" err="1">
                <a:solidFill>
                  <a:schemeClr val="accent1">
                    <a:lumMod val="25000"/>
                  </a:schemeClr>
                </a:solidFill>
              </a:rPr>
              <a:t>erioed</a:t>
            </a:r>
            <a:r>
              <a:rPr lang="en-US" sz="2800" dirty="0">
                <a:solidFill>
                  <a:schemeClr val="accent1">
                    <a:lumMod val="25000"/>
                  </a:schemeClr>
                </a:solidFill>
              </a:rPr>
              <a:t> </a:t>
            </a:r>
            <a:r>
              <a:rPr lang="en-US" sz="2800" dirty="0" err="1">
                <a:solidFill>
                  <a:schemeClr val="accent1">
                    <a:lumMod val="25000"/>
                  </a:schemeClr>
                </a:solidFill>
              </a:rPr>
              <a:t>yn</a:t>
            </a:r>
            <a:r>
              <a:rPr lang="en-US" sz="2800" dirty="0">
                <a:solidFill>
                  <a:schemeClr val="accent1">
                    <a:lumMod val="25000"/>
                  </a:schemeClr>
                </a:solidFill>
              </a:rPr>
              <a:t> </a:t>
            </a:r>
            <a:r>
              <a:rPr lang="en-US" sz="2800" dirty="0" err="1">
                <a:solidFill>
                  <a:schemeClr val="accent1">
                    <a:lumMod val="25000"/>
                  </a:schemeClr>
                </a:solidFill>
              </a:rPr>
              <a:t>byw</a:t>
            </a:r>
            <a:r>
              <a:rPr lang="en-US" sz="2800" dirty="0">
                <a:solidFill>
                  <a:schemeClr val="accent1">
                    <a:lumMod val="25000"/>
                  </a:schemeClr>
                </a:solidFill>
              </a:rPr>
              <a:t> </a:t>
            </a:r>
            <a:r>
              <a:rPr lang="en-US" sz="2800" dirty="0" err="1">
                <a:solidFill>
                  <a:schemeClr val="accent1">
                    <a:lumMod val="25000"/>
                  </a:schemeClr>
                </a:solidFill>
              </a:rPr>
              <a:t>yng</a:t>
            </a:r>
            <a:r>
              <a:rPr lang="en-US" sz="2800" dirty="0">
                <a:solidFill>
                  <a:schemeClr val="accent1">
                    <a:lumMod val="25000"/>
                  </a:schemeClr>
                </a:solidFill>
              </a:rPr>
              <a:t> </a:t>
            </a:r>
            <a:r>
              <a:rPr lang="en-US" sz="2800" dirty="0" err="1">
                <a:solidFill>
                  <a:schemeClr val="accent1">
                    <a:lumMod val="25000"/>
                  </a:schemeClr>
                </a:solidFill>
              </a:rPr>
              <a:t>Nghymru</a:t>
            </a:r>
            <a:r>
              <a:rPr lang="en-US" sz="2800" dirty="0">
                <a:solidFill>
                  <a:schemeClr val="accent1">
                    <a:lumMod val="25000"/>
                  </a:schemeClr>
                </a:solidFill>
              </a:rPr>
              <a:t> </a:t>
            </a:r>
            <a:r>
              <a:rPr lang="en-US" sz="2800" dirty="0" err="1">
                <a:solidFill>
                  <a:schemeClr val="accent1">
                    <a:lumMod val="25000"/>
                  </a:schemeClr>
                </a:solidFill>
              </a:rPr>
              <a:t>eto</a:t>
            </a:r>
            <a:r>
              <a:rPr lang="en-US" sz="2800" dirty="0">
                <a:solidFill>
                  <a:schemeClr val="accent1">
                    <a:lumMod val="25000"/>
                  </a:schemeClr>
                </a:solidFill>
              </a:rPr>
              <a:t>, a </a:t>
            </a:r>
            <a:r>
              <a:rPr lang="en-US" sz="2800" dirty="0" err="1">
                <a:solidFill>
                  <a:schemeClr val="accent1">
                    <a:lumMod val="25000"/>
                  </a:schemeClr>
                </a:solidFill>
              </a:rPr>
              <a:t>ni</a:t>
            </a:r>
            <a:r>
              <a:rPr lang="en-US" sz="2800" dirty="0">
                <a:solidFill>
                  <a:schemeClr val="accent1">
                    <a:lumMod val="25000"/>
                  </a:schemeClr>
                </a:solidFill>
              </a:rPr>
              <a:t> </a:t>
            </a:r>
            <a:r>
              <a:rPr lang="en-US" sz="2800" dirty="0" err="1">
                <a:solidFill>
                  <a:schemeClr val="accent1">
                    <a:lumMod val="25000"/>
                  </a:schemeClr>
                </a:solidFill>
              </a:rPr>
              <a:t>briododd</a:t>
            </a:r>
            <a:r>
              <a:rPr lang="en-US" sz="2800" dirty="0">
                <a:solidFill>
                  <a:schemeClr val="accent1">
                    <a:lumMod val="25000"/>
                  </a:schemeClr>
                </a:solidFill>
              </a:rPr>
              <a:t>.</a:t>
            </a:r>
          </a:p>
        </p:txBody>
      </p:sp>
    </p:spTree>
    <p:extLst>
      <p:ext uri="{BB962C8B-B14F-4D97-AF65-F5344CB8AC3E}">
        <p14:creationId xmlns:p14="http://schemas.microsoft.com/office/powerpoint/2010/main" val="39389563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42042-6C00-8F47-8D86-9BFF2E91FD9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5239F59-623E-0646-BDCF-21DEAD28236B}"/>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405873D3-7E92-7C40-A501-C5D6715F87D7}"/>
              </a:ext>
            </a:extLst>
          </p:cNvPr>
          <p:cNvPicPr>
            <a:picLocks noChangeAspect="1"/>
          </p:cNvPicPr>
          <p:nvPr/>
        </p:nvPicPr>
        <p:blipFill>
          <a:blip r:embed="rId3"/>
          <a:stretch>
            <a:fillRect/>
          </a:stretch>
        </p:blipFill>
        <p:spPr>
          <a:xfrm>
            <a:off x="3211882" y="0"/>
            <a:ext cx="5768236" cy="6858000"/>
          </a:xfrm>
          <a:prstGeom prst="rect">
            <a:avLst/>
          </a:prstGeom>
        </p:spPr>
      </p:pic>
      <p:sp>
        <p:nvSpPr>
          <p:cNvPr id="5" name="Rectangle 4">
            <a:extLst>
              <a:ext uri="{FF2B5EF4-FFF2-40B4-BE49-F238E27FC236}">
                <a16:creationId xmlns:a16="http://schemas.microsoft.com/office/drawing/2014/main" id="{45425D68-E85A-9D49-BFDF-3BB3FA5754B6}"/>
              </a:ext>
            </a:extLst>
          </p:cNvPr>
          <p:cNvSpPr/>
          <p:nvPr/>
        </p:nvSpPr>
        <p:spPr>
          <a:xfrm>
            <a:off x="146525" y="2564965"/>
            <a:ext cx="2788136" cy="1569660"/>
          </a:xfrm>
          <a:prstGeom prst="rect">
            <a:avLst/>
          </a:prstGeom>
        </p:spPr>
        <p:txBody>
          <a:bodyPr wrap="square">
            <a:spAutoFit/>
          </a:bodyPr>
          <a:lstStyle/>
          <a:p>
            <a:pPr algn="ctr"/>
            <a:r>
              <a:rPr lang="en-GB" sz="2400" b="0" i="0" dirty="0">
                <a:effectLst/>
                <a:latin typeface="Tate regular"/>
              </a:rPr>
              <a:t>David Jones (1924)</a:t>
            </a:r>
          </a:p>
          <a:p>
            <a:pPr algn="ctr"/>
            <a:r>
              <a:rPr lang="en-GB" sz="2400" b="0" i="1" dirty="0">
                <a:effectLst/>
                <a:latin typeface="Tate regular"/>
              </a:rPr>
              <a:t>The Garden Enclosed</a:t>
            </a:r>
          </a:p>
          <a:p>
            <a:pPr algn="ctr"/>
            <a:r>
              <a:rPr lang="en-GB" sz="2400" b="0" i="0" dirty="0">
                <a:effectLst/>
                <a:latin typeface="Tate regular"/>
              </a:rPr>
              <a:t>[Oil painting on Wood]</a:t>
            </a:r>
          </a:p>
        </p:txBody>
      </p:sp>
      <p:sp>
        <p:nvSpPr>
          <p:cNvPr id="6" name="Rectangle 5">
            <a:extLst>
              <a:ext uri="{FF2B5EF4-FFF2-40B4-BE49-F238E27FC236}">
                <a16:creationId xmlns:a16="http://schemas.microsoft.com/office/drawing/2014/main" id="{78F7A321-1F66-A648-AD77-FF387722E255}"/>
              </a:ext>
            </a:extLst>
          </p:cNvPr>
          <p:cNvSpPr/>
          <p:nvPr/>
        </p:nvSpPr>
        <p:spPr>
          <a:xfrm>
            <a:off x="9136157" y="5715298"/>
            <a:ext cx="3055844" cy="923330"/>
          </a:xfrm>
          <a:prstGeom prst="rect">
            <a:avLst/>
          </a:prstGeom>
        </p:spPr>
        <p:txBody>
          <a:bodyPr wrap="square">
            <a:spAutoFit/>
          </a:bodyPr>
          <a:lstStyle/>
          <a:p>
            <a:r>
              <a:rPr lang="en-GB" dirty="0"/>
              <a:t>https://</a:t>
            </a:r>
            <a:r>
              <a:rPr lang="en-GB" dirty="0" err="1"/>
              <a:t>www.tate.org.uk</a:t>
            </a:r>
            <a:r>
              <a:rPr lang="en-GB" dirty="0"/>
              <a:t>/art/artworks/jones-the-garden-enclosed-t02013</a:t>
            </a:r>
          </a:p>
        </p:txBody>
      </p:sp>
      <p:sp>
        <p:nvSpPr>
          <p:cNvPr id="7" name="Rectangle 6">
            <a:extLst>
              <a:ext uri="{FF2B5EF4-FFF2-40B4-BE49-F238E27FC236}">
                <a16:creationId xmlns:a16="http://schemas.microsoft.com/office/drawing/2014/main" id="{9870931D-8FC6-524D-B586-10D874C5D164}"/>
              </a:ext>
            </a:extLst>
          </p:cNvPr>
          <p:cNvSpPr/>
          <p:nvPr/>
        </p:nvSpPr>
        <p:spPr>
          <a:xfrm>
            <a:off x="283757" y="4596290"/>
            <a:ext cx="2720898" cy="1938992"/>
          </a:xfrm>
          <a:prstGeom prst="rect">
            <a:avLst/>
          </a:prstGeom>
        </p:spPr>
        <p:txBody>
          <a:bodyPr wrap="square">
            <a:spAutoFit/>
          </a:bodyPr>
          <a:lstStyle/>
          <a:p>
            <a:pPr algn="ctr"/>
            <a:r>
              <a:rPr lang="en-GB" sz="2400" b="0" i="0" dirty="0">
                <a:solidFill>
                  <a:schemeClr val="accent1">
                    <a:lumMod val="75000"/>
                  </a:schemeClr>
                </a:solidFill>
                <a:effectLst/>
                <a:latin typeface="Tate regular"/>
              </a:rPr>
              <a:t>David Jones (1924)</a:t>
            </a:r>
          </a:p>
          <a:p>
            <a:pPr algn="ctr"/>
            <a:r>
              <a:rPr lang="en-GB" sz="2400" b="0" i="1" dirty="0">
                <a:solidFill>
                  <a:schemeClr val="accent1">
                    <a:lumMod val="75000"/>
                  </a:schemeClr>
                </a:solidFill>
                <a:effectLst/>
                <a:latin typeface="Tate regular"/>
              </a:rPr>
              <a:t>The Garden Enclosed</a:t>
            </a:r>
          </a:p>
          <a:p>
            <a:pPr algn="ctr"/>
            <a:r>
              <a:rPr lang="en-GB" sz="2400" b="0" i="0" dirty="0">
                <a:solidFill>
                  <a:schemeClr val="accent1">
                    <a:lumMod val="75000"/>
                  </a:schemeClr>
                </a:solidFill>
                <a:effectLst/>
                <a:latin typeface="Tate regular"/>
              </a:rPr>
              <a:t>[</a:t>
            </a:r>
            <a:r>
              <a:rPr lang="en-GB" sz="2400" b="0" i="0" dirty="0" err="1">
                <a:solidFill>
                  <a:schemeClr val="accent1">
                    <a:lumMod val="75000"/>
                  </a:schemeClr>
                </a:solidFill>
                <a:effectLst/>
                <a:latin typeface="Tate regular"/>
              </a:rPr>
              <a:t>peintiad</a:t>
            </a:r>
            <a:r>
              <a:rPr lang="en-GB" sz="2400" b="0" i="0" dirty="0">
                <a:solidFill>
                  <a:schemeClr val="accent1">
                    <a:lumMod val="75000"/>
                  </a:schemeClr>
                </a:solidFill>
                <a:effectLst/>
                <a:latin typeface="Tate regular"/>
              </a:rPr>
              <a:t> </a:t>
            </a:r>
            <a:r>
              <a:rPr lang="en-GB" sz="2400" b="0" i="0" dirty="0" err="1">
                <a:solidFill>
                  <a:schemeClr val="accent1">
                    <a:lumMod val="75000"/>
                  </a:schemeClr>
                </a:solidFill>
                <a:effectLst/>
                <a:latin typeface="Tate regular"/>
              </a:rPr>
              <a:t>olew</a:t>
            </a:r>
            <a:r>
              <a:rPr lang="en-GB" sz="2400" b="0" i="0" dirty="0">
                <a:solidFill>
                  <a:schemeClr val="accent1">
                    <a:lumMod val="75000"/>
                  </a:schemeClr>
                </a:solidFill>
                <a:effectLst/>
                <a:latin typeface="Tate regular"/>
              </a:rPr>
              <a:t> </a:t>
            </a:r>
            <a:r>
              <a:rPr lang="en-GB" sz="2400" b="0" i="0" dirty="0" err="1">
                <a:solidFill>
                  <a:schemeClr val="accent1">
                    <a:lumMod val="75000"/>
                  </a:schemeClr>
                </a:solidFill>
                <a:effectLst/>
                <a:latin typeface="Tate regular"/>
              </a:rPr>
              <a:t>ar</a:t>
            </a:r>
            <a:r>
              <a:rPr lang="en-GB" sz="2400" b="0" i="0" dirty="0">
                <a:solidFill>
                  <a:schemeClr val="accent1">
                    <a:lumMod val="75000"/>
                  </a:schemeClr>
                </a:solidFill>
                <a:effectLst/>
                <a:latin typeface="Tate regular"/>
              </a:rPr>
              <a:t> </a:t>
            </a:r>
            <a:r>
              <a:rPr lang="en-GB" sz="2400" b="0" i="0" dirty="0" err="1">
                <a:solidFill>
                  <a:schemeClr val="accent1">
                    <a:lumMod val="75000"/>
                  </a:schemeClr>
                </a:solidFill>
                <a:effectLst/>
                <a:latin typeface="Tate regular"/>
              </a:rPr>
              <a:t>bren</a:t>
            </a:r>
            <a:r>
              <a:rPr lang="en-GB" sz="2400" b="0" i="0" dirty="0">
                <a:solidFill>
                  <a:schemeClr val="accent1">
                    <a:lumMod val="75000"/>
                  </a:schemeClr>
                </a:solidFill>
                <a:effectLst/>
                <a:latin typeface="Tate regular"/>
              </a:rPr>
              <a:t>]</a:t>
            </a:r>
          </a:p>
        </p:txBody>
      </p:sp>
    </p:spTree>
    <p:extLst>
      <p:ext uri="{BB962C8B-B14F-4D97-AF65-F5344CB8AC3E}">
        <p14:creationId xmlns:p14="http://schemas.microsoft.com/office/powerpoint/2010/main" val="474455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A064F-5336-DE48-8F17-21D45A7087C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17EB0DA-A78D-9C44-9839-ACE272D8D174}"/>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09822393-E46A-5F49-8D46-6E594F90CD3C}"/>
              </a:ext>
            </a:extLst>
          </p:cNvPr>
          <p:cNvPicPr>
            <a:picLocks noChangeAspect="1"/>
          </p:cNvPicPr>
          <p:nvPr/>
        </p:nvPicPr>
        <p:blipFill>
          <a:blip r:embed="rId2"/>
          <a:stretch>
            <a:fillRect/>
          </a:stretch>
        </p:blipFill>
        <p:spPr>
          <a:xfrm>
            <a:off x="0" y="0"/>
            <a:ext cx="9159903" cy="6858000"/>
          </a:xfrm>
          <a:prstGeom prst="rect">
            <a:avLst/>
          </a:prstGeom>
        </p:spPr>
      </p:pic>
      <p:sp>
        <p:nvSpPr>
          <p:cNvPr id="5" name="Rectangle 4">
            <a:extLst>
              <a:ext uri="{FF2B5EF4-FFF2-40B4-BE49-F238E27FC236}">
                <a16:creationId xmlns:a16="http://schemas.microsoft.com/office/drawing/2014/main" id="{C40DB303-D0C9-794A-B337-A355FB2C0F49}"/>
              </a:ext>
            </a:extLst>
          </p:cNvPr>
          <p:cNvSpPr/>
          <p:nvPr/>
        </p:nvSpPr>
        <p:spPr>
          <a:xfrm>
            <a:off x="9159903" y="365125"/>
            <a:ext cx="2937893" cy="5693866"/>
          </a:xfrm>
          <a:prstGeom prst="rect">
            <a:avLst/>
          </a:prstGeom>
        </p:spPr>
        <p:txBody>
          <a:bodyPr wrap="square">
            <a:spAutoFit/>
          </a:bodyPr>
          <a:lstStyle/>
          <a:p>
            <a:endParaRPr lang="en-US" dirty="0"/>
          </a:p>
          <a:p>
            <a:r>
              <a:rPr lang="en-GB" sz="3200" dirty="0"/>
              <a:t>David Jones 1952 </a:t>
            </a:r>
          </a:p>
          <a:p>
            <a:r>
              <a:rPr lang="en-GB" sz="3200" i="1" dirty="0"/>
              <a:t>Dum medium </a:t>
            </a:r>
            <a:r>
              <a:rPr lang="en-GB" sz="3200" i="1" dirty="0" err="1"/>
              <a:t>silentium</a:t>
            </a:r>
            <a:r>
              <a:rPr lang="en-GB" sz="3200" i="1" dirty="0"/>
              <a:t> : </a:t>
            </a:r>
            <a:r>
              <a:rPr lang="en-GB" sz="3200" dirty="0"/>
              <a:t>calligraphy,  </a:t>
            </a:r>
          </a:p>
          <a:p>
            <a:r>
              <a:rPr lang="en-US" sz="3200" dirty="0"/>
              <a:t>Water-</a:t>
            </a:r>
            <a:r>
              <a:rPr lang="en-US" sz="3200" dirty="0" err="1"/>
              <a:t>colour</a:t>
            </a:r>
            <a:r>
              <a:rPr lang="en-US" sz="3200" dirty="0"/>
              <a:t>, ink and gouache. </a:t>
            </a:r>
          </a:p>
          <a:p>
            <a:r>
              <a:rPr lang="en-US" dirty="0"/>
              <a:t>http://</a:t>
            </a:r>
            <a:r>
              <a:rPr lang="en-US" dirty="0" err="1"/>
              <a:t>collections.vam.ac.uk</a:t>
            </a:r>
            <a:r>
              <a:rPr lang="en-US" dirty="0"/>
              <a:t>/item/O1304672/dum-medium-silentium-calligraphy-1952-calligraphy-david-jones/</a:t>
            </a:r>
          </a:p>
        </p:txBody>
      </p:sp>
    </p:spTree>
    <p:extLst>
      <p:ext uri="{BB962C8B-B14F-4D97-AF65-F5344CB8AC3E}">
        <p14:creationId xmlns:p14="http://schemas.microsoft.com/office/powerpoint/2010/main" val="3204131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91B9A-4623-E341-ACA9-87B389BAEFC0}"/>
              </a:ext>
            </a:extLst>
          </p:cNvPr>
          <p:cNvSpPr>
            <a:spLocks noGrp="1"/>
          </p:cNvSpPr>
          <p:nvPr>
            <p:ph type="title"/>
          </p:nvPr>
        </p:nvSpPr>
        <p:spPr/>
        <p:txBody>
          <a:bodyPr/>
          <a:lstStyle/>
          <a:p>
            <a:endParaRPr lang="en-US" dirty="0"/>
          </a:p>
        </p:txBody>
      </p:sp>
      <p:pic>
        <p:nvPicPr>
          <p:cNvPr id="4" name="Picture 3">
            <a:extLst>
              <a:ext uri="{FF2B5EF4-FFF2-40B4-BE49-F238E27FC236}">
                <a16:creationId xmlns:a16="http://schemas.microsoft.com/office/drawing/2014/main" id="{07C4B7B0-42CF-DB49-A261-C7A6D9342E8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8543299" cy="6858000"/>
          </a:xfrm>
          <a:prstGeom prst="rect">
            <a:avLst/>
          </a:prstGeom>
        </p:spPr>
      </p:pic>
      <p:sp>
        <p:nvSpPr>
          <p:cNvPr id="5" name="Rectangle 4">
            <a:extLst>
              <a:ext uri="{FF2B5EF4-FFF2-40B4-BE49-F238E27FC236}">
                <a16:creationId xmlns:a16="http://schemas.microsoft.com/office/drawing/2014/main" id="{6BCAE8DE-5C9E-7F43-8B1D-16149CCB4648}"/>
              </a:ext>
            </a:extLst>
          </p:cNvPr>
          <p:cNvSpPr/>
          <p:nvPr/>
        </p:nvSpPr>
        <p:spPr>
          <a:xfrm>
            <a:off x="8543299" y="682923"/>
            <a:ext cx="3122341" cy="5447645"/>
          </a:xfrm>
          <a:prstGeom prst="rect">
            <a:avLst/>
          </a:prstGeom>
        </p:spPr>
        <p:txBody>
          <a:bodyPr wrap="square">
            <a:spAutoFit/>
          </a:bodyPr>
          <a:lstStyle/>
          <a:p>
            <a:r>
              <a:rPr lang="en-US" sz="2400" dirty="0"/>
              <a:t>David Jones (1943)</a:t>
            </a:r>
          </a:p>
          <a:p>
            <a:r>
              <a:rPr lang="en-US" sz="2400" i="1" dirty="0"/>
              <a:t>Chart of sources for Arthurian legends</a:t>
            </a:r>
          </a:p>
          <a:p>
            <a:r>
              <a:rPr lang="en-US" sz="2400" dirty="0"/>
              <a:t>Also known as </a:t>
            </a:r>
            <a:r>
              <a:rPr lang="en-GB" sz="2400" i="1" dirty="0"/>
              <a:t>Map of themes in the artist's mind</a:t>
            </a:r>
            <a:endParaRPr lang="en-US" sz="2400" i="1" dirty="0"/>
          </a:p>
          <a:p>
            <a:endParaRPr lang="en-US" sz="2400" dirty="0"/>
          </a:p>
          <a:p>
            <a:r>
              <a:rPr lang="en-GB" dirty="0"/>
              <a:t>[Graphite text with ink on paper]</a:t>
            </a:r>
          </a:p>
          <a:p>
            <a:endParaRPr lang="en-GB" sz="2400" dirty="0"/>
          </a:p>
          <a:p>
            <a:r>
              <a:rPr lang="en-GB" sz="2400" dirty="0">
                <a:hlinkClick r:id="rId3"/>
              </a:rPr>
              <a:t>https://www.tate.org.uk/art/archive/items/tga-8222-1-68/jones-chart-of-sources-for-arthurian-legends</a:t>
            </a:r>
            <a:endParaRPr lang="en-US" sz="2400" dirty="0"/>
          </a:p>
        </p:txBody>
      </p:sp>
    </p:spTree>
    <p:extLst>
      <p:ext uri="{BB962C8B-B14F-4D97-AF65-F5344CB8AC3E}">
        <p14:creationId xmlns:p14="http://schemas.microsoft.com/office/powerpoint/2010/main" val="1497690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Box 2">
            <a:extLst>
              <a:ext uri="{FF2B5EF4-FFF2-40B4-BE49-F238E27FC236}">
                <a16:creationId xmlns:a16="http://schemas.microsoft.com/office/drawing/2014/main" id="{53000B74-10EB-56D0-DE36-E91B2792826C}"/>
              </a:ext>
            </a:extLst>
          </p:cNvPr>
          <p:cNvSpPr txBox="1">
            <a:spLocks noChangeArrowheads="1"/>
          </p:cNvSpPr>
          <p:nvPr/>
        </p:nvSpPr>
        <p:spPr bwMode="auto">
          <a:xfrm>
            <a:off x="307651" y="5946775"/>
            <a:ext cx="512794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1800" dirty="0">
                <a:latin typeface="Arial" panose="020B0604020202020204" pitchFamily="34" charset="0"/>
                <a:cs typeface="Arial" panose="020B0604020202020204" pitchFamily="34" charset="0"/>
              </a:rPr>
              <a:t>Evan Walters (1893-1951) (1931) </a:t>
            </a:r>
            <a:r>
              <a:rPr lang="en-US" altLang="en-US" sz="1800" i="1" dirty="0">
                <a:latin typeface="Arial" panose="020B0604020202020204" pitchFamily="34" charset="0"/>
                <a:cs typeface="Arial" panose="020B0604020202020204" pitchFamily="34" charset="0"/>
              </a:rPr>
              <a:t>The Welsh Miner</a:t>
            </a:r>
            <a:endParaRPr lang="en-US" altLang="en-US" sz="1800" dirty="0">
              <a:latin typeface="Arial" panose="020B0604020202020204" pitchFamily="34" charset="0"/>
              <a:cs typeface="Arial" panose="020B0604020202020204" pitchFamily="34" charset="0"/>
            </a:endParaRPr>
          </a:p>
        </p:txBody>
      </p:sp>
      <p:pic>
        <p:nvPicPr>
          <p:cNvPr id="3" name="Picture 2" descr="A painting of a person smoking a cigarette&#10;&#10;Description automatically generated">
            <a:extLst>
              <a:ext uri="{FF2B5EF4-FFF2-40B4-BE49-F238E27FC236}">
                <a16:creationId xmlns:a16="http://schemas.microsoft.com/office/drawing/2014/main" id="{3CF90439-6F29-CD0F-7BA0-B37B41546A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52675" y="253700"/>
            <a:ext cx="4582925" cy="5693075"/>
          </a:xfrm>
          <a:prstGeom prst="rect">
            <a:avLst/>
          </a:prstGeom>
        </p:spPr>
      </p:pic>
      <p:sp>
        <p:nvSpPr>
          <p:cNvPr id="4" name="TextBox 3">
            <a:extLst>
              <a:ext uri="{FF2B5EF4-FFF2-40B4-BE49-F238E27FC236}">
                <a16:creationId xmlns:a16="http://schemas.microsoft.com/office/drawing/2014/main" id="{85B0EF75-733C-8875-F2BA-229F1ABF759B}"/>
              </a:ext>
            </a:extLst>
          </p:cNvPr>
          <p:cNvSpPr txBox="1"/>
          <p:nvPr/>
        </p:nvSpPr>
        <p:spPr>
          <a:xfrm>
            <a:off x="307651" y="6488668"/>
            <a:ext cx="5949770" cy="369332"/>
          </a:xfrm>
          <a:prstGeom prst="rect">
            <a:avLst/>
          </a:prstGeom>
          <a:noFill/>
        </p:spPr>
        <p:txBody>
          <a:bodyPr wrap="none" rtlCol="0">
            <a:spAutoFit/>
          </a:bodyPr>
          <a:lstStyle/>
          <a:p>
            <a:r>
              <a:rPr lang="en-US" dirty="0"/>
              <a:t>https://</a:t>
            </a:r>
            <a:r>
              <a:rPr lang="en-US" dirty="0" err="1"/>
              <a:t>artuk.org</a:t>
            </a:r>
            <a:r>
              <a:rPr lang="en-US" dirty="0"/>
              <a:t>/discover/artworks/a-welsh-miner-227350</a:t>
            </a:r>
          </a:p>
        </p:txBody>
      </p:sp>
      <p:pic>
        <p:nvPicPr>
          <p:cNvPr id="6" name="Picture 5" descr="A person with a mustache and a hat&#10;&#10;Description automatically generated">
            <a:extLst>
              <a:ext uri="{FF2B5EF4-FFF2-40B4-BE49-F238E27FC236}">
                <a16:creationId xmlns:a16="http://schemas.microsoft.com/office/drawing/2014/main" id="{324A8B41-95F5-52C3-FD45-9A826EE46FE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56402" y="253700"/>
            <a:ext cx="4262118" cy="5759619"/>
          </a:xfrm>
          <a:prstGeom prst="rect">
            <a:avLst/>
          </a:prstGeom>
        </p:spPr>
      </p:pic>
      <p:sp>
        <p:nvSpPr>
          <p:cNvPr id="7" name="TextBox 6">
            <a:extLst>
              <a:ext uri="{FF2B5EF4-FFF2-40B4-BE49-F238E27FC236}">
                <a16:creationId xmlns:a16="http://schemas.microsoft.com/office/drawing/2014/main" id="{1D1A14FA-DDAD-DEF7-EDA8-C8CBA5BDF1E5}"/>
              </a:ext>
            </a:extLst>
          </p:cNvPr>
          <p:cNvSpPr txBox="1"/>
          <p:nvPr/>
        </p:nvSpPr>
        <p:spPr>
          <a:xfrm>
            <a:off x="6756402" y="6027003"/>
            <a:ext cx="4575227" cy="369332"/>
          </a:xfrm>
          <a:prstGeom prst="rect">
            <a:avLst/>
          </a:prstGeom>
          <a:noFill/>
        </p:spPr>
        <p:txBody>
          <a:bodyPr wrap="none" rtlCol="0">
            <a:spAutoFit/>
          </a:bodyPr>
          <a:lstStyle/>
          <a:p>
            <a:r>
              <a:rPr lang="en-US" dirty="0"/>
              <a:t>Evan Walters (1939) </a:t>
            </a:r>
            <a:r>
              <a:rPr lang="en-US" i="1" dirty="0"/>
              <a:t>Self Portrait with Candle</a:t>
            </a:r>
          </a:p>
        </p:txBody>
      </p:sp>
      <p:sp>
        <p:nvSpPr>
          <p:cNvPr id="9" name="TextBox 8">
            <a:extLst>
              <a:ext uri="{FF2B5EF4-FFF2-40B4-BE49-F238E27FC236}">
                <a16:creationId xmlns:a16="http://schemas.microsoft.com/office/drawing/2014/main" id="{1FBD44B8-024A-024E-F47C-A89AB09B8EA9}"/>
              </a:ext>
            </a:extLst>
          </p:cNvPr>
          <p:cNvSpPr txBox="1"/>
          <p:nvPr/>
        </p:nvSpPr>
        <p:spPr>
          <a:xfrm>
            <a:off x="6511421" y="6373467"/>
            <a:ext cx="4994779" cy="523220"/>
          </a:xfrm>
          <a:prstGeom prst="rect">
            <a:avLst/>
          </a:prstGeom>
          <a:noFill/>
        </p:spPr>
        <p:txBody>
          <a:bodyPr wrap="square">
            <a:spAutoFit/>
          </a:bodyPr>
          <a:lstStyle/>
          <a:p>
            <a:r>
              <a:rPr lang="en-US" sz="1400" dirty="0"/>
              <a:t>https://</a:t>
            </a:r>
            <a:r>
              <a:rPr lang="en-US" sz="1400" dirty="0" err="1"/>
              <a:t>artuk.org</a:t>
            </a:r>
            <a:r>
              <a:rPr lang="en-US" sz="1400" dirty="0"/>
              <a:t>/discover/artworks/self-portrait-with-candle-227358/search/actor:walters-evan-18931951/page/9</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A2354-6E9A-174A-B2AF-8818346A8579}"/>
              </a:ext>
            </a:extLst>
          </p:cNvPr>
          <p:cNvSpPr>
            <a:spLocks noGrp="1"/>
          </p:cNvSpPr>
          <p:nvPr>
            <p:ph type="title"/>
          </p:nvPr>
        </p:nvSpPr>
        <p:spPr>
          <a:xfrm>
            <a:off x="838200" y="1"/>
            <a:ext cx="10515600" cy="798018"/>
          </a:xfrm>
        </p:spPr>
        <p:txBody>
          <a:bodyPr>
            <a:normAutofit fontScale="90000"/>
          </a:bodyPr>
          <a:lstStyle/>
          <a:p>
            <a:r>
              <a:rPr lang="en-US" dirty="0"/>
              <a:t>Josef Herman (</a:t>
            </a:r>
            <a:r>
              <a:rPr lang="en-GB" dirty="0"/>
              <a:t>1948) </a:t>
            </a:r>
            <a:r>
              <a:rPr lang="en-GB" i="1" dirty="0"/>
              <a:t>Evening, </a:t>
            </a:r>
            <a:r>
              <a:rPr lang="en-GB" i="1" dirty="0" err="1"/>
              <a:t>Ystradgynlais</a:t>
            </a:r>
            <a:endParaRPr lang="en-US" dirty="0"/>
          </a:p>
        </p:txBody>
      </p:sp>
      <p:sp>
        <p:nvSpPr>
          <p:cNvPr id="3" name="Content Placeholder 2">
            <a:extLst>
              <a:ext uri="{FF2B5EF4-FFF2-40B4-BE49-F238E27FC236}">
                <a16:creationId xmlns:a16="http://schemas.microsoft.com/office/drawing/2014/main" id="{62A9B995-7841-B843-A149-CF8032BD22A6}"/>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44600385-7D4D-9F47-A44D-7AC5D5D6D847}"/>
              </a:ext>
            </a:extLst>
          </p:cNvPr>
          <p:cNvPicPr>
            <a:picLocks noChangeAspect="1"/>
          </p:cNvPicPr>
          <p:nvPr/>
        </p:nvPicPr>
        <p:blipFill>
          <a:blip r:embed="rId2"/>
          <a:stretch>
            <a:fillRect/>
          </a:stretch>
        </p:blipFill>
        <p:spPr>
          <a:xfrm>
            <a:off x="2078709" y="798019"/>
            <a:ext cx="7547891" cy="5692901"/>
          </a:xfrm>
          <a:prstGeom prst="rect">
            <a:avLst/>
          </a:prstGeom>
        </p:spPr>
      </p:pic>
      <p:sp>
        <p:nvSpPr>
          <p:cNvPr id="5" name="TextBox 4">
            <a:extLst>
              <a:ext uri="{FF2B5EF4-FFF2-40B4-BE49-F238E27FC236}">
                <a16:creationId xmlns:a16="http://schemas.microsoft.com/office/drawing/2014/main" id="{A1AFB9A3-7421-1195-2AB6-43C6C42C8C7D}"/>
              </a:ext>
            </a:extLst>
          </p:cNvPr>
          <p:cNvSpPr txBox="1"/>
          <p:nvPr/>
        </p:nvSpPr>
        <p:spPr>
          <a:xfrm>
            <a:off x="2031704" y="6463233"/>
            <a:ext cx="7641900" cy="369332"/>
          </a:xfrm>
          <a:prstGeom prst="rect">
            <a:avLst/>
          </a:prstGeom>
          <a:noFill/>
        </p:spPr>
        <p:txBody>
          <a:bodyPr wrap="none" rtlCol="0">
            <a:spAutoFit/>
          </a:bodyPr>
          <a:lstStyle/>
          <a:p>
            <a:r>
              <a:rPr lang="en-US" dirty="0"/>
              <a:t>https://</a:t>
            </a:r>
            <a:r>
              <a:rPr lang="en-US" dirty="0" err="1"/>
              <a:t>www.tate.org.uk</a:t>
            </a:r>
            <a:r>
              <a:rPr lang="en-US" dirty="0"/>
              <a:t>/art/artworks/herman-evening-ystradgynlais-t06523</a:t>
            </a:r>
          </a:p>
        </p:txBody>
      </p:sp>
    </p:spTree>
    <p:extLst>
      <p:ext uri="{BB962C8B-B14F-4D97-AF65-F5344CB8AC3E}">
        <p14:creationId xmlns:p14="http://schemas.microsoft.com/office/powerpoint/2010/main" val="9010982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94DEC-9274-0E4D-B40A-8FEA45240781}"/>
              </a:ext>
            </a:extLst>
          </p:cNvPr>
          <p:cNvSpPr>
            <a:spLocks noGrp="1"/>
          </p:cNvSpPr>
          <p:nvPr>
            <p:ph type="title"/>
          </p:nvPr>
        </p:nvSpPr>
        <p:spPr>
          <a:xfrm>
            <a:off x="186481" y="394137"/>
            <a:ext cx="11698014" cy="3530163"/>
          </a:xfrm>
        </p:spPr>
        <p:txBody>
          <a:bodyPr>
            <a:normAutofit/>
          </a:bodyPr>
          <a:lstStyle/>
          <a:p>
            <a:pPr algn="ctr"/>
            <a:r>
              <a:rPr lang="en-GB" sz="3800" dirty="0"/>
              <a:t>“I stayed here because I found all I required. I arrived here a stranger for a fortnight; the fortnight became 11 years.” He became a big part of the local community where he was fondly nicknamed ‘Joe Bach’.</a:t>
            </a:r>
            <a:br>
              <a:rPr lang="en-GB" dirty="0"/>
            </a:br>
            <a:r>
              <a:rPr lang="en-GB" dirty="0"/>
              <a:t>						</a:t>
            </a:r>
            <a:r>
              <a:rPr lang="en-GB" sz="3200" dirty="0"/>
              <a:t>Herman foundation 2019</a:t>
            </a:r>
            <a:endParaRPr lang="en-US" sz="3200" dirty="0"/>
          </a:p>
        </p:txBody>
      </p:sp>
      <p:sp>
        <p:nvSpPr>
          <p:cNvPr id="3" name="TextBox 2">
            <a:extLst>
              <a:ext uri="{FF2B5EF4-FFF2-40B4-BE49-F238E27FC236}">
                <a16:creationId xmlns:a16="http://schemas.microsoft.com/office/drawing/2014/main" id="{E64D58CC-6DD0-7CB2-0C9C-15B5562DC17D}"/>
              </a:ext>
            </a:extLst>
          </p:cNvPr>
          <p:cNvSpPr txBox="1"/>
          <p:nvPr/>
        </p:nvSpPr>
        <p:spPr>
          <a:xfrm>
            <a:off x="186481" y="4249797"/>
            <a:ext cx="11924142" cy="2339102"/>
          </a:xfrm>
          <a:prstGeom prst="rect">
            <a:avLst/>
          </a:prstGeom>
          <a:noFill/>
        </p:spPr>
        <p:txBody>
          <a:bodyPr wrap="square" rtlCol="0">
            <a:spAutoFit/>
          </a:bodyPr>
          <a:lstStyle/>
          <a:p>
            <a:r>
              <a:rPr lang="en-US" sz="3800" dirty="0">
                <a:solidFill>
                  <a:schemeClr val="accent1">
                    <a:lumMod val="50000"/>
                  </a:schemeClr>
                </a:solidFill>
              </a:rPr>
              <a:t>“Only </a:t>
            </a:r>
            <a:r>
              <a:rPr lang="en-US" sz="3800" dirty="0" err="1">
                <a:solidFill>
                  <a:schemeClr val="accent1">
                    <a:lumMod val="50000"/>
                  </a:schemeClr>
                </a:solidFill>
              </a:rPr>
              <a:t>Ystradgynlais</a:t>
            </a:r>
            <a:r>
              <a:rPr lang="en-US" sz="3800" dirty="0">
                <a:solidFill>
                  <a:schemeClr val="accent1">
                    <a:lumMod val="50000"/>
                  </a:schemeClr>
                </a:solidFill>
              </a:rPr>
              <a:t> changed my life and my work... When I left I took it with me.’ He was still painting miners from memory decades later…”</a:t>
            </a:r>
            <a:br>
              <a:rPr lang="en-US" sz="3200" dirty="0">
                <a:solidFill>
                  <a:schemeClr val="accent1">
                    <a:lumMod val="50000"/>
                  </a:schemeClr>
                </a:solidFill>
              </a:rPr>
            </a:br>
            <a:r>
              <a:rPr lang="en-US" sz="3200" dirty="0">
                <a:solidFill>
                  <a:schemeClr val="accent1">
                    <a:lumMod val="50000"/>
                  </a:schemeClr>
                </a:solidFill>
              </a:rPr>
              <a:t>								</a:t>
            </a:r>
            <a:r>
              <a:rPr lang="en-US" sz="3200" dirty="0" err="1">
                <a:solidFill>
                  <a:schemeClr val="accent1">
                    <a:lumMod val="50000"/>
                  </a:schemeClr>
                </a:solidFill>
              </a:rPr>
              <a:t>Artuk</a:t>
            </a:r>
            <a:r>
              <a:rPr lang="en-US" sz="3200" dirty="0">
                <a:solidFill>
                  <a:schemeClr val="accent1">
                    <a:lumMod val="50000"/>
                  </a:schemeClr>
                </a:solidFill>
              </a:rPr>
              <a:t> (2019)</a:t>
            </a:r>
            <a:endParaRPr lang="en-US" sz="3200" dirty="0"/>
          </a:p>
        </p:txBody>
      </p:sp>
    </p:spTree>
    <p:extLst>
      <p:ext uri="{BB962C8B-B14F-4D97-AF65-F5344CB8AC3E}">
        <p14:creationId xmlns:p14="http://schemas.microsoft.com/office/powerpoint/2010/main" val="17567797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63DE3-199C-5F83-ACC9-337645EC34EA}"/>
              </a:ext>
            </a:extLst>
          </p:cNvPr>
          <p:cNvSpPr>
            <a:spLocks noGrp="1"/>
          </p:cNvSpPr>
          <p:nvPr>
            <p:ph type="title"/>
          </p:nvPr>
        </p:nvSpPr>
        <p:spPr/>
        <p:txBody>
          <a:bodyPr/>
          <a:lstStyle/>
          <a:p>
            <a:r>
              <a:rPr lang="en-US" dirty="0"/>
              <a:t>The Rhondda group</a:t>
            </a:r>
          </a:p>
        </p:txBody>
      </p:sp>
      <p:sp>
        <p:nvSpPr>
          <p:cNvPr id="3" name="Content Placeholder 2">
            <a:extLst>
              <a:ext uri="{FF2B5EF4-FFF2-40B4-BE49-F238E27FC236}">
                <a16:creationId xmlns:a16="http://schemas.microsoft.com/office/drawing/2014/main" id="{7CBA7237-99C0-6042-FE95-2D6EF71DA44A}"/>
              </a:ext>
            </a:extLst>
          </p:cNvPr>
          <p:cNvSpPr>
            <a:spLocks noGrp="1"/>
          </p:cNvSpPr>
          <p:nvPr>
            <p:ph idx="1"/>
          </p:nvPr>
        </p:nvSpPr>
        <p:spPr>
          <a:xfrm>
            <a:off x="838200" y="1825625"/>
            <a:ext cx="10515600" cy="4667250"/>
          </a:xfrm>
        </p:spPr>
        <p:txBody>
          <a:bodyPr>
            <a:normAutofit lnSpcReduction="10000"/>
          </a:bodyPr>
          <a:lstStyle/>
          <a:p>
            <a:pPr marL="0" indent="0">
              <a:buNone/>
            </a:pPr>
            <a:r>
              <a:rPr lang="en-US" dirty="0"/>
              <a:t>Ernest </a:t>
            </a:r>
            <a:r>
              <a:rPr lang="en-US" dirty="0" err="1"/>
              <a:t>Zobole</a:t>
            </a:r>
            <a:r>
              <a:rPr lang="en-US" dirty="0"/>
              <a:t> (1927–1999) was from an Italian family who settled in Wales in 1910. He was born in </a:t>
            </a:r>
            <a:r>
              <a:rPr lang="en-US" dirty="0" err="1"/>
              <a:t>Ystrad</a:t>
            </a:r>
            <a:r>
              <a:rPr lang="en-US" dirty="0"/>
              <a:t>, Rhondda, and his father worked at the pit and his works up to the end of the 1950s are scenes of the Rhondda Valley; his subsequent works show no less an attachment to the Rhondda but reveal an increasing influence of abstract art. He along with Charles Burton, Glyn Morgan, Nigel Flower, David Mainwaring and Robert Thomas became known informally as the Rhondda Group, as a group of artist friends who studied at Cardiff College of Art in the late 1940s and early 1950s.</a:t>
            </a:r>
          </a:p>
          <a:p>
            <a:pPr marL="0" indent="0">
              <a:buNone/>
            </a:pPr>
            <a:r>
              <a:rPr lang="en-US" sz="2400" dirty="0"/>
              <a:t>https://</a:t>
            </a:r>
            <a:r>
              <a:rPr lang="en-US" sz="2400" dirty="0" err="1"/>
              <a:t>artuk.org</a:t>
            </a:r>
            <a:r>
              <a:rPr lang="en-US" sz="2400" dirty="0"/>
              <a:t>/discover/curations/artists-and-places-ernest-zobole-and-the-rhondda-group-in-the-1950s</a:t>
            </a:r>
          </a:p>
        </p:txBody>
      </p:sp>
    </p:spTree>
    <p:extLst>
      <p:ext uri="{BB962C8B-B14F-4D97-AF65-F5344CB8AC3E}">
        <p14:creationId xmlns:p14="http://schemas.microsoft.com/office/powerpoint/2010/main" val="39709690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33532-39E6-015E-A26A-0663D8414E3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778E3DA-DA2C-9E65-69E8-69CA0059C333}"/>
              </a:ext>
            </a:extLst>
          </p:cNvPr>
          <p:cNvSpPr>
            <a:spLocks noGrp="1"/>
          </p:cNvSpPr>
          <p:nvPr>
            <p:ph idx="1"/>
          </p:nvPr>
        </p:nvSpPr>
        <p:spPr/>
        <p:txBody>
          <a:bodyPr/>
          <a:lstStyle/>
          <a:p>
            <a:r>
              <a:rPr lang="en-US" dirty="0" err="1"/>
              <a:t>Roedd</a:t>
            </a:r>
            <a:r>
              <a:rPr lang="en-US" dirty="0"/>
              <a:t> Ernest </a:t>
            </a:r>
            <a:r>
              <a:rPr lang="en-US" dirty="0" err="1"/>
              <a:t>Zobole</a:t>
            </a:r>
            <a:r>
              <a:rPr lang="en-US" dirty="0"/>
              <a:t> (1927–1999) o </a:t>
            </a:r>
            <a:r>
              <a:rPr lang="en-US" dirty="0" err="1"/>
              <a:t>deulu</a:t>
            </a:r>
            <a:r>
              <a:rPr lang="en-US" dirty="0"/>
              <a:t> </a:t>
            </a:r>
            <a:r>
              <a:rPr lang="en-US" dirty="0" err="1"/>
              <a:t>Eidalaidd</a:t>
            </a:r>
            <a:r>
              <a:rPr lang="en-US" dirty="0"/>
              <a:t> a </a:t>
            </a:r>
            <a:r>
              <a:rPr lang="en-US" dirty="0" err="1"/>
              <a:t>ymsefydlodd</a:t>
            </a:r>
            <a:r>
              <a:rPr lang="en-US" dirty="0"/>
              <a:t> </a:t>
            </a:r>
            <a:r>
              <a:rPr lang="en-US" dirty="0" err="1"/>
              <a:t>yng</a:t>
            </a:r>
            <a:r>
              <a:rPr lang="en-US" dirty="0"/>
              <a:t> </a:t>
            </a:r>
            <a:r>
              <a:rPr lang="en-US" dirty="0" err="1"/>
              <a:t>Nghymru</a:t>
            </a:r>
            <a:r>
              <a:rPr lang="en-US" dirty="0"/>
              <a:t> </a:t>
            </a:r>
            <a:r>
              <a:rPr lang="en-US" dirty="0" err="1"/>
              <a:t>yn</a:t>
            </a:r>
            <a:r>
              <a:rPr lang="en-US" dirty="0"/>
              <a:t> 1910. </a:t>
            </a:r>
            <a:r>
              <a:rPr lang="en-US" dirty="0" err="1"/>
              <a:t>Ganed</a:t>
            </a:r>
            <a:r>
              <a:rPr lang="en-US" dirty="0"/>
              <a:t> </a:t>
            </a:r>
            <a:r>
              <a:rPr lang="en-US" dirty="0" err="1"/>
              <a:t>ef</a:t>
            </a:r>
            <a:r>
              <a:rPr lang="en-US" dirty="0"/>
              <a:t> </a:t>
            </a:r>
            <a:r>
              <a:rPr lang="en-US" dirty="0" err="1"/>
              <a:t>yn</a:t>
            </a:r>
            <a:r>
              <a:rPr lang="en-US" dirty="0"/>
              <a:t> </a:t>
            </a:r>
            <a:r>
              <a:rPr lang="en-US" dirty="0" err="1"/>
              <a:t>Ystrad</a:t>
            </a:r>
            <a:r>
              <a:rPr lang="en-US" dirty="0"/>
              <a:t>, Rhondda, a </a:t>
            </a:r>
            <a:r>
              <a:rPr lang="en-US" dirty="0" err="1"/>
              <a:t>bu</a:t>
            </a:r>
            <a:r>
              <a:rPr lang="en-US" dirty="0"/>
              <a:t> </a:t>
            </a:r>
            <a:r>
              <a:rPr lang="en-US" dirty="0" err="1"/>
              <a:t>ei</a:t>
            </a:r>
            <a:r>
              <a:rPr lang="en-US" dirty="0"/>
              <a:t> dad </a:t>
            </a:r>
            <a:r>
              <a:rPr lang="en-US" dirty="0" err="1"/>
              <a:t>yn</a:t>
            </a:r>
            <a:r>
              <a:rPr lang="en-US" dirty="0"/>
              <a:t> </a:t>
            </a:r>
            <a:r>
              <a:rPr lang="en-US" dirty="0" err="1"/>
              <a:t>gweithio</a:t>
            </a:r>
            <a:r>
              <a:rPr lang="en-US" dirty="0"/>
              <a:t> </a:t>
            </a:r>
            <a:r>
              <a:rPr lang="en-US" dirty="0" err="1"/>
              <a:t>yn</a:t>
            </a:r>
            <a:r>
              <a:rPr lang="en-US" dirty="0"/>
              <a:t> y </a:t>
            </a:r>
            <a:r>
              <a:rPr lang="en-US" dirty="0" err="1"/>
              <a:t>pwll</a:t>
            </a:r>
            <a:r>
              <a:rPr lang="en-US" dirty="0"/>
              <a:t> ac </a:t>
            </a:r>
            <a:r>
              <a:rPr lang="en-US" dirty="0" err="1"/>
              <a:t>mae</a:t>
            </a:r>
            <a:r>
              <a:rPr lang="en-US" dirty="0"/>
              <a:t> </a:t>
            </a:r>
            <a:r>
              <a:rPr lang="en-US" dirty="0" err="1"/>
              <a:t>ei</a:t>
            </a:r>
            <a:r>
              <a:rPr lang="en-US" dirty="0"/>
              <a:t> </a:t>
            </a:r>
            <a:r>
              <a:rPr lang="en-US" dirty="0" err="1"/>
              <a:t>waith</a:t>
            </a:r>
            <a:r>
              <a:rPr lang="en-US" dirty="0"/>
              <a:t> </a:t>
            </a:r>
            <a:r>
              <a:rPr lang="en-US" dirty="0" err="1"/>
              <a:t>hyd</a:t>
            </a:r>
            <a:r>
              <a:rPr lang="en-US" dirty="0"/>
              <a:t> at </a:t>
            </a:r>
            <a:r>
              <a:rPr lang="en-US" dirty="0" err="1"/>
              <a:t>ddiwedd</a:t>
            </a:r>
            <a:r>
              <a:rPr lang="en-US" dirty="0"/>
              <a:t> y 1950au </a:t>
            </a:r>
            <a:r>
              <a:rPr lang="en-US" dirty="0" err="1"/>
              <a:t>yn</a:t>
            </a:r>
            <a:r>
              <a:rPr lang="en-US" dirty="0"/>
              <a:t> </a:t>
            </a:r>
            <a:r>
              <a:rPr lang="en-US" dirty="0" err="1"/>
              <a:t>olygfeydd</a:t>
            </a:r>
            <a:r>
              <a:rPr lang="en-US" dirty="0"/>
              <a:t> o </a:t>
            </a:r>
            <a:r>
              <a:rPr lang="en-US" dirty="0" err="1"/>
              <a:t>Gwm</a:t>
            </a:r>
            <a:r>
              <a:rPr lang="en-US" dirty="0"/>
              <a:t> Rhondda ; </a:t>
            </a:r>
            <a:r>
              <a:rPr lang="en-US" dirty="0" err="1"/>
              <a:t>nid</a:t>
            </a:r>
            <a:r>
              <a:rPr lang="en-US" dirty="0"/>
              <a:t> </a:t>
            </a:r>
            <a:r>
              <a:rPr lang="en-US" dirty="0" err="1"/>
              <a:t>yw</a:t>
            </a:r>
            <a:r>
              <a:rPr lang="en-US" dirty="0"/>
              <a:t> </a:t>
            </a:r>
            <a:r>
              <a:rPr lang="en-US" dirty="0" err="1"/>
              <a:t>ei</a:t>
            </a:r>
            <a:r>
              <a:rPr lang="en-US" dirty="0"/>
              <a:t> </a:t>
            </a:r>
            <a:r>
              <a:rPr lang="en-US" dirty="0" err="1"/>
              <a:t>weithiau</a:t>
            </a:r>
            <a:r>
              <a:rPr lang="en-US" dirty="0"/>
              <a:t> </a:t>
            </a:r>
            <a:r>
              <a:rPr lang="en-US" dirty="0" err="1"/>
              <a:t>dilynol</a:t>
            </a:r>
            <a:r>
              <a:rPr lang="en-US" dirty="0"/>
              <a:t> </a:t>
            </a:r>
            <a:r>
              <a:rPr lang="en-US" dirty="0" err="1"/>
              <a:t>yn</a:t>
            </a:r>
            <a:r>
              <a:rPr lang="en-US" dirty="0"/>
              <a:t> </a:t>
            </a:r>
            <a:r>
              <a:rPr lang="en-US" dirty="0" err="1"/>
              <a:t>dangos</a:t>
            </a:r>
            <a:r>
              <a:rPr lang="en-US" dirty="0"/>
              <a:t> </a:t>
            </a:r>
            <a:r>
              <a:rPr lang="en-US" dirty="0" err="1"/>
              <a:t>ymlyniad</a:t>
            </a:r>
            <a:r>
              <a:rPr lang="en-US" dirty="0"/>
              <a:t> </a:t>
            </a:r>
            <a:r>
              <a:rPr lang="en-US" dirty="0" err="1"/>
              <a:t>wrth</a:t>
            </a:r>
            <a:r>
              <a:rPr lang="en-US" dirty="0"/>
              <a:t> y Rhondda </a:t>
            </a:r>
            <a:r>
              <a:rPr lang="en-US" dirty="0" err="1"/>
              <a:t>ond</a:t>
            </a:r>
            <a:r>
              <a:rPr lang="en-US" dirty="0"/>
              <a:t> </a:t>
            </a:r>
            <a:r>
              <a:rPr lang="en-US" dirty="0" err="1"/>
              <a:t>yn</a:t>
            </a:r>
            <a:r>
              <a:rPr lang="en-US" dirty="0"/>
              <a:t> </a:t>
            </a:r>
            <a:r>
              <a:rPr lang="en-US" dirty="0" err="1"/>
              <a:t>amlygu</a:t>
            </a:r>
            <a:r>
              <a:rPr lang="en-US" dirty="0"/>
              <a:t> </a:t>
            </a:r>
            <a:r>
              <a:rPr lang="en-US" dirty="0" err="1"/>
              <a:t>dylanwad</a:t>
            </a:r>
            <a:r>
              <a:rPr lang="en-US" dirty="0"/>
              <a:t> </a:t>
            </a:r>
            <a:r>
              <a:rPr lang="en-US" dirty="0" err="1"/>
              <a:t>cynyddol</a:t>
            </a:r>
            <a:r>
              <a:rPr lang="en-US" dirty="0"/>
              <a:t> </a:t>
            </a:r>
            <a:r>
              <a:rPr lang="en-US" dirty="0" err="1"/>
              <a:t>celf</a:t>
            </a:r>
            <a:r>
              <a:rPr lang="en-US" dirty="0"/>
              <a:t> </a:t>
            </a:r>
            <a:r>
              <a:rPr lang="en-US" dirty="0" err="1"/>
              <a:t>haniaethol</a:t>
            </a:r>
            <a:r>
              <a:rPr lang="en-US" dirty="0"/>
              <a:t>. </a:t>
            </a:r>
            <a:r>
              <a:rPr lang="en-US" dirty="0" err="1"/>
              <a:t>Daeth</a:t>
            </a:r>
            <a:r>
              <a:rPr lang="en-US" dirty="0"/>
              <a:t> </a:t>
            </a:r>
            <a:r>
              <a:rPr lang="en-US" dirty="0" err="1"/>
              <a:t>ef</a:t>
            </a:r>
            <a:r>
              <a:rPr lang="en-US" dirty="0"/>
              <a:t> </a:t>
            </a:r>
            <a:r>
              <a:rPr lang="en-US" dirty="0" err="1"/>
              <a:t>ynghyd</a:t>
            </a:r>
            <a:r>
              <a:rPr lang="en-US" dirty="0"/>
              <a:t> </a:t>
            </a:r>
            <a:r>
              <a:rPr lang="en-US" dirty="0" err="1"/>
              <a:t>â</a:t>
            </a:r>
            <a:r>
              <a:rPr lang="en-US" dirty="0"/>
              <a:t> Charles Burton, Glyn Morgan, Nigel Flower, David Mainwaring a Robert Thomas </a:t>
            </a:r>
            <a:r>
              <a:rPr lang="en-US" dirty="0" err="1"/>
              <a:t>i</a:t>
            </a:r>
            <a:r>
              <a:rPr lang="en-US" dirty="0"/>
              <a:t> </a:t>
            </a:r>
            <a:r>
              <a:rPr lang="en-US" dirty="0" err="1"/>
              <a:t>gael</a:t>
            </a:r>
            <a:r>
              <a:rPr lang="en-US" dirty="0"/>
              <a:t> </a:t>
            </a:r>
            <a:r>
              <a:rPr lang="en-US" dirty="0" err="1"/>
              <a:t>eu</a:t>
            </a:r>
            <a:r>
              <a:rPr lang="en-US" dirty="0"/>
              <a:t> </a:t>
            </a:r>
            <a:r>
              <a:rPr lang="en-US" dirty="0" err="1"/>
              <a:t>hadnabod</a:t>
            </a:r>
            <a:r>
              <a:rPr lang="en-US" dirty="0"/>
              <a:t> </a:t>
            </a:r>
            <a:r>
              <a:rPr lang="en-US" dirty="0" err="1"/>
              <a:t>yn</a:t>
            </a:r>
            <a:r>
              <a:rPr lang="en-US" dirty="0"/>
              <a:t> </a:t>
            </a:r>
            <a:r>
              <a:rPr lang="en-US" dirty="0" err="1"/>
              <a:t>anffurfiol</a:t>
            </a:r>
            <a:r>
              <a:rPr lang="en-US" dirty="0"/>
              <a:t> </a:t>
            </a:r>
            <a:r>
              <a:rPr lang="en-US" dirty="0" err="1"/>
              <a:t>fel</a:t>
            </a:r>
            <a:r>
              <a:rPr lang="en-US" dirty="0"/>
              <a:t> </a:t>
            </a:r>
            <a:r>
              <a:rPr lang="en-US" dirty="0" err="1"/>
              <a:t>Grŵp</a:t>
            </a:r>
            <a:r>
              <a:rPr lang="en-US" dirty="0"/>
              <a:t> y Rhondda, </a:t>
            </a:r>
            <a:r>
              <a:rPr lang="en-US" dirty="0" err="1"/>
              <a:t>fel</a:t>
            </a:r>
            <a:r>
              <a:rPr lang="en-US" dirty="0"/>
              <a:t> </a:t>
            </a:r>
            <a:r>
              <a:rPr lang="en-US" dirty="0" err="1"/>
              <a:t>grŵp</a:t>
            </a:r>
            <a:r>
              <a:rPr lang="en-US" dirty="0"/>
              <a:t> o </a:t>
            </a:r>
            <a:r>
              <a:rPr lang="en-US" dirty="0" err="1"/>
              <a:t>gyfeillion</a:t>
            </a:r>
            <a:r>
              <a:rPr lang="en-US" dirty="0"/>
              <a:t> </a:t>
            </a:r>
            <a:r>
              <a:rPr lang="en-US" dirty="0" err="1"/>
              <a:t>artistig</a:t>
            </a:r>
            <a:r>
              <a:rPr lang="en-US" dirty="0"/>
              <a:t> a </a:t>
            </a:r>
            <a:r>
              <a:rPr lang="en-US" dirty="0" err="1"/>
              <a:t>astudiodd</a:t>
            </a:r>
            <a:r>
              <a:rPr lang="en-US" dirty="0"/>
              <a:t> </a:t>
            </a:r>
            <a:r>
              <a:rPr lang="en-US" dirty="0" err="1"/>
              <a:t>yng</a:t>
            </a:r>
            <a:r>
              <a:rPr lang="en-US" dirty="0"/>
              <a:t> </a:t>
            </a:r>
            <a:r>
              <a:rPr lang="en-US" dirty="0" err="1"/>
              <a:t>Ngholeg</a:t>
            </a:r>
            <a:r>
              <a:rPr lang="en-US" dirty="0"/>
              <a:t> </a:t>
            </a:r>
            <a:r>
              <a:rPr lang="en-US" dirty="0" err="1"/>
              <a:t>Celf</a:t>
            </a:r>
            <a:r>
              <a:rPr lang="en-US" dirty="0"/>
              <a:t> </a:t>
            </a:r>
            <a:r>
              <a:rPr lang="en-US" dirty="0" err="1"/>
              <a:t>Caerdydd</a:t>
            </a:r>
            <a:r>
              <a:rPr lang="en-US" dirty="0"/>
              <a:t> </a:t>
            </a:r>
            <a:r>
              <a:rPr lang="en-US" dirty="0" err="1"/>
              <a:t>ar</a:t>
            </a:r>
            <a:r>
              <a:rPr lang="en-US" dirty="0"/>
              <a:t> </a:t>
            </a:r>
            <a:r>
              <a:rPr lang="en-US" dirty="0" err="1"/>
              <a:t>ddiwedd</a:t>
            </a:r>
            <a:r>
              <a:rPr lang="en-US" dirty="0"/>
              <a:t> y 1940au a </a:t>
            </a:r>
            <a:r>
              <a:rPr lang="en-US" dirty="0" err="1"/>
              <a:t>dechrau’r</a:t>
            </a:r>
            <a:r>
              <a:rPr lang="en-US" dirty="0"/>
              <a:t> 1950au.</a:t>
            </a:r>
          </a:p>
        </p:txBody>
      </p:sp>
    </p:spTree>
    <p:extLst>
      <p:ext uri="{BB962C8B-B14F-4D97-AF65-F5344CB8AC3E}">
        <p14:creationId xmlns:p14="http://schemas.microsoft.com/office/powerpoint/2010/main" val="23289257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5E42B-745D-2BF7-A6E8-ACE3F1AB09DF}"/>
              </a:ext>
            </a:extLst>
          </p:cNvPr>
          <p:cNvSpPr>
            <a:spLocks noGrp="1"/>
          </p:cNvSpPr>
          <p:nvPr>
            <p:ph type="title"/>
          </p:nvPr>
        </p:nvSpPr>
        <p:spPr/>
        <p:txBody>
          <a:bodyPr/>
          <a:lstStyle/>
          <a:p>
            <a:endParaRPr lang="en-US"/>
          </a:p>
        </p:txBody>
      </p:sp>
      <p:pic>
        <p:nvPicPr>
          <p:cNvPr id="6" name="Content Placeholder 5" descr="A painting of a town&#10;&#10;Description automatically generated">
            <a:extLst>
              <a:ext uri="{FF2B5EF4-FFF2-40B4-BE49-F238E27FC236}">
                <a16:creationId xmlns:a16="http://schemas.microsoft.com/office/drawing/2014/main" id="{5B11792B-D3D8-6A54-6C40-93CD97E53CB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63771" y="67542"/>
            <a:ext cx="5106949" cy="5064392"/>
          </a:xfrm>
        </p:spPr>
      </p:pic>
      <p:sp>
        <p:nvSpPr>
          <p:cNvPr id="4" name="TextBox 3">
            <a:extLst>
              <a:ext uri="{FF2B5EF4-FFF2-40B4-BE49-F238E27FC236}">
                <a16:creationId xmlns:a16="http://schemas.microsoft.com/office/drawing/2014/main" id="{B0FD874F-66E8-568C-D664-13F77F12A81F}"/>
              </a:ext>
            </a:extLst>
          </p:cNvPr>
          <p:cNvSpPr txBox="1"/>
          <p:nvPr/>
        </p:nvSpPr>
        <p:spPr>
          <a:xfrm>
            <a:off x="63771" y="5484270"/>
            <a:ext cx="5258940" cy="523220"/>
          </a:xfrm>
          <a:prstGeom prst="rect">
            <a:avLst/>
          </a:prstGeom>
          <a:noFill/>
        </p:spPr>
        <p:txBody>
          <a:bodyPr wrap="none" rtlCol="0">
            <a:spAutoFit/>
          </a:bodyPr>
          <a:lstStyle/>
          <a:p>
            <a:r>
              <a:rPr lang="en-US" sz="2800" dirty="0"/>
              <a:t>Charles Burton (1997) </a:t>
            </a:r>
            <a:r>
              <a:rPr lang="en-US" sz="2800" i="1" dirty="0"/>
              <a:t>Ton </a:t>
            </a:r>
            <a:r>
              <a:rPr lang="en-US" sz="2800" i="1" dirty="0" err="1"/>
              <a:t>Pentre</a:t>
            </a:r>
            <a:endParaRPr lang="en-US" sz="2800" i="1" dirty="0"/>
          </a:p>
        </p:txBody>
      </p:sp>
      <p:pic>
        <p:nvPicPr>
          <p:cNvPr id="8" name="Picture 7" descr="A painting of a house in a valley&#10;&#10;Description automatically generated">
            <a:extLst>
              <a:ext uri="{FF2B5EF4-FFF2-40B4-BE49-F238E27FC236}">
                <a16:creationId xmlns:a16="http://schemas.microsoft.com/office/drawing/2014/main" id="{A10FCFB1-A44D-A22A-113D-2053FD3AB41D}"/>
              </a:ext>
            </a:extLst>
          </p:cNvPr>
          <p:cNvPicPr>
            <a:picLocks noChangeAspect="1"/>
          </p:cNvPicPr>
          <p:nvPr/>
        </p:nvPicPr>
        <p:blipFill>
          <a:blip r:embed="rId3"/>
          <a:stretch>
            <a:fillRect/>
          </a:stretch>
        </p:blipFill>
        <p:spPr>
          <a:xfrm>
            <a:off x="5561044" y="67542"/>
            <a:ext cx="6630955" cy="5064392"/>
          </a:xfrm>
          <a:prstGeom prst="rect">
            <a:avLst/>
          </a:prstGeom>
        </p:spPr>
      </p:pic>
      <p:sp>
        <p:nvSpPr>
          <p:cNvPr id="9" name="TextBox 8">
            <a:extLst>
              <a:ext uri="{FF2B5EF4-FFF2-40B4-BE49-F238E27FC236}">
                <a16:creationId xmlns:a16="http://schemas.microsoft.com/office/drawing/2014/main" id="{9FE92D13-7550-2927-2172-DF8D828C07F3}"/>
              </a:ext>
            </a:extLst>
          </p:cNvPr>
          <p:cNvSpPr txBox="1"/>
          <p:nvPr/>
        </p:nvSpPr>
        <p:spPr>
          <a:xfrm>
            <a:off x="5728996" y="5354969"/>
            <a:ext cx="5624804" cy="954107"/>
          </a:xfrm>
          <a:prstGeom prst="rect">
            <a:avLst/>
          </a:prstGeom>
          <a:noFill/>
        </p:spPr>
        <p:txBody>
          <a:bodyPr wrap="square" rtlCol="0">
            <a:spAutoFit/>
          </a:bodyPr>
          <a:lstStyle/>
          <a:p>
            <a:r>
              <a:rPr lang="en-US" sz="2800" dirty="0"/>
              <a:t>Nigel Flower (c.1950–1951) </a:t>
            </a:r>
            <a:r>
              <a:rPr lang="en-US" sz="2800" i="1" dirty="0"/>
              <a:t>Rhondda Coal Tips </a:t>
            </a:r>
          </a:p>
        </p:txBody>
      </p:sp>
      <p:sp>
        <p:nvSpPr>
          <p:cNvPr id="10" name="TextBox 9">
            <a:extLst>
              <a:ext uri="{FF2B5EF4-FFF2-40B4-BE49-F238E27FC236}">
                <a16:creationId xmlns:a16="http://schemas.microsoft.com/office/drawing/2014/main" id="{DD59582B-A5CD-4C22-B5BE-62B5B9168B77}"/>
              </a:ext>
            </a:extLst>
          </p:cNvPr>
          <p:cNvSpPr txBox="1"/>
          <p:nvPr/>
        </p:nvSpPr>
        <p:spPr>
          <a:xfrm>
            <a:off x="5728996" y="6347445"/>
            <a:ext cx="5679504" cy="369332"/>
          </a:xfrm>
          <a:prstGeom prst="rect">
            <a:avLst/>
          </a:prstGeom>
          <a:noFill/>
        </p:spPr>
        <p:txBody>
          <a:bodyPr wrap="none" rtlCol="0">
            <a:spAutoFit/>
          </a:bodyPr>
          <a:lstStyle/>
          <a:p>
            <a:r>
              <a:rPr lang="en-US" dirty="0"/>
              <a:t>https://</a:t>
            </a:r>
            <a:r>
              <a:rPr lang="en-US" dirty="0" err="1"/>
              <a:t>artuk.org</a:t>
            </a:r>
            <a:r>
              <a:rPr lang="en-US" dirty="0"/>
              <a:t>/discover/artists/flower-nigel-19311985</a:t>
            </a:r>
          </a:p>
        </p:txBody>
      </p:sp>
    </p:spTree>
    <p:extLst>
      <p:ext uri="{BB962C8B-B14F-4D97-AF65-F5344CB8AC3E}">
        <p14:creationId xmlns:p14="http://schemas.microsoft.com/office/powerpoint/2010/main" val="33186156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EB5F-3CB2-1FF1-B219-2295F5AC79B5}"/>
              </a:ext>
            </a:extLst>
          </p:cNvPr>
          <p:cNvSpPr>
            <a:spLocks noGrp="1"/>
          </p:cNvSpPr>
          <p:nvPr>
            <p:ph type="title"/>
          </p:nvPr>
        </p:nvSpPr>
        <p:spPr/>
        <p:txBody>
          <a:bodyPr/>
          <a:lstStyle/>
          <a:p>
            <a:endParaRPr lang="en-US"/>
          </a:p>
        </p:txBody>
      </p:sp>
      <p:pic>
        <p:nvPicPr>
          <p:cNvPr id="6" name="Content Placeholder 5" descr="A painting of two people&#10;&#10;Description automatically generated">
            <a:extLst>
              <a:ext uri="{FF2B5EF4-FFF2-40B4-BE49-F238E27FC236}">
                <a16:creationId xmlns:a16="http://schemas.microsoft.com/office/drawing/2014/main" id="{85E981AF-0ED3-6E91-FB10-0C6F91CAC6F7}"/>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39305" y="186554"/>
            <a:ext cx="3688184" cy="5588158"/>
          </a:xfrm>
        </p:spPr>
      </p:pic>
      <p:sp>
        <p:nvSpPr>
          <p:cNvPr id="4" name="TextBox 3">
            <a:extLst>
              <a:ext uri="{FF2B5EF4-FFF2-40B4-BE49-F238E27FC236}">
                <a16:creationId xmlns:a16="http://schemas.microsoft.com/office/drawing/2014/main" id="{6FC51579-735E-985E-098B-4C6674AB82D1}"/>
              </a:ext>
            </a:extLst>
          </p:cNvPr>
          <p:cNvSpPr txBox="1"/>
          <p:nvPr/>
        </p:nvSpPr>
        <p:spPr>
          <a:xfrm>
            <a:off x="4164453" y="4344001"/>
            <a:ext cx="2436953" cy="1384995"/>
          </a:xfrm>
          <a:prstGeom prst="rect">
            <a:avLst/>
          </a:prstGeom>
          <a:noFill/>
        </p:spPr>
        <p:txBody>
          <a:bodyPr wrap="square" rtlCol="0">
            <a:spAutoFit/>
          </a:bodyPr>
          <a:lstStyle/>
          <a:p>
            <a:r>
              <a:rPr lang="en-US" sz="2800" dirty="0"/>
              <a:t>David Mainwaring (1959) </a:t>
            </a:r>
            <a:r>
              <a:rPr lang="en-US" sz="2800" i="1" dirty="0"/>
              <a:t>Miners</a:t>
            </a:r>
          </a:p>
        </p:txBody>
      </p:sp>
      <p:sp>
        <p:nvSpPr>
          <p:cNvPr id="7" name="TextBox 6">
            <a:extLst>
              <a:ext uri="{FF2B5EF4-FFF2-40B4-BE49-F238E27FC236}">
                <a16:creationId xmlns:a16="http://schemas.microsoft.com/office/drawing/2014/main" id="{DA962C7E-74B1-51D1-9D4F-F6CAC1692E71}"/>
              </a:ext>
            </a:extLst>
          </p:cNvPr>
          <p:cNvSpPr txBox="1"/>
          <p:nvPr/>
        </p:nvSpPr>
        <p:spPr>
          <a:xfrm>
            <a:off x="412458" y="6444835"/>
            <a:ext cx="5200013" cy="369332"/>
          </a:xfrm>
          <a:prstGeom prst="rect">
            <a:avLst/>
          </a:prstGeom>
          <a:noFill/>
        </p:spPr>
        <p:txBody>
          <a:bodyPr wrap="none" rtlCol="0">
            <a:spAutoFit/>
          </a:bodyPr>
          <a:lstStyle/>
          <a:p>
            <a:r>
              <a:rPr lang="en-US" dirty="0"/>
              <a:t>https://</a:t>
            </a:r>
            <a:r>
              <a:rPr lang="en-US" dirty="0" err="1"/>
              <a:t>artuk.org</a:t>
            </a:r>
            <a:r>
              <a:rPr lang="en-US" dirty="0"/>
              <a:t>/discover/artworks/miners-119874</a:t>
            </a:r>
          </a:p>
        </p:txBody>
      </p:sp>
      <p:sp>
        <p:nvSpPr>
          <p:cNvPr id="8" name="TextBox 7">
            <a:extLst>
              <a:ext uri="{FF2B5EF4-FFF2-40B4-BE49-F238E27FC236}">
                <a16:creationId xmlns:a16="http://schemas.microsoft.com/office/drawing/2014/main" id="{7A468430-E924-FD48-ACD3-D0B778CC9FFE}"/>
              </a:ext>
            </a:extLst>
          </p:cNvPr>
          <p:cNvSpPr txBox="1"/>
          <p:nvPr/>
        </p:nvSpPr>
        <p:spPr>
          <a:xfrm>
            <a:off x="10005524" y="2235282"/>
            <a:ext cx="1747171" cy="3539430"/>
          </a:xfrm>
          <a:prstGeom prst="rect">
            <a:avLst/>
          </a:prstGeom>
          <a:noFill/>
        </p:spPr>
        <p:txBody>
          <a:bodyPr wrap="square" rtlCol="0">
            <a:spAutoFit/>
          </a:bodyPr>
          <a:lstStyle/>
          <a:p>
            <a:r>
              <a:rPr lang="en-US" sz="2800" dirty="0"/>
              <a:t>Ernest </a:t>
            </a:r>
            <a:r>
              <a:rPr lang="en-US" sz="2800" dirty="0" err="1"/>
              <a:t>Zobole</a:t>
            </a:r>
            <a:r>
              <a:rPr lang="en-US" sz="2800" dirty="0"/>
              <a:t> (c.1964)</a:t>
            </a:r>
          </a:p>
          <a:p>
            <a:r>
              <a:rPr lang="en-US" sz="2800" i="1" dirty="0"/>
              <a:t>Rhondda Street with Moon and Stars</a:t>
            </a:r>
          </a:p>
        </p:txBody>
      </p:sp>
      <p:pic>
        <p:nvPicPr>
          <p:cNvPr id="10" name="Picture 9" descr="A painting of a house&#10;&#10;Description automatically generated">
            <a:extLst>
              <a:ext uri="{FF2B5EF4-FFF2-40B4-BE49-F238E27FC236}">
                <a16:creationId xmlns:a16="http://schemas.microsoft.com/office/drawing/2014/main" id="{5575068B-489C-B79C-5208-B5C7DF07EB9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01406" y="232270"/>
            <a:ext cx="3307197" cy="5496726"/>
          </a:xfrm>
          <a:prstGeom prst="rect">
            <a:avLst/>
          </a:prstGeom>
        </p:spPr>
      </p:pic>
      <p:sp>
        <p:nvSpPr>
          <p:cNvPr id="11" name="TextBox 10">
            <a:extLst>
              <a:ext uri="{FF2B5EF4-FFF2-40B4-BE49-F238E27FC236}">
                <a16:creationId xmlns:a16="http://schemas.microsoft.com/office/drawing/2014/main" id="{2CD57750-BD52-09B1-CBC3-4E26C3D459AD}"/>
              </a:ext>
            </a:extLst>
          </p:cNvPr>
          <p:cNvSpPr txBox="1"/>
          <p:nvPr/>
        </p:nvSpPr>
        <p:spPr>
          <a:xfrm>
            <a:off x="6579531" y="6319306"/>
            <a:ext cx="4671527" cy="461665"/>
          </a:xfrm>
          <a:prstGeom prst="rect">
            <a:avLst/>
          </a:prstGeom>
          <a:noFill/>
        </p:spPr>
        <p:txBody>
          <a:bodyPr wrap="square" rtlCol="0">
            <a:spAutoFit/>
          </a:bodyPr>
          <a:lstStyle/>
          <a:p>
            <a:r>
              <a:rPr lang="en-US" sz="1200" dirty="0"/>
              <a:t>https://</a:t>
            </a:r>
            <a:r>
              <a:rPr lang="en-US" sz="1200" dirty="0" err="1"/>
              <a:t>artuk.org</a:t>
            </a:r>
            <a:r>
              <a:rPr lang="en-US" sz="1200" dirty="0"/>
              <a:t>/discover/artworks/rhondda-street-with-moon-and-stars-159787/search/2024--actor:zobole-ernest-19271999/page/2</a:t>
            </a:r>
          </a:p>
        </p:txBody>
      </p:sp>
    </p:spTree>
    <p:extLst>
      <p:ext uri="{BB962C8B-B14F-4D97-AF65-F5344CB8AC3E}">
        <p14:creationId xmlns:p14="http://schemas.microsoft.com/office/powerpoint/2010/main" val="17906454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Content Placeholder 2">
            <a:extLst>
              <a:ext uri="{FF2B5EF4-FFF2-40B4-BE49-F238E27FC236}">
                <a16:creationId xmlns:a16="http://schemas.microsoft.com/office/drawing/2014/main" id="{7EB6AA66-15AC-5A6B-360E-CED87603C215}"/>
              </a:ext>
            </a:extLst>
          </p:cNvPr>
          <p:cNvSpPr>
            <a:spLocks noGrp="1"/>
          </p:cNvSpPr>
          <p:nvPr>
            <p:ph idx="1"/>
          </p:nvPr>
        </p:nvSpPr>
        <p:spPr>
          <a:xfrm>
            <a:off x="362607" y="0"/>
            <a:ext cx="11587655" cy="5808663"/>
          </a:xfrm>
        </p:spPr>
        <p:txBody>
          <a:bodyPr/>
          <a:lstStyle/>
          <a:p>
            <a:pPr eaLnBrk="1" hangingPunct="1">
              <a:buFont typeface="Arial" panose="020B0604020202020204" pitchFamily="34" charset="0"/>
              <a:buNone/>
            </a:pPr>
            <a:r>
              <a:rPr lang="en-US" altLang="en-US" sz="1600" dirty="0"/>
              <a:t>From the early 1950’s art education in Wales concerned itself with observation of the local. ‘Rhondda Grey’ referring to the kitchen sink school of mining paintings, industrial landscapes.</a:t>
            </a:r>
          </a:p>
        </p:txBody>
      </p:sp>
      <p:sp>
        <p:nvSpPr>
          <p:cNvPr id="53251" name="TextBox 4">
            <a:extLst>
              <a:ext uri="{FF2B5EF4-FFF2-40B4-BE49-F238E27FC236}">
                <a16:creationId xmlns:a16="http://schemas.microsoft.com/office/drawing/2014/main" id="{933B91DB-FEAA-4203-7CE2-7151064556A6}"/>
              </a:ext>
            </a:extLst>
          </p:cNvPr>
          <p:cNvSpPr txBox="1">
            <a:spLocks noChangeArrowheads="1"/>
          </p:cNvSpPr>
          <p:nvPr/>
        </p:nvSpPr>
        <p:spPr bwMode="auto">
          <a:xfrm>
            <a:off x="2999005" y="5551753"/>
            <a:ext cx="28194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r>
              <a:rPr lang="en-US" altLang="en-US" sz="1600" dirty="0">
                <a:latin typeface="Arial" panose="020B0604020202020204" pitchFamily="34" charset="0"/>
                <a:ea typeface="ＭＳ Ｐゴシック" panose="020B0600070205080204" pitchFamily="34" charset="-128"/>
                <a:cs typeface="Arial" panose="020B0604020202020204" pitchFamily="34" charset="0"/>
              </a:rPr>
              <a:t>George Chapman (</a:t>
            </a:r>
            <a:r>
              <a:rPr lang="en-US" altLang="en-US" sz="1600" dirty="0" err="1">
                <a:latin typeface="Arial" panose="020B0604020202020204" pitchFamily="34" charset="0"/>
                <a:ea typeface="ＭＳ Ｐゴシック" panose="020B0600070205080204" pitchFamily="34" charset="-128"/>
                <a:cs typeface="Arial" panose="020B0604020202020204" pitchFamily="34" charset="0"/>
              </a:rPr>
              <a:t>nd</a:t>
            </a:r>
            <a:r>
              <a:rPr lang="en-US" altLang="en-US" sz="1600"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600" i="1" dirty="0">
                <a:latin typeface="Arial" panose="020B0604020202020204" pitchFamily="34" charset="0"/>
                <a:ea typeface="ＭＳ Ｐゴシック" panose="020B0600070205080204" pitchFamily="34" charset="-128"/>
                <a:cs typeface="Arial" panose="020B0604020202020204" pitchFamily="34" charset="0"/>
              </a:rPr>
              <a:t>Welsh Miner</a:t>
            </a:r>
          </a:p>
        </p:txBody>
      </p:sp>
      <p:pic>
        <p:nvPicPr>
          <p:cNvPr id="53252" name="Picture 5">
            <a:extLst>
              <a:ext uri="{FF2B5EF4-FFF2-40B4-BE49-F238E27FC236}">
                <a16:creationId xmlns:a16="http://schemas.microsoft.com/office/drawing/2014/main" id="{18301B27-6FAA-85CA-F89E-884A6B10CDFF}"/>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019925" y="403516"/>
            <a:ext cx="3442490" cy="2156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4" name="TextBox 7">
            <a:extLst>
              <a:ext uri="{FF2B5EF4-FFF2-40B4-BE49-F238E27FC236}">
                <a16:creationId xmlns:a16="http://schemas.microsoft.com/office/drawing/2014/main" id="{F7848DB1-2053-1258-113B-4B7C82E78A49}"/>
              </a:ext>
            </a:extLst>
          </p:cNvPr>
          <p:cNvSpPr txBox="1">
            <a:spLocks noChangeArrowheads="1"/>
          </p:cNvSpPr>
          <p:nvPr/>
        </p:nvSpPr>
        <p:spPr bwMode="auto">
          <a:xfrm>
            <a:off x="7019925" y="6490567"/>
            <a:ext cx="480192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r>
              <a:rPr lang="en-US" altLang="en-US" sz="1800" dirty="0">
                <a:ea typeface="ＭＳ Ｐゴシック" panose="020B0600070205080204" pitchFamily="34" charset="-128"/>
              </a:rPr>
              <a:t>L.S. Lowry. (1962) </a:t>
            </a:r>
            <a:r>
              <a:rPr lang="en-US" altLang="en-US" sz="1800" i="1" dirty="0">
                <a:ea typeface="ＭＳ Ｐゴシック" panose="020B0600070205080204" pitchFamily="34" charset="-128"/>
              </a:rPr>
              <a:t>Hillside in Wales </a:t>
            </a:r>
            <a:r>
              <a:rPr lang="en-US" altLang="en-US" sz="1800" dirty="0">
                <a:ea typeface="ＭＳ Ｐゴシック" panose="020B0600070205080204" pitchFamily="34" charset="-128"/>
              </a:rPr>
              <a:t>TATE</a:t>
            </a:r>
            <a:r>
              <a:rPr lang="en-US" altLang="en-US" sz="1800" i="1" dirty="0">
                <a:ea typeface="ＭＳ Ｐゴシック" panose="020B0600070205080204" pitchFamily="34" charset="-128"/>
              </a:rPr>
              <a:t> </a:t>
            </a:r>
            <a:endParaRPr lang="en-US" altLang="en-US" sz="1800" dirty="0">
              <a:ea typeface="ＭＳ Ｐゴシック" panose="020B0600070205080204" pitchFamily="34" charset="-128"/>
            </a:endParaRPr>
          </a:p>
        </p:txBody>
      </p:sp>
      <p:sp>
        <p:nvSpPr>
          <p:cNvPr id="53256" name="TextBox 9">
            <a:extLst>
              <a:ext uri="{FF2B5EF4-FFF2-40B4-BE49-F238E27FC236}">
                <a16:creationId xmlns:a16="http://schemas.microsoft.com/office/drawing/2014/main" id="{0915ED85-8FB4-D6AA-0D58-2BEF0AC01FDD}"/>
              </a:ext>
            </a:extLst>
          </p:cNvPr>
          <p:cNvSpPr txBox="1">
            <a:spLocks noChangeArrowheads="1"/>
          </p:cNvSpPr>
          <p:nvPr/>
        </p:nvSpPr>
        <p:spPr bwMode="auto">
          <a:xfrm>
            <a:off x="3170683" y="4089622"/>
            <a:ext cx="27730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dirty="0">
                <a:latin typeface="Arial" panose="020B0604020202020204" pitchFamily="34" charset="0"/>
                <a:ea typeface="ＭＳ Ｐゴシック" panose="020B0600070205080204" pitchFamily="34" charset="-128"/>
                <a:cs typeface="Arial" panose="020B0604020202020204" pitchFamily="34" charset="0"/>
              </a:rPr>
              <a:t>George Chapman (1960) </a:t>
            </a:r>
            <a:r>
              <a:rPr lang="en-US" altLang="en-US" sz="1600" i="1" dirty="0">
                <a:latin typeface="Arial" panose="020B0604020202020204" pitchFamily="34" charset="0"/>
                <a:ea typeface="ＭＳ Ｐゴシック" panose="020B0600070205080204" pitchFamily="34" charset="-128"/>
                <a:cs typeface="Arial" panose="020B0604020202020204" pitchFamily="34" charset="0"/>
              </a:rPr>
              <a:t>An Industrial Scene </a:t>
            </a:r>
            <a:r>
              <a:rPr lang="en-US" altLang="en-US" sz="1600" dirty="0">
                <a:latin typeface="Arial" panose="020B0604020202020204" pitchFamily="34" charset="0"/>
                <a:ea typeface="ＭＳ Ｐゴシック" panose="020B0600070205080204" pitchFamily="34" charset="-128"/>
                <a:cs typeface="Arial" panose="020B0604020202020204" pitchFamily="34" charset="0"/>
              </a:rPr>
              <a:t>[</a:t>
            </a:r>
            <a:r>
              <a:rPr lang="en-GB" sz="1600" b="0" dirty="0">
                <a:solidFill>
                  <a:srgbClr val="222222"/>
                </a:solidFill>
                <a:effectLst/>
                <a:highlight>
                  <a:srgbClr val="FFFFFF"/>
                </a:highlight>
                <a:latin typeface="Arial" panose="020B0604020202020204" pitchFamily="34" charset="0"/>
                <a:cs typeface="Arial" panose="020B0604020202020204" pitchFamily="34" charset="0"/>
              </a:rPr>
              <a:t>etching &amp; </a:t>
            </a:r>
            <a:r>
              <a:rPr lang="en-GB" sz="1600" b="0" dirty="0" err="1">
                <a:solidFill>
                  <a:srgbClr val="222222"/>
                </a:solidFill>
                <a:effectLst/>
                <a:highlight>
                  <a:srgbClr val="FFFFFF"/>
                </a:highlight>
                <a:latin typeface="Arial" panose="020B0604020202020204" pitchFamily="34" charset="0"/>
                <a:cs typeface="Arial" panose="020B0604020202020204" pitchFamily="34" charset="0"/>
              </a:rPr>
              <a:t>drypoint</a:t>
            </a:r>
            <a:r>
              <a:rPr lang="en-GB" sz="1600" b="0" dirty="0">
                <a:solidFill>
                  <a:srgbClr val="222222"/>
                </a:solidFill>
                <a:effectLst/>
                <a:highlight>
                  <a:srgbClr val="FFFFFF"/>
                </a:highlight>
                <a:latin typeface="Arial" panose="020B0604020202020204" pitchFamily="34" charset="0"/>
                <a:cs typeface="Arial" panose="020B0604020202020204" pitchFamily="34" charset="0"/>
              </a:rPr>
              <a:t> on paper]</a:t>
            </a:r>
            <a:endParaRPr lang="en-US" altLang="en-US" sz="1600"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3" name="Picture 2" descr="A group of people walking on a street&#10;&#10;Description automatically generated">
            <a:extLst>
              <a:ext uri="{FF2B5EF4-FFF2-40B4-BE49-F238E27FC236}">
                <a16:creationId xmlns:a16="http://schemas.microsoft.com/office/drawing/2014/main" id="{653F76CC-DC7D-DF41-DD24-3F4567CCC9D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70683" y="553771"/>
            <a:ext cx="2925317" cy="3535851"/>
          </a:xfrm>
          <a:prstGeom prst="rect">
            <a:avLst/>
          </a:prstGeom>
        </p:spPr>
      </p:pic>
      <p:pic>
        <p:nvPicPr>
          <p:cNvPr id="5" name="Picture 4" descr="A person in a long coat&#10;&#10;Description automatically generated">
            <a:extLst>
              <a:ext uri="{FF2B5EF4-FFF2-40B4-BE49-F238E27FC236}">
                <a16:creationId xmlns:a16="http://schemas.microsoft.com/office/drawing/2014/main" id="{A0300348-9D48-78C4-7C1E-F9C9CB3A736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6491" y="602639"/>
            <a:ext cx="2636398" cy="5656271"/>
          </a:xfrm>
          <a:prstGeom prst="rect">
            <a:avLst/>
          </a:prstGeom>
        </p:spPr>
      </p:pic>
      <p:pic>
        <p:nvPicPr>
          <p:cNvPr id="7" name="Picture 6" descr="A painting of a row of buildings&#10;&#10;Description automatically generated">
            <a:extLst>
              <a:ext uri="{FF2B5EF4-FFF2-40B4-BE49-F238E27FC236}">
                <a16:creationId xmlns:a16="http://schemas.microsoft.com/office/drawing/2014/main" id="{04388096-EA05-7EF0-35AF-C1DD93C89D3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74053" y="2739643"/>
            <a:ext cx="5014057" cy="3714841"/>
          </a:xfrm>
          <a:prstGeom prst="rect">
            <a:avLst/>
          </a:prstGeom>
        </p:spPr>
      </p:pic>
      <p:sp>
        <p:nvSpPr>
          <p:cNvPr id="8" name="TextBox 7">
            <a:extLst>
              <a:ext uri="{FF2B5EF4-FFF2-40B4-BE49-F238E27FC236}">
                <a16:creationId xmlns:a16="http://schemas.microsoft.com/office/drawing/2014/main" id="{455FA75F-5D2D-E759-3447-EA1474EA1298}"/>
              </a:ext>
            </a:extLst>
          </p:cNvPr>
          <p:cNvSpPr txBox="1"/>
          <p:nvPr/>
        </p:nvSpPr>
        <p:spPr>
          <a:xfrm>
            <a:off x="157655" y="6325166"/>
            <a:ext cx="5014057" cy="461665"/>
          </a:xfrm>
          <a:prstGeom prst="rect">
            <a:avLst/>
          </a:prstGeom>
          <a:noFill/>
        </p:spPr>
        <p:txBody>
          <a:bodyPr wrap="square" rtlCol="0">
            <a:spAutoFit/>
          </a:bodyPr>
          <a:lstStyle/>
          <a:p>
            <a:r>
              <a:rPr lang="en-US" sz="1200" dirty="0">
                <a:hlinkClick r:id="rId6"/>
              </a:rPr>
              <a:t>https://artuk.org/discover/artworks/search/actor:chapman-george-19081993/page/3#artwork-undefined</a:t>
            </a:r>
            <a:endParaRPr lang="en-US" sz="12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524000" y="533922"/>
            <a:ext cx="1638300" cy="646331"/>
          </a:xfrm>
          <a:prstGeom prst="rect">
            <a:avLst/>
          </a:prstGeom>
          <a:noFill/>
        </p:spPr>
        <p:txBody>
          <a:bodyPr wrap="square" rtlCol="0">
            <a:spAutoFit/>
          </a:bodyPr>
          <a:lstStyle/>
          <a:p>
            <a:r>
              <a:rPr lang="en-US" dirty="0"/>
              <a:t>Sir </a:t>
            </a:r>
            <a:r>
              <a:rPr lang="en-US" dirty="0" err="1"/>
              <a:t>Kyffin</a:t>
            </a:r>
            <a:r>
              <a:rPr lang="en-US" dirty="0"/>
              <a:t> Williams</a:t>
            </a:r>
          </a:p>
        </p:txBody>
      </p:sp>
      <p:sp>
        <p:nvSpPr>
          <p:cNvPr id="3" name="TextBox 2">
            <a:extLst>
              <a:ext uri="{FF2B5EF4-FFF2-40B4-BE49-F238E27FC236}">
                <a16:creationId xmlns:a16="http://schemas.microsoft.com/office/drawing/2014/main" id="{A459FEBC-361D-D536-B8BD-2CAB98333937}"/>
              </a:ext>
            </a:extLst>
          </p:cNvPr>
          <p:cNvSpPr txBox="1"/>
          <p:nvPr/>
        </p:nvSpPr>
        <p:spPr>
          <a:xfrm>
            <a:off x="180390" y="5087751"/>
            <a:ext cx="7772399" cy="954107"/>
          </a:xfrm>
          <a:prstGeom prst="rect">
            <a:avLst/>
          </a:prstGeom>
          <a:noFill/>
        </p:spPr>
        <p:txBody>
          <a:bodyPr wrap="square">
            <a:spAutoFit/>
          </a:bodyPr>
          <a:lstStyle/>
          <a:p>
            <a:r>
              <a:rPr lang="en-US" sz="2800" dirty="0" err="1"/>
              <a:t>Kyffin</a:t>
            </a:r>
            <a:r>
              <a:rPr lang="en-US" sz="2800" dirty="0"/>
              <a:t> Williams (1950 or before) </a:t>
            </a:r>
            <a:r>
              <a:rPr lang="en-US" sz="2800" i="1" dirty="0" err="1"/>
              <a:t>Llyn</a:t>
            </a:r>
            <a:r>
              <a:rPr lang="en-US" sz="2800" i="1" dirty="0"/>
              <a:t>-y-</a:t>
            </a:r>
            <a:r>
              <a:rPr lang="en-US" sz="2800" i="1" dirty="0" err="1"/>
              <a:t>Cau</a:t>
            </a:r>
            <a:r>
              <a:rPr lang="en-US" sz="2800" i="1" dirty="0"/>
              <a:t>, </a:t>
            </a:r>
            <a:r>
              <a:rPr lang="en-US" sz="2800" i="1" dirty="0" err="1"/>
              <a:t>Cader</a:t>
            </a:r>
            <a:r>
              <a:rPr lang="en-US" sz="2800" i="1" dirty="0"/>
              <a:t> Idris</a:t>
            </a:r>
          </a:p>
        </p:txBody>
      </p:sp>
      <p:pic>
        <p:nvPicPr>
          <p:cNvPr id="7" name="Picture 6" descr="A painting of a mountain&#10;&#10;Description automatically generated">
            <a:extLst>
              <a:ext uri="{FF2B5EF4-FFF2-40B4-BE49-F238E27FC236}">
                <a16:creationId xmlns:a16="http://schemas.microsoft.com/office/drawing/2014/main" id="{0CCBE913-5828-3BF2-288E-ED152EBDD757}"/>
              </a:ext>
            </a:extLst>
          </p:cNvPr>
          <p:cNvPicPr>
            <a:picLocks noChangeAspect="1"/>
          </p:cNvPicPr>
          <p:nvPr/>
        </p:nvPicPr>
        <p:blipFill>
          <a:blip r:embed="rId2"/>
          <a:stretch>
            <a:fillRect/>
          </a:stretch>
        </p:blipFill>
        <p:spPr>
          <a:xfrm>
            <a:off x="180390" y="1321034"/>
            <a:ext cx="7358743" cy="3618049"/>
          </a:xfrm>
          <a:prstGeom prst="rect">
            <a:avLst/>
          </a:prstGeom>
        </p:spPr>
      </p:pic>
      <p:sp>
        <p:nvSpPr>
          <p:cNvPr id="8" name="TextBox 7">
            <a:extLst>
              <a:ext uri="{FF2B5EF4-FFF2-40B4-BE49-F238E27FC236}">
                <a16:creationId xmlns:a16="http://schemas.microsoft.com/office/drawing/2014/main" id="{BD4E9443-004A-B97D-D95F-41602E0450AC}"/>
              </a:ext>
            </a:extLst>
          </p:cNvPr>
          <p:cNvSpPr txBox="1"/>
          <p:nvPr/>
        </p:nvSpPr>
        <p:spPr>
          <a:xfrm>
            <a:off x="446023" y="6324078"/>
            <a:ext cx="7599132" cy="276999"/>
          </a:xfrm>
          <a:prstGeom prst="rect">
            <a:avLst/>
          </a:prstGeom>
          <a:noFill/>
        </p:spPr>
        <p:txBody>
          <a:bodyPr wrap="none" rtlCol="0">
            <a:spAutoFit/>
          </a:bodyPr>
          <a:lstStyle/>
          <a:p>
            <a:r>
              <a:rPr lang="en-US" sz="1200" dirty="0"/>
              <a:t>https://</a:t>
            </a:r>
            <a:r>
              <a:rPr lang="en-US" sz="1200" dirty="0" err="1"/>
              <a:t>artuk.org</a:t>
            </a:r>
            <a:r>
              <a:rPr lang="en-US" sz="1200" dirty="0"/>
              <a:t>/discover/artworks/llyn-y-cau-cader-idris-120630/search/actor:williams-kyffin-19182006/page/3</a:t>
            </a:r>
          </a:p>
        </p:txBody>
      </p:sp>
      <p:sp>
        <p:nvSpPr>
          <p:cNvPr id="9" name="TextBox 8">
            <a:extLst>
              <a:ext uri="{FF2B5EF4-FFF2-40B4-BE49-F238E27FC236}">
                <a16:creationId xmlns:a16="http://schemas.microsoft.com/office/drawing/2014/main" id="{BCC082E6-8026-18BA-510B-7BCEA03E5FCF}"/>
              </a:ext>
            </a:extLst>
          </p:cNvPr>
          <p:cNvSpPr txBox="1"/>
          <p:nvPr/>
        </p:nvSpPr>
        <p:spPr>
          <a:xfrm>
            <a:off x="8472196" y="6324078"/>
            <a:ext cx="3912033" cy="369332"/>
          </a:xfrm>
          <a:prstGeom prst="rect">
            <a:avLst/>
          </a:prstGeom>
          <a:noFill/>
        </p:spPr>
        <p:txBody>
          <a:bodyPr wrap="none" rtlCol="0">
            <a:spAutoFit/>
          </a:bodyPr>
          <a:lstStyle/>
          <a:p>
            <a:r>
              <a:rPr lang="en-US" dirty="0"/>
              <a:t>http://</a:t>
            </a:r>
            <a:r>
              <a:rPr lang="en-US" dirty="0" err="1"/>
              <a:t>gwasg-gregynog.co.uk</a:t>
            </a:r>
            <a:r>
              <a:rPr lang="en-US" dirty="0"/>
              <a:t>/?p=KWP</a:t>
            </a:r>
          </a:p>
        </p:txBody>
      </p:sp>
      <p:sp>
        <p:nvSpPr>
          <p:cNvPr id="10" name="TextBox 9">
            <a:extLst>
              <a:ext uri="{FF2B5EF4-FFF2-40B4-BE49-F238E27FC236}">
                <a16:creationId xmlns:a16="http://schemas.microsoft.com/office/drawing/2014/main" id="{18789541-1073-A284-CA76-EEA71B1FD37A}"/>
              </a:ext>
            </a:extLst>
          </p:cNvPr>
          <p:cNvSpPr txBox="1"/>
          <p:nvPr/>
        </p:nvSpPr>
        <p:spPr>
          <a:xfrm>
            <a:off x="7731969" y="4939083"/>
            <a:ext cx="4460031" cy="1292662"/>
          </a:xfrm>
          <a:prstGeom prst="rect">
            <a:avLst/>
          </a:prstGeom>
          <a:noFill/>
        </p:spPr>
        <p:txBody>
          <a:bodyPr wrap="square" rtlCol="0">
            <a:spAutoFit/>
          </a:bodyPr>
          <a:lstStyle/>
          <a:p>
            <a:r>
              <a:rPr lang="en-US" sz="2600" dirty="0" err="1"/>
              <a:t>Kyffin</a:t>
            </a:r>
            <a:r>
              <a:rPr lang="en-US" sz="2600" dirty="0"/>
              <a:t> </a:t>
            </a:r>
            <a:r>
              <a:rPr lang="en-US" sz="2600" dirty="0" err="1"/>
              <a:t>Wiliams</a:t>
            </a:r>
            <a:r>
              <a:rPr lang="en-US" sz="2600" dirty="0"/>
              <a:t> (ND) </a:t>
            </a:r>
            <a:r>
              <a:rPr lang="en-US" sz="2600" i="1" dirty="0"/>
              <a:t>III. The farmer, his dog, and his cottage</a:t>
            </a:r>
          </a:p>
        </p:txBody>
      </p:sp>
      <p:pic>
        <p:nvPicPr>
          <p:cNvPr id="12" name="Picture 11" descr="A drawing of a person and a dog&#10;&#10;Description automatically generated">
            <a:extLst>
              <a:ext uri="{FF2B5EF4-FFF2-40B4-BE49-F238E27FC236}">
                <a16:creationId xmlns:a16="http://schemas.microsoft.com/office/drawing/2014/main" id="{B60FB359-74AA-3192-4365-26FEEDB16A3F}"/>
              </a:ext>
            </a:extLst>
          </p:cNvPr>
          <p:cNvPicPr>
            <a:picLocks noChangeAspect="1"/>
          </p:cNvPicPr>
          <p:nvPr/>
        </p:nvPicPr>
        <p:blipFill>
          <a:blip r:embed="rId3"/>
          <a:stretch>
            <a:fillRect/>
          </a:stretch>
        </p:blipFill>
        <p:spPr>
          <a:xfrm>
            <a:off x="7731969" y="1445162"/>
            <a:ext cx="4279641" cy="3345253"/>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8D3A78-A16F-084F-B230-E0E0BA262613}"/>
              </a:ext>
            </a:extLst>
          </p:cNvPr>
          <p:cNvSpPr>
            <a:spLocks noGrp="1"/>
          </p:cNvSpPr>
          <p:nvPr>
            <p:ph idx="1"/>
          </p:nvPr>
        </p:nvSpPr>
        <p:spPr>
          <a:xfrm>
            <a:off x="838200" y="365125"/>
            <a:ext cx="10515600" cy="5811838"/>
          </a:xfrm>
        </p:spPr>
        <p:txBody>
          <a:bodyPr>
            <a:normAutofit/>
          </a:bodyPr>
          <a:lstStyle/>
          <a:p>
            <a:pPr marL="0" indent="0">
              <a:buNone/>
            </a:pPr>
            <a:endParaRPr lang="en-US" sz="3600" dirty="0"/>
          </a:p>
          <a:p>
            <a:pPr marL="0" indent="0">
              <a:buNone/>
            </a:pPr>
            <a:r>
              <a:rPr lang="en-US" sz="3600" b="1" dirty="0"/>
              <a:t>‘…we need to briefly review how Wales has been constructed as a social and cultural landscape both historically and contemporaneously. It is only then that we can begin to unravel the ` multiplicity of </a:t>
            </a:r>
            <a:r>
              <a:rPr lang="en-US" sz="3600" b="1" dirty="0" err="1"/>
              <a:t>behaviours</a:t>
            </a:r>
            <a:r>
              <a:rPr lang="en-US" sz="3600" b="1" dirty="0"/>
              <a:t>, meanings, consumption trends and identities … (Aitcheson, 1999, p. 30).’</a:t>
            </a:r>
          </a:p>
          <a:p>
            <a:endParaRPr lang="en-US" dirty="0"/>
          </a:p>
        </p:txBody>
      </p:sp>
    </p:spTree>
    <p:extLst>
      <p:ext uri="{BB962C8B-B14F-4D97-AF65-F5344CB8AC3E}">
        <p14:creationId xmlns:p14="http://schemas.microsoft.com/office/powerpoint/2010/main" val="20121304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D6D02B7-3B16-5D40-C73A-4FB1BEEE6CF2}"/>
              </a:ext>
            </a:extLst>
          </p:cNvPr>
          <p:cNvSpPr>
            <a:spLocks noGrp="1"/>
          </p:cNvSpPr>
          <p:nvPr>
            <p:ph type="title"/>
          </p:nvPr>
        </p:nvSpPr>
        <p:spPr/>
        <p:txBody>
          <a:bodyPr/>
          <a:lstStyle/>
          <a:p>
            <a:pPr eaLnBrk="1" hangingPunct="1"/>
            <a:endParaRPr lang="en-GB" altLang="en-US">
              <a:ea typeface="ＭＳ Ｐゴシック" panose="020B0600070205080204" pitchFamily="34" charset="-128"/>
            </a:endParaRPr>
          </a:p>
        </p:txBody>
      </p:sp>
      <p:pic>
        <p:nvPicPr>
          <p:cNvPr id="3" name="Picture 2" descr="A book on a table in a library&#10;&#10;Description automatically generated">
            <a:extLst>
              <a:ext uri="{FF2B5EF4-FFF2-40B4-BE49-F238E27FC236}">
                <a16:creationId xmlns:a16="http://schemas.microsoft.com/office/drawing/2014/main" id="{0002F7A6-464A-D6FF-0A2C-80A0494F9C0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09800" y="841706"/>
            <a:ext cx="7772400" cy="5174588"/>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Content Placeholder 2">
            <a:extLst>
              <a:ext uri="{FF2B5EF4-FFF2-40B4-BE49-F238E27FC236}">
                <a16:creationId xmlns:a16="http://schemas.microsoft.com/office/drawing/2014/main" id="{1A30B83E-E7EE-B536-3F4F-7DA2B491666A}"/>
              </a:ext>
            </a:extLst>
          </p:cNvPr>
          <p:cNvSpPr>
            <a:spLocks noGrp="1"/>
          </p:cNvSpPr>
          <p:nvPr>
            <p:ph idx="1"/>
          </p:nvPr>
        </p:nvSpPr>
        <p:spPr>
          <a:xfrm>
            <a:off x="0" y="23813"/>
            <a:ext cx="9685338" cy="615950"/>
          </a:xfrm>
        </p:spPr>
        <p:txBody>
          <a:bodyPr/>
          <a:lstStyle/>
          <a:p>
            <a:pPr marL="0" indent="0" eaLnBrk="1" hangingPunct="1">
              <a:buFont typeface="Arial" panose="020B0604020202020204" pitchFamily="34" charset="0"/>
              <a:buNone/>
            </a:pPr>
            <a:r>
              <a:rPr lang="en-US" altLang="en-US" sz="1600"/>
              <a:t>Deconstructing the historic assumptions about art in Wales has been done by Peter Lord in a series of books…</a:t>
            </a:r>
          </a:p>
        </p:txBody>
      </p:sp>
      <p:pic>
        <p:nvPicPr>
          <p:cNvPr id="66562" name="Picture 3" descr="peter lord.jpg">
            <a:extLst>
              <a:ext uri="{FF2B5EF4-FFF2-40B4-BE49-F238E27FC236}">
                <a16:creationId xmlns:a16="http://schemas.microsoft.com/office/drawing/2014/main" id="{DB94E77F-252F-8E1A-EA21-854D0277190B}"/>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73050" y="639763"/>
            <a:ext cx="2520950" cy="282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3" name="Picture 5" descr="9780708318010.jpg">
            <a:extLst>
              <a:ext uri="{FF2B5EF4-FFF2-40B4-BE49-F238E27FC236}">
                <a16:creationId xmlns:a16="http://schemas.microsoft.com/office/drawing/2014/main" id="{30848D4D-CE6B-FFB6-59E5-5854AE6B4C8D}"/>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828800" y="3046413"/>
            <a:ext cx="3125788"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4" name="Picture 6">
            <a:extLst>
              <a:ext uri="{FF2B5EF4-FFF2-40B4-BE49-F238E27FC236}">
                <a16:creationId xmlns:a16="http://schemas.microsoft.com/office/drawing/2014/main" id="{CD1F3033-1DD9-223F-24AE-AD6771A14667}"/>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4789488" y="1627188"/>
            <a:ext cx="3381375" cy="407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5" name="Picture 7">
            <a:extLst>
              <a:ext uri="{FF2B5EF4-FFF2-40B4-BE49-F238E27FC236}">
                <a16:creationId xmlns:a16="http://schemas.microsoft.com/office/drawing/2014/main" id="{65439350-9902-8FFE-F6E0-08496BEDAEC0}"/>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8170863" y="381000"/>
            <a:ext cx="3736975" cy="467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93065-A954-9F2B-0FAB-FE63DA1118F1}"/>
              </a:ext>
            </a:extLst>
          </p:cNvPr>
          <p:cNvSpPr>
            <a:spLocks noGrp="1"/>
          </p:cNvSpPr>
          <p:nvPr>
            <p:ph type="title"/>
          </p:nvPr>
        </p:nvSpPr>
        <p:spPr/>
        <p:txBody>
          <a:bodyPr/>
          <a:lstStyle/>
          <a:p>
            <a:endParaRPr lang="en-US"/>
          </a:p>
        </p:txBody>
      </p:sp>
      <p:pic>
        <p:nvPicPr>
          <p:cNvPr id="5" name="Content Placeholder 4" descr="A picture containing calendar&#10;&#10;Description automatically generated">
            <a:extLst>
              <a:ext uri="{FF2B5EF4-FFF2-40B4-BE49-F238E27FC236}">
                <a16:creationId xmlns:a16="http://schemas.microsoft.com/office/drawing/2014/main" id="{E4A099F6-3613-0B6B-E3A8-6FF9FCA3B103}"/>
              </a:ext>
            </a:extLst>
          </p:cNvPr>
          <p:cNvPicPr>
            <a:picLocks noGrp="1" noChangeAspect="1"/>
          </p:cNvPicPr>
          <p:nvPr>
            <p:ph idx="1"/>
          </p:nvPr>
        </p:nvPicPr>
        <p:blipFill>
          <a:blip r:embed="rId2"/>
          <a:stretch>
            <a:fillRect/>
          </a:stretch>
        </p:blipFill>
        <p:spPr>
          <a:xfrm>
            <a:off x="910561" y="310097"/>
            <a:ext cx="4847780" cy="5729195"/>
          </a:xfrm>
        </p:spPr>
      </p:pic>
      <p:pic>
        <p:nvPicPr>
          <p:cNvPr id="7" name="Picture 6" descr="A picture containing text, sign&#10;&#10;Description automatically generated">
            <a:extLst>
              <a:ext uri="{FF2B5EF4-FFF2-40B4-BE49-F238E27FC236}">
                <a16:creationId xmlns:a16="http://schemas.microsoft.com/office/drawing/2014/main" id="{B2E50B20-C88E-24E8-CFFF-365C301E4B1E}"/>
              </a:ext>
            </a:extLst>
          </p:cNvPr>
          <p:cNvPicPr>
            <a:picLocks noChangeAspect="1"/>
          </p:cNvPicPr>
          <p:nvPr/>
        </p:nvPicPr>
        <p:blipFill>
          <a:blip r:embed="rId3"/>
          <a:stretch>
            <a:fillRect/>
          </a:stretch>
        </p:blipFill>
        <p:spPr>
          <a:xfrm>
            <a:off x="6433661" y="785823"/>
            <a:ext cx="4430233" cy="5789509"/>
          </a:xfrm>
          <a:prstGeom prst="rect">
            <a:avLst/>
          </a:prstGeom>
        </p:spPr>
      </p:pic>
    </p:spTree>
    <p:extLst>
      <p:ext uri="{BB962C8B-B14F-4D97-AF65-F5344CB8AC3E}">
        <p14:creationId xmlns:p14="http://schemas.microsoft.com/office/powerpoint/2010/main" val="13752564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562B72-FDB7-F843-87AC-E36CB5A367F4}"/>
              </a:ext>
            </a:extLst>
          </p:cNvPr>
          <p:cNvSpPr>
            <a:spLocks noGrp="1"/>
          </p:cNvSpPr>
          <p:nvPr>
            <p:ph idx="1"/>
          </p:nvPr>
        </p:nvSpPr>
        <p:spPr>
          <a:xfrm>
            <a:off x="601133" y="869244"/>
            <a:ext cx="10789356" cy="5113866"/>
          </a:xfrm>
        </p:spPr>
        <p:txBody>
          <a:bodyPr>
            <a:noAutofit/>
          </a:bodyPr>
          <a:lstStyle/>
          <a:p>
            <a:pPr marL="0" indent="0">
              <a:buNone/>
            </a:pPr>
            <a:r>
              <a:rPr lang="en-GB" sz="3600" dirty="0"/>
              <a:t>‘Culture is ordinary: that is where we must start. To grow up in that country was to see the shape of a culture, and its modes of change. I could stand on the mountains and look north to the farms and the cathedral, or south to the smoke and the flare of the blast furnace making a second sunset. To grow up in that family was to see the shaping of minds: the learning of new skills, the shifting of relationships, the emergence of different language and ideas.’ (Raymond Williams 1958 p92)</a:t>
            </a:r>
          </a:p>
        </p:txBody>
      </p:sp>
    </p:spTree>
    <p:extLst>
      <p:ext uri="{BB962C8B-B14F-4D97-AF65-F5344CB8AC3E}">
        <p14:creationId xmlns:p14="http://schemas.microsoft.com/office/powerpoint/2010/main" val="9906388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03B32-CE15-6F09-C42E-DDF5D7A80EA1}"/>
              </a:ext>
            </a:extLst>
          </p:cNvPr>
          <p:cNvSpPr>
            <a:spLocks noGrp="1"/>
          </p:cNvSpPr>
          <p:nvPr>
            <p:ph type="title"/>
          </p:nvPr>
        </p:nvSpPr>
        <p:spPr/>
        <p:txBody>
          <a:bodyPr rtlCol="0">
            <a:normAutofit fontScale="90000"/>
          </a:bodyPr>
          <a:lstStyle/>
          <a:p>
            <a:pPr eaLnBrk="1" fontAlgn="auto" hangingPunct="1">
              <a:spcAft>
                <a:spcPts val="0"/>
              </a:spcAft>
              <a:defRPr/>
            </a:pPr>
            <a:r>
              <a:rPr lang="en-US" dirty="0"/>
              <a:t>1977</a:t>
            </a:r>
            <a:br>
              <a:rPr lang="en-US" dirty="0"/>
            </a:br>
            <a:r>
              <a:rPr lang="en-US" dirty="0"/>
              <a:t>Paul Davies 'Welsh Not'</a:t>
            </a:r>
            <a:br>
              <a:rPr lang="en-US" dirty="0"/>
            </a:br>
            <a:endParaRPr lang="en-US" dirty="0"/>
          </a:p>
        </p:txBody>
      </p:sp>
      <p:sp>
        <p:nvSpPr>
          <p:cNvPr id="49154" name="Content Placeholder 5">
            <a:extLst>
              <a:ext uri="{FF2B5EF4-FFF2-40B4-BE49-F238E27FC236}">
                <a16:creationId xmlns:a16="http://schemas.microsoft.com/office/drawing/2014/main" id="{88457842-33FE-D29C-DA01-FD904D3BAC9B}"/>
              </a:ext>
            </a:extLst>
          </p:cNvPr>
          <p:cNvSpPr>
            <a:spLocks noGrp="1"/>
          </p:cNvSpPr>
          <p:nvPr>
            <p:ph idx="1"/>
          </p:nvPr>
        </p:nvSpPr>
        <p:spPr>
          <a:xfrm>
            <a:off x="838200" y="1825625"/>
            <a:ext cx="5543550" cy="4351338"/>
          </a:xfrm>
        </p:spPr>
        <p:txBody>
          <a:bodyPr/>
          <a:lstStyle/>
          <a:p>
            <a:pPr marL="0" indent="0" eaLnBrk="1" hangingPunct="1">
              <a:buNone/>
            </a:pPr>
            <a:r>
              <a:rPr lang="en-US" altLang="en-US" dirty="0" err="1"/>
              <a:t>Yn</a:t>
            </a:r>
            <a:r>
              <a:rPr lang="en-US" altLang="en-US" dirty="0"/>
              <a:t> </a:t>
            </a:r>
            <a:r>
              <a:rPr lang="en-US" altLang="en-US" dirty="0" err="1"/>
              <a:t>yr</a:t>
            </a:r>
            <a:r>
              <a:rPr lang="en-US" altLang="en-US" dirty="0"/>
              <a:t> Eisteddfod </a:t>
            </a:r>
            <a:r>
              <a:rPr lang="en-US" altLang="en-US" dirty="0" err="1"/>
              <a:t>Genedlaethol</a:t>
            </a:r>
            <a:r>
              <a:rPr lang="en-US" altLang="en-US" dirty="0"/>
              <a:t> a </a:t>
            </a:r>
            <a:r>
              <a:rPr lang="en-US" altLang="en-US" dirty="0" err="1"/>
              <a:t>gynhaliwyd</a:t>
            </a:r>
            <a:r>
              <a:rPr lang="en-US" altLang="en-US" dirty="0"/>
              <a:t> </a:t>
            </a:r>
            <a:r>
              <a:rPr lang="en-US" altLang="en-US" dirty="0" err="1"/>
              <a:t>yn</a:t>
            </a:r>
            <a:r>
              <a:rPr lang="en-US" altLang="en-US" dirty="0"/>
              <a:t> </a:t>
            </a:r>
            <a:r>
              <a:rPr lang="en-US" altLang="en-US" dirty="0" err="1"/>
              <a:t>Wrecsam</a:t>
            </a:r>
            <a:r>
              <a:rPr lang="en-US" altLang="en-US" dirty="0"/>
              <a:t> </a:t>
            </a:r>
            <a:r>
              <a:rPr lang="en-US" altLang="en-US" dirty="0" err="1"/>
              <a:t>ym</a:t>
            </a:r>
            <a:r>
              <a:rPr lang="en-US" altLang="en-US" dirty="0"/>
              <a:t> 1977, </a:t>
            </a:r>
            <a:r>
              <a:rPr lang="en-US" altLang="en-US" dirty="0" err="1"/>
              <a:t>safodd</a:t>
            </a:r>
            <a:r>
              <a:rPr lang="en-US" altLang="en-US" dirty="0"/>
              <a:t> </a:t>
            </a:r>
            <a:r>
              <a:rPr lang="en-US" altLang="en-US" dirty="0" err="1"/>
              <a:t>yr</a:t>
            </a:r>
            <a:r>
              <a:rPr lang="en-US" altLang="en-US" dirty="0"/>
              <a:t> artist Paul Davies </a:t>
            </a:r>
            <a:r>
              <a:rPr lang="en-US" altLang="en-US" dirty="0" err="1"/>
              <a:t>yn</a:t>
            </a:r>
            <a:r>
              <a:rPr lang="en-US" altLang="en-US" dirty="0"/>
              <a:t> dal </a:t>
            </a:r>
            <a:r>
              <a:rPr lang="en-US" altLang="en-US" dirty="0" err="1"/>
              <a:t>trawst</a:t>
            </a:r>
            <a:r>
              <a:rPr lang="en-US" altLang="en-US" dirty="0"/>
              <a:t> </a:t>
            </a:r>
            <a:r>
              <a:rPr lang="en-US" altLang="en-US" dirty="0" err="1"/>
              <a:t>rheilffordd</a:t>
            </a:r>
            <a:r>
              <a:rPr lang="en-US" altLang="en-US" dirty="0"/>
              <a:t> </a:t>
            </a:r>
            <a:r>
              <a:rPr lang="en-US" altLang="en-US" dirty="0" err="1"/>
              <a:t>mawr</a:t>
            </a:r>
            <a:r>
              <a:rPr lang="en-US" altLang="en-US" dirty="0"/>
              <a:t> </a:t>
            </a:r>
            <a:r>
              <a:rPr lang="en-US" altLang="en-US" dirty="0" err="1"/>
              <a:t>pren</a:t>
            </a:r>
            <a:r>
              <a:rPr lang="en-US" altLang="en-US" dirty="0"/>
              <a:t> </a:t>
            </a:r>
            <a:r>
              <a:rPr lang="en-US" altLang="en-US" dirty="0" err="1"/>
              <a:t>uwch</a:t>
            </a:r>
            <a:r>
              <a:rPr lang="en-US" altLang="en-US" dirty="0"/>
              <a:t> </a:t>
            </a:r>
            <a:r>
              <a:rPr lang="en-US" altLang="en-US" dirty="0" err="1"/>
              <a:t>ei</a:t>
            </a:r>
            <a:r>
              <a:rPr lang="en-US" altLang="en-US" dirty="0"/>
              <a:t> ben, </a:t>
            </a:r>
            <a:r>
              <a:rPr lang="en-US" altLang="en-US" dirty="0" err="1"/>
              <a:t>a’r</a:t>
            </a:r>
            <a:r>
              <a:rPr lang="en-US" altLang="en-US" dirty="0"/>
              <a:t> </a:t>
            </a:r>
            <a:r>
              <a:rPr lang="en-US" altLang="en-US" dirty="0" err="1"/>
              <a:t>llythrennau</a:t>
            </a:r>
            <a:r>
              <a:rPr lang="en-US" altLang="en-US" dirty="0"/>
              <a:t> ‘WN’ </a:t>
            </a:r>
            <a:r>
              <a:rPr lang="en-US" altLang="en-US" dirty="0" err="1"/>
              <a:t>wedi’u</a:t>
            </a:r>
            <a:r>
              <a:rPr lang="en-US" altLang="en-US" dirty="0"/>
              <a:t> </a:t>
            </a:r>
            <a:r>
              <a:rPr lang="en-US" altLang="en-US" dirty="0" err="1"/>
              <a:t>cerfio’n</a:t>
            </a:r>
            <a:r>
              <a:rPr lang="en-US" altLang="en-US" dirty="0"/>
              <a:t> </a:t>
            </a:r>
            <a:r>
              <a:rPr lang="en-US" altLang="en-US" dirty="0" err="1"/>
              <a:t>amrwd</a:t>
            </a:r>
            <a:r>
              <a:rPr lang="en-US" altLang="en-US" dirty="0"/>
              <a:t> </a:t>
            </a:r>
            <a:r>
              <a:rPr lang="en-US" altLang="en-US" dirty="0" err="1"/>
              <a:t>ynddo</a:t>
            </a:r>
            <a:r>
              <a:rPr lang="en-US" altLang="en-US" dirty="0"/>
              <a:t>. </a:t>
            </a:r>
          </a:p>
        </p:txBody>
      </p:sp>
      <p:pic>
        <p:nvPicPr>
          <p:cNvPr id="49155" name="Picture 3">
            <a:extLst>
              <a:ext uri="{FF2B5EF4-FFF2-40B4-BE49-F238E27FC236}">
                <a16:creationId xmlns:a16="http://schemas.microsoft.com/office/drawing/2014/main" id="{1796B2BD-4EB1-4785-C815-1E54688DC65B}"/>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381750" y="138113"/>
            <a:ext cx="5675313" cy="617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6" name="Rectangle 6">
            <a:extLst>
              <a:ext uri="{FF2B5EF4-FFF2-40B4-BE49-F238E27FC236}">
                <a16:creationId xmlns:a16="http://schemas.microsoft.com/office/drawing/2014/main" id="{7F05D2DF-3B01-02C0-AAB1-14C4750C2EBC}"/>
              </a:ext>
            </a:extLst>
          </p:cNvPr>
          <p:cNvSpPr>
            <a:spLocks noChangeArrowheads="1"/>
          </p:cNvSpPr>
          <p:nvPr/>
        </p:nvSpPr>
        <p:spPr bwMode="auto">
          <a:xfrm>
            <a:off x="6592888" y="6450013"/>
            <a:ext cx="52530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800">
                <a:solidFill>
                  <a:srgbClr val="000000"/>
                </a:solidFill>
                <a:latin typeface="Georgia" panose="02040502050405020303" pitchFamily="18" charset="0"/>
              </a:rPr>
              <a:t>(Perfformiad, Eisteddfod Genedlaethol Wrecsam)</a:t>
            </a:r>
            <a:endParaRPr lang="en-US" altLang="en-US" sz="18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1AA1C8E8-225F-7960-F444-70587B704ED0}"/>
              </a:ext>
            </a:extLst>
          </p:cNvPr>
          <p:cNvSpPr>
            <a:spLocks noGrp="1"/>
          </p:cNvSpPr>
          <p:nvPr>
            <p:ph type="title"/>
          </p:nvPr>
        </p:nvSpPr>
        <p:spPr>
          <a:xfrm>
            <a:off x="344488" y="193675"/>
            <a:ext cx="5580062" cy="1325563"/>
          </a:xfrm>
        </p:spPr>
        <p:txBody>
          <a:bodyPr>
            <a:normAutofit fontScale="90000"/>
          </a:bodyPr>
          <a:lstStyle/>
          <a:p>
            <a:pPr eaLnBrk="1" hangingPunct="1"/>
            <a:r>
              <a:rPr lang="en-US" altLang="en-US">
                <a:ea typeface="ＭＳ Ｐゴシック" panose="020B0600070205080204" pitchFamily="34" charset="-128"/>
              </a:rPr>
              <a:t>Ffenestr Lliw </a:t>
            </a:r>
            <a:br>
              <a:rPr lang="en-US" altLang="en-US">
                <a:ea typeface="ＭＳ Ｐゴシック" panose="020B0600070205080204" pitchFamily="34" charset="-128"/>
              </a:rPr>
            </a:br>
            <a:r>
              <a:rPr lang="en-US" altLang="en-US">
                <a:ea typeface="ＭＳ Ｐゴシック" panose="020B0600070205080204" pitchFamily="34" charset="-128"/>
              </a:rPr>
              <a:t>Stained Glass Window</a:t>
            </a:r>
          </a:p>
        </p:txBody>
      </p:sp>
      <p:pic>
        <p:nvPicPr>
          <p:cNvPr id="16386" name="Content Placeholder 1">
            <a:extLst>
              <a:ext uri="{FF2B5EF4-FFF2-40B4-BE49-F238E27FC236}">
                <a16:creationId xmlns:a16="http://schemas.microsoft.com/office/drawing/2014/main" id="{DFE60F7B-BF36-3DFF-9E60-C4677F3A5692}"/>
              </a:ext>
            </a:extLst>
          </p:cNvPr>
          <p:cNvPicPr>
            <a:picLocks noGrp="1" noChangeAspect="1"/>
          </p:cNvPicPr>
          <p:nvPr>
            <p:ph idx="1"/>
          </p:nvPr>
        </p:nvPicPr>
        <p:blipFill>
          <a:blip r:embed="rId2">
            <a:extLst>
              <a:ext uri="{28A0092B-C50C-407E-A947-70E740481C1C}">
                <a14:useLocalDpi xmlns:a14="http://schemas.microsoft.com/office/drawing/2010/main"/>
              </a:ext>
            </a:extLst>
          </a:blip>
          <a:srcRect/>
          <a:stretch>
            <a:fillRect/>
          </a:stretch>
        </p:blipFill>
        <p:spPr>
          <a:xfrm>
            <a:off x="6659563" y="193675"/>
            <a:ext cx="5394325" cy="6345238"/>
          </a:xfrm>
        </p:spPr>
      </p:pic>
      <p:sp>
        <p:nvSpPr>
          <p:cNvPr id="16387" name="TextBox 2">
            <a:extLst>
              <a:ext uri="{FF2B5EF4-FFF2-40B4-BE49-F238E27FC236}">
                <a16:creationId xmlns:a16="http://schemas.microsoft.com/office/drawing/2014/main" id="{E5592D0A-2363-1FA3-C009-F4318E3B14E5}"/>
              </a:ext>
            </a:extLst>
          </p:cNvPr>
          <p:cNvSpPr txBox="1">
            <a:spLocks noChangeArrowheads="1"/>
          </p:cNvSpPr>
          <p:nvPr/>
        </p:nvSpPr>
        <p:spPr bwMode="auto">
          <a:xfrm>
            <a:off x="344488" y="1460500"/>
            <a:ext cx="5783262" cy="560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Calibri" panose="020F0502020204030204" pitchFamily="34" charset="0"/>
                <a:ea typeface="ＭＳ Ｐゴシック" panose="020B0600070205080204" pitchFamily="34" charset="-128"/>
              </a:defRPr>
            </a:lvl1pPr>
            <a:lvl2pPr marL="742950" indent="-285750">
              <a:defRPr sz="2400">
                <a:solidFill>
                  <a:schemeClr val="tx1"/>
                </a:solidFill>
                <a:latin typeface="Calibri" panose="020F0502020204030204" pitchFamily="34" charset="0"/>
                <a:ea typeface="ＭＳ Ｐゴシック" panose="020B0600070205080204" pitchFamily="34" charset="-128"/>
              </a:defRPr>
            </a:lvl2pPr>
            <a:lvl3pPr marL="1143000" indent="-228600">
              <a:defRPr sz="2400">
                <a:solidFill>
                  <a:schemeClr val="tx1"/>
                </a:solidFill>
                <a:latin typeface="Calibri" panose="020F0502020204030204" pitchFamily="34" charset="0"/>
                <a:ea typeface="ＭＳ Ｐゴシック" panose="020B0600070205080204" pitchFamily="34" charset="-128"/>
              </a:defRPr>
            </a:lvl3pPr>
            <a:lvl4pPr marL="1600200" indent="-228600">
              <a:defRPr sz="2400">
                <a:solidFill>
                  <a:schemeClr val="tx1"/>
                </a:solidFill>
                <a:latin typeface="Calibri" panose="020F0502020204030204" pitchFamily="34" charset="0"/>
                <a:ea typeface="ＭＳ Ｐゴシック" panose="020B0600070205080204" pitchFamily="34" charset="-128"/>
              </a:defRPr>
            </a:lvl4pPr>
            <a:lvl5pPr marL="2057400" indent="-228600">
              <a:defRPr sz="24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9pPr>
          </a:lstStyle>
          <a:p>
            <a:r>
              <a:rPr lang="en-GB" altLang="en-US" sz="2000" b="1" i="1"/>
              <a:t>Dydd Sul, 15 Medi, 1963, roedd ffrwydriad yn Eglwys y Bedyddwyr ‘16</a:t>
            </a:r>
            <a:r>
              <a:rPr lang="en-GB" altLang="en-US" sz="2000" b="1" i="1" baseline="30000"/>
              <a:t>th</a:t>
            </a:r>
            <a:r>
              <a:rPr lang="en-GB" altLang="en-US" sz="2000" b="1" i="1"/>
              <a:t> Street Baptist Church in Birmingham, Alabama’, gan ladd pedair merch ifanc ac anafu mwy na 20 aelod o'r gynulleidfa.</a:t>
            </a:r>
            <a:endParaRPr lang="en-US" altLang="en-US" sz="2000" b="1" i="1"/>
          </a:p>
          <a:p>
            <a:r>
              <a:rPr lang="en-GB" altLang="en-US" sz="2000" b="1" i="1"/>
              <a:t> </a:t>
            </a:r>
            <a:endParaRPr lang="en-US" altLang="en-US" sz="2000" b="1" i="1"/>
          </a:p>
          <a:p>
            <a:r>
              <a:rPr lang="en-GB" altLang="en-US" sz="2000" b="1" i="1"/>
              <a:t>Dyma gofeb ac anrheg arbennig- ffenestr liw mawr, delwedd o Grist du wedi groeshoelio -rhodd gan bobl Cymru, a ddyluniwyd gan John Petts.</a:t>
            </a:r>
          </a:p>
          <a:p>
            <a:endParaRPr lang="en-US" altLang="en-US" sz="2000"/>
          </a:p>
          <a:p>
            <a:r>
              <a:rPr lang="en-GB" altLang="en-US" sz="2000"/>
              <a:t>Sunday, September 15, 1963, a bomb exploded at the 16</a:t>
            </a:r>
            <a:r>
              <a:rPr lang="en-GB" altLang="en-US" sz="2000" baseline="30000"/>
              <a:t>th</a:t>
            </a:r>
            <a:r>
              <a:rPr lang="en-GB" altLang="en-US" sz="2000"/>
              <a:t> Street Baptist Church in Birmingham, Alabama, killing four young girls and injuring more than 20 members of the congregation.</a:t>
            </a:r>
            <a:endParaRPr lang="en-US" altLang="en-US" sz="2000"/>
          </a:p>
          <a:p>
            <a:r>
              <a:rPr lang="en-GB" altLang="en-US" sz="2000"/>
              <a:t> </a:t>
            </a:r>
            <a:endParaRPr lang="en-US" altLang="en-US" sz="2000"/>
          </a:p>
          <a:p>
            <a:r>
              <a:rPr lang="en-GB" altLang="en-US" sz="2000"/>
              <a:t>This special memorial gift–a large stained glass window of the image of a black crucified Christ–was given by the people of Wales, designed by John Petts.  </a:t>
            </a:r>
            <a:endParaRPr lang="en-US" altLang="en-US" sz="2000"/>
          </a:p>
          <a:p>
            <a:r>
              <a:rPr lang="en-GB" altLang="en-US" sz="1800"/>
              <a:t> </a:t>
            </a:r>
            <a:endParaRPr lang="en-US" altLang="en-US" sz="18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Box 4">
            <a:extLst>
              <a:ext uri="{FF2B5EF4-FFF2-40B4-BE49-F238E27FC236}">
                <a16:creationId xmlns:a16="http://schemas.microsoft.com/office/drawing/2014/main" id="{0F8759CA-436D-CA52-F650-D7E29B7F992A}"/>
              </a:ext>
            </a:extLst>
          </p:cNvPr>
          <p:cNvSpPr txBox="1">
            <a:spLocks noChangeArrowheads="1"/>
          </p:cNvSpPr>
          <p:nvPr/>
        </p:nvSpPr>
        <p:spPr bwMode="auto">
          <a:xfrm>
            <a:off x="869950" y="6192838"/>
            <a:ext cx="29718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800" dirty="0">
                <a:ea typeface="ＭＳ Ｐゴシック" panose="020B0600070205080204" pitchFamily="34" charset="-128"/>
              </a:rPr>
              <a:t>Ivor Davies </a:t>
            </a:r>
            <a:r>
              <a:rPr lang="en-US" altLang="en-US" sz="2800" i="1" dirty="0">
                <a:ea typeface="ＭＳ Ｐゴシック" panose="020B0600070205080204" pitchFamily="34" charset="-128"/>
              </a:rPr>
              <a:t>Y Tri</a:t>
            </a:r>
          </a:p>
        </p:txBody>
      </p:sp>
      <p:sp>
        <p:nvSpPr>
          <p:cNvPr id="2" name="TextBox 1">
            <a:extLst>
              <a:ext uri="{FF2B5EF4-FFF2-40B4-BE49-F238E27FC236}">
                <a16:creationId xmlns:a16="http://schemas.microsoft.com/office/drawing/2014/main" id="{AA6EA4FD-F173-2FD9-E992-3B9436B23CEC}"/>
              </a:ext>
            </a:extLst>
          </p:cNvPr>
          <p:cNvSpPr txBox="1"/>
          <p:nvPr/>
        </p:nvSpPr>
        <p:spPr>
          <a:xfrm>
            <a:off x="7854043" y="358775"/>
            <a:ext cx="4180114" cy="2862322"/>
          </a:xfrm>
          <a:prstGeom prst="rect">
            <a:avLst/>
          </a:prstGeom>
          <a:noFill/>
        </p:spPr>
        <p:txBody>
          <a:bodyPr wrap="square" rtlCol="0">
            <a:spAutoFit/>
          </a:bodyPr>
          <a:lstStyle/>
          <a:p>
            <a:r>
              <a:rPr lang="en-US" sz="2000" dirty="0"/>
              <a:t>The arson carried out at </a:t>
            </a:r>
            <a:r>
              <a:rPr lang="en-US" sz="2000" dirty="0" err="1"/>
              <a:t>Penrhos</a:t>
            </a:r>
            <a:r>
              <a:rPr lang="en-US" sz="2000" dirty="0"/>
              <a:t>, at the proposed site of a bombing school by Saunders Lewis, D.J. Williams and Lewis Valentine at </a:t>
            </a:r>
            <a:r>
              <a:rPr lang="en-US" sz="2000" dirty="0" err="1"/>
              <a:t>Penrhos</a:t>
            </a:r>
            <a:r>
              <a:rPr lang="en-US" sz="2000" dirty="0"/>
              <a:t> in 1936 and later the Tryweryn actions and protests of 1965, are all part of the narrative of resistance in Wales to British policies.</a:t>
            </a:r>
          </a:p>
        </p:txBody>
      </p:sp>
      <p:pic>
        <p:nvPicPr>
          <p:cNvPr id="4" name="Picture 3" descr="A group of men in suits&#10;&#10;Description automatically generated">
            <a:extLst>
              <a:ext uri="{FF2B5EF4-FFF2-40B4-BE49-F238E27FC236}">
                <a16:creationId xmlns:a16="http://schemas.microsoft.com/office/drawing/2014/main" id="{32515FCA-9437-98FD-AEF2-FA0EC461EAFD}"/>
              </a:ext>
            </a:extLst>
          </p:cNvPr>
          <p:cNvPicPr>
            <a:picLocks noChangeAspect="1"/>
          </p:cNvPicPr>
          <p:nvPr/>
        </p:nvPicPr>
        <p:blipFill>
          <a:blip r:embed="rId2"/>
          <a:stretch>
            <a:fillRect/>
          </a:stretch>
        </p:blipFill>
        <p:spPr>
          <a:xfrm>
            <a:off x="329292" y="358775"/>
            <a:ext cx="7311105" cy="5372554"/>
          </a:xfrm>
          <a:prstGeom prst="rect">
            <a:avLst/>
          </a:prstGeom>
        </p:spPr>
      </p:pic>
      <p:sp>
        <p:nvSpPr>
          <p:cNvPr id="5" name="TextBox 4">
            <a:extLst>
              <a:ext uri="{FF2B5EF4-FFF2-40B4-BE49-F238E27FC236}">
                <a16:creationId xmlns:a16="http://schemas.microsoft.com/office/drawing/2014/main" id="{F1682EE8-9F68-FE33-6451-3774A0BD94F2}"/>
              </a:ext>
            </a:extLst>
          </p:cNvPr>
          <p:cNvSpPr txBox="1"/>
          <p:nvPr/>
        </p:nvSpPr>
        <p:spPr>
          <a:xfrm>
            <a:off x="7854043" y="3853736"/>
            <a:ext cx="4180114" cy="2862322"/>
          </a:xfrm>
          <a:prstGeom prst="rect">
            <a:avLst/>
          </a:prstGeom>
          <a:noFill/>
        </p:spPr>
        <p:txBody>
          <a:bodyPr wrap="square" rtlCol="0">
            <a:spAutoFit/>
          </a:bodyPr>
          <a:lstStyle/>
          <a:p>
            <a:r>
              <a:rPr lang="en-US" sz="2000" dirty="0">
                <a:solidFill>
                  <a:schemeClr val="accent1">
                    <a:lumMod val="50000"/>
                  </a:schemeClr>
                </a:solidFill>
              </a:rPr>
              <a:t>Y </a:t>
            </a:r>
            <a:r>
              <a:rPr lang="en-US" sz="2000" dirty="0" err="1">
                <a:solidFill>
                  <a:schemeClr val="accent1">
                    <a:lumMod val="50000"/>
                  </a:schemeClr>
                </a:solidFill>
              </a:rPr>
              <a:t>llosgi</a:t>
            </a:r>
            <a:r>
              <a:rPr lang="en-US" sz="2000" dirty="0">
                <a:solidFill>
                  <a:schemeClr val="accent1">
                    <a:lumMod val="50000"/>
                  </a:schemeClr>
                </a:solidFill>
              </a:rPr>
              <a:t> </a:t>
            </a:r>
            <a:r>
              <a:rPr lang="en-US" sz="2000" dirty="0" err="1">
                <a:solidFill>
                  <a:schemeClr val="accent1">
                    <a:lumMod val="50000"/>
                  </a:schemeClr>
                </a:solidFill>
              </a:rPr>
              <a:t>bwriadol</a:t>
            </a:r>
            <a:r>
              <a:rPr lang="en-US" sz="2000" dirty="0">
                <a:solidFill>
                  <a:schemeClr val="accent1">
                    <a:lumMod val="50000"/>
                  </a:schemeClr>
                </a:solidFill>
              </a:rPr>
              <a:t> </a:t>
            </a:r>
            <a:r>
              <a:rPr lang="en-US" sz="2000" dirty="0" err="1">
                <a:solidFill>
                  <a:schemeClr val="accent1">
                    <a:lumMod val="50000"/>
                  </a:schemeClr>
                </a:solidFill>
              </a:rPr>
              <a:t>ym</a:t>
            </a:r>
            <a:r>
              <a:rPr lang="en-US" sz="2000" dirty="0">
                <a:solidFill>
                  <a:schemeClr val="accent1">
                    <a:lumMod val="50000"/>
                  </a:schemeClr>
                </a:solidFill>
              </a:rPr>
              <a:t> </a:t>
            </a:r>
            <a:r>
              <a:rPr lang="en-US" sz="2000" dirty="0" err="1">
                <a:solidFill>
                  <a:schemeClr val="accent1">
                    <a:lumMod val="50000"/>
                  </a:schemeClr>
                </a:solidFill>
              </a:rPr>
              <a:t>Mhenrhos</a:t>
            </a:r>
            <a:r>
              <a:rPr lang="en-US" sz="2000" dirty="0">
                <a:solidFill>
                  <a:schemeClr val="accent1">
                    <a:lumMod val="50000"/>
                  </a:schemeClr>
                </a:solidFill>
              </a:rPr>
              <a:t> </a:t>
            </a:r>
            <a:r>
              <a:rPr lang="en-US" sz="2000" dirty="0" err="1">
                <a:solidFill>
                  <a:schemeClr val="accent1">
                    <a:lumMod val="50000"/>
                  </a:schemeClr>
                </a:solidFill>
              </a:rPr>
              <a:t>ar</a:t>
            </a:r>
            <a:r>
              <a:rPr lang="en-US" sz="2000" dirty="0">
                <a:solidFill>
                  <a:schemeClr val="accent1">
                    <a:lumMod val="50000"/>
                  </a:schemeClr>
                </a:solidFill>
              </a:rPr>
              <a:t> </a:t>
            </a:r>
            <a:r>
              <a:rPr lang="en-US" sz="2000" dirty="0" err="1">
                <a:solidFill>
                  <a:schemeClr val="accent1">
                    <a:lumMod val="50000"/>
                  </a:schemeClr>
                </a:solidFill>
              </a:rPr>
              <a:t>safle</a:t>
            </a:r>
            <a:r>
              <a:rPr lang="en-US" sz="2000" dirty="0">
                <a:solidFill>
                  <a:schemeClr val="accent1">
                    <a:lumMod val="50000"/>
                  </a:schemeClr>
                </a:solidFill>
              </a:rPr>
              <a:t> </a:t>
            </a:r>
            <a:r>
              <a:rPr lang="en-US" sz="2000" dirty="0" err="1">
                <a:solidFill>
                  <a:schemeClr val="accent1">
                    <a:lumMod val="50000"/>
                  </a:schemeClr>
                </a:solidFill>
              </a:rPr>
              <a:t>arfaethedig</a:t>
            </a:r>
            <a:r>
              <a:rPr lang="en-US" sz="2000" dirty="0">
                <a:solidFill>
                  <a:schemeClr val="accent1">
                    <a:lumMod val="50000"/>
                  </a:schemeClr>
                </a:solidFill>
              </a:rPr>
              <a:t> </a:t>
            </a:r>
            <a:r>
              <a:rPr lang="en-US" sz="2000" dirty="0" err="1">
                <a:solidFill>
                  <a:schemeClr val="accent1">
                    <a:lumMod val="50000"/>
                  </a:schemeClr>
                </a:solidFill>
              </a:rPr>
              <a:t>ysgol</a:t>
            </a:r>
            <a:r>
              <a:rPr lang="en-US" sz="2000" dirty="0">
                <a:solidFill>
                  <a:schemeClr val="accent1">
                    <a:lumMod val="50000"/>
                  </a:schemeClr>
                </a:solidFill>
              </a:rPr>
              <a:t> </a:t>
            </a:r>
            <a:r>
              <a:rPr lang="en-US" sz="2000" dirty="0" err="1">
                <a:solidFill>
                  <a:schemeClr val="accent1">
                    <a:lumMod val="50000"/>
                  </a:schemeClr>
                </a:solidFill>
              </a:rPr>
              <a:t>fomio</a:t>
            </a:r>
            <a:r>
              <a:rPr lang="en-US" sz="2000" dirty="0">
                <a:solidFill>
                  <a:schemeClr val="accent1">
                    <a:lumMod val="50000"/>
                  </a:schemeClr>
                </a:solidFill>
              </a:rPr>
              <a:t> </a:t>
            </a:r>
            <a:r>
              <a:rPr lang="en-US" sz="2000" dirty="0" err="1">
                <a:solidFill>
                  <a:schemeClr val="accent1">
                    <a:lumMod val="50000"/>
                  </a:schemeClr>
                </a:solidFill>
              </a:rPr>
              <a:t>gan</a:t>
            </a:r>
            <a:r>
              <a:rPr lang="en-US" sz="2000" dirty="0">
                <a:solidFill>
                  <a:schemeClr val="accent1">
                    <a:lumMod val="50000"/>
                  </a:schemeClr>
                </a:solidFill>
              </a:rPr>
              <a:t> Saunders Lewis, D.J. Williams a Lewis Valentine </a:t>
            </a:r>
            <a:r>
              <a:rPr lang="en-US" sz="2000" dirty="0" err="1">
                <a:solidFill>
                  <a:schemeClr val="accent1">
                    <a:lumMod val="50000"/>
                  </a:schemeClr>
                </a:solidFill>
              </a:rPr>
              <a:t>ym</a:t>
            </a:r>
            <a:r>
              <a:rPr lang="en-US" sz="2000" dirty="0">
                <a:solidFill>
                  <a:schemeClr val="accent1">
                    <a:lumMod val="50000"/>
                  </a:schemeClr>
                </a:solidFill>
              </a:rPr>
              <a:t> </a:t>
            </a:r>
            <a:r>
              <a:rPr lang="en-US" sz="2000" dirty="0" err="1">
                <a:solidFill>
                  <a:schemeClr val="accent1">
                    <a:lumMod val="50000"/>
                  </a:schemeClr>
                </a:solidFill>
              </a:rPr>
              <a:t>Mhenrhos</a:t>
            </a:r>
            <a:r>
              <a:rPr lang="en-US" sz="2000" dirty="0">
                <a:solidFill>
                  <a:schemeClr val="accent1">
                    <a:lumMod val="50000"/>
                  </a:schemeClr>
                </a:solidFill>
              </a:rPr>
              <a:t> </a:t>
            </a:r>
            <a:r>
              <a:rPr lang="en-US" sz="2000" dirty="0" err="1">
                <a:solidFill>
                  <a:schemeClr val="accent1">
                    <a:lumMod val="50000"/>
                  </a:schemeClr>
                </a:solidFill>
              </a:rPr>
              <a:t>ym</a:t>
            </a:r>
            <a:r>
              <a:rPr lang="en-US" sz="2000" dirty="0">
                <a:solidFill>
                  <a:schemeClr val="accent1">
                    <a:lumMod val="50000"/>
                  </a:schemeClr>
                </a:solidFill>
              </a:rPr>
              <a:t> 1936 ac </a:t>
            </a:r>
            <a:r>
              <a:rPr lang="en-US" sz="2000" dirty="0" err="1">
                <a:solidFill>
                  <a:schemeClr val="accent1">
                    <a:lumMod val="50000"/>
                  </a:schemeClr>
                </a:solidFill>
              </a:rPr>
              <a:t>yn</a:t>
            </a:r>
            <a:r>
              <a:rPr lang="en-US" sz="2000" dirty="0">
                <a:solidFill>
                  <a:schemeClr val="accent1">
                    <a:lumMod val="50000"/>
                  </a:schemeClr>
                </a:solidFill>
              </a:rPr>
              <a:t> </a:t>
            </a:r>
            <a:r>
              <a:rPr lang="en-US" sz="2000" dirty="0" err="1">
                <a:solidFill>
                  <a:schemeClr val="accent1">
                    <a:lumMod val="50000"/>
                  </a:schemeClr>
                </a:solidFill>
              </a:rPr>
              <a:t>ddiweddarach</a:t>
            </a:r>
            <a:r>
              <a:rPr lang="en-US" sz="2000" dirty="0">
                <a:solidFill>
                  <a:schemeClr val="accent1">
                    <a:lumMod val="50000"/>
                  </a:schemeClr>
                </a:solidFill>
              </a:rPr>
              <a:t> </a:t>
            </a:r>
            <a:r>
              <a:rPr lang="en-US" sz="2000" dirty="0" err="1">
                <a:solidFill>
                  <a:schemeClr val="accent1">
                    <a:lumMod val="50000"/>
                  </a:schemeClr>
                </a:solidFill>
              </a:rPr>
              <a:t>gweithredoedd</a:t>
            </a:r>
            <a:r>
              <a:rPr lang="en-US" sz="2000" dirty="0">
                <a:solidFill>
                  <a:schemeClr val="accent1">
                    <a:lumMod val="50000"/>
                  </a:schemeClr>
                </a:solidFill>
              </a:rPr>
              <a:t> a </a:t>
            </a:r>
            <a:r>
              <a:rPr lang="en-US" sz="2000" dirty="0" err="1">
                <a:solidFill>
                  <a:schemeClr val="accent1">
                    <a:lumMod val="50000"/>
                  </a:schemeClr>
                </a:solidFill>
              </a:rPr>
              <a:t>phrotestiadau</a:t>
            </a:r>
            <a:r>
              <a:rPr lang="en-US" sz="2000" dirty="0">
                <a:solidFill>
                  <a:schemeClr val="accent1">
                    <a:lumMod val="50000"/>
                  </a:schemeClr>
                </a:solidFill>
              </a:rPr>
              <a:t> Tryweryn </a:t>
            </a:r>
            <a:r>
              <a:rPr lang="en-US" sz="2000" dirty="0" err="1">
                <a:solidFill>
                  <a:schemeClr val="accent1">
                    <a:lumMod val="50000"/>
                  </a:schemeClr>
                </a:solidFill>
              </a:rPr>
              <a:t>ym</a:t>
            </a:r>
            <a:r>
              <a:rPr lang="en-US" sz="2000" dirty="0">
                <a:solidFill>
                  <a:schemeClr val="accent1">
                    <a:lumMod val="50000"/>
                  </a:schemeClr>
                </a:solidFill>
              </a:rPr>
              <a:t> 1965, </a:t>
            </a:r>
            <a:r>
              <a:rPr lang="en-US" sz="2000" dirty="0" err="1">
                <a:solidFill>
                  <a:schemeClr val="accent1">
                    <a:lumMod val="50000"/>
                  </a:schemeClr>
                </a:solidFill>
              </a:rPr>
              <a:t>oll</a:t>
            </a:r>
            <a:r>
              <a:rPr lang="en-US" sz="2000" dirty="0">
                <a:solidFill>
                  <a:schemeClr val="accent1">
                    <a:lumMod val="50000"/>
                  </a:schemeClr>
                </a:solidFill>
              </a:rPr>
              <a:t> </a:t>
            </a:r>
            <a:r>
              <a:rPr lang="en-US" sz="2000" dirty="0" err="1">
                <a:solidFill>
                  <a:schemeClr val="accent1">
                    <a:lumMod val="50000"/>
                  </a:schemeClr>
                </a:solidFill>
              </a:rPr>
              <a:t>yn</a:t>
            </a:r>
            <a:r>
              <a:rPr lang="en-US" sz="2000" dirty="0">
                <a:solidFill>
                  <a:schemeClr val="accent1">
                    <a:lumMod val="50000"/>
                  </a:schemeClr>
                </a:solidFill>
              </a:rPr>
              <a:t> </a:t>
            </a:r>
            <a:r>
              <a:rPr lang="en-US" sz="2000" dirty="0" err="1">
                <a:solidFill>
                  <a:schemeClr val="accent1">
                    <a:lumMod val="50000"/>
                  </a:schemeClr>
                </a:solidFill>
              </a:rPr>
              <a:t>rhan</a:t>
            </a:r>
            <a:r>
              <a:rPr lang="en-US" sz="2000" dirty="0">
                <a:solidFill>
                  <a:schemeClr val="accent1">
                    <a:lumMod val="50000"/>
                  </a:schemeClr>
                </a:solidFill>
              </a:rPr>
              <a:t> </a:t>
            </a:r>
            <a:r>
              <a:rPr lang="en-US" sz="2000" dirty="0" err="1">
                <a:solidFill>
                  <a:schemeClr val="accent1">
                    <a:lumMod val="50000"/>
                  </a:schemeClr>
                </a:solidFill>
              </a:rPr>
              <a:t>o'r</a:t>
            </a:r>
            <a:r>
              <a:rPr lang="en-US" sz="2000" dirty="0">
                <a:solidFill>
                  <a:schemeClr val="accent1">
                    <a:lumMod val="50000"/>
                  </a:schemeClr>
                </a:solidFill>
              </a:rPr>
              <a:t> </a:t>
            </a:r>
            <a:r>
              <a:rPr lang="en-US" sz="2000" dirty="0" err="1">
                <a:solidFill>
                  <a:schemeClr val="accent1">
                    <a:lumMod val="50000"/>
                  </a:schemeClr>
                </a:solidFill>
              </a:rPr>
              <a:t>naratif</a:t>
            </a:r>
            <a:r>
              <a:rPr lang="en-US" sz="2000" dirty="0">
                <a:solidFill>
                  <a:schemeClr val="accent1">
                    <a:lumMod val="50000"/>
                  </a:schemeClr>
                </a:solidFill>
              </a:rPr>
              <a:t> o </a:t>
            </a:r>
            <a:r>
              <a:rPr lang="en-US" sz="2000" dirty="0" err="1">
                <a:solidFill>
                  <a:schemeClr val="accent1">
                    <a:lumMod val="50000"/>
                  </a:schemeClr>
                </a:solidFill>
              </a:rPr>
              <a:t>wrthwynebiad</a:t>
            </a:r>
            <a:r>
              <a:rPr lang="en-US" sz="2000" dirty="0">
                <a:solidFill>
                  <a:schemeClr val="accent1">
                    <a:lumMod val="50000"/>
                  </a:schemeClr>
                </a:solidFill>
              </a:rPr>
              <a:t> </a:t>
            </a:r>
            <a:r>
              <a:rPr lang="en-US" sz="2000" dirty="0" err="1">
                <a:solidFill>
                  <a:schemeClr val="accent1">
                    <a:lumMod val="50000"/>
                  </a:schemeClr>
                </a:solidFill>
              </a:rPr>
              <a:t>yng</a:t>
            </a:r>
            <a:r>
              <a:rPr lang="en-US" sz="2000" dirty="0">
                <a:solidFill>
                  <a:schemeClr val="accent1">
                    <a:lumMod val="50000"/>
                  </a:schemeClr>
                </a:solidFill>
              </a:rPr>
              <a:t> </a:t>
            </a:r>
            <a:r>
              <a:rPr lang="en-US" sz="2000" dirty="0" err="1">
                <a:solidFill>
                  <a:schemeClr val="accent1">
                    <a:lumMod val="50000"/>
                  </a:schemeClr>
                </a:solidFill>
              </a:rPr>
              <a:t>Nghymru</a:t>
            </a:r>
            <a:r>
              <a:rPr lang="en-US" sz="2000" dirty="0">
                <a:solidFill>
                  <a:schemeClr val="accent1">
                    <a:lumMod val="50000"/>
                  </a:schemeClr>
                </a:solidFill>
              </a:rPr>
              <a:t> </a:t>
            </a:r>
            <a:r>
              <a:rPr lang="en-US" sz="2000" dirty="0" err="1">
                <a:solidFill>
                  <a:schemeClr val="accent1">
                    <a:lumMod val="50000"/>
                  </a:schemeClr>
                </a:solidFill>
              </a:rPr>
              <a:t>i</a:t>
            </a:r>
            <a:r>
              <a:rPr lang="en-US" sz="2000" dirty="0">
                <a:solidFill>
                  <a:schemeClr val="accent1">
                    <a:lumMod val="50000"/>
                  </a:schemeClr>
                </a:solidFill>
              </a:rPr>
              <a:t> </a:t>
            </a:r>
            <a:r>
              <a:rPr lang="en-US" sz="2000" dirty="0" err="1">
                <a:solidFill>
                  <a:schemeClr val="accent1">
                    <a:lumMod val="50000"/>
                  </a:schemeClr>
                </a:solidFill>
              </a:rPr>
              <a:t>bolisïau</a:t>
            </a:r>
            <a:r>
              <a:rPr lang="en-US" sz="2000" dirty="0">
                <a:solidFill>
                  <a:schemeClr val="accent1">
                    <a:lumMod val="50000"/>
                  </a:schemeClr>
                </a:solidFill>
              </a:rPr>
              <a:t> </a:t>
            </a:r>
            <a:r>
              <a:rPr lang="en-US" sz="2000" dirty="0" err="1">
                <a:solidFill>
                  <a:schemeClr val="accent1">
                    <a:lumMod val="50000"/>
                  </a:schemeClr>
                </a:solidFill>
              </a:rPr>
              <a:t>Prydeinig</a:t>
            </a:r>
            <a:r>
              <a:rPr lang="en-US" sz="2000" dirty="0">
                <a:solidFill>
                  <a:schemeClr val="accent1">
                    <a:lumMod val="50000"/>
                  </a:schemeClr>
                </a:solidFill>
              </a:rPr>
              <a:t>.</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C7060-EC75-AC38-530B-8C56ED0FD56D}"/>
              </a:ext>
            </a:extLst>
          </p:cNvPr>
          <p:cNvSpPr>
            <a:spLocks noGrp="1"/>
          </p:cNvSpPr>
          <p:nvPr>
            <p:ph type="title"/>
          </p:nvPr>
        </p:nvSpPr>
        <p:spPr/>
        <p:txBody>
          <a:bodyPr/>
          <a:lstStyle/>
          <a:p>
            <a:endParaRPr lang="en-US"/>
          </a:p>
        </p:txBody>
      </p:sp>
      <p:pic>
        <p:nvPicPr>
          <p:cNvPr id="6" name="Content Placeholder 5" descr="A brick building with a window and a fire&#10;&#10;Description automatically generated with medium confidence">
            <a:extLst>
              <a:ext uri="{FF2B5EF4-FFF2-40B4-BE49-F238E27FC236}">
                <a16:creationId xmlns:a16="http://schemas.microsoft.com/office/drawing/2014/main" id="{7CE6CCE5-6286-9F2E-5E12-5A64F6E94550}"/>
              </a:ext>
            </a:extLst>
          </p:cNvPr>
          <p:cNvPicPr>
            <a:picLocks noGrp="1" noChangeAspect="1"/>
          </p:cNvPicPr>
          <p:nvPr>
            <p:ph idx="1"/>
          </p:nvPr>
        </p:nvPicPr>
        <p:blipFill>
          <a:blip r:embed="rId2"/>
          <a:stretch>
            <a:fillRect/>
          </a:stretch>
        </p:blipFill>
        <p:spPr>
          <a:xfrm>
            <a:off x="515564" y="103515"/>
            <a:ext cx="3817858" cy="5643789"/>
          </a:xfrm>
        </p:spPr>
      </p:pic>
      <p:sp>
        <p:nvSpPr>
          <p:cNvPr id="4" name="TextBox 3">
            <a:extLst>
              <a:ext uri="{FF2B5EF4-FFF2-40B4-BE49-F238E27FC236}">
                <a16:creationId xmlns:a16="http://schemas.microsoft.com/office/drawing/2014/main" id="{9C34CF64-C8BD-F6BA-44BE-7EB8C121C0E2}"/>
              </a:ext>
            </a:extLst>
          </p:cNvPr>
          <p:cNvSpPr txBox="1"/>
          <p:nvPr/>
        </p:nvSpPr>
        <p:spPr>
          <a:xfrm>
            <a:off x="350615" y="5854205"/>
            <a:ext cx="7740645" cy="523220"/>
          </a:xfrm>
          <a:prstGeom prst="rect">
            <a:avLst/>
          </a:prstGeom>
          <a:noFill/>
        </p:spPr>
        <p:txBody>
          <a:bodyPr wrap="none" rtlCol="0">
            <a:spAutoFit/>
          </a:bodyPr>
          <a:lstStyle/>
          <a:p>
            <a:r>
              <a:rPr lang="en-US" sz="2800" dirty="0"/>
              <a:t>Ivor Davies (1966) </a:t>
            </a:r>
            <a:r>
              <a:rPr lang="en-US" sz="2800" i="1" dirty="0"/>
              <a:t>Destruction in Art Symposium</a:t>
            </a:r>
          </a:p>
        </p:txBody>
      </p:sp>
      <p:sp>
        <p:nvSpPr>
          <p:cNvPr id="8" name="TextBox 7">
            <a:extLst>
              <a:ext uri="{FF2B5EF4-FFF2-40B4-BE49-F238E27FC236}">
                <a16:creationId xmlns:a16="http://schemas.microsoft.com/office/drawing/2014/main" id="{1EE745A1-6521-F406-22E5-F175D8A3F15A}"/>
              </a:ext>
            </a:extLst>
          </p:cNvPr>
          <p:cNvSpPr txBox="1"/>
          <p:nvPr/>
        </p:nvSpPr>
        <p:spPr>
          <a:xfrm>
            <a:off x="350615" y="6424812"/>
            <a:ext cx="6905032" cy="276999"/>
          </a:xfrm>
          <a:prstGeom prst="rect">
            <a:avLst/>
          </a:prstGeom>
          <a:noFill/>
        </p:spPr>
        <p:txBody>
          <a:bodyPr wrap="none" rtlCol="0">
            <a:spAutoFit/>
          </a:bodyPr>
          <a:lstStyle/>
          <a:p>
            <a:r>
              <a:rPr lang="en-US" sz="1200" dirty="0"/>
              <a:t>https://</a:t>
            </a:r>
            <a:r>
              <a:rPr lang="en-US" sz="1200" dirty="0" err="1"/>
              <a:t>newtuesdays.wordpress.com</a:t>
            </a:r>
            <a:r>
              <a:rPr lang="en-US" sz="1200" dirty="0"/>
              <a:t>/2020/05/26/silent-explosion-</a:t>
            </a:r>
            <a:r>
              <a:rPr lang="en-US" sz="1200" dirty="0" err="1"/>
              <a:t>ivor</a:t>
            </a:r>
            <a:r>
              <a:rPr lang="en-US" sz="1200" dirty="0"/>
              <a:t>-</a:t>
            </a:r>
            <a:r>
              <a:rPr lang="en-US" sz="1200" dirty="0" err="1"/>
              <a:t>davies</a:t>
            </a:r>
            <a:r>
              <a:rPr lang="en-US" sz="1200" dirty="0"/>
              <a:t>-and-destruction-in-art/</a:t>
            </a:r>
          </a:p>
        </p:txBody>
      </p:sp>
      <p:pic>
        <p:nvPicPr>
          <p:cNvPr id="10" name="Picture 9" descr="A collage of pictures of a person in a suit&#10;&#10;Description automatically generated">
            <a:extLst>
              <a:ext uri="{FF2B5EF4-FFF2-40B4-BE49-F238E27FC236}">
                <a16:creationId xmlns:a16="http://schemas.microsoft.com/office/drawing/2014/main" id="{8132B9C1-49A4-E6DD-3A5D-79F4D7905D23}"/>
              </a:ext>
            </a:extLst>
          </p:cNvPr>
          <p:cNvPicPr>
            <a:picLocks noChangeAspect="1"/>
          </p:cNvPicPr>
          <p:nvPr/>
        </p:nvPicPr>
        <p:blipFill>
          <a:blip r:embed="rId3"/>
          <a:stretch>
            <a:fillRect/>
          </a:stretch>
        </p:blipFill>
        <p:spPr>
          <a:xfrm>
            <a:off x="5290457" y="195515"/>
            <a:ext cx="5716507" cy="3796890"/>
          </a:xfrm>
          <a:prstGeom prst="rect">
            <a:avLst/>
          </a:prstGeom>
        </p:spPr>
      </p:pic>
      <p:sp>
        <p:nvSpPr>
          <p:cNvPr id="11" name="TextBox 10">
            <a:extLst>
              <a:ext uri="{FF2B5EF4-FFF2-40B4-BE49-F238E27FC236}">
                <a16:creationId xmlns:a16="http://schemas.microsoft.com/office/drawing/2014/main" id="{46F2F02B-9047-569C-AAB3-5988D72F7251}"/>
              </a:ext>
            </a:extLst>
          </p:cNvPr>
          <p:cNvSpPr txBox="1"/>
          <p:nvPr/>
        </p:nvSpPr>
        <p:spPr>
          <a:xfrm>
            <a:off x="4549171" y="4123095"/>
            <a:ext cx="7289043" cy="1477328"/>
          </a:xfrm>
          <a:prstGeom prst="rect">
            <a:avLst/>
          </a:prstGeom>
          <a:noFill/>
        </p:spPr>
        <p:txBody>
          <a:bodyPr wrap="square" rtlCol="0">
            <a:spAutoFit/>
          </a:bodyPr>
          <a:lstStyle/>
          <a:p>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Ivor Davies… known for being a mover and shaker at the Destruction in Art Symposium of 1966. There he worked with Yoko Ono and … Gustav Metzger, amongst others. Davies is often acknowledged as being the first person to systematically use explosives in art... Above you can see before and after images of one of his exploding artworks.</a:t>
            </a:r>
          </a:p>
        </p:txBody>
      </p:sp>
      <p:sp>
        <p:nvSpPr>
          <p:cNvPr id="13" name="TextBox 12">
            <a:extLst>
              <a:ext uri="{FF2B5EF4-FFF2-40B4-BE49-F238E27FC236}">
                <a16:creationId xmlns:a16="http://schemas.microsoft.com/office/drawing/2014/main" id="{F5A0D07D-5D9B-D218-8711-15E8D3F0A012}"/>
              </a:ext>
            </a:extLst>
          </p:cNvPr>
          <p:cNvSpPr txBox="1"/>
          <p:nvPr/>
        </p:nvSpPr>
        <p:spPr>
          <a:xfrm>
            <a:off x="4561563" y="5553512"/>
            <a:ext cx="6098720" cy="276999"/>
          </a:xfrm>
          <a:prstGeom prst="rect">
            <a:avLst/>
          </a:prstGeom>
          <a:noFill/>
        </p:spPr>
        <p:txBody>
          <a:bodyPr wrap="square">
            <a:spAutoFit/>
          </a:bodyPr>
          <a:lstStyle/>
          <a:p>
            <a:r>
              <a:rPr lang="en-US" sz="1200" dirty="0"/>
              <a:t>https://</a:t>
            </a:r>
            <a:r>
              <a:rPr lang="en-US" sz="1200" dirty="0" err="1"/>
              <a:t>babylonwales.blogspot.com</a:t>
            </a:r>
            <a:r>
              <a:rPr lang="en-US" sz="1200" dirty="0"/>
              <a:t>/2012/05/</a:t>
            </a:r>
            <a:r>
              <a:rPr lang="en-US" sz="1200" dirty="0" err="1"/>
              <a:t>ivor</a:t>
            </a:r>
            <a:r>
              <a:rPr lang="en-US" sz="1200" dirty="0"/>
              <a:t>-</a:t>
            </a:r>
            <a:r>
              <a:rPr lang="en-US" sz="1200" dirty="0" err="1"/>
              <a:t>daviess</a:t>
            </a:r>
            <a:r>
              <a:rPr lang="en-US" sz="1200" dirty="0"/>
              <a:t>-exploding-</a:t>
            </a:r>
            <a:r>
              <a:rPr lang="en-US" sz="1200" dirty="0" err="1"/>
              <a:t>art.html</a:t>
            </a:r>
            <a:endParaRPr lang="en-US" sz="1200" dirty="0"/>
          </a:p>
        </p:txBody>
      </p:sp>
    </p:spTree>
    <p:extLst>
      <p:ext uri="{BB962C8B-B14F-4D97-AF65-F5344CB8AC3E}">
        <p14:creationId xmlns:p14="http://schemas.microsoft.com/office/powerpoint/2010/main" val="42090293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09" name="Picture 3" descr="Lesson 56 -E.jpg">
            <a:extLst>
              <a:ext uri="{FF2B5EF4-FFF2-40B4-BE49-F238E27FC236}">
                <a16:creationId xmlns:a16="http://schemas.microsoft.com/office/drawing/2014/main" id="{5B22CE0B-56F4-31C1-8912-F17DD3BBA16E}"/>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62138" y="349250"/>
            <a:ext cx="4333875" cy="301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0" name="Picture 4" descr="G house copy.jpg">
            <a:extLst>
              <a:ext uri="{FF2B5EF4-FFF2-40B4-BE49-F238E27FC236}">
                <a16:creationId xmlns:a16="http://schemas.microsoft.com/office/drawing/2014/main" id="{D2969C51-EC79-8B7E-42E3-ABE4645B0A1D}"/>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564313" y="349250"/>
            <a:ext cx="3686175" cy="279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1" name="Picture 5" descr="Eco Warrior.jpg">
            <a:extLst>
              <a:ext uri="{FF2B5EF4-FFF2-40B4-BE49-F238E27FC236}">
                <a16:creationId xmlns:a16="http://schemas.microsoft.com/office/drawing/2014/main" id="{5B8432B2-87BB-7651-CD4D-6004A2504606}"/>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683000" y="3516313"/>
            <a:ext cx="5026025" cy="334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2" name="TextBox 6">
            <a:extLst>
              <a:ext uri="{FF2B5EF4-FFF2-40B4-BE49-F238E27FC236}">
                <a16:creationId xmlns:a16="http://schemas.microsoft.com/office/drawing/2014/main" id="{D8A85992-6386-98EB-478A-C61D57564AAD}"/>
              </a:ext>
            </a:extLst>
          </p:cNvPr>
          <p:cNvSpPr txBox="1">
            <a:spLocks noChangeArrowheads="1"/>
          </p:cNvSpPr>
          <p:nvPr/>
        </p:nvSpPr>
        <p:spPr bwMode="auto">
          <a:xfrm>
            <a:off x="8709025" y="6157913"/>
            <a:ext cx="15303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i="1">
                <a:ea typeface="ＭＳ Ｐゴシック" panose="020B0600070205080204" pitchFamily="34" charset="-128"/>
              </a:rPr>
              <a:t>Eco Warrior</a:t>
            </a:r>
          </a:p>
        </p:txBody>
      </p:sp>
      <p:sp>
        <p:nvSpPr>
          <p:cNvPr id="68613" name="TextBox 7">
            <a:extLst>
              <a:ext uri="{FF2B5EF4-FFF2-40B4-BE49-F238E27FC236}">
                <a16:creationId xmlns:a16="http://schemas.microsoft.com/office/drawing/2014/main" id="{C0DE66E5-3A9C-B503-FC72-4DBC1546F92B}"/>
              </a:ext>
            </a:extLst>
          </p:cNvPr>
          <p:cNvSpPr txBox="1">
            <a:spLocks noChangeArrowheads="1"/>
          </p:cNvSpPr>
          <p:nvPr/>
        </p:nvSpPr>
        <p:spPr bwMode="auto">
          <a:xfrm>
            <a:off x="1862138" y="3516313"/>
            <a:ext cx="14874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i="1">
                <a:ea typeface="ＭＳ Ｐゴシック" panose="020B0600070205080204" pitchFamily="34" charset="-128"/>
              </a:rPr>
              <a:t>Lesson 56</a:t>
            </a:r>
          </a:p>
        </p:txBody>
      </p:sp>
      <p:sp>
        <p:nvSpPr>
          <p:cNvPr id="68614" name="TextBox 8">
            <a:extLst>
              <a:ext uri="{FF2B5EF4-FFF2-40B4-BE49-F238E27FC236}">
                <a16:creationId xmlns:a16="http://schemas.microsoft.com/office/drawing/2014/main" id="{0360C005-9D88-456B-C161-88539E037D24}"/>
              </a:ext>
            </a:extLst>
          </p:cNvPr>
          <p:cNvSpPr txBox="1">
            <a:spLocks noChangeArrowheads="1"/>
          </p:cNvSpPr>
          <p:nvPr/>
        </p:nvSpPr>
        <p:spPr bwMode="auto">
          <a:xfrm>
            <a:off x="6564313" y="3146425"/>
            <a:ext cx="3124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ea typeface="ＭＳ Ｐゴシック" panose="020B0600070205080204" pitchFamily="34" charset="-128"/>
              </a:rPr>
              <a:t>Peter Finnemore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BD1EB-2C26-7B4C-B574-6BECAD5E0CDD}"/>
              </a:ext>
            </a:extLst>
          </p:cNvPr>
          <p:cNvSpPr>
            <a:spLocks noGrp="1"/>
          </p:cNvSpPr>
          <p:nvPr>
            <p:ph type="title"/>
          </p:nvPr>
        </p:nvSpPr>
        <p:spPr/>
        <p:txBody>
          <a:bodyPr/>
          <a:lstStyle/>
          <a:p>
            <a:endParaRPr lang="en-US"/>
          </a:p>
        </p:txBody>
      </p:sp>
      <p:sp>
        <p:nvSpPr>
          <p:cNvPr id="6" name="Rectangle 5">
            <a:extLst>
              <a:ext uri="{FF2B5EF4-FFF2-40B4-BE49-F238E27FC236}">
                <a16:creationId xmlns:a16="http://schemas.microsoft.com/office/drawing/2014/main" id="{C6354BFE-8A54-EC4C-AEC4-7869D6EAD6CE}"/>
              </a:ext>
            </a:extLst>
          </p:cNvPr>
          <p:cNvSpPr/>
          <p:nvPr/>
        </p:nvSpPr>
        <p:spPr>
          <a:xfrm>
            <a:off x="8574314" y="169863"/>
            <a:ext cx="3425372" cy="230832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Mae'n</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bosib</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nad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oes</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neb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yn</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adnabod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coedwig</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Mametz,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lle</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lladdwyd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4000 o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filwyr</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Cymru</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cystal</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â'r</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ffotograffydd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chemeClr val="accent1"/>
                </a:solidFill>
                <a:effectLst/>
                <a:uLnTx/>
                <a:uFillTx/>
                <a:latin typeface="Calibri" panose="020F0502020204030204"/>
                <a:ea typeface="+mn-ea"/>
                <a:cs typeface="+mn-cs"/>
              </a:rPr>
              <a:t>Aled</a:t>
            </a:r>
            <a:r>
              <a:rPr kumimoji="0" lang="en-US" sz="2400" b="0" i="0" u="none" strike="noStrike" kern="1200" cap="none" spc="0" normalizeH="0" baseline="0" noProof="0" dirty="0">
                <a:ln>
                  <a:noFill/>
                </a:ln>
                <a:solidFill>
                  <a:schemeClr val="accent1"/>
                </a:solidFill>
                <a:effectLst/>
                <a:uLnTx/>
                <a:uFillTx/>
                <a:latin typeface="Calibri" panose="020F0502020204030204"/>
                <a:ea typeface="+mn-ea"/>
                <a:cs typeface="+mn-cs"/>
              </a:rPr>
              <a:t> Rhys Hughes.</a:t>
            </a:r>
          </a:p>
        </p:txBody>
      </p:sp>
      <p:sp>
        <p:nvSpPr>
          <p:cNvPr id="8" name="Rectangle 7">
            <a:extLst>
              <a:ext uri="{FF2B5EF4-FFF2-40B4-BE49-F238E27FC236}">
                <a16:creationId xmlns:a16="http://schemas.microsoft.com/office/drawing/2014/main" id="{91E16F00-AD8F-4C39-8EE7-2A2485E742B5}"/>
              </a:ext>
            </a:extLst>
          </p:cNvPr>
          <p:cNvSpPr/>
          <p:nvPr/>
        </p:nvSpPr>
        <p:spPr>
          <a:xfrm>
            <a:off x="8574314" y="2753389"/>
            <a:ext cx="3233058" cy="3416320"/>
          </a:xfrm>
          <a:prstGeom prst="rect">
            <a:avLst/>
          </a:prstGeom>
        </p:spPr>
        <p:txBody>
          <a:bodyPr wrap="square">
            <a:spAutoFit/>
          </a:bodyPr>
          <a:lstStyle/>
          <a:p>
            <a:pPr lvl="0"/>
            <a:r>
              <a:rPr kumimoji="0" lang="en-US" sz="2400" b="0" i="0" u="none" strike="noStrike" kern="1200" cap="none" spc="0" normalizeH="0" baseline="0" noProof="0" dirty="0">
                <a:ln>
                  <a:noFill/>
                </a:ln>
                <a:solidFill>
                  <a:schemeClr val="accent1">
                    <a:lumMod val="50000"/>
                  </a:schemeClr>
                </a:solidFill>
                <a:effectLst/>
                <a:uLnTx/>
                <a:uFillTx/>
                <a:latin typeface="Calibri" panose="020F0502020204030204"/>
                <a:ea typeface="+mn-ea"/>
                <a:cs typeface="+mn-cs"/>
              </a:rPr>
              <a:t>It’s probable that nobody knows Mametz Wood as well as </a:t>
            </a:r>
            <a:r>
              <a:rPr lang="en-US" sz="2400" dirty="0">
                <a:solidFill>
                  <a:schemeClr val="accent1">
                    <a:lumMod val="50000"/>
                  </a:schemeClr>
                </a:solidFill>
              </a:rPr>
              <a:t>the photographer </a:t>
            </a:r>
            <a:r>
              <a:rPr lang="en-US" sz="2400" dirty="0" err="1">
                <a:solidFill>
                  <a:schemeClr val="accent1">
                    <a:lumMod val="50000"/>
                  </a:schemeClr>
                </a:solidFill>
              </a:rPr>
              <a:t>Aled</a:t>
            </a:r>
            <a:r>
              <a:rPr lang="en-US" sz="2400" dirty="0">
                <a:solidFill>
                  <a:schemeClr val="accent1">
                    <a:lumMod val="50000"/>
                  </a:schemeClr>
                </a:solidFill>
              </a:rPr>
              <a:t> Rhys Hughes.</a:t>
            </a:r>
          </a:p>
          <a:p>
            <a:pPr lvl="0"/>
            <a:r>
              <a:rPr lang="en-US" sz="2400" dirty="0">
                <a:solidFill>
                  <a:schemeClr val="accent1">
                    <a:lumMod val="50000"/>
                  </a:schemeClr>
                </a:solidFill>
              </a:rPr>
              <a:t>It was in this wood that </a:t>
            </a:r>
            <a:r>
              <a:rPr kumimoji="0" lang="en-US" sz="2400" b="0" i="0" u="none" strike="noStrike" kern="1200" cap="none" spc="0" normalizeH="0" baseline="0" noProof="0" dirty="0">
                <a:ln>
                  <a:noFill/>
                </a:ln>
                <a:solidFill>
                  <a:schemeClr val="accent1">
                    <a:lumMod val="50000"/>
                  </a:schemeClr>
                </a:solidFill>
                <a:effectLst/>
                <a:uLnTx/>
                <a:uFillTx/>
                <a:latin typeface="Calibri" panose="020F0502020204030204"/>
                <a:ea typeface="+mn-ea"/>
                <a:cs typeface="+mn-cs"/>
              </a:rPr>
              <a:t>, 4000 Welsh soldiers were killed during WW1.</a:t>
            </a:r>
          </a:p>
        </p:txBody>
      </p:sp>
      <p:pic>
        <p:nvPicPr>
          <p:cNvPr id="3" name="Picture 2">
            <a:extLst>
              <a:ext uri="{FF2B5EF4-FFF2-40B4-BE49-F238E27FC236}">
                <a16:creationId xmlns:a16="http://schemas.microsoft.com/office/drawing/2014/main" id="{D65D0C0E-95A3-8229-1DD1-B8241FA3A6A3}"/>
              </a:ext>
            </a:extLst>
          </p:cNvPr>
          <p:cNvPicPr>
            <a:picLocks noChangeAspect="1"/>
          </p:cNvPicPr>
          <p:nvPr/>
        </p:nvPicPr>
        <p:blipFill>
          <a:blip r:embed="rId2"/>
          <a:stretch>
            <a:fillRect/>
          </a:stretch>
        </p:blipFill>
        <p:spPr>
          <a:xfrm>
            <a:off x="288689" y="169863"/>
            <a:ext cx="8153183" cy="5840501"/>
          </a:xfrm>
          <a:prstGeom prst="rect">
            <a:avLst/>
          </a:prstGeom>
        </p:spPr>
      </p:pic>
      <p:sp>
        <p:nvSpPr>
          <p:cNvPr id="5" name="Rectangle 4">
            <a:extLst>
              <a:ext uri="{FF2B5EF4-FFF2-40B4-BE49-F238E27FC236}">
                <a16:creationId xmlns:a16="http://schemas.microsoft.com/office/drawing/2014/main" id="{17A33863-4506-291D-BAB7-7712C79E2ACA}"/>
              </a:ext>
            </a:extLst>
          </p:cNvPr>
          <p:cNvSpPr/>
          <p:nvPr/>
        </p:nvSpPr>
        <p:spPr>
          <a:xfrm>
            <a:off x="288689" y="6169709"/>
            <a:ext cx="6750457"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Aled</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Rhys Hughes (2016) photograph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 shell stays wedged in a tree, a century after the battle took place</a:t>
            </a:r>
          </a:p>
        </p:txBody>
      </p:sp>
      <p:sp>
        <p:nvSpPr>
          <p:cNvPr id="9" name="Rectangle 8">
            <a:extLst>
              <a:ext uri="{FF2B5EF4-FFF2-40B4-BE49-F238E27FC236}">
                <a16:creationId xmlns:a16="http://schemas.microsoft.com/office/drawing/2014/main" id="{7D12DE38-D05B-ADC7-B67E-95897FD744BC}"/>
              </a:ext>
            </a:extLst>
          </p:cNvPr>
          <p:cNvSpPr/>
          <p:nvPr/>
        </p:nvSpPr>
        <p:spPr>
          <a:xfrm>
            <a:off x="7249758" y="6364089"/>
            <a:ext cx="4389856" cy="369332"/>
          </a:xfrm>
          <a:prstGeom prst="rect">
            <a:avLst/>
          </a:prstGeom>
        </p:spPr>
        <p:txBody>
          <a:bodyPr wrap="none">
            <a:spAutoFit/>
          </a:bodyPr>
          <a:lstStyle/>
          <a:p>
            <a:pPr lvl="0">
              <a:defRPr/>
            </a:pPr>
            <a:r>
              <a:rPr lang="en-US" dirty="0">
                <a:solidFill>
                  <a:prstClr val="black"/>
                </a:solidFill>
              </a:rPr>
              <a:t>https://www.bbc.co.uk/cymrufyw/36725113</a:t>
            </a:r>
          </a:p>
        </p:txBody>
      </p:sp>
    </p:spTree>
    <p:extLst>
      <p:ext uri="{BB962C8B-B14F-4D97-AF65-F5344CB8AC3E}">
        <p14:creationId xmlns:p14="http://schemas.microsoft.com/office/powerpoint/2010/main" val="12395425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08C55-B412-4DE5-8927-5B14F2BDA389}"/>
              </a:ext>
            </a:extLst>
          </p:cNvPr>
          <p:cNvSpPr>
            <a:spLocks noGrp="1"/>
          </p:cNvSpPr>
          <p:nvPr>
            <p:ph type="title"/>
          </p:nvPr>
        </p:nvSpPr>
        <p:spPr/>
        <p:txBody>
          <a:bodyPr/>
          <a:lstStyle/>
          <a:p>
            <a:endParaRPr lang="en-GB"/>
          </a:p>
        </p:txBody>
      </p:sp>
      <p:pic>
        <p:nvPicPr>
          <p:cNvPr id="7170" name="Picture 2" descr="Image result for aled Rhys Hughes mametz wood flags">
            <a:extLst>
              <a:ext uri="{FF2B5EF4-FFF2-40B4-BE49-F238E27FC236}">
                <a16:creationId xmlns:a16="http://schemas.microsoft.com/office/drawing/2014/main" id="{431BCBC8-804C-4E6D-8C50-A4448E67C71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3123" y="169642"/>
            <a:ext cx="5526654" cy="396076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25FEBFE6-49B4-4A34-B254-8891686849E4}"/>
              </a:ext>
            </a:extLst>
          </p:cNvPr>
          <p:cNvSpPr/>
          <p:nvPr/>
        </p:nvSpPr>
        <p:spPr>
          <a:xfrm>
            <a:off x="233950" y="4804121"/>
            <a:ext cx="5283125" cy="1754326"/>
          </a:xfrm>
          <a:prstGeom prst="rect">
            <a:avLst/>
          </a:prstGeom>
        </p:spPr>
        <p:txBody>
          <a:bodyPr wrap="square">
            <a:spAutoFit/>
          </a:bodyPr>
          <a:lstStyle/>
          <a:p>
            <a:r>
              <a:rPr lang="en-GB" dirty="0">
                <a:solidFill>
                  <a:schemeClr val="accent1">
                    <a:lumMod val="50000"/>
                  </a:schemeClr>
                </a:solidFill>
                <a:latin typeface="Arial" panose="020B0604020202020204" pitchFamily="34" charset="0"/>
                <a:cs typeface="Arial" panose="020B0604020202020204" pitchFamily="34" charset="0"/>
              </a:rPr>
              <a:t>I went in (to Mametz Wood) about 50 times in all and I came across about six red dragon flags attached to the trees. All of them, apart from one, had been there for many years and now look as if they had grown into the trees, or that  the trees have drawn them in.</a:t>
            </a:r>
          </a:p>
        </p:txBody>
      </p:sp>
      <p:sp>
        <p:nvSpPr>
          <p:cNvPr id="6" name="Rectangle 5">
            <a:extLst>
              <a:ext uri="{FF2B5EF4-FFF2-40B4-BE49-F238E27FC236}">
                <a16:creationId xmlns:a16="http://schemas.microsoft.com/office/drawing/2014/main" id="{E8B6F483-1014-44F8-945B-56B2094A596B}"/>
              </a:ext>
            </a:extLst>
          </p:cNvPr>
          <p:cNvSpPr/>
          <p:nvPr/>
        </p:nvSpPr>
        <p:spPr>
          <a:xfrm>
            <a:off x="5822415" y="169643"/>
            <a:ext cx="5531385"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Bues</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mewn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na</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Coedwig</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Mametz)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tua</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50 o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weithie</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gyd</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ddes</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ar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draws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tua</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chwech</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baner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draig</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goch</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wedi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eu</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hoelio</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coed.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Oedd</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bob un,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oni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bai am un,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wedi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bod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na</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am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flynyddoedd</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mawr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ac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maen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nhw</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fel</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petaen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nhw</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wedi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tyfu</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mewn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coed,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neu'r</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coed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wedi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eu</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cymryd</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nhw</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i</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 </a:t>
            </a:r>
            <a:r>
              <a:rPr kumimoji="0" lang="en-US" b="0" i="0" u="none" strike="noStrike" kern="1200" cap="none" spc="0" normalizeH="0" baseline="0" noProof="0" dirty="0" err="1">
                <a:ln>
                  <a:noFill/>
                </a:ln>
                <a:solidFill>
                  <a:schemeClr val="accent1"/>
                </a:solidFill>
                <a:effectLst/>
                <a:uLnTx/>
                <a:uFillTx/>
                <a:latin typeface="Arial" panose="020B0604020202020204" pitchFamily="34" charset="0"/>
                <a:cs typeface="Arial" panose="020B0604020202020204" pitchFamily="34" charset="0"/>
              </a:rPr>
              <a:t>mewn</a:t>
            </a:r>
            <a:r>
              <a:rPr kumimoji="0" lang="en-US" b="0"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a:t>
            </a:r>
          </a:p>
        </p:txBody>
      </p:sp>
      <p:sp>
        <p:nvSpPr>
          <p:cNvPr id="4" name="Rectangle 3">
            <a:extLst>
              <a:ext uri="{FF2B5EF4-FFF2-40B4-BE49-F238E27FC236}">
                <a16:creationId xmlns:a16="http://schemas.microsoft.com/office/drawing/2014/main" id="{977C54C6-DB81-4FA7-8D58-B9299907509C}"/>
              </a:ext>
            </a:extLst>
          </p:cNvPr>
          <p:cNvSpPr/>
          <p:nvPr/>
        </p:nvSpPr>
        <p:spPr>
          <a:xfrm>
            <a:off x="307630" y="4130412"/>
            <a:ext cx="3577646" cy="369332"/>
          </a:xfrm>
          <a:prstGeom prst="rect">
            <a:avLst/>
          </a:prstGeom>
        </p:spPr>
        <p:txBody>
          <a:bodyPr wrap="none">
            <a:spAutoFit/>
          </a:bodyPr>
          <a:lstStyle/>
          <a:p>
            <a:pPr lvl="0">
              <a:defRPr/>
            </a:pPr>
            <a:r>
              <a:rPr lang="en-US" dirty="0" err="1">
                <a:solidFill>
                  <a:prstClr val="black"/>
                </a:solidFill>
              </a:rPr>
              <a:t>Aled</a:t>
            </a:r>
            <a:r>
              <a:rPr lang="en-US" dirty="0">
                <a:solidFill>
                  <a:prstClr val="black"/>
                </a:solidFill>
              </a:rPr>
              <a:t> Rhys Hughes 2016 photograph </a:t>
            </a:r>
          </a:p>
        </p:txBody>
      </p:sp>
      <p:pic>
        <p:nvPicPr>
          <p:cNvPr id="9" name="Picture 8">
            <a:extLst>
              <a:ext uri="{FF2B5EF4-FFF2-40B4-BE49-F238E27FC236}">
                <a16:creationId xmlns:a16="http://schemas.microsoft.com/office/drawing/2014/main" id="{90B9875C-E32C-8750-6FB1-0F349389C42A}"/>
              </a:ext>
            </a:extLst>
          </p:cNvPr>
          <p:cNvPicPr>
            <a:picLocks noChangeAspect="1"/>
          </p:cNvPicPr>
          <p:nvPr/>
        </p:nvPicPr>
        <p:blipFill>
          <a:blip r:embed="rId3"/>
          <a:stretch>
            <a:fillRect/>
          </a:stretch>
        </p:blipFill>
        <p:spPr>
          <a:xfrm>
            <a:off x="5952665" y="2135063"/>
            <a:ext cx="5604488" cy="4016550"/>
          </a:xfrm>
          <a:prstGeom prst="rect">
            <a:avLst/>
          </a:prstGeom>
        </p:spPr>
      </p:pic>
      <p:sp>
        <p:nvSpPr>
          <p:cNvPr id="10" name="TextBox 9">
            <a:extLst>
              <a:ext uri="{FF2B5EF4-FFF2-40B4-BE49-F238E27FC236}">
                <a16:creationId xmlns:a16="http://schemas.microsoft.com/office/drawing/2014/main" id="{5704AE3B-A3FF-EF4F-CDA3-BAF2BB2ADFA1}"/>
              </a:ext>
            </a:extLst>
          </p:cNvPr>
          <p:cNvSpPr txBox="1"/>
          <p:nvPr/>
        </p:nvSpPr>
        <p:spPr>
          <a:xfrm>
            <a:off x="5688606" y="6319025"/>
            <a:ext cx="611981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Aled</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Rhys Hughes (2016) photograph Welsh dragon Flag on tree</a:t>
            </a:r>
          </a:p>
        </p:txBody>
      </p:sp>
    </p:spTree>
    <p:extLst>
      <p:ext uri="{BB962C8B-B14F-4D97-AF65-F5344CB8AC3E}">
        <p14:creationId xmlns:p14="http://schemas.microsoft.com/office/powerpoint/2010/main" val="23147404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10;unlliw_01.tif                                                  00000012Tribes                         C0DA0F20:"/>
          <p:cNvPicPr>
            <a:picLocks noChangeAspect="1" noChangeArrowheads="1"/>
          </p:cNvPicPr>
          <p:nvPr/>
        </p:nvPicPr>
        <p:blipFill>
          <a:blip r:embed="rId2"/>
          <a:srcRect/>
          <a:stretch>
            <a:fillRect/>
          </a:stretch>
        </p:blipFill>
        <p:spPr bwMode="auto">
          <a:xfrm>
            <a:off x="1524000" y="0"/>
            <a:ext cx="9144000" cy="6858000"/>
          </a:xfrm>
          <a:prstGeom prst="rect">
            <a:avLst/>
          </a:prstGeom>
          <a:noFill/>
        </p:spPr>
      </p:pic>
      <p:sp>
        <p:nvSpPr>
          <p:cNvPr id="4" name="TextBox 3"/>
          <p:cNvSpPr txBox="1"/>
          <p:nvPr/>
        </p:nvSpPr>
        <p:spPr>
          <a:xfrm>
            <a:off x="7929335" y="376833"/>
            <a:ext cx="2470032" cy="646331"/>
          </a:xfrm>
          <a:prstGeom prst="rect">
            <a:avLst/>
          </a:prstGeom>
          <a:noFill/>
        </p:spPr>
        <p:txBody>
          <a:bodyPr wrap="square" rtlCol="0">
            <a:spAutoFit/>
          </a:bodyPr>
          <a:lstStyle/>
          <a:p>
            <a:r>
              <a:rPr lang="en-US" dirty="0" err="1"/>
              <a:t>Carwyn</a:t>
            </a:r>
            <a:r>
              <a:rPr lang="en-US" dirty="0"/>
              <a:t> Evans</a:t>
            </a:r>
          </a:p>
          <a:p>
            <a:endParaRPr lang="en-US"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7CD01-ECFC-8387-ACF5-2CDC5115FB2E}"/>
              </a:ext>
            </a:extLst>
          </p:cNvPr>
          <p:cNvSpPr>
            <a:spLocks noGrp="1"/>
          </p:cNvSpPr>
          <p:nvPr>
            <p:ph type="title"/>
          </p:nvPr>
        </p:nvSpPr>
        <p:spPr>
          <a:xfrm>
            <a:off x="629227" y="174363"/>
            <a:ext cx="10515600" cy="905400"/>
          </a:xfrm>
        </p:spPr>
        <p:txBody>
          <a:bodyPr/>
          <a:lstStyle/>
          <a:p>
            <a:r>
              <a:rPr lang="en-US" dirty="0"/>
              <a:t>Rhys Bevan  Jones</a:t>
            </a:r>
          </a:p>
        </p:txBody>
      </p:sp>
      <p:pic>
        <p:nvPicPr>
          <p:cNvPr id="5" name="Content Placeholder 4" descr="A red wall with people faces&#10;&#10;Description automatically generated">
            <a:extLst>
              <a:ext uri="{FF2B5EF4-FFF2-40B4-BE49-F238E27FC236}">
                <a16:creationId xmlns:a16="http://schemas.microsoft.com/office/drawing/2014/main" id="{6FCE9DD6-9A7F-8286-6E54-1645FDD4A27C}"/>
              </a:ext>
            </a:extLst>
          </p:cNvPr>
          <p:cNvPicPr>
            <a:picLocks noGrp="1" noChangeAspect="1"/>
          </p:cNvPicPr>
          <p:nvPr>
            <p:ph idx="1"/>
          </p:nvPr>
        </p:nvPicPr>
        <p:blipFill>
          <a:blip r:embed="rId2"/>
          <a:stretch>
            <a:fillRect/>
          </a:stretch>
        </p:blipFill>
        <p:spPr>
          <a:xfrm>
            <a:off x="413694" y="964504"/>
            <a:ext cx="5473333" cy="5766094"/>
          </a:xfrm>
        </p:spPr>
      </p:pic>
      <p:pic>
        <p:nvPicPr>
          <p:cNvPr id="7" name="Picture 6" descr="A pattern of black and white hats&#10;&#10;Description automatically generated">
            <a:extLst>
              <a:ext uri="{FF2B5EF4-FFF2-40B4-BE49-F238E27FC236}">
                <a16:creationId xmlns:a16="http://schemas.microsoft.com/office/drawing/2014/main" id="{9D376FA8-D8E2-2412-0C8F-5D0266DF7233}"/>
              </a:ext>
            </a:extLst>
          </p:cNvPr>
          <p:cNvPicPr>
            <a:picLocks noChangeAspect="1"/>
          </p:cNvPicPr>
          <p:nvPr/>
        </p:nvPicPr>
        <p:blipFill>
          <a:blip r:embed="rId3"/>
          <a:stretch>
            <a:fillRect/>
          </a:stretch>
        </p:blipFill>
        <p:spPr>
          <a:xfrm>
            <a:off x="6237726" y="249043"/>
            <a:ext cx="5819400" cy="5927920"/>
          </a:xfrm>
          <a:prstGeom prst="rect">
            <a:avLst/>
          </a:prstGeom>
        </p:spPr>
      </p:pic>
      <p:sp>
        <p:nvSpPr>
          <p:cNvPr id="8" name="TextBox 7">
            <a:extLst>
              <a:ext uri="{FF2B5EF4-FFF2-40B4-BE49-F238E27FC236}">
                <a16:creationId xmlns:a16="http://schemas.microsoft.com/office/drawing/2014/main" id="{1BA11704-76FD-BFF5-B9F8-0F1DFA3AFF03}"/>
              </a:ext>
            </a:extLst>
          </p:cNvPr>
          <p:cNvSpPr txBox="1"/>
          <p:nvPr/>
        </p:nvSpPr>
        <p:spPr>
          <a:xfrm>
            <a:off x="6237726" y="6361266"/>
            <a:ext cx="5325047" cy="369332"/>
          </a:xfrm>
          <a:prstGeom prst="rect">
            <a:avLst/>
          </a:prstGeom>
          <a:noFill/>
        </p:spPr>
        <p:txBody>
          <a:bodyPr wrap="none" rtlCol="0">
            <a:spAutoFit/>
          </a:bodyPr>
          <a:lstStyle/>
          <a:p>
            <a:r>
              <a:rPr lang="en-US" dirty="0"/>
              <a:t>https://</a:t>
            </a:r>
            <a:r>
              <a:rPr lang="en-US" dirty="0" err="1"/>
              <a:t>www.rhysbevanjones.com</a:t>
            </a:r>
            <a:r>
              <a:rPr lang="en-US" dirty="0"/>
              <a:t>/</a:t>
            </a:r>
            <a:r>
              <a:rPr lang="en-US" dirty="0" err="1"/>
              <a:t>hunaniaeth</a:t>
            </a:r>
            <a:r>
              <a:rPr lang="en-US" dirty="0"/>
              <a:t>-identity</a:t>
            </a:r>
          </a:p>
        </p:txBody>
      </p:sp>
    </p:spTree>
    <p:extLst>
      <p:ext uri="{BB962C8B-B14F-4D97-AF65-F5344CB8AC3E}">
        <p14:creationId xmlns:p14="http://schemas.microsoft.com/office/powerpoint/2010/main" val="28440732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Title 1">
            <a:extLst>
              <a:ext uri="{FF2B5EF4-FFF2-40B4-BE49-F238E27FC236}">
                <a16:creationId xmlns:a16="http://schemas.microsoft.com/office/drawing/2014/main" id="{79368144-F2CF-280F-FDA3-9CD8495A34B1}"/>
              </a:ext>
            </a:extLst>
          </p:cNvPr>
          <p:cNvSpPr>
            <a:spLocks noGrp="1"/>
          </p:cNvSpPr>
          <p:nvPr>
            <p:ph type="title"/>
          </p:nvPr>
        </p:nvSpPr>
        <p:spPr/>
        <p:txBody>
          <a:bodyPr/>
          <a:lstStyle/>
          <a:p>
            <a:pPr eaLnBrk="1" hangingPunct="1"/>
            <a:r>
              <a:rPr lang="en-US" altLang="en-US"/>
              <a:t>Melin Tregwynt</a:t>
            </a:r>
          </a:p>
        </p:txBody>
      </p:sp>
      <p:sp>
        <p:nvSpPr>
          <p:cNvPr id="3" name="Content Placeholder 2">
            <a:extLst>
              <a:ext uri="{FF2B5EF4-FFF2-40B4-BE49-F238E27FC236}">
                <a16:creationId xmlns:a16="http://schemas.microsoft.com/office/drawing/2014/main" id="{ACC876EE-AD1A-5407-A1DA-8A7AF0FB0457}"/>
              </a:ext>
            </a:extLst>
          </p:cNvPr>
          <p:cNvSpPr>
            <a:spLocks noGrp="1"/>
          </p:cNvSpPr>
          <p:nvPr>
            <p:ph idx="1"/>
          </p:nvPr>
        </p:nvSpPr>
        <p:spPr/>
        <p:txBody>
          <a:bodyPr rtlCol="0">
            <a:normAutofit fontScale="92500" lnSpcReduction="10000"/>
          </a:bodyPr>
          <a:lstStyle/>
          <a:p>
            <a:pPr marL="0" indent="0" eaLnBrk="1" fontAlgn="auto" hangingPunct="1">
              <a:spcAft>
                <a:spcPts val="0"/>
              </a:spcAft>
              <a:buFont typeface="Arial"/>
              <a:buNone/>
              <a:defRPr/>
            </a:pPr>
            <a:r>
              <a:rPr lang="en-US" dirty="0"/>
              <a:t>Design led company making an authentic product with a strong Welsh tradition with a story and an authentic feel</a:t>
            </a:r>
          </a:p>
          <a:p>
            <a:pPr marL="0" indent="0" eaLnBrk="1" fontAlgn="auto" hangingPunct="1">
              <a:spcAft>
                <a:spcPts val="0"/>
              </a:spcAft>
              <a:buFont typeface="Arial"/>
              <a:buNone/>
              <a:defRPr/>
            </a:pPr>
            <a:r>
              <a:rPr lang="en-US" dirty="0"/>
              <a:t>celebrating the roots and traditions with an anchor in contemporary design and product.</a:t>
            </a:r>
          </a:p>
          <a:p>
            <a:pPr marL="0" indent="0" eaLnBrk="1" fontAlgn="auto" hangingPunct="1">
              <a:spcAft>
                <a:spcPts val="0"/>
              </a:spcAft>
              <a:buFont typeface="Arial"/>
              <a:buNone/>
              <a:defRPr/>
            </a:pPr>
            <a:r>
              <a:rPr lang="en-US" dirty="0"/>
              <a:t>Traditional ways of making things using design to make products for the contemporary international market </a:t>
            </a:r>
          </a:p>
          <a:p>
            <a:pPr eaLnBrk="1" fontAlgn="auto" hangingPunct="1">
              <a:spcAft>
                <a:spcPts val="0"/>
              </a:spcAft>
              <a:buFont typeface="Arial"/>
              <a:buChar char="•"/>
              <a:defRPr/>
            </a:pPr>
            <a:r>
              <a:rPr lang="en-US" dirty="0"/>
              <a:t>designing </a:t>
            </a:r>
          </a:p>
          <a:p>
            <a:pPr eaLnBrk="1" fontAlgn="auto" hangingPunct="1">
              <a:spcAft>
                <a:spcPts val="0"/>
              </a:spcAft>
              <a:buFont typeface="Arial"/>
              <a:buChar char="•"/>
              <a:defRPr/>
            </a:pPr>
            <a:r>
              <a:rPr lang="en-US" dirty="0"/>
              <a:t>product</a:t>
            </a:r>
          </a:p>
          <a:p>
            <a:pPr eaLnBrk="1" fontAlgn="auto" hangingPunct="1">
              <a:spcAft>
                <a:spcPts val="0"/>
              </a:spcAft>
              <a:buFont typeface="Arial"/>
              <a:buChar char="•"/>
              <a:defRPr/>
            </a:pPr>
            <a:r>
              <a:rPr lang="en-US" dirty="0"/>
              <a:t>marketing</a:t>
            </a:r>
          </a:p>
          <a:p>
            <a:pPr marL="0" indent="0" eaLnBrk="1" fontAlgn="auto" hangingPunct="1">
              <a:spcAft>
                <a:spcPts val="0"/>
              </a:spcAft>
              <a:buFont typeface="Arial"/>
              <a:buNone/>
              <a:defRPr/>
            </a:pPr>
            <a:r>
              <a:rPr lang="en-US" dirty="0" err="1"/>
              <a:t>w.designwales.org.uk</a:t>
            </a:r>
            <a:r>
              <a:rPr lang="en-US" dirty="0"/>
              <a:t>/pages/</a:t>
            </a:r>
            <a:r>
              <a:rPr lang="en-US" dirty="0" err="1"/>
              <a:t>films.htm</a:t>
            </a:r>
            <a:endParaRPr lang="en-US"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itle 1">
            <a:extLst>
              <a:ext uri="{FF2B5EF4-FFF2-40B4-BE49-F238E27FC236}">
                <a16:creationId xmlns:a16="http://schemas.microsoft.com/office/drawing/2014/main" id="{E5B329E6-CC0A-BE25-556C-C11D965318B1}"/>
              </a:ext>
            </a:extLst>
          </p:cNvPr>
          <p:cNvSpPr>
            <a:spLocks noGrp="1"/>
          </p:cNvSpPr>
          <p:nvPr>
            <p:ph type="title"/>
          </p:nvPr>
        </p:nvSpPr>
        <p:spPr/>
        <p:txBody>
          <a:bodyPr/>
          <a:lstStyle/>
          <a:p>
            <a:pPr eaLnBrk="1" hangingPunct="1"/>
            <a:endParaRPr lang="en-US" altLang="en-US"/>
          </a:p>
        </p:txBody>
      </p:sp>
      <p:pic>
        <p:nvPicPr>
          <p:cNvPr id="81922" name="Picture 3">
            <a:extLst>
              <a:ext uri="{FF2B5EF4-FFF2-40B4-BE49-F238E27FC236}">
                <a16:creationId xmlns:a16="http://schemas.microsoft.com/office/drawing/2014/main" id="{38D580CE-5338-B062-9779-3231676C4AD7}"/>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0"/>
            <a:ext cx="83947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3" name="Content Placeholder 1">
            <a:extLst>
              <a:ext uri="{FF2B5EF4-FFF2-40B4-BE49-F238E27FC236}">
                <a16:creationId xmlns:a16="http://schemas.microsoft.com/office/drawing/2014/main" id="{140D0BBC-FA93-D178-7431-D4FF53751E0A}"/>
              </a:ext>
            </a:extLst>
          </p:cNvPr>
          <p:cNvSpPr>
            <a:spLocks noGrp="1"/>
          </p:cNvSpPr>
          <p:nvPr>
            <p:ph idx="1"/>
          </p:nvPr>
        </p:nvSpPr>
        <p:spPr/>
        <p:txBody>
          <a:bodyPr/>
          <a:lstStyle/>
          <a:p>
            <a:endParaRPr lang="en-US" altLang="en-US"/>
          </a:p>
        </p:txBody>
      </p:sp>
      <p:pic>
        <p:nvPicPr>
          <p:cNvPr id="81924" name="Picture 3">
            <a:extLst>
              <a:ext uri="{FF2B5EF4-FFF2-40B4-BE49-F238E27FC236}">
                <a16:creationId xmlns:a16="http://schemas.microsoft.com/office/drawing/2014/main" id="{777E6665-6F67-67BC-006C-1C6E3F2C1F3D}"/>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8577263" y="3303588"/>
            <a:ext cx="3005137" cy="300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itle 1">
            <a:extLst>
              <a:ext uri="{FF2B5EF4-FFF2-40B4-BE49-F238E27FC236}">
                <a16:creationId xmlns:a16="http://schemas.microsoft.com/office/drawing/2014/main" id="{60E30464-37F2-D34B-90E7-34E66FB62296}"/>
              </a:ext>
            </a:extLst>
          </p:cNvPr>
          <p:cNvSpPr>
            <a:spLocks noGrp="1"/>
          </p:cNvSpPr>
          <p:nvPr>
            <p:ph type="title"/>
          </p:nvPr>
        </p:nvSpPr>
        <p:spPr/>
        <p:txBody>
          <a:bodyPr/>
          <a:lstStyle/>
          <a:p>
            <a:pPr eaLnBrk="1" hangingPunct="1"/>
            <a:endParaRPr lang="en-US" altLang="en-US"/>
          </a:p>
        </p:txBody>
      </p:sp>
      <p:pic>
        <p:nvPicPr>
          <p:cNvPr id="82946" name="Picture 3">
            <a:extLst>
              <a:ext uri="{FF2B5EF4-FFF2-40B4-BE49-F238E27FC236}">
                <a16:creationId xmlns:a16="http://schemas.microsoft.com/office/drawing/2014/main" id="{E745C27C-66BD-46E5-74AE-2511B6FA25E0}"/>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761288" y="3270250"/>
            <a:ext cx="3516312" cy="351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5FA19809-75D7-8954-EB26-08C0A143DA29}"/>
              </a:ext>
            </a:extLst>
          </p:cNvPr>
          <p:cNvSpPr/>
          <p:nvPr/>
        </p:nvSpPr>
        <p:spPr>
          <a:xfrm>
            <a:off x="9518650" y="2400300"/>
            <a:ext cx="2271713" cy="646113"/>
          </a:xfrm>
          <a:prstGeom prst="rect">
            <a:avLst/>
          </a:prstGeom>
        </p:spPr>
        <p:txBody>
          <a:bodyPr>
            <a:spAutoFit/>
          </a:bodyPr>
          <a:lstStyle/>
          <a:p>
            <a:pPr eaLnBrk="1" fontAlgn="auto" hangingPunct="1">
              <a:spcBef>
                <a:spcPts val="0"/>
              </a:spcBef>
              <a:spcAft>
                <a:spcPts val="0"/>
              </a:spcAft>
              <a:defRPr/>
            </a:pPr>
            <a:r>
              <a:rPr lang="en-US" cap="all" dirty="0">
                <a:latin typeface="Lucida Sans Unicode" charset="0"/>
              </a:rPr>
              <a:t>ADAIN AVION Marc Rees 2012</a:t>
            </a:r>
          </a:p>
        </p:txBody>
      </p:sp>
      <p:pic>
        <p:nvPicPr>
          <p:cNvPr id="82948" name="Picture 5">
            <a:extLst>
              <a:ext uri="{FF2B5EF4-FFF2-40B4-BE49-F238E27FC236}">
                <a16:creationId xmlns:a16="http://schemas.microsoft.com/office/drawing/2014/main" id="{F6260EBE-EEC9-3B0E-8520-F66E85A83EBB}"/>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590550" y="3282950"/>
            <a:ext cx="3367088" cy="336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9" name="Rectangle 6">
            <a:extLst>
              <a:ext uri="{FF2B5EF4-FFF2-40B4-BE49-F238E27FC236}">
                <a16:creationId xmlns:a16="http://schemas.microsoft.com/office/drawing/2014/main" id="{7E7CA579-6EB0-9DBF-FAAF-610FF817E8E6}"/>
              </a:ext>
            </a:extLst>
          </p:cNvPr>
          <p:cNvSpPr>
            <a:spLocks noChangeArrowheads="1"/>
          </p:cNvSpPr>
          <p:nvPr/>
        </p:nvSpPr>
        <p:spPr bwMode="auto">
          <a:xfrm>
            <a:off x="4110038" y="4926013"/>
            <a:ext cx="37353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Cushions from a company called Takaokaya again in Japan They take the fabric and use it in a totally original way, almost like Origami.</a:t>
            </a:r>
          </a:p>
        </p:txBody>
      </p:sp>
      <p:pic>
        <p:nvPicPr>
          <p:cNvPr id="82950" name="Picture 6">
            <a:extLst>
              <a:ext uri="{FF2B5EF4-FFF2-40B4-BE49-F238E27FC236}">
                <a16:creationId xmlns:a16="http://schemas.microsoft.com/office/drawing/2014/main" id="{C1B86552-FCCD-539D-3363-BE20C55FACCE}"/>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5475288" y="195263"/>
            <a:ext cx="3836987" cy="287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1" name="Picture 5">
            <a:extLst>
              <a:ext uri="{FF2B5EF4-FFF2-40B4-BE49-F238E27FC236}">
                <a16:creationId xmlns:a16="http://schemas.microsoft.com/office/drawing/2014/main" id="{CA738134-5270-FEFE-852B-178E04BBCBA7}"/>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376238" y="215900"/>
            <a:ext cx="4806950" cy="2830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52" name="TextBox 1">
            <a:extLst>
              <a:ext uri="{FF2B5EF4-FFF2-40B4-BE49-F238E27FC236}">
                <a16:creationId xmlns:a16="http://schemas.microsoft.com/office/drawing/2014/main" id="{B9BDD996-68EB-C57A-C27A-FE8F7995049C}"/>
              </a:ext>
            </a:extLst>
          </p:cNvPr>
          <p:cNvSpPr txBox="1">
            <a:spLocks noChangeArrowheads="1"/>
          </p:cNvSpPr>
          <p:nvPr/>
        </p:nvSpPr>
        <p:spPr bwMode="auto">
          <a:xfrm>
            <a:off x="4114800" y="3270250"/>
            <a:ext cx="12430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US" altLang="en-US"/>
              <a:t>Big Brother</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F452A-88B5-41F1-01E3-CD4807509039}"/>
              </a:ext>
            </a:extLst>
          </p:cNvPr>
          <p:cNvSpPr>
            <a:spLocks noGrp="1"/>
          </p:cNvSpPr>
          <p:nvPr>
            <p:ph type="title"/>
          </p:nvPr>
        </p:nvSpPr>
        <p:spPr/>
        <p:txBody>
          <a:bodyPr/>
          <a:lstStyle/>
          <a:p>
            <a:endParaRPr lang="en-US"/>
          </a:p>
        </p:txBody>
      </p:sp>
      <p:pic>
        <p:nvPicPr>
          <p:cNvPr id="7" name="Picture 6" descr="A screenshot of a person wearing a colorful jacket&#10;&#10;AI-generated content may be incorrect.">
            <a:extLst>
              <a:ext uri="{FF2B5EF4-FFF2-40B4-BE49-F238E27FC236}">
                <a16:creationId xmlns:a16="http://schemas.microsoft.com/office/drawing/2014/main" id="{F62FB842-5966-B01C-9E64-ABD58FC3706A}"/>
              </a:ext>
            </a:extLst>
          </p:cNvPr>
          <p:cNvPicPr>
            <a:picLocks noChangeAspect="1"/>
          </p:cNvPicPr>
          <p:nvPr/>
        </p:nvPicPr>
        <p:blipFill>
          <a:blip r:embed="rId2" cstate="screen">
            <a:extLst>
              <a:ext uri="{28A0092B-C50C-407E-A947-70E740481C1C}">
                <a14:useLocalDpi xmlns:a14="http://schemas.microsoft.com/office/drawing/2010/main"/>
              </a:ext>
            </a:extLst>
          </a:blip>
          <a:srcRect/>
          <a:stretch/>
        </p:blipFill>
        <p:spPr>
          <a:xfrm>
            <a:off x="482575" y="3045987"/>
            <a:ext cx="2393976" cy="3770738"/>
          </a:xfrm>
          <a:prstGeom prst="rect">
            <a:avLst/>
          </a:prstGeom>
        </p:spPr>
      </p:pic>
      <p:pic>
        <p:nvPicPr>
          <p:cNvPr id="9" name="Picture 8" descr="A person walking down the runway wearing a colorful coat&#10;&#10;AI-generated content may be incorrect.">
            <a:extLst>
              <a:ext uri="{FF2B5EF4-FFF2-40B4-BE49-F238E27FC236}">
                <a16:creationId xmlns:a16="http://schemas.microsoft.com/office/drawing/2014/main" id="{B0C05028-C323-AD87-1A24-16A88EFF0F2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36989" y="-62277"/>
            <a:ext cx="4572000" cy="6858000"/>
          </a:xfrm>
          <a:prstGeom prst="rect">
            <a:avLst/>
          </a:prstGeom>
        </p:spPr>
      </p:pic>
      <p:pic>
        <p:nvPicPr>
          <p:cNvPr id="11" name="Picture 10" descr="A person walking down the runway&#10;&#10;AI-generated content may be incorrect.">
            <a:extLst>
              <a:ext uri="{FF2B5EF4-FFF2-40B4-BE49-F238E27FC236}">
                <a16:creationId xmlns:a16="http://schemas.microsoft.com/office/drawing/2014/main" id="{91B65C1D-45A3-9BCF-6638-009F2AB0E47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528718" y="-60325"/>
            <a:ext cx="4572000" cy="6858000"/>
          </a:xfrm>
          <a:prstGeom prst="rect">
            <a:avLst/>
          </a:prstGeom>
        </p:spPr>
      </p:pic>
      <p:pic>
        <p:nvPicPr>
          <p:cNvPr id="13" name="Picture 12" descr="A screenshot of a white and blue text&#10;&#10;AI-generated content may be incorrect.">
            <a:extLst>
              <a:ext uri="{FF2B5EF4-FFF2-40B4-BE49-F238E27FC236}">
                <a16:creationId xmlns:a16="http://schemas.microsoft.com/office/drawing/2014/main" id="{C2207E1A-88F7-5811-7EAD-52174D6D7D5C}"/>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160281" y="0"/>
            <a:ext cx="2056721" cy="3205527"/>
          </a:xfrm>
          <a:prstGeom prst="rect">
            <a:avLst/>
          </a:prstGeom>
        </p:spPr>
      </p:pic>
    </p:spTree>
    <p:extLst>
      <p:ext uri="{BB962C8B-B14F-4D97-AF65-F5344CB8AC3E}">
        <p14:creationId xmlns:p14="http://schemas.microsoft.com/office/powerpoint/2010/main" val="75565287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A6278-B48D-BC4F-A143-FF8822F3BE3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5E3366E-911C-D54C-8746-DEC41649FE56}"/>
              </a:ext>
            </a:extLst>
          </p:cNvPr>
          <p:cNvSpPr>
            <a:spLocks noGrp="1"/>
          </p:cNvSpPr>
          <p:nvPr>
            <p:ph idx="1"/>
          </p:nvPr>
        </p:nvSpPr>
        <p:spPr/>
        <p:txBody>
          <a:bodyPr>
            <a:normAutofit/>
          </a:bodyPr>
          <a:lstStyle/>
          <a:p>
            <a:pPr marL="0" indent="0">
              <a:buNone/>
            </a:pPr>
            <a:r>
              <a:rPr lang="en-GB" sz="3600" dirty="0"/>
              <a:t>Things, according to Miller, are constitutive of identity. "Material culture matters," he insists, "because objects create subjects more than the other way round". Even more strongly: "the closer our relationships with objects, the closer our relationships with people".     (Miller 2009)</a:t>
            </a:r>
            <a:endParaRPr lang="en-US" sz="3600" dirty="0"/>
          </a:p>
        </p:txBody>
      </p:sp>
    </p:spTree>
    <p:extLst>
      <p:ext uri="{BB962C8B-B14F-4D97-AF65-F5344CB8AC3E}">
        <p14:creationId xmlns:p14="http://schemas.microsoft.com/office/powerpoint/2010/main" val="20994251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aledrhyshughes.co.uk/cartref/images/14_trowsus.jpg">
            <a:extLst>
              <a:ext uri="{FF2B5EF4-FFF2-40B4-BE49-F238E27FC236}">
                <a16:creationId xmlns:a16="http://schemas.microsoft.com/office/drawing/2014/main" id="{DC1EB789-F7CD-441B-97D5-79E14B41958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1463" y="573001"/>
            <a:ext cx="3690937" cy="555293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1FAFFC37-4BBF-4BF2-9C0A-7E07FAD37B88}"/>
              </a:ext>
            </a:extLst>
          </p:cNvPr>
          <p:cNvSpPr>
            <a:spLocks noGrp="1"/>
          </p:cNvSpPr>
          <p:nvPr>
            <p:ph idx="1"/>
          </p:nvPr>
        </p:nvSpPr>
        <p:spPr>
          <a:xfrm>
            <a:off x="271463" y="0"/>
            <a:ext cx="10515600" cy="709613"/>
          </a:xfrm>
        </p:spPr>
        <p:txBody>
          <a:bodyPr/>
          <a:lstStyle/>
          <a:p>
            <a:pPr marL="0" indent="0">
              <a:buNone/>
            </a:pPr>
            <a:r>
              <a:rPr lang="en-GB" dirty="0" err="1"/>
              <a:t>Aled</a:t>
            </a:r>
            <a:r>
              <a:rPr lang="en-GB" dirty="0"/>
              <a:t> Rhys Hughes </a:t>
            </a:r>
            <a:r>
              <a:rPr lang="en-GB" i="1" dirty="0" err="1"/>
              <a:t>Cartref</a:t>
            </a:r>
            <a:r>
              <a:rPr lang="en-GB" dirty="0"/>
              <a:t>/ </a:t>
            </a:r>
            <a:r>
              <a:rPr lang="en-GB" i="1" dirty="0"/>
              <a:t>Home</a:t>
            </a:r>
            <a:r>
              <a:rPr lang="en-GB" dirty="0"/>
              <a:t> Series</a:t>
            </a:r>
          </a:p>
        </p:txBody>
      </p:sp>
      <p:pic>
        <p:nvPicPr>
          <p:cNvPr id="10244" name="Picture 4" descr="http://www.aledrhyshughes.co.uk/cartref/images/09_dau_lun.jpg">
            <a:extLst>
              <a:ext uri="{FF2B5EF4-FFF2-40B4-BE49-F238E27FC236}">
                <a16:creationId xmlns:a16="http://schemas.microsoft.com/office/drawing/2014/main" id="{5193EFAE-7D88-4088-90B1-5AA5C3BFF02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547778" y="542959"/>
            <a:ext cx="3372759" cy="558249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04268FB-F2E7-476B-A615-7428CEA050C8}"/>
              </a:ext>
            </a:extLst>
          </p:cNvPr>
          <p:cNvPicPr>
            <a:picLocks noChangeAspect="1"/>
          </p:cNvPicPr>
          <p:nvPr/>
        </p:nvPicPr>
        <p:blipFill>
          <a:blip r:embed="rId4"/>
          <a:stretch>
            <a:fillRect/>
          </a:stretch>
        </p:blipFill>
        <p:spPr>
          <a:xfrm>
            <a:off x="4463840" y="526802"/>
            <a:ext cx="3765762" cy="5598655"/>
          </a:xfrm>
          <a:prstGeom prst="rect">
            <a:avLst/>
          </a:prstGeom>
        </p:spPr>
      </p:pic>
      <p:sp>
        <p:nvSpPr>
          <p:cNvPr id="6" name="Rectangle 5">
            <a:extLst>
              <a:ext uri="{FF2B5EF4-FFF2-40B4-BE49-F238E27FC236}">
                <a16:creationId xmlns:a16="http://schemas.microsoft.com/office/drawing/2014/main" id="{CF94D3BE-DE1D-4F8C-B421-C46FEA0E37EA}"/>
              </a:ext>
            </a:extLst>
          </p:cNvPr>
          <p:cNvSpPr/>
          <p:nvPr/>
        </p:nvSpPr>
        <p:spPr>
          <a:xfrm>
            <a:off x="271463" y="6280908"/>
            <a:ext cx="1916487" cy="369332"/>
          </a:xfrm>
          <a:prstGeom prst="rect">
            <a:avLst/>
          </a:prstGeom>
        </p:spPr>
        <p:txBody>
          <a:bodyPr wrap="none">
            <a:spAutoFit/>
          </a:bodyPr>
          <a:lstStyle/>
          <a:p>
            <a:r>
              <a:rPr lang="en-GB" i="1" dirty="0" err="1"/>
              <a:t>Trowsers</a:t>
            </a:r>
            <a:r>
              <a:rPr lang="en-GB" i="1" dirty="0"/>
              <a:t>/ </a:t>
            </a:r>
            <a:r>
              <a:rPr lang="en-GB" i="1" dirty="0" err="1"/>
              <a:t>Trowsus</a:t>
            </a:r>
            <a:endParaRPr lang="en-GB" i="1" dirty="0"/>
          </a:p>
        </p:txBody>
      </p:sp>
      <p:sp>
        <p:nvSpPr>
          <p:cNvPr id="10" name="Rectangle 9">
            <a:extLst>
              <a:ext uri="{FF2B5EF4-FFF2-40B4-BE49-F238E27FC236}">
                <a16:creationId xmlns:a16="http://schemas.microsoft.com/office/drawing/2014/main" id="{710B6B7E-B67F-401F-8464-B0B2D04F1C68}"/>
              </a:ext>
            </a:extLst>
          </p:cNvPr>
          <p:cNvSpPr/>
          <p:nvPr/>
        </p:nvSpPr>
        <p:spPr>
          <a:xfrm>
            <a:off x="4636236" y="6280908"/>
            <a:ext cx="1521314" cy="369332"/>
          </a:xfrm>
          <a:prstGeom prst="rect">
            <a:avLst/>
          </a:prstGeom>
        </p:spPr>
        <p:txBody>
          <a:bodyPr wrap="none">
            <a:spAutoFit/>
          </a:bodyPr>
          <a:lstStyle/>
          <a:p>
            <a:r>
              <a:rPr lang="en-GB" i="1" dirty="0"/>
              <a:t>Venus de Milo</a:t>
            </a:r>
          </a:p>
        </p:txBody>
      </p:sp>
      <p:sp>
        <p:nvSpPr>
          <p:cNvPr id="11" name="Rectangle 10">
            <a:extLst>
              <a:ext uri="{FF2B5EF4-FFF2-40B4-BE49-F238E27FC236}">
                <a16:creationId xmlns:a16="http://schemas.microsoft.com/office/drawing/2014/main" id="{6DE4DC7E-25D7-4DEE-A77E-236F594D326F}"/>
              </a:ext>
            </a:extLst>
          </p:cNvPr>
          <p:cNvSpPr/>
          <p:nvPr/>
        </p:nvSpPr>
        <p:spPr>
          <a:xfrm>
            <a:off x="8605836" y="6280908"/>
            <a:ext cx="2287421" cy="369332"/>
          </a:xfrm>
          <a:prstGeom prst="rect">
            <a:avLst/>
          </a:prstGeom>
        </p:spPr>
        <p:txBody>
          <a:bodyPr wrap="none">
            <a:spAutoFit/>
          </a:bodyPr>
          <a:lstStyle/>
          <a:p>
            <a:r>
              <a:rPr lang="en-GB" i="1" dirty="0"/>
              <a:t>Two Pictures/ </a:t>
            </a:r>
            <a:r>
              <a:rPr lang="en-GB" i="1" dirty="0" err="1"/>
              <a:t>Dau</a:t>
            </a:r>
            <a:r>
              <a:rPr lang="en-GB" i="1" dirty="0"/>
              <a:t> </a:t>
            </a:r>
            <a:r>
              <a:rPr lang="en-GB" i="1" dirty="0" err="1"/>
              <a:t>Lun</a:t>
            </a:r>
            <a:endParaRPr lang="en-GB" i="1" dirty="0"/>
          </a:p>
        </p:txBody>
      </p:sp>
    </p:spTree>
    <p:extLst>
      <p:ext uri="{BB962C8B-B14F-4D97-AF65-F5344CB8AC3E}">
        <p14:creationId xmlns:p14="http://schemas.microsoft.com/office/powerpoint/2010/main" val="39900241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1A31053-903B-114E-9B80-BE4BC43F2124}"/>
              </a:ext>
            </a:extLst>
          </p:cNvPr>
          <p:cNvSpPr/>
          <p:nvPr/>
        </p:nvSpPr>
        <p:spPr>
          <a:xfrm>
            <a:off x="6096000" y="152993"/>
            <a:ext cx="5971504" cy="6555641"/>
          </a:xfrm>
          <a:prstGeom prst="rect">
            <a:avLst/>
          </a:prstGeom>
        </p:spPr>
        <p:txBody>
          <a:bodyPr wrap="square">
            <a:spAutoFit/>
          </a:bodyPr>
          <a:lstStyle/>
          <a:p>
            <a:r>
              <a:rPr lang="en-GB" sz="2800" dirty="0" err="1">
                <a:solidFill>
                  <a:schemeClr val="accent1">
                    <a:lumMod val="50000"/>
                  </a:schemeClr>
                </a:solidFill>
                <a:latin typeface="arial" panose="020B0604020202020204" pitchFamily="34" charset="0"/>
              </a:rPr>
              <a:t>Llys</a:t>
            </a:r>
            <a:r>
              <a:rPr lang="en-GB" sz="2800" dirty="0">
                <a:solidFill>
                  <a:schemeClr val="accent1">
                    <a:lumMod val="50000"/>
                  </a:schemeClr>
                </a:solidFill>
                <a:latin typeface="arial" panose="020B0604020202020204" pitchFamily="34" charset="0"/>
              </a:rPr>
              <a:t> </a:t>
            </a:r>
            <a:r>
              <a:rPr lang="en-GB" sz="2800" dirty="0" err="1">
                <a:solidFill>
                  <a:schemeClr val="accent1">
                    <a:lumMod val="50000"/>
                  </a:schemeClr>
                </a:solidFill>
                <a:latin typeface="arial" panose="020B0604020202020204" pitchFamily="34" charset="0"/>
              </a:rPr>
              <a:t>Euryn</a:t>
            </a:r>
            <a:r>
              <a:rPr lang="en-GB" sz="2800" dirty="0">
                <a:solidFill>
                  <a:schemeClr val="accent1">
                    <a:lumMod val="50000"/>
                  </a:schemeClr>
                </a:solidFill>
                <a:latin typeface="arial" panose="020B0604020202020204" pitchFamily="34" charset="0"/>
              </a:rPr>
              <a:t> was my grandparents' house in </a:t>
            </a:r>
            <a:r>
              <a:rPr lang="en-GB" sz="2800" dirty="0" err="1">
                <a:solidFill>
                  <a:schemeClr val="accent1">
                    <a:lumMod val="50000"/>
                  </a:schemeClr>
                </a:solidFill>
                <a:latin typeface="arial" panose="020B0604020202020204" pitchFamily="34" charset="0"/>
              </a:rPr>
              <a:t>Llansannan</a:t>
            </a:r>
            <a:r>
              <a:rPr lang="en-GB" sz="2800" dirty="0">
                <a:solidFill>
                  <a:schemeClr val="accent1">
                    <a:lumMod val="50000"/>
                  </a:schemeClr>
                </a:solidFill>
                <a:latin typeface="arial" panose="020B0604020202020204" pitchFamily="34" charset="0"/>
              </a:rPr>
              <a:t>, north Wales. After a life spent as farmers they retired to this brand new bungalow in the village. Here they created an extraordinary garden from an unpromising field, and filled the house with the furnishings of their old life ­family photos, ornaments and beautifully kitsch bits and pieces. All were imbued with the story of their lives. Here, therefore, are photographs of that life story, told after they left for the last time, to an old people's home.</a:t>
            </a:r>
            <a:endParaRPr lang="en-GB" sz="2800" dirty="0">
              <a:solidFill>
                <a:schemeClr val="accent1">
                  <a:lumMod val="50000"/>
                </a:schemeClr>
              </a:solidFill>
            </a:endParaRPr>
          </a:p>
        </p:txBody>
      </p:sp>
      <p:sp>
        <p:nvSpPr>
          <p:cNvPr id="7" name="Rectangle 6">
            <a:extLst>
              <a:ext uri="{FF2B5EF4-FFF2-40B4-BE49-F238E27FC236}">
                <a16:creationId xmlns:a16="http://schemas.microsoft.com/office/drawing/2014/main" id="{7DD13D8B-94A4-9C49-967F-CBE5C22AF143}"/>
              </a:ext>
            </a:extLst>
          </p:cNvPr>
          <p:cNvSpPr/>
          <p:nvPr/>
        </p:nvSpPr>
        <p:spPr>
          <a:xfrm>
            <a:off x="197476" y="152993"/>
            <a:ext cx="5752563" cy="6555641"/>
          </a:xfrm>
          <a:prstGeom prst="rect">
            <a:avLst/>
          </a:prstGeom>
        </p:spPr>
        <p:txBody>
          <a:bodyPr wrap="square">
            <a:spAutoFit/>
          </a:bodyPr>
          <a:lstStyle/>
          <a:p>
            <a:r>
              <a:rPr lang="en-GB" sz="2800" dirty="0" err="1">
                <a:solidFill>
                  <a:schemeClr val="accent1"/>
                </a:solidFill>
                <a:latin typeface="arial" panose="020B0604020202020204" pitchFamily="34" charset="0"/>
              </a:rPr>
              <a:t>Cartref</a:t>
            </a:r>
            <a:r>
              <a:rPr lang="en-GB" sz="2800" dirty="0">
                <a:solidFill>
                  <a:schemeClr val="accent1"/>
                </a:solidFill>
                <a:latin typeface="arial" panose="020B0604020202020204" pitchFamily="34" charset="0"/>
              </a:rPr>
              <a:t> Nain a </a:t>
            </a:r>
            <a:r>
              <a:rPr lang="en-GB" sz="2800" dirty="0" err="1">
                <a:solidFill>
                  <a:schemeClr val="accent1"/>
                </a:solidFill>
                <a:latin typeface="arial" panose="020B0604020202020204" pitchFamily="34" charset="0"/>
              </a:rPr>
              <a:t>Taid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yn</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Llansannan</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oedd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Llys</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Euryn</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Ar</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ôl</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ffermio</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gydol</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eu</a:t>
            </a:r>
            <a:r>
              <a:rPr lang="en-GB" sz="2800" dirty="0">
                <a:solidFill>
                  <a:schemeClr val="accent1"/>
                </a:solidFill>
                <a:latin typeface="arial" panose="020B0604020202020204" pitchFamily="34" charset="0"/>
              </a:rPr>
              <a:t> hoes, </a:t>
            </a:r>
            <a:r>
              <a:rPr lang="en-GB" sz="2800" dirty="0" err="1">
                <a:solidFill>
                  <a:schemeClr val="accent1"/>
                </a:solidFill>
                <a:latin typeface="arial" panose="020B0604020202020204" pitchFamily="34" charset="0"/>
              </a:rPr>
              <a:t>ymddeolodd</a:t>
            </a:r>
            <a:r>
              <a:rPr lang="en-GB" sz="2800" dirty="0">
                <a:solidFill>
                  <a:schemeClr val="accent1"/>
                </a:solidFill>
                <a:latin typeface="arial" panose="020B0604020202020204" pitchFamily="34" charset="0"/>
              </a:rPr>
              <a:t> y </a:t>
            </a:r>
            <a:r>
              <a:rPr lang="en-GB" sz="2800" dirty="0" err="1">
                <a:solidFill>
                  <a:schemeClr val="accent1"/>
                </a:solidFill>
                <a:latin typeface="arial" panose="020B0604020202020204" pitchFamily="34" charset="0"/>
              </a:rPr>
              <a:t>ddau</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i'r</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byngalo</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bychan</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newydd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yn</a:t>
            </a:r>
            <a:r>
              <a:rPr lang="en-GB" sz="2800" dirty="0">
                <a:solidFill>
                  <a:schemeClr val="accent1"/>
                </a:solidFill>
                <a:latin typeface="arial" panose="020B0604020202020204" pitchFamily="34" charset="0"/>
              </a:rPr>
              <a:t> y </a:t>
            </a:r>
            <a:r>
              <a:rPr lang="en-GB" sz="2800" dirty="0" err="1">
                <a:solidFill>
                  <a:schemeClr val="accent1"/>
                </a:solidFill>
                <a:latin typeface="arial" panose="020B0604020202020204" pitchFamily="34" charset="0"/>
              </a:rPr>
              <a:t>pentref</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Troesant</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gae</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anaddawol</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yn</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ardd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ryfeddol</a:t>
            </a:r>
            <a:r>
              <a:rPr lang="en-GB" sz="2800" dirty="0">
                <a:solidFill>
                  <a:schemeClr val="accent1"/>
                </a:solidFill>
                <a:latin typeface="arial" panose="020B0604020202020204" pitchFamily="34" charset="0"/>
              </a:rPr>
              <a:t> a </a:t>
            </a:r>
            <a:r>
              <a:rPr lang="en-GB" sz="2800" dirty="0" err="1">
                <a:solidFill>
                  <a:schemeClr val="accent1"/>
                </a:solidFill>
                <a:latin typeface="arial" panose="020B0604020202020204" pitchFamily="34" charset="0"/>
              </a:rPr>
              <a:t>llanwyd</a:t>
            </a:r>
            <a:r>
              <a:rPr lang="en-GB" sz="2800" dirty="0">
                <a:solidFill>
                  <a:schemeClr val="accent1"/>
                </a:solidFill>
                <a:latin typeface="arial" panose="020B0604020202020204" pitchFamily="34" charset="0"/>
              </a:rPr>
              <a:t> y ty </a:t>
            </a:r>
            <a:r>
              <a:rPr lang="en-GB" sz="2800" dirty="0" err="1">
                <a:solidFill>
                  <a:schemeClr val="accent1"/>
                </a:solidFill>
                <a:latin typeface="arial" panose="020B0604020202020204" pitchFamily="34" charset="0"/>
              </a:rPr>
              <a:t>â</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thrugareddau</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eu</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bywyd</a:t>
            </a:r>
            <a:r>
              <a:rPr lang="en-GB" sz="2800" dirty="0">
                <a:solidFill>
                  <a:schemeClr val="accent1"/>
                </a:solidFill>
                <a:latin typeface="arial" panose="020B0604020202020204" pitchFamily="34" charset="0"/>
              </a:rPr>
              <a:t> ­ </a:t>
            </a:r>
            <a:r>
              <a:rPr lang="en-GB" sz="2800" dirty="0" err="1">
                <a:solidFill>
                  <a:schemeClr val="accent1"/>
                </a:solidFill>
                <a:latin typeface="arial" panose="020B0604020202020204" pitchFamily="34" charset="0"/>
              </a:rPr>
              <a:t>yn</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lluniau'r</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teulu</a:t>
            </a:r>
            <a:r>
              <a:rPr lang="en-GB" sz="2800" dirty="0">
                <a:solidFill>
                  <a:schemeClr val="accent1"/>
                </a:solidFill>
                <a:latin typeface="arial" panose="020B0604020202020204" pitchFamily="34" charset="0"/>
              </a:rPr>
              <a:t>, ornaments a </a:t>
            </a:r>
            <a:r>
              <a:rPr lang="en-GB" sz="2800" dirty="0" err="1">
                <a:solidFill>
                  <a:schemeClr val="accent1"/>
                </a:solidFill>
                <a:latin typeface="arial" panose="020B0604020202020204" pitchFamily="34" charset="0"/>
              </a:rPr>
              <a:t>phetheuach</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ymddangosiadol</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ddi-werth</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Ymhlyg</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yn</a:t>
            </a:r>
            <a:r>
              <a:rPr lang="en-GB" sz="2800" dirty="0">
                <a:solidFill>
                  <a:schemeClr val="accent1"/>
                </a:solidFill>
                <a:latin typeface="arial" panose="020B0604020202020204" pitchFamily="34" charset="0"/>
              </a:rPr>
              <a:t> y </a:t>
            </a:r>
            <a:r>
              <a:rPr lang="en-GB" sz="2800" dirty="0" err="1">
                <a:solidFill>
                  <a:schemeClr val="accent1"/>
                </a:solidFill>
                <a:latin typeface="arial" panose="020B0604020202020204" pitchFamily="34" charset="0"/>
              </a:rPr>
              <a:t>geriach</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hyn</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i</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gyd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yr</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oedd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holl</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straeon</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eu</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bywyd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Lluniau</a:t>
            </a:r>
            <a:r>
              <a:rPr lang="en-GB" sz="2800" dirty="0">
                <a:solidFill>
                  <a:schemeClr val="accent1"/>
                </a:solidFill>
                <a:latin typeface="arial" panose="020B0604020202020204" pitchFamily="34" charset="0"/>
              </a:rPr>
              <a:t> o </a:t>
            </a:r>
            <a:r>
              <a:rPr lang="en-GB" sz="2800" dirty="0" err="1">
                <a:solidFill>
                  <a:schemeClr val="accent1"/>
                </a:solidFill>
                <a:latin typeface="arial" panose="020B0604020202020204" pitchFamily="34" charset="0"/>
              </a:rPr>
              <a:t>straeon</a:t>
            </a:r>
            <a:r>
              <a:rPr lang="en-GB" sz="2800" dirty="0">
                <a:solidFill>
                  <a:schemeClr val="accent1"/>
                </a:solidFill>
                <a:latin typeface="arial" panose="020B0604020202020204" pitchFamily="34" charset="0"/>
              </a:rPr>
              <a:t> y </a:t>
            </a:r>
            <a:r>
              <a:rPr lang="en-GB" sz="2800" dirty="0" err="1">
                <a:solidFill>
                  <a:schemeClr val="accent1"/>
                </a:solidFill>
                <a:latin typeface="arial" panose="020B0604020202020204" pitchFamily="34" charset="0"/>
              </a:rPr>
              <a:t>bywyd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hwnnw</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wedi</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ei</a:t>
            </a:r>
            <a:r>
              <a:rPr lang="en-GB" sz="2800" dirty="0">
                <a:solidFill>
                  <a:schemeClr val="accent1"/>
                </a:solidFill>
                <a:latin typeface="arial" panose="020B0604020202020204" pitchFamily="34" charset="0"/>
              </a:rPr>
              <a:t> weld </a:t>
            </a:r>
            <a:r>
              <a:rPr lang="en-GB" sz="2800" dirty="0" err="1">
                <a:solidFill>
                  <a:schemeClr val="accent1"/>
                </a:solidFill>
                <a:latin typeface="arial" panose="020B0604020202020204" pitchFamily="34" charset="0"/>
              </a:rPr>
              <a:t>ar</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ôl</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iddynt</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fynd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ar</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daith</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olaf</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i</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gartref</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henoed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yw'r</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casgliad</a:t>
            </a:r>
            <a:r>
              <a:rPr lang="en-GB" sz="2800" dirty="0">
                <a:solidFill>
                  <a:schemeClr val="accent1"/>
                </a:solidFill>
                <a:latin typeface="arial" panose="020B0604020202020204" pitchFamily="34" charset="0"/>
              </a:rPr>
              <a:t> </a:t>
            </a:r>
            <a:r>
              <a:rPr lang="en-GB" sz="2800" dirty="0" err="1">
                <a:solidFill>
                  <a:schemeClr val="accent1"/>
                </a:solidFill>
                <a:latin typeface="arial" panose="020B0604020202020204" pitchFamily="34" charset="0"/>
              </a:rPr>
              <a:t>hwn</a:t>
            </a:r>
            <a:r>
              <a:rPr lang="en-GB" sz="2800" dirty="0">
                <a:solidFill>
                  <a:schemeClr val="accent1"/>
                </a:solidFill>
                <a:latin typeface="arial" panose="020B0604020202020204" pitchFamily="34" charset="0"/>
              </a:rPr>
              <a:t> felly</a:t>
            </a:r>
            <a:r>
              <a:rPr lang="en-GB" sz="2800" dirty="0">
                <a:solidFill>
                  <a:srgbClr val="000000"/>
                </a:solidFill>
                <a:latin typeface="arial" panose="020B0604020202020204" pitchFamily="34" charset="0"/>
              </a:rPr>
              <a:t>.</a:t>
            </a:r>
            <a:endParaRPr lang="en-GB" sz="2800" dirty="0"/>
          </a:p>
        </p:txBody>
      </p:sp>
    </p:spTree>
    <p:extLst>
      <p:ext uri="{BB962C8B-B14F-4D97-AF65-F5344CB8AC3E}">
        <p14:creationId xmlns:p14="http://schemas.microsoft.com/office/powerpoint/2010/main" val="12568853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F153F-11F1-4C3B-94FC-8CF4BFC06E55}"/>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136EE00D-FA56-416B-AD33-F0659BEFAD6F}"/>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a:stretch/>
        </p:blipFill>
        <p:spPr>
          <a:xfrm>
            <a:off x="2238044" y="73024"/>
            <a:ext cx="9820606" cy="6689725"/>
          </a:xfrm>
        </p:spPr>
      </p:pic>
      <p:sp>
        <p:nvSpPr>
          <p:cNvPr id="8" name="Title 1">
            <a:extLst>
              <a:ext uri="{FF2B5EF4-FFF2-40B4-BE49-F238E27FC236}">
                <a16:creationId xmlns:a16="http://schemas.microsoft.com/office/drawing/2014/main" id="{07013849-4D20-48F8-AF6E-37B26227F365}"/>
              </a:ext>
            </a:extLst>
          </p:cNvPr>
          <p:cNvSpPr txBox="1">
            <a:spLocks/>
          </p:cNvSpPr>
          <p:nvPr/>
        </p:nvSpPr>
        <p:spPr>
          <a:xfrm>
            <a:off x="0" y="5683206"/>
            <a:ext cx="2419350" cy="910196"/>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dirty="0" err="1">
                <a:latin typeface="Arial" panose="020B0604020202020204" pitchFamily="34" charset="0"/>
                <a:cs typeface="Arial" panose="020B0604020202020204" pitchFamily="34" charset="0"/>
              </a:rPr>
              <a:t>Finnimore</a:t>
            </a:r>
            <a:r>
              <a:rPr lang="en-GB" sz="2000" dirty="0">
                <a:latin typeface="Arial" panose="020B0604020202020204" pitchFamily="34" charset="0"/>
                <a:cs typeface="Arial" panose="020B0604020202020204" pitchFamily="34" charset="0"/>
              </a:rPr>
              <a:t> (2009) </a:t>
            </a:r>
            <a:r>
              <a:rPr lang="en-GB" sz="2000" i="1" dirty="0">
                <a:latin typeface="Arial" panose="020B0604020202020204" pitchFamily="34" charset="0"/>
                <a:cs typeface="Arial" panose="020B0604020202020204" pitchFamily="34" charset="0"/>
              </a:rPr>
              <a:t>Every day</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Archival pigment ink 81 x 56cm</a:t>
            </a:r>
          </a:p>
        </p:txBody>
      </p:sp>
    </p:spTree>
    <p:extLst>
      <p:ext uri="{BB962C8B-B14F-4D97-AF65-F5344CB8AC3E}">
        <p14:creationId xmlns:p14="http://schemas.microsoft.com/office/powerpoint/2010/main" val="40498126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D28C60-DD67-4B44-829A-6F1EF14EC1EC}"/>
              </a:ext>
            </a:extLst>
          </p:cNvPr>
          <p:cNvSpPr>
            <a:spLocks noGrp="1"/>
          </p:cNvSpPr>
          <p:nvPr>
            <p:ph idx="1"/>
          </p:nvPr>
        </p:nvSpPr>
        <p:spPr/>
        <p:txBody>
          <a:bodyPr>
            <a:normAutofit/>
          </a:bodyPr>
          <a:lstStyle/>
          <a:p>
            <a:pPr marL="0" indent="0">
              <a:buNone/>
            </a:pPr>
            <a:r>
              <a:rPr lang="en-GB" sz="3200" dirty="0"/>
              <a:t>… cloth, pots, tools, and machines are solid objects, we can return to them again and again in time; we can linger as we cannot in the flow of a discussion... Objects do not inevitably decay from within like a human body. The histories of things follow a … course, in which metamorphosis and adaptation play a stronger role across human generations.</a:t>
            </a:r>
          </a:p>
          <a:p>
            <a:pPr marL="0" indent="0" algn="r">
              <a:buNone/>
            </a:pPr>
            <a:r>
              <a:rPr lang="en-GB" dirty="0"/>
              <a:t>Richard Sennett (2008) </a:t>
            </a:r>
            <a:r>
              <a:rPr lang="en-GB" i="1" dirty="0"/>
              <a:t>The Craftsman (</a:t>
            </a:r>
            <a:r>
              <a:rPr lang="en-GB" dirty="0"/>
              <a:t>prologue 15) </a:t>
            </a:r>
          </a:p>
          <a:p>
            <a:pPr marL="0" indent="0">
              <a:buNone/>
            </a:pPr>
            <a:endParaRPr lang="en-GB" dirty="0"/>
          </a:p>
          <a:p>
            <a:endParaRPr lang="en-US" dirty="0"/>
          </a:p>
        </p:txBody>
      </p:sp>
    </p:spTree>
    <p:extLst>
      <p:ext uri="{BB962C8B-B14F-4D97-AF65-F5344CB8AC3E}">
        <p14:creationId xmlns:p14="http://schemas.microsoft.com/office/powerpoint/2010/main" val="194807518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506BF-1135-0249-993A-2BF407BA7484}"/>
              </a:ext>
            </a:extLst>
          </p:cNvPr>
          <p:cNvSpPr>
            <a:spLocks noGrp="1"/>
          </p:cNvSpPr>
          <p:nvPr>
            <p:ph type="title"/>
          </p:nvPr>
        </p:nvSpPr>
        <p:spPr/>
        <p:txBody>
          <a:bodyPr/>
          <a:lstStyle/>
          <a:p>
            <a:r>
              <a:rPr lang="en-GB" b="1" dirty="0"/>
              <a:t>‘This is our brand. This is Wales.’ (Welsh Gov 2022)</a:t>
            </a:r>
            <a:endParaRPr lang="en-US" dirty="0"/>
          </a:p>
        </p:txBody>
      </p:sp>
      <p:pic>
        <p:nvPicPr>
          <p:cNvPr id="5" name="Content Placeholder 4" descr="Text&#10;&#10;Description automatically generated with low confidence">
            <a:extLst>
              <a:ext uri="{FF2B5EF4-FFF2-40B4-BE49-F238E27FC236}">
                <a16:creationId xmlns:a16="http://schemas.microsoft.com/office/drawing/2014/main" id="{52110BB9-D833-0B4F-B075-895303617719}"/>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22405" y="1690688"/>
            <a:ext cx="10393208" cy="2157413"/>
          </a:xfrm>
        </p:spPr>
      </p:pic>
      <p:pic>
        <p:nvPicPr>
          <p:cNvPr id="7" name="Picture 6" descr="A picture containing text&#10;&#10;Description automatically generated">
            <a:extLst>
              <a:ext uri="{FF2B5EF4-FFF2-40B4-BE49-F238E27FC236}">
                <a16:creationId xmlns:a16="http://schemas.microsoft.com/office/drawing/2014/main" id="{A3B2882C-554C-8740-BD54-F035AA89934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214438" y="4621214"/>
            <a:ext cx="10634662" cy="1635200"/>
          </a:xfrm>
          <a:prstGeom prst="rect">
            <a:avLst/>
          </a:prstGeom>
        </p:spPr>
      </p:pic>
    </p:spTree>
    <p:extLst>
      <p:ext uri="{BB962C8B-B14F-4D97-AF65-F5344CB8AC3E}">
        <p14:creationId xmlns:p14="http://schemas.microsoft.com/office/powerpoint/2010/main" val="6161924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067E-1A04-BA46-A72B-1914F46B3CB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8084C79-2A37-7A4E-89FA-67EFD8B252FC}"/>
              </a:ext>
            </a:extLst>
          </p:cNvPr>
          <p:cNvSpPr>
            <a:spLocks noGrp="1"/>
          </p:cNvSpPr>
          <p:nvPr>
            <p:ph idx="1"/>
          </p:nvPr>
        </p:nvSpPr>
        <p:spPr/>
        <p:txBody>
          <a:bodyPr>
            <a:normAutofit lnSpcReduction="10000"/>
          </a:bodyPr>
          <a:lstStyle/>
          <a:p>
            <a:pPr marL="0" indent="0">
              <a:buNone/>
            </a:pPr>
            <a:r>
              <a:rPr lang="en-GB" sz="3600" dirty="0"/>
              <a:t> ’…the representations used in destination marketing are not value-free expressions of a place' s identity  instead, they are the culmination of historical, social, economic and political processes and reveal much about the social construction of space, cultural change, identity and discourse.’</a:t>
            </a:r>
          </a:p>
          <a:p>
            <a:pPr marL="0" indent="0">
              <a:buNone/>
            </a:pPr>
            <a:r>
              <a:rPr lang="en-US" sz="3600" dirty="0"/>
              <a:t>A. Pritchard, N.J. Morgan / Tourism Management 22 (2001) 167-179 169</a:t>
            </a:r>
          </a:p>
          <a:p>
            <a:pPr marL="0" indent="0">
              <a:buNone/>
            </a:pPr>
            <a:endParaRPr lang="en-GB" sz="3600" dirty="0"/>
          </a:p>
          <a:p>
            <a:endParaRPr lang="en-US" sz="3600" dirty="0"/>
          </a:p>
        </p:txBody>
      </p:sp>
    </p:spTree>
    <p:extLst>
      <p:ext uri="{BB962C8B-B14F-4D97-AF65-F5344CB8AC3E}">
        <p14:creationId xmlns:p14="http://schemas.microsoft.com/office/powerpoint/2010/main" val="395553696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142AF9-1A2F-084C-959D-4ACF2D90B8C2}"/>
              </a:ext>
            </a:extLst>
          </p:cNvPr>
          <p:cNvSpPr>
            <a:spLocks noGrp="1"/>
          </p:cNvSpPr>
          <p:nvPr>
            <p:ph idx="1"/>
          </p:nvPr>
        </p:nvSpPr>
        <p:spPr>
          <a:xfrm>
            <a:off x="345989" y="365125"/>
            <a:ext cx="11430000" cy="6221026"/>
          </a:xfrm>
        </p:spPr>
        <p:txBody>
          <a:bodyPr>
            <a:normAutofit fontScale="92500" lnSpcReduction="10000"/>
          </a:bodyPr>
          <a:lstStyle/>
          <a:p>
            <a:pPr marL="0" indent="0">
              <a:buNone/>
            </a:pPr>
            <a:r>
              <a:rPr lang="en-US" sz="3600" dirty="0"/>
              <a:t>Creating a new visual identity for Wales that is ‘authentic, creative and alive’ in equal measure. We addressed every brand touchpoint — from core marque to two bespoke typefaces, from tone of voice and photography guidelines to experiential initiatives. A unified, multi sector brand approach.</a:t>
            </a:r>
          </a:p>
          <a:p>
            <a:pPr marL="0" indent="0">
              <a:buNone/>
            </a:pPr>
            <a:endParaRPr lang="en-US" sz="3600" dirty="0"/>
          </a:p>
          <a:p>
            <a:pPr marL="0" indent="0">
              <a:buNone/>
            </a:pPr>
            <a:r>
              <a:rPr lang="en-GB" sz="3600" dirty="0"/>
              <a:t>Rebrand by Amsterdam- and Cardiff-based design studio </a:t>
            </a:r>
            <a:r>
              <a:rPr lang="en-GB" sz="3600" dirty="0" err="1"/>
              <a:t>Smörgåsbord</a:t>
            </a:r>
            <a:r>
              <a:rPr lang="en-GB" sz="3600" dirty="0"/>
              <a:t>, we were commissioned by the Tourism department of the Welsh Government</a:t>
            </a:r>
            <a:endParaRPr lang="en-US" sz="3600" dirty="0"/>
          </a:p>
          <a:p>
            <a:pPr marL="0" indent="0">
              <a:buNone/>
            </a:pPr>
            <a:endParaRPr lang="en-US" sz="3600" dirty="0"/>
          </a:p>
          <a:p>
            <a:pPr marL="0" indent="0">
              <a:buNone/>
            </a:pPr>
            <a:r>
              <a:rPr lang="en-GB" sz="3600" dirty="0"/>
              <a:t>Colophon an international, award-winning type foundry based in London (UK)  and Los Angeles (US).</a:t>
            </a:r>
            <a:endParaRPr lang="en-US" sz="3200" dirty="0"/>
          </a:p>
          <a:p>
            <a:pPr marL="0" indent="0">
              <a:buNone/>
            </a:pPr>
            <a:endParaRPr lang="en-GB" dirty="0"/>
          </a:p>
        </p:txBody>
      </p:sp>
    </p:spTree>
    <p:extLst>
      <p:ext uri="{BB962C8B-B14F-4D97-AF65-F5344CB8AC3E}">
        <p14:creationId xmlns:p14="http://schemas.microsoft.com/office/powerpoint/2010/main" val="414513137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9A3C5-A6EE-1546-AD8C-96CEDD8DA5E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21F1451B-9359-7441-B4F8-A16B93913857}"/>
              </a:ext>
            </a:extLst>
          </p:cNvPr>
          <p:cNvPicPr>
            <a:picLocks noGrp="1" noChangeAspect="1"/>
          </p:cNvPicPr>
          <p:nvPr>
            <p:ph idx="1"/>
          </p:nvPr>
        </p:nvPicPr>
        <p:blipFill>
          <a:blip r:embed="rId2"/>
          <a:stretch>
            <a:fillRect/>
          </a:stretch>
        </p:blipFill>
        <p:spPr>
          <a:xfrm>
            <a:off x="707644" y="146305"/>
            <a:ext cx="4640202" cy="6565392"/>
          </a:xfrm>
        </p:spPr>
      </p:pic>
      <p:pic>
        <p:nvPicPr>
          <p:cNvPr id="7" name="Picture 6">
            <a:extLst>
              <a:ext uri="{FF2B5EF4-FFF2-40B4-BE49-F238E27FC236}">
                <a16:creationId xmlns:a16="http://schemas.microsoft.com/office/drawing/2014/main" id="{D101F476-67B9-4845-A398-3A2AA3E62853}"/>
              </a:ext>
            </a:extLst>
          </p:cNvPr>
          <p:cNvPicPr>
            <a:picLocks noChangeAspect="1"/>
          </p:cNvPicPr>
          <p:nvPr/>
        </p:nvPicPr>
        <p:blipFill>
          <a:blip r:embed="rId3"/>
          <a:stretch>
            <a:fillRect/>
          </a:stretch>
        </p:blipFill>
        <p:spPr>
          <a:xfrm>
            <a:off x="6387084" y="146305"/>
            <a:ext cx="4622292" cy="6288833"/>
          </a:xfrm>
          <a:prstGeom prst="rect">
            <a:avLst/>
          </a:prstGeom>
        </p:spPr>
      </p:pic>
    </p:spTree>
    <p:extLst>
      <p:ext uri="{BB962C8B-B14F-4D97-AF65-F5344CB8AC3E}">
        <p14:creationId xmlns:p14="http://schemas.microsoft.com/office/powerpoint/2010/main" val="179063269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421435-F643-6E4F-BD17-AD7ACD4CBEC9}"/>
              </a:ext>
            </a:extLst>
          </p:cNvPr>
          <p:cNvSpPr>
            <a:spLocks noGrp="1"/>
          </p:cNvSpPr>
          <p:nvPr>
            <p:ph idx="1"/>
          </p:nvPr>
        </p:nvSpPr>
        <p:spPr>
          <a:xfrm>
            <a:off x="323114" y="231604"/>
            <a:ext cx="10515600" cy="4351338"/>
          </a:xfrm>
        </p:spPr>
        <p:txBody>
          <a:bodyPr/>
          <a:lstStyle/>
          <a:p>
            <a:pPr marL="0" indent="0">
              <a:buNone/>
            </a:pPr>
            <a:r>
              <a:rPr lang="en-GB" dirty="0"/>
              <a:t>Though rooted in the Latin alphabet, the written Welsh language omits certain Roman stalwarts (j, k, q, v, x, z) and comprises 28 total characters with the inclusion of eight digraphs, or letter-combinations. (Ch, </a:t>
            </a:r>
            <a:r>
              <a:rPr lang="en-GB" dirty="0" err="1"/>
              <a:t>ch</a:t>
            </a:r>
            <a:r>
              <a:rPr lang="en-GB" dirty="0"/>
              <a:t>, dd, Ff, ff, </a:t>
            </a:r>
            <a:r>
              <a:rPr lang="en-GB" dirty="0" err="1"/>
              <a:t>Ll</a:t>
            </a:r>
            <a:r>
              <a:rPr lang="en-GB" dirty="0"/>
              <a:t>, Th, </a:t>
            </a:r>
            <a:r>
              <a:rPr lang="en-GB" dirty="0" err="1"/>
              <a:t>th</a:t>
            </a:r>
            <a:r>
              <a:rPr lang="en-GB" dirty="0"/>
              <a:t> _</a:t>
            </a:r>
          </a:p>
        </p:txBody>
      </p:sp>
      <p:pic>
        <p:nvPicPr>
          <p:cNvPr id="5" name="Picture 4">
            <a:extLst>
              <a:ext uri="{FF2B5EF4-FFF2-40B4-BE49-F238E27FC236}">
                <a16:creationId xmlns:a16="http://schemas.microsoft.com/office/drawing/2014/main" id="{7F1760E7-738A-0C40-B312-BBDED18B303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266646" y="2498271"/>
            <a:ext cx="5602240" cy="3729491"/>
          </a:xfrm>
          <a:prstGeom prst="rect">
            <a:avLst/>
          </a:prstGeom>
        </p:spPr>
      </p:pic>
      <p:pic>
        <p:nvPicPr>
          <p:cNvPr id="4" name="Picture 3">
            <a:extLst>
              <a:ext uri="{FF2B5EF4-FFF2-40B4-BE49-F238E27FC236}">
                <a16:creationId xmlns:a16="http://schemas.microsoft.com/office/drawing/2014/main" id="{20C92030-631A-AB3B-2321-0249C1F22F5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8351" y="2498270"/>
            <a:ext cx="5602241" cy="3729492"/>
          </a:xfrm>
          <a:prstGeom prst="rect">
            <a:avLst/>
          </a:prstGeom>
        </p:spPr>
      </p:pic>
    </p:spTree>
    <p:extLst>
      <p:ext uri="{BB962C8B-B14F-4D97-AF65-F5344CB8AC3E}">
        <p14:creationId xmlns:p14="http://schemas.microsoft.com/office/powerpoint/2010/main" val="20272411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8BAB65-20AD-C349-86A5-101AE741F482}"/>
              </a:ext>
            </a:extLst>
          </p:cNvPr>
          <p:cNvSpPr>
            <a:spLocks noGrp="1"/>
          </p:cNvSpPr>
          <p:nvPr>
            <p:ph idx="1"/>
          </p:nvPr>
        </p:nvSpPr>
        <p:spPr>
          <a:xfrm>
            <a:off x="838200" y="889000"/>
            <a:ext cx="10515600" cy="5287963"/>
          </a:xfrm>
        </p:spPr>
        <p:txBody>
          <a:bodyPr>
            <a:noAutofit/>
          </a:bodyPr>
          <a:lstStyle/>
          <a:p>
            <a:pPr marL="0" indent="0">
              <a:buNone/>
            </a:pPr>
            <a:r>
              <a:rPr lang="en-GB" sz="3600" dirty="0"/>
              <a:t>Looking to the history of the land itself, we took cues from Celtic and Gaelic typographies to inform several of the consonants (d, h, l, m, n, u), taking special care not to wander into the territory of pastiche or parody. These forms comprised the infrastructure for the more expressive, headline cut of the type family (Cymru — Welsh for ‘Wales’), while Wales Sans acted as the more staid (and, indeed, English-language) counterpart.</a:t>
            </a:r>
          </a:p>
          <a:p>
            <a:pPr marL="0" indent="0">
              <a:buNone/>
            </a:pPr>
            <a:r>
              <a:rPr lang="en-US" sz="3600" dirty="0"/>
              <a:t>The branding was launched in late 2016</a:t>
            </a:r>
          </a:p>
        </p:txBody>
      </p:sp>
    </p:spTree>
    <p:extLst>
      <p:ext uri="{BB962C8B-B14F-4D97-AF65-F5344CB8AC3E}">
        <p14:creationId xmlns:p14="http://schemas.microsoft.com/office/powerpoint/2010/main" val="410515069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10A40BB1-3285-0F4D-A447-CCF4A0A01C2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10293" y="1314450"/>
            <a:ext cx="11955856" cy="4795947"/>
          </a:xfrm>
        </p:spPr>
      </p:pic>
    </p:spTree>
    <p:extLst>
      <p:ext uri="{BB962C8B-B14F-4D97-AF65-F5344CB8AC3E}">
        <p14:creationId xmlns:p14="http://schemas.microsoft.com/office/powerpoint/2010/main" val="256049917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8C98F0C-6747-EB4D-8B82-6A67DA74A32F}"/>
              </a:ext>
            </a:extLst>
          </p:cNvPr>
          <p:cNvSpPr>
            <a:spLocks noGrp="1"/>
          </p:cNvSpPr>
          <p:nvPr>
            <p:ph type="title"/>
          </p:nvPr>
        </p:nvSpPr>
        <p:spPr>
          <a:xfrm>
            <a:off x="1943100" y="136527"/>
            <a:ext cx="7886700" cy="1325563"/>
          </a:xfrm>
        </p:spPr>
        <p:txBody>
          <a:bodyPr/>
          <a:lstStyle/>
          <a:p>
            <a:pPr eaLnBrk="1" hangingPunct="1"/>
            <a:r>
              <a:rPr lang="en-US" altLang="cy-GB" dirty="0">
                <a:ea typeface="ＭＳ Ｐゴシック" panose="020B0600070205080204" pitchFamily="34" charset="-128"/>
              </a:rPr>
              <a:t>Mary Lloyd Jones</a:t>
            </a:r>
          </a:p>
        </p:txBody>
      </p:sp>
      <p:sp>
        <p:nvSpPr>
          <p:cNvPr id="16387" name="Content Placeholder 2">
            <a:extLst>
              <a:ext uri="{FF2B5EF4-FFF2-40B4-BE49-F238E27FC236}">
                <a16:creationId xmlns:a16="http://schemas.microsoft.com/office/drawing/2014/main" id="{C1B8EF8C-CC67-D549-AEFB-D4EEA7893BFE}"/>
              </a:ext>
            </a:extLst>
          </p:cNvPr>
          <p:cNvSpPr>
            <a:spLocks noGrp="1"/>
          </p:cNvSpPr>
          <p:nvPr>
            <p:ph idx="1"/>
          </p:nvPr>
        </p:nvSpPr>
        <p:spPr>
          <a:xfrm>
            <a:off x="6237287" y="1181100"/>
            <a:ext cx="5574961" cy="5429250"/>
          </a:xfrm>
        </p:spPr>
        <p:txBody>
          <a:bodyPr>
            <a:normAutofit fontScale="92500" lnSpcReduction="10000"/>
          </a:bodyPr>
          <a:lstStyle/>
          <a:p>
            <a:pPr marL="0" indent="0" algn="just">
              <a:buNone/>
            </a:pPr>
            <a:r>
              <a:rPr lang="en-US" altLang="cy-GB" sz="3200" dirty="0">
                <a:ea typeface="ＭＳ Ｐゴシック" panose="020B0600070205080204" pitchFamily="34" charset="-128"/>
              </a:rPr>
              <a:t>"My aim is that my work should reflect my identity, my relationship with the land, an awareness of history, and the treasure of our literary and oral traditions. I search for devices that will enable me to create multilayered works. This has led to my involvement with the beginnings of language, early man made marks and the Ogham and Bardic Alphabets."</a:t>
            </a:r>
            <a:r>
              <a:rPr lang="en-US" altLang="cy-GB" sz="2100" dirty="0">
                <a:ea typeface="ＭＳ Ｐゴシック" panose="020B0600070205080204" pitchFamily="34" charset="-128"/>
              </a:rPr>
              <a:t>	</a:t>
            </a:r>
          </a:p>
          <a:p>
            <a:pPr marL="0" indent="0">
              <a:buNone/>
            </a:pPr>
            <a:r>
              <a:rPr lang="en-US" altLang="cy-GB" sz="2100" dirty="0">
                <a:ea typeface="ＭＳ Ｐゴシック" panose="020B0600070205080204" pitchFamily="34" charset="-128"/>
              </a:rPr>
              <a:t>https://</a:t>
            </a:r>
            <a:r>
              <a:rPr lang="en-US" altLang="cy-GB" sz="2100" dirty="0" err="1">
                <a:ea typeface="ＭＳ Ｐゴシック" panose="020B0600070205080204" pitchFamily="34" charset="-128"/>
              </a:rPr>
              <a:t>www.marylloydjones.co.uk</a:t>
            </a:r>
            <a:r>
              <a:rPr lang="en-US" altLang="cy-GB" sz="2100" dirty="0">
                <a:ea typeface="ＭＳ Ｐゴシック" panose="020B0600070205080204" pitchFamily="34" charset="-128"/>
              </a:rPr>
              <a:t>/</a:t>
            </a:r>
          </a:p>
        </p:txBody>
      </p:sp>
      <p:pic>
        <p:nvPicPr>
          <p:cNvPr id="16388" name="Picture 3" descr="mary lloyd jones.jpg">
            <a:extLst>
              <a:ext uri="{FF2B5EF4-FFF2-40B4-BE49-F238E27FC236}">
                <a16:creationId xmlns:a16="http://schemas.microsoft.com/office/drawing/2014/main" id="{82D290D6-0550-AF42-97A6-E620F3684D5F}"/>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644650" y="1450976"/>
            <a:ext cx="4510088" cy="4805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039908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72D543A-8333-C747-BF42-15D92D05301D}"/>
              </a:ext>
            </a:extLst>
          </p:cNvPr>
          <p:cNvSpPr>
            <a:spLocks noGrp="1"/>
          </p:cNvSpPr>
          <p:nvPr>
            <p:ph type="title"/>
          </p:nvPr>
        </p:nvSpPr>
        <p:spPr/>
        <p:txBody>
          <a:bodyPr/>
          <a:lstStyle/>
          <a:p>
            <a:pPr eaLnBrk="1" hangingPunct="1"/>
            <a:endParaRPr lang="en-GB" altLang="cy-GB">
              <a:ea typeface="ＭＳ Ｐゴシック" panose="020B0600070205080204" pitchFamily="34" charset="-128"/>
            </a:endParaRPr>
          </a:p>
        </p:txBody>
      </p:sp>
      <p:pic>
        <p:nvPicPr>
          <p:cNvPr id="17411" name="Picture 3" descr="henebion.jpg">
            <a:extLst>
              <a:ext uri="{FF2B5EF4-FFF2-40B4-BE49-F238E27FC236}">
                <a16:creationId xmlns:a16="http://schemas.microsoft.com/office/drawing/2014/main" id="{18FF10A8-F931-B347-8B57-50CD72ACA5E1}"/>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16948" y="269875"/>
            <a:ext cx="11490370" cy="487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Rectangle 4">
            <a:extLst>
              <a:ext uri="{FF2B5EF4-FFF2-40B4-BE49-F238E27FC236}">
                <a16:creationId xmlns:a16="http://schemas.microsoft.com/office/drawing/2014/main" id="{006D1E03-012B-6440-A13D-B6CAE15576E1}"/>
              </a:ext>
            </a:extLst>
          </p:cNvPr>
          <p:cNvSpPr>
            <a:spLocks noChangeArrowheads="1"/>
          </p:cNvSpPr>
          <p:nvPr/>
        </p:nvSpPr>
        <p:spPr bwMode="auto">
          <a:xfrm>
            <a:off x="1603947" y="5387975"/>
            <a:ext cx="76150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i="1" dirty="0"/>
              <a:t>Triptych</a:t>
            </a:r>
            <a:r>
              <a:rPr lang="en-US" altLang="cy-GB" sz="1800" dirty="0"/>
              <a:t> 5' x 12’ making reference to archaeological sites on Anglesey </a:t>
            </a:r>
            <a:r>
              <a:rPr lang="en-US" altLang="cy-GB" sz="1800" dirty="0" err="1"/>
              <a:t>Barclodiad</a:t>
            </a:r>
            <a:r>
              <a:rPr lang="en-US" altLang="cy-GB" sz="1800" dirty="0"/>
              <a:t> y </a:t>
            </a:r>
            <a:r>
              <a:rPr lang="en-US" altLang="cy-GB" sz="1800" dirty="0" err="1"/>
              <a:t>Gawres</a:t>
            </a:r>
            <a:r>
              <a:rPr lang="en-US" altLang="cy-GB" sz="1800" dirty="0"/>
              <a:t> and Bryn Celli </a:t>
            </a:r>
            <a:r>
              <a:rPr lang="en-US" altLang="cy-GB" sz="1800" dirty="0" err="1"/>
              <a:t>Ddu</a:t>
            </a:r>
            <a:r>
              <a:rPr lang="en-US" altLang="cy-GB" sz="1800" dirty="0"/>
              <a:t>. Photo Jim Wilde</a:t>
            </a:r>
          </a:p>
        </p:txBody>
      </p:sp>
    </p:spTree>
    <p:extLst>
      <p:ext uri="{BB962C8B-B14F-4D97-AF65-F5344CB8AC3E}">
        <p14:creationId xmlns:p14="http://schemas.microsoft.com/office/powerpoint/2010/main" val="282441134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4">
            <a:extLst>
              <a:ext uri="{FF2B5EF4-FFF2-40B4-BE49-F238E27FC236}">
                <a16:creationId xmlns:a16="http://schemas.microsoft.com/office/drawing/2014/main" id="{4EC31ED1-F909-6041-8AE4-A29FA53E0607}"/>
              </a:ext>
            </a:extLst>
          </p:cNvPr>
          <p:cNvSpPr>
            <a:spLocks noChangeArrowheads="1"/>
          </p:cNvSpPr>
          <p:nvPr/>
        </p:nvSpPr>
        <p:spPr bwMode="auto">
          <a:xfrm>
            <a:off x="490538" y="5364163"/>
            <a:ext cx="6021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GB" i="1" dirty="0" err="1"/>
              <a:t>Carn</a:t>
            </a:r>
            <a:r>
              <a:rPr lang="en-GB" i="1" dirty="0"/>
              <a:t> </a:t>
            </a:r>
            <a:r>
              <a:rPr lang="en-GB" i="1" dirty="0" err="1"/>
              <a:t>Menyn</a:t>
            </a:r>
            <a:r>
              <a:rPr lang="en-GB" dirty="0"/>
              <a:t>, 2017, mixed media, 12” x 16”</a:t>
            </a:r>
            <a:endParaRPr lang="en-US" altLang="cy-GB" sz="1800" dirty="0"/>
          </a:p>
        </p:txBody>
      </p:sp>
      <p:pic>
        <p:nvPicPr>
          <p:cNvPr id="3" name="Picture 2">
            <a:extLst>
              <a:ext uri="{FF2B5EF4-FFF2-40B4-BE49-F238E27FC236}">
                <a16:creationId xmlns:a16="http://schemas.microsoft.com/office/drawing/2014/main" id="{32A4C1A5-F062-CD48-96D6-BDED72986313}"/>
              </a:ext>
            </a:extLst>
          </p:cNvPr>
          <p:cNvPicPr>
            <a:picLocks noChangeAspect="1"/>
          </p:cNvPicPr>
          <p:nvPr/>
        </p:nvPicPr>
        <p:blipFill>
          <a:blip r:embed="rId2"/>
          <a:stretch>
            <a:fillRect/>
          </a:stretch>
        </p:blipFill>
        <p:spPr>
          <a:xfrm>
            <a:off x="239843" y="284163"/>
            <a:ext cx="6395682" cy="4737542"/>
          </a:xfrm>
          <a:prstGeom prst="rect">
            <a:avLst/>
          </a:prstGeom>
        </p:spPr>
      </p:pic>
      <p:sp>
        <p:nvSpPr>
          <p:cNvPr id="10" name="TextBox 9">
            <a:extLst>
              <a:ext uri="{FF2B5EF4-FFF2-40B4-BE49-F238E27FC236}">
                <a16:creationId xmlns:a16="http://schemas.microsoft.com/office/drawing/2014/main" id="{4BD7BECD-AFC9-D042-96D3-C047C8F963FC}"/>
              </a:ext>
            </a:extLst>
          </p:cNvPr>
          <p:cNvSpPr txBox="1"/>
          <p:nvPr/>
        </p:nvSpPr>
        <p:spPr>
          <a:xfrm>
            <a:off x="6303363" y="5968231"/>
            <a:ext cx="6100996" cy="400110"/>
          </a:xfrm>
          <a:prstGeom prst="rect">
            <a:avLst/>
          </a:prstGeom>
          <a:noFill/>
        </p:spPr>
        <p:txBody>
          <a:bodyPr wrap="square">
            <a:spAutoFit/>
          </a:bodyPr>
          <a:lstStyle/>
          <a:p>
            <a:r>
              <a:rPr lang="en-GB" sz="2000" i="1" dirty="0">
                <a:effectLst/>
                <a:latin typeface="Arial" panose="020B0604020202020204" pitchFamily="34" charset="0"/>
                <a:ea typeface="Times New Roman" panose="02020603050405020304" pitchFamily="18" charset="0"/>
              </a:rPr>
              <a:t>Bro Waldo</a:t>
            </a:r>
            <a:r>
              <a:rPr lang="en-GB" sz="2000" dirty="0">
                <a:effectLst/>
                <a:latin typeface="Arial" panose="020B0604020202020204" pitchFamily="34" charset="0"/>
                <a:ea typeface="Times New Roman" panose="02020603050405020304" pitchFamily="18" charset="0"/>
              </a:rPr>
              <a:t>, 2017, lithograph, 12” x 14”</a:t>
            </a:r>
            <a:r>
              <a:rPr lang="en-GB" sz="2000" dirty="0">
                <a:effectLst/>
              </a:rPr>
              <a:t> </a:t>
            </a:r>
            <a:endParaRPr lang="en-US" sz="2000" dirty="0"/>
          </a:p>
        </p:txBody>
      </p:sp>
      <p:pic>
        <p:nvPicPr>
          <p:cNvPr id="7" name="Picture 6">
            <a:extLst>
              <a:ext uri="{FF2B5EF4-FFF2-40B4-BE49-F238E27FC236}">
                <a16:creationId xmlns:a16="http://schemas.microsoft.com/office/drawing/2014/main" id="{71345B4B-81A7-C846-8D88-E2238E41133A}"/>
              </a:ext>
            </a:extLst>
          </p:cNvPr>
          <p:cNvPicPr>
            <a:picLocks noChangeAspect="1"/>
          </p:cNvPicPr>
          <p:nvPr/>
        </p:nvPicPr>
        <p:blipFill>
          <a:blip r:embed="rId3"/>
          <a:stretch>
            <a:fillRect/>
          </a:stretch>
        </p:blipFill>
        <p:spPr>
          <a:xfrm>
            <a:off x="6929306" y="665396"/>
            <a:ext cx="4809403" cy="4041515"/>
          </a:xfrm>
          <a:prstGeom prst="rect">
            <a:avLst/>
          </a:prstGeom>
        </p:spPr>
      </p:pic>
    </p:spTree>
    <p:extLst>
      <p:ext uri="{BB962C8B-B14F-4D97-AF65-F5344CB8AC3E}">
        <p14:creationId xmlns:p14="http://schemas.microsoft.com/office/powerpoint/2010/main" val="68459541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0E34D70-4B2D-D24C-AE88-553E2F57C156}"/>
              </a:ext>
            </a:extLst>
          </p:cNvPr>
          <p:cNvSpPr>
            <a:spLocks noGrp="1"/>
          </p:cNvSpPr>
          <p:nvPr>
            <p:ph type="title"/>
          </p:nvPr>
        </p:nvSpPr>
        <p:spPr/>
        <p:txBody>
          <a:bodyPr/>
          <a:lstStyle/>
          <a:p>
            <a:pPr eaLnBrk="1" hangingPunct="1"/>
            <a:r>
              <a:rPr lang="en-US" altLang="cy-GB">
                <a:ea typeface="ＭＳ Ｐゴシック" panose="020B0600070205080204" pitchFamily="34" charset="-128"/>
              </a:rPr>
              <a:t>Christine Kinsey</a:t>
            </a:r>
          </a:p>
        </p:txBody>
      </p:sp>
      <p:sp>
        <p:nvSpPr>
          <p:cNvPr id="3" name="Content Placeholder 2">
            <a:extLst>
              <a:ext uri="{FF2B5EF4-FFF2-40B4-BE49-F238E27FC236}">
                <a16:creationId xmlns:a16="http://schemas.microsoft.com/office/drawing/2014/main" id="{D02450AD-9856-1D4C-922A-9FE8BED1D02F}"/>
              </a:ext>
            </a:extLst>
          </p:cNvPr>
          <p:cNvSpPr>
            <a:spLocks noGrp="1"/>
          </p:cNvSpPr>
          <p:nvPr>
            <p:ph idx="1"/>
          </p:nvPr>
        </p:nvSpPr>
        <p:spPr>
          <a:xfrm>
            <a:off x="1924050" y="1314451"/>
            <a:ext cx="8343900" cy="4862513"/>
          </a:xfrm>
        </p:spPr>
        <p:txBody>
          <a:bodyPr>
            <a:noAutofit/>
          </a:bodyPr>
          <a:lstStyle/>
          <a:p>
            <a:pPr marL="0" indent="0">
              <a:lnSpc>
                <a:spcPct val="80000"/>
              </a:lnSpc>
              <a:buNone/>
            </a:pPr>
            <a:r>
              <a:rPr lang="en-US" altLang="cy-GB" sz="2400" dirty="0">
                <a:ea typeface="ＭＳ Ｐゴシック" panose="020B0600070205080204" pitchFamily="34" charset="-128"/>
              </a:rPr>
              <a:t> A ‘conversation’ between the image and the word has been central to the development of Christine’s paintings and drawings, which records a voice that explores the relationship between an inner world, an outer world and otherworldliness. The layers of influence that have evolved from growing up female in the industrial valleys of south east Wales and the reassessment of the perception and depiction of women within a Celtic/Christian culture form a backdrop against which each character enacts a role. The theme of enclosure and liberation are vehicles that articulate the narrative line revealing the characters continuing search for a way to bridge the gap between a secular society and a spiritual inner life. The words of the artist / writer David Jones and the poet R.S. Thomas whose imagery explores the interface between the material and the spiritual, through the imagination, is interwoven into the narrative line of her paintings and drawings. </a:t>
            </a:r>
          </a:p>
        </p:txBody>
      </p:sp>
      <p:sp>
        <p:nvSpPr>
          <p:cNvPr id="2" name="TextBox 1">
            <a:extLst>
              <a:ext uri="{FF2B5EF4-FFF2-40B4-BE49-F238E27FC236}">
                <a16:creationId xmlns:a16="http://schemas.microsoft.com/office/drawing/2014/main" id="{11E02911-7A1D-1844-934C-226BB79E3E9C}"/>
              </a:ext>
            </a:extLst>
          </p:cNvPr>
          <p:cNvSpPr txBox="1"/>
          <p:nvPr/>
        </p:nvSpPr>
        <p:spPr>
          <a:xfrm>
            <a:off x="2641601" y="6473371"/>
            <a:ext cx="6246197" cy="369332"/>
          </a:xfrm>
          <a:prstGeom prst="rect">
            <a:avLst/>
          </a:prstGeom>
          <a:noFill/>
        </p:spPr>
        <p:txBody>
          <a:bodyPr wrap="none" rtlCol="0">
            <a:spAutoFit/>
          </a:bodyPr>
          <a:lstStyle/>
          <a:p>
            <a:r>
              <a:rPr lang="cy-GB" dirty="0"/>
              <a:t>More information http://www.christinekinsey.com/biography/</a:t>
            </a:r>
          </a:p>
        </p:txBody>
      </p:sp>
    </p:spTree>
    <p:extLst>
      <p:ext uri="{BB962C8B-B14F-4D97-AF65-F5344CB8AC3E}">
        <p14:creationId xmlns:p14="http://schemas.microsoft.com/office/powerpoint/2010/main" val="347226243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Content Placeholder 3" descr="Kinsey7 messanger 2008.JPG">
            <a:extLst>
              <a:ext uri="{FF2B5EF4-FFF2-40B4-BE49-F238E27FC236}">
                <a16:creationId xmlns:a16="http://schemas.microsoft.com/office/drawing/2014/main" id="{20ECDE70-32D8-0842-97D0-6B89ECC6C3AC}"/>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rcRect l="-540" r="-252"/>
          <a:stretch>
            <a:fillRect/>
          </a:stretch>
        </p:blipFill>
        <p:spPr>
          <a:xfrm>
            <a:off x="6011864" y="206375"/>
            <a:ext cx="4492625" cy="5613400"/>
          </a:xfrm>
        </p:spPr>
      </p:pic>
      <p:pic>
        <p:nvPicPr>
          <p:cNvPr id="20483" name="Picture 4" descr=" solliloqy.JPG">
            <a:extLst>
              <a:ext uri="{FF2B5EF4-FFF2-40B4-BE49-F238E27FC236}">
                <a16:creationId xmlns:a16="http://schemas.microsoft.com/office/drawing/2014/main" id="{E8011146-1CB2-B94C-B8DC-5A08AB676AAB}"/>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17358" y="206375"/>
            <a:ext cx="5069746" cy="5056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Rectangle 4">
            <a:extLst>
              <a:ext uri="{FF2B5EF4-FFF2-40B4-BE49-F238E27FC236}">
                <a16:creationId xmlns:a16="http://schemas.microsoft.com/office/drawing/2014/main" id="{CF54E980-6C87-5F4C-9DB7-CC523C992AA9}"/>
              </a:ext>
            </a:extLst>
          </p:cNvPr>
          <p:cNvSpPr>
            <a:spLocks noChangeArrowheads="1"/>
          </p:cNvSpPr>
          <p:nvPr/>
        </p:nvSpPr>
        <p:spPr bwMode="auto">
          <a:xfrm>
            <a:off x="2157414" y="5449889"/>
            <a:ext cx="10064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i="1" dirty="0" err="1"/>
              <a:t>solliloqy</a:t>
            </a:r>
            <a:endParaRPr lang="en-US" altLang="cy-GB" sz="1800" i="1" dirty="0"/>
          </a:p>
        </p:txBody>
      </p:sp>
      <p:sp>
        <p:nvSpPr>
          <p:cNvPr id="20485" name="Rectangle 5">
            <a:extLst>
              <a:ext uri="{FF2B5EF4-FFF2-40B4-BE49-F238E27FC236}">
                <a16:creationId xmlns:a16="http://schemas.microsoft.com/office/drawing/2014/main" id="{93286670-72E9-3046-AE5B-15CA1BD749B9}"/>
              </a:ext>
            </a:extLst>
          </p:cNvPr>
          <p:cNvSpPr>
            <a:spLocks noChangeArrowheads="1"/>
          </p:cNvSpPr>
          <p:nvPr/>
        </p:nvSpPr>
        <p:spPr bwMode="auto">
          <a:xfrm>
            <a:off x="8080376" y="5989638"/>
            <a:ext cx="1325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i="1" dirty="0" err="1"/>
              <a:t>messanger</a:t>
            </a:r>
            <a:endParaRPr lang="en-US" altLang="cy-GB" sz="1800" i="1" dirty="0"/>
          </a:p>
        </p:txBody>
      </p:sp>
      <p:sp>
        <p:nvSpPr>
          <p:cNvPr id="2" name="TextBox 1">
            <a:extLst>
              <a:ext uri="{FF2B5EF4-FFF2-40B4-BE49-F238E27FC236}">
                <a16:creationId xmlns:a16="http://schemas.microsoft.com/office/drawing/2014/main" id="{77548206-7658-1C4A-B265-39AE53D913CE}"/>
              </a:ext>
            </a:extLst>
          </p:cNvPr>
          <p:cNvSpPr txBox="1"/>
          <p:nvPr/>
        </p:nvSpPr>
        <p:spPr>
          <a:xfrm>
            <a:off x="564363" y="6145916"/>
            <a:ext cx="5199052" cy="369332"/>
          </a:xfrm>
          <a:prstGeom prst="rect">
            <a:avLst/>
          </a:prstGeom>
          <a:noFill/>
        </p:spPr>
        <p:txBody>
          <a:bodyPr wrap="none" rtlCol="0">
            <a:spAutoFit/>
          </a:bodyPr>
          <a:lstStyle/>
          <a:p>
            <a:r>
              <a:rPr lang="en-US" dirty="0">
                <a:hlinkClick r:id="rId4"/>
              </a:rPr>
              <a:t>http://www.christinekinsey.com/film/excerpt-of-film/</a:t>
            </a:r>
            <a:endParaRPr lang="en-US" dirty="0"/>
          </a:p>
        </p:txBody>
      </p:sp>
    </p:spTree>
    <p:extLst>
      <p:ext uri="{BB962C8B-B14F-4D97-AF65-F5344CB8AC3E}">
        <p14:creationId xmlns:p14="http://schemas.microsoft.com/office/powerpoint/2010/main" val="88961910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DF4D88E-D361-9844-9306-55D04CBDB9B4}"/>
              </a:ext>
            </a:extLst>
          </p:cNvPr>
          <p:cNvSpPr>
            <a:spLocks noGrp="1"/>
          </p:cNvSpPr>
          <p:nvPr>
            <p:ph type="title"/>
          </p:nvPr>
        </p:nvSpPr>
        <p:spPr>
          <a:xfrm>
            <a:off x="1261673" y="174082"/>
            <a:ext cx="4102100" cy="1143000"/>
          </a:xfrm>
        </p:spPr>
        <p:txBody>
          <a:bodyPr/>
          <a:lstStyle/>
          <a:p>
            <a:pPr eaLnBrk="1" hangingPunct="1"/>
            <a:r>
              <a:rPr lang="en-US" altLang="cy-GB" dirty="0" err="1">
                <a:ea typeface="ＭＳ Ｐゴシック" panose="020B0600070205080204" pitchFamily="34" charset="-128"/>
              </a:rPr>
              <a:t>Cartin</a:t>
            </a:r>
            <a:r>
              <a:rPr lang="en-US" altLang="cy-GB" dirty="0">
                <a:ea typeface="ＭＳ Ｐゴシック" panose="020B0600070205080204" pitchFamily="34" charset="-128"/>
              </a:rPr>
              <a:t> Williams</a:t>
            </a:r>
          </a:p>
        </p:txBody>
      </p:sp>
      <p:pic>
        <p:nvPicPr>
          <p:cNvPr id="21507" name="Picture 3" descr="catrin yn y stiwdio 03.JPG">
            <a:extLst>
              <a:ext uri="{FF2B5EF4-FFF2-40B4-BE49-F238E27FC236}">
                <a16:creationId xmlns:a16="http://schemas.microsoft.com/office/drawing/2014/main" id="{8117F7D7-04C2-614E-B935-75E425DCD28B}"/>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118954" y="1099099"/>
            <a:ext cx="3494437" cy="4659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TextBox 6">
            <a:extLst>
              <a:ext uri="{FF2B5EF4-FFF2-40B4-BE49-F238E27FC236}">
                <a16:creationId xmlns:a16="http://schemas.microsoft.com/office/drawing/2014/main" id="{1359AED8-E7FF-4244-8A22-6FD62D5B94E7}"/>
              </a:ext>
            </a:extLst>
          </p:cNvPr>
          <p:cNvSpPr txBox="1">
            <a:spLocks noChangeArrowheads="1"/>
          </p:cNvSpPr>
          <p:nvPr/>
        </p:nvSpPr>
        <p:spPr bwMode="auto">
          <a:xfrm>
            <a:off x="6904038" y="6408738"/>
            <a:ext cx="295292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i="1" dirty="0" err="1">
                <a:latin typeface="Calibri" panose="020F0502020204030204" pitchFamily="34" charset="0"/>
              </a:rPr>
              <a:t>Uist</a:t>
            </a:r>
            <a:r>
              <a:rPr lang="en-US" altLang="cy-GB" sz="1800" i="1" dirty="0">
                <a:latin typeface="Calibri" panose="020F0502020204030204" pitchFamily="34" charset="0"/>
              </a:rPr>
              <a:t> dresser /</a:t>
            </a:r>
            <a:r>
              <a:rPr lang="en-US" altLang="cy-GB" sz="1800" i="1" dirty="0" err="1">
                <a:latin typeface="Calibri" panose="020F0502020204030204" pitchFamily="34" charset="0"/>
              </a:rPr>
              <a:t>Dresel</a:t>
            </a:r>
            <a:r>
              <a:rPr lang="en-US" altLang="cy-GB" sz="1800" i="1" dirty="0">
                <a:latin typeface="Calibri" panose="020F0502020204030204" pitchFamily="34" charset="0"/>
              </a:rPr>
              <a:t> </a:t>
            </a:r>
            <a:r>
              <a:rPr lang="en-US" altLang="cy-GB" sz="1800" i="1" dirty="0" err="1">
                <a:latin typeface="Calibri" panose="020F0502020204030204" pitchFamily="34" charset="0"/>
              </a:rPr>
              <a:t>Uist</a:t>
            </a:r>
            <a:r>
              <a:rPr lang="en-US" altLang="cy-GB" sz="1800" i="1" dirty="0">
                <a:latin typeface="Calibri" panose="020F0502020204030204" pitchFamily="34" charset="0"/>
              </a:rPr>
              <a:t> </a:t>
            </a:r>
            <a:r>
              <a:rPr lang="en-US" altLang="cy-GB" sz="1800" dirty="0">
                <a:latin typeface="Calibri" panose="020F0502020204030204" pitchFamily="34" charset="0"/>
              </a:rPr>
              <a:t>2016</a:t>
            </a:r>
          </a:p>
        </p:txBody>
      </p:sp>
      <p:pic>
        <p:nvPicPr>
          <p:cNvPr id="2" name="Picture 1">
            <a:extLst>
              <a:ext uri="{FF2B5EF4-FFF2-40B4-BE49-F238E27FC236}">
                <a16:creationId xmlns:a16="http://schemas.microsoft.com/office/drawing/2014/main" id="{FF23A624-B54C-1B4B-94C8-E0ACBA49296E}"/>
              </a:ext>
            </a:extLst>
          </p:cNvPr>
          <p:cNvPicPr>
            <a:picLocks noChangeAspect="1"/>
          </p:cNvPicPr>
          <p:nvPr/>
        </p:nvPicPr>
        <p:blipFill>
          <a:blip r:embed="rId3"/>
          <a:stretch>
            <a:fillRect/>
          </a:stretch>
        </p:blipFill>
        <p:spPr>
          <a:xfrm>
            <a:off x="6477000" y="216414"/>
            <a:ext cx="3912424" cy="6192325"/>
          </a:xfrm>
          <a:prstGeom prst="rect">
            <a:avLst/>
          </a:prstGeom>
        </p:spPr>
      </p:pic>
      <p:sp>
        <p:nvSpPr>
          <p:cNvPr id="7" name="TextBox 6">
            <a:extLst>
              <a:ext uri="{FF2B5EF4-FFF2-40B4-BE49-F238E27FC236}">
                <a16:creationId xmlns:a16="http://schemas.microsoft.com/office/drawing/2014/main" id="{65086DB6-2D27-AB40-8CEA-F9817B88A6C5}"/>
              </a:ext>
            </a:extLst>
          </p:cNvPr>
          <p:cNvSpPr txBox="1"/>
          <p:nvPr/>
        </p:nvSpPr>
        <p:spPr>
          <a:xfrm>
            <a:off x="803042" y="6224071"/>
            <a:ext cx="6100996" cy="369332"/>
          </a:xfrm>
          <a:prstGeom prst="rect">
            <a:avLst/>
          </a:prstGeom>
          <a:noFill/>
        </p:spPr>
        <p:txBody>
          <a:bodyPr wrap="square">
            <a:spAutoFit/>
          </a:bodyPr>
          <a:lstStyle/>
          <a:p>
            <a:r>
              <a:rPr lang="en-US" dirty="0">
                <a:hlinkClick r:id="rId4"/>
              </a:rPr>
              <a:t>http://www.catrinwilliams.co.uk/welcome.htm</a:t>
            </a:r>
            <a:endParaRPr lang="en-US" dirty="0"/>
          </a:p>
        </p:txBody>
      </p:sp>
    </p:spTree>
    <p:extLst>
      <p:ext uri="{BB962C8B-B14F-4D97-AF65-F5344CB8AC3E}">
        <p14:creationId xmlns:p14="http://schemas.microsoft.com/office/powerpoint/2010/main" val="116456755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TextBox 6">
            <a:extLst>
              <a:ext uri="{FF2B5EF4-FFF2-40B4-BE49-F238E27FC236}">
                <a16:creationId xmlns:a16="http://schemas.microsoft.com/office/drawing/2014/main" id="{27EC091D-30CD-F848-B887-275C28517EEB}"/>
              </a:ext>
            </a:extLst>
          </p:cNvPr>
          <p:cNvSpPr txBox="1">
            <a:spLocks noChangeArrowheads="1"/>
          </p:cNvSpPr>
          <p:nvPr/>
        </p:nvSpPr>
        <p:spPr bwMode="auto">
          <a:xfrm>
            <a:off x="1778000" y="6397625"/>
            <a:ext cx="175240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i="1" dirty="0" err="1">
                <a:latin typeface="Calibri" panose="020F0502020204030204" pitchFamily="34" charset="0"/>
              </a:rPr>
              <a:t>Cof</a:t>
            </a:r>
            <a:r>
              <a:rPr lang="en-US" altLang="cy-GB" sz="1800" i="1" dirty="0">
                <a:latin typeface="Calibri" panose="020F0502020204030204" pitchFamily="34" charset="0"/>
              </a:rPr>
              <a:t> </a:t>
            </a:r>
            <a:r>
              <a:rPr lang="en-US" altLang="cy-GB" sz="1800" i="1" dirty="0" err="1">
                <a:latin typeface="Calibri" panose="020F0502020204030204" pitchFamily="34" charset="0"/>
              </a:rPr>
              <a:t>Cenedl</a:t>
            </a:r>
            <a:r>
              <a:rPr lang="en-US" altLang="cy-GB" sz="1800" i="1" dirty="0">
                <a:latin typeface="Calibri" panose="020F0502020204030204" pitchFamily="34" charset="0"/>
              </a:rPr>
              <a:t>  2021</a:t>
            </a:r>
            <a:endParaRPr lang="en-US" altLang="cy-GB" sz="1800" dirty="0">
              <a:latin typeface="Calibri" panose="020F0502020204030204" pitchFamily="34" charset="0"/>
            </a:endParaRPr>
          </a:p>
        </p:txBody>
      </p:sp>
      <p:sp>
        <p:nvSpPr>
          <p:cNvPr id="22533" name="TextBox 7">
            <a:extLst>
              <a:ext uri="{FF2B5EF4-FFF2-40B4-BE49-F238E27FC236}">
                <a16:creationId xmlns:a16="http://schemas.microsoft.com/office/drawing/2014/main" id="{22762F62-14FA-964C-A23E-42119D38E7EF}"/>
              </a:ext>
            </a:extLst>
          </p:cNvPr>
          <p:cNvSpPr txBox="1">
            <a:spLocks noChangeArrowheads="1"/>
          </p:cNvSpPr>
          <p:nvPr/>
        </p:nvSpPr>
        <p:spPr bwMode="auto">
          <a:xfrm>
            <a:off x="7060086" y="3726196"/>
            <a:ext cx="13801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i="1" dirty="0" err="1">
                <a:latin typeface="Calibri" panose="020F0502020204030204" pitchFamily="34" charset="0"/>
              </a:rPr>
              <a:t>Enlli</a:t>
            </a:r>
            <a:r>
              <a:rPr lang="en-US" altLang="cy-GB" sz="1800" i="1" dirty="0">
                <a:latin typeface="Calibri" panose="020F0502020204030204" pitchFamily="34" charset="0"/>
              </a:rPr>
              <a:t> 11 </a:t>
            </a:r>
            <a:r>
              <a:rPr lang="en-US" altLang="cy-GB" sz="1800" dirty="0">
                <a:latin typeface="Calibri" panose="020F0502020204030204" pitchFamily="34" charset="0"/>
              </a:rPr>
              <a:t>2012</a:t>
            </a:r>
          </a:p>
        </p:txBody>
      </p:sp>
      <p:sp>
        <p:nvSpPr>
          <p:cNvPr id="22534" name="Rectangle 8">
            <a:extLst>
              <a:ext uri="{FF2B5EF4-FFF2-40B4-BE49-F238E27FC236}">
                <a16:creationId xmlns:a16="http://schemas.microsoft.com/office/drawing/2014/main" id="{5D846AE9-E991-A94F-B217-84A49904573A}"/>
              </a:ext>
            </a:extLst>
          </p:cNvPr>
          <p:cNvSpPr>
            <a:spLocks noChangeArrowheads="1"/>
          </p:cNvSpPr>
          <p:nvPr/>
        </p:nvSpPr>
        <p:spPr bwMode="auto">
          <a:xfrm>
            <a:off x="6317327" y="4107803"/>
            <a:ext cx="570125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dirty="0">
                <a:latin typeface="Calibri" panose="020F0502020204030204" pitchFamily="34" charset="0"/>
              </a:rPr>
              <a:t> Elements from her background and upbringing in </a:t>
            </a:r>
            <a:r>
              <a:rPr lang="en-US" altLang="cy-GB" dirty="0" err="1">
                <a:latin typeface="Calibri" panose="020F0502020204030204" pitchFamily="34" charset="0"/>
              </a:rPr>
              <a:t>Meirionnydd</a:t>
            </a:r>
            <a:r>
              <a:rPr lang="en-US" altLang="cy-GB" dirty="0">
                <a:latin typeface="Calibri" panose="020F0502020204030204" pitchFamily="34" charset="0"/>
              </a:rPr>
              <a:t> insist on inclusion in her work - the home and the farm; the celebrations and the clothing; the music and the Welsh culture; the family traditions and the familiar faces.</a:t>
            </a:r>
          </a:p>
        </p:txBody>
      </p:sp>
      <p:sp>
        <p:nvSpPr>
          <p:cNvPr id="22535" name="Rectangle 7">
            <a:extLst>
              <a:ext uri="{FF2B5EF4-FFF2-40B4-BE49-F238E27FC236}">
                <a16:creationId xmlns:a16="http://schemas.microsoft.com/office/drawing/2014/main" id="{C1839408-91F5-2049-9FE5-C6BA0E6DA3B3}"/>
              </a:ext>
            </a:extLst>
          </p:cNvPr>
          <p:cNvSpPr>
            <a:spLocks noChangeArrowheads="1"/>
          </p:cNvSpPr>
          <p:nvPr/>
        </p:nvSpPr>
        <p:spPr bwMode="auto">
          <a:xfrm>
            <a:off x="394741" y="272075"/>
            <a:ext cx="4654551"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dirty="0">
                <a:latin typeface="Calibri" panose="020F0502020204030204" pitchFamily="34" charset="0"/>
              </a:rPr>
              <a:t>Welshness - or rather the experience of living in Wales - is an obvious theme in </a:t>
            </a:r>
            <a:r>
              <a:rPr lang="en-US" altLang="cy-GB" dirty="0" err="1">
                <a:latin typeface="Calibri" panose="020F0502020204030204" pitchFamily="34" charset="0"/>
              </a:rPr>
              <a:t>Catrin</a:t>
            </a:r>
            <a:r>
              <a:rPr lang="en-US" altLang="cy-GB" dirty="0">
                <a:latin typeface="Calibri" panose="020F0502020204030204" pitchFamily="34" charset="0"/>
              </a:rPr>
              <a:t> Williams's work</a:t>
            </a:r>
            <a:endParaRPr lang="en-US" altLang="cy-GB" dirty="0"/>
          </a:p>
        </p:txBody>
      </p:sp>
      <p:sp>
        <p:nvSpPr>
          <p:cNvPr id="2" name="TextBox 1">
            <a:extLst>
              <a:ext uri="{FF2B5EF4-FFF2-40B4-BE49-F238E27FC236}">
                <a16:creationId xmlns:a16="http://schemas.microsoft.com/office/drawing/2014/main" id="{632DBB2E-F491-F949-9AC7-AFDC15CAEB71}"/>
              </a:ext>
            </a:extLst>
          </p:cNvPr>
          <p:cNvSpPr txBox="1"/>
          <p:nvPr/>
        </p:nvSpPr>
        <p:spPr>
          <a:xfrm>
            <a:off x="6317327" y="6416127"/>
            <a:ext cx="4834657" cy="307777"/>
          </a:xfrm>
          <a:prstGeom prst="rect">
            <a:avLst/>
          </a:prstGeom>
          <a:noFill/>
        </p:spPr>
        <p:txBody>
          <a:bodyPr wrap="none" rtlCol="0">
            <a:spAutoFit/>
          </a:bodyPr>
          <a:lstStyle/>
          <a:p>
            <a:r>
              <a:rPr lang="cy-GB" sz="1400" dirty="0"/>
              <a:t>http://www.artwales.com/exhibition-ot-en.php?locationID=222</a:t>
            </a:r>
          </a:p>
        </p:txBody>
      </p:sp>
      <p:pic>
        <p:nvPicPr>
          <p:cNvPr id="3" name="Picture 2">
            <a:extLst>
              <a:ext uri="{FF2B5EF4-FFF2-40B4-BE49-F238E27FC236}">
                <a16:creationId xmlns:a16="http://schemas.microsoft.com/office/drawing/2014/main" id="{6B18DC0A-D662-EF46-8774-37F9C932838C}"/>
              </a:ext>
            </a:extLst>
          </p:cNvPr>
          <p:cNvPicPr>
            <a:picLocks noChangeAspect="1"/>
          </p:cNvPicPr>
          <p:nvPr/>
        </p:nvPicPr>
        <p:blipFill>
          <a:blip r:embed="rId3"/>
          <a:stretch>
            <a:fillRect/>
          </a:stretch>
        </p:blipFill>
        <p:spPr>
          <a:xfrm>
            <a:off x="6556411" y="43332"/>
            <a:ext cx="4872037" cy="3596806"/>
          </a:xfrm>
          <a:prstGeom prst="rect">
            <a:avLst/>
          </a:prstGeom>
        </p:spPr>
      </p:pic>
      <p:pic>
        <p:nvPicPr>
          <p:cNvPr id="5" name="Picture 4">
            <a:extLst>
              <a:ext uri="{FF2B5EF4-FFF2-40B4-BE49-F238E27FC236}">
                <a16:creationId xmlns:a16="http://schemas.microsoft.com/office/drawing/2014/main" id="{F77CD678-BC73-3C4C-8825-D55124A3C34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4741" y="2126961"/>
            <a:ext cx="5479934" cy="4048059"/>
          </a:xfrm>
          <a:prstGeom prst="rect">
            <a:avLst/>
          </a:prstGeom>
        </p:spPr>
      </p:pic>
    </p:spTree>
    <p:extLst>
      <p:ext uri="{BB962C8B-B14F-4D97-AF65-F5344CB8AC3E}">
        <p14:creationId xmlns:p14="http://schemas.microsoft.com/office/powerpoint/2010/main" val="251776218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E170022-F656-814F-B042-65F2D49B7495}"/>
              </a:ext>
            </a:extLst>
          </p:cNvPr>
          <p:cNvSpPr>
            <a:spLocks noGrp="1"/>
          </p:cNvSpPr>
          <p:nvPr>
            <p:ph type="title"/>
          </p:nvPr>
        </p:nvSpPr>
        <p:spPr>
          <a:xfrm>
            <a:off x="614597" y="129256"/>
            <a:ext cx="4960699" cy="1143000"/>
          </a:xfrm>
        </p:spPr>
        <p:txBody>
          <a:bodyPr/>
          <a:lstStyle/>
          <a:p>
            <a:pPr eaLnBrk="1" hangingPunct="1"/>
            <a:r>
              <a:rPr lang="en-US" altLang="cy-GB" dirty="0" err="1">
                <a:ea typeface="ＭＳ Ｐゴシック" panose="020B0600070205080204" pitchFamily="34" charset="-128"/>
              </a:rPr>
              <a:t>Luned</a:t>
            </a:r>
            <a:r>
              <a:rPr lang="en-US" altLang="cy-GB" dirty="0">
                <a:ea typeface="ＭＳ Ｐゴシック" panose="020B0600070205080204" pitchFamily="34" charset="-128"/>
              </a:rPr>
              <a:t> Rhys </a:t>
            </a:r>
            <a:r>
              <a:rPr lang="en-US" altLang="cy-GB" dirty="0" err="1">
                <a:ea typeface="ＭＳ Ｐゴシック" panose="020B0600070205080204" pitchFamily="34" charset="-128"/>
              </a:rPr>
              <a:t>Parri</a:t>
            </a:r>
            <a:endParaRPr lang="en-US" altLang="cy-GB" dirty="0">
              <a:ea typeface="ＭＳ Ｐゴシック" panose="020B0600070205080204" pitchFamily="34" charset="-128"/>
            </a:endParaRPr>
          </a:p>
        </p:txBody>
      </p:sp>
      <p:pic>
        <p:nvPicPr>
          <p:cNvPr id="24579" name="Picture 3" descr="artistpreswyl2.jpg">
            <a:extLst>
              <a:ext uri="{FF2B5EF4-FFF2-40B4-BE49-F238E27FC236}">
                <a16:creationId xmlns:a16="http://schemas.microsoft.com/office/drawing/2014/main" id="{370BBA3E-4EE2-3746-8A74-52C321D18EC1}"/>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755179" y="129256"/>
            <a:ext cx="4583113" cy="306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4" descr="Luned-Rhys-Parri.jpg">
            <a:extLst>
              <a:ext uri="{FF2B5EF4-FFF2-40B4-BE49-F238E27FC236}">
                <a16:creationId xmlns:a16="http://schemas.microsoft.com/office/drawing/2014/main" id="{212D0D0E-5ACB-E446-928B-C4A20AAE2A86}"/>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44512" y="1601142"/>
            <a:ext cx="3748088" cy="499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47082CAA-83C6-FD41-97CD-234C1D65F748}"/>
              </a:ext>
            </a:extLst>
          </p:cNvPr>
          <p:cNvSpPr/>
          <p:nvPr/>
        </p:nvSpPr>
        <p:spPr>
          <a:xfrm>
            <a:off x="5272089" y="3292056"/>
            <a:ext cx="5578791" cy="3139321"/>
          </a:xfrm>
          <a:prstGeom prst="rect">
            <a:avLst/>
          </a:prstGeom>
        </p:spPr>
        <p:txBody>
          <a:bodyPr wrap="square">
            <a:spAutoFit/>
          </a:bodyPr>
          <a:lstStyle/>
          <a:p>
            <a:r>
              <a:rPr lang="cy-GB" dirty="0"/>
              <a:t>Luned’s work is always filled with warmth and humour... she is deft and observant enough to catch the telling details which allow us into her characters’ world: A world that is uniquely Welsh, ...she evokes quintessential everyday occurrences ...in her wonderful, quirky, three-dimensional images. Often based on memory of the countryside and towns of Wales in her childhood, Luned loves handling simple materials such as tinfoil, cardboard, paper and wire – these are combined with a painterly surface to create a unique image of tender wit and humour.</a:t>
            </a:r>
          </a:p>
        </p:txBody>
      </p:sp>
      <p:sp>
        <p:nvSpPr>
          <p:cNvPr id="3" name="TextBox 2">
            <a:extLst>
              <a:ext uri="{FF2B5EF4-FFF2-40B4-BE49-F238E27FC236}">
                <a16:creationId xmlns:a16="http://schemas.microsoft.com/office/drawing/2014/main" id="{7376A6D8-54B6-7546-9A61-24DA4D2BA777}"/>
              </a:ext>
            </a:extLst>
          </p:cNvPr>
          <p:cNvSpPr txBox="1"/>
          <p:nvPr/>
        </p:nvSpPr>
        <p:spPr>
          <a:xfrm>
            <a:off x="5272089" y="6488668"/>
            <a:ext cx="4720075" cy="369332"/>
          </a:xfrm>
          <a:prstGeom prst="rect">
            <a:avLst/>
          </a:prstGeom>
          <a:noFill/>
        </p:spPr>
        <p:txBody>
          <a:bodyPr wrap="none" rtlCol="0">
            <a:spAutoFit/>
          </a:bodyPr>
          <a:lstStyle/>
          <a:p>
            <a:r>
              <a:rPr lang="cy-GB" dirty="0"/>
              <a:t>http://lionstreetgallery.co.uk/luned-rhys-parri/</a:t>
            </a:r>
          </a:p>
        </p:txBody>
      </p:sp>
    </p:spTree>
    <p:extLst>
      <p:ext uri="{BB962C8B-B14F-4D97-AF65-F5344CB8AC3E}">
        <p14:creationId xmlns:p14="http://schemas.microsoft.com/office/powerpoint/2010/main" val="72692296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378CD693-26C9-CC4E-8A2E-330C54606E16}"/>
              </a:ext>
            </a:extLst>
          </p:cNvPr>
          <p:cNvSpPr>
            <a:spLocks noGrp="1"/>
          </p:cNvSpPr>
          <p:nvPr>
            <p:ph type="title"/>
          </p:nvPr>
        </p:nvSpPr>
        <p:spPr/>
        <p:txBody>
          <a:bodyPr/>
          <a:lstStyle/>
          <a:p>
            <a:pPr eaLnBrk="1" hangingPunct="1"/>
            <a:endParaRPr lang="en-GB" altLang="cy-GB">
              <a:ea typeface="ＭＳ Ｐゴシック" panose="020B0600070205080204" pitchFamily="34" charset="-128"/>
            </a:endParaRPr>
          </a:p>
        </p:txBody>
      </p:sp>
      <p:sp>
        <p:nvSpPr>
          <p:cNvPr id="6" name="TextBox 5">
            <a:extLst>
              <a:ext uri="{FF2B5EF4-FFF2-40B4-BE49-F238E27FC236}">
                <a16:creationId xmlns:a16="http://schemas.microsoft.com/office/drawing/2014/main" id="{C2CD74F9-D87C-AD4E-B790-E693B23B0F97}"/>
              </a:ext>
            </a:extLst>
          </p:cNvPr>
          <p:cNvSpPr txBox="1"/>
          <p:nvPr/>
        </p:nvSpPr>
        <p:spPr>
          <a:xfrm>
            <a:off x="502170" y="6123543"/>
            <a:ext cx="6100996" cy="646331"/>
          </a:xfrm>
          <a:prstGeom prst="rect">
            <a:avLst/>
          </a:prstGeom>
          <a:noFill/>
        </p:spPr>
        <p:txBody>
          <a:bodyPr wrap="square">
            <a:spAutoFit/>
          </a:bodyPr>
          <a:lstStyle/>
          <a:p>
            <a:r>
              <a:rPr lang="en-GB" b="0" i="1" cap="all" dirty="0">
                <a:solidFill>
                  <a:srgbClr val="303030"/>
                </a:solidFill>
                <a:effectLst/>
                <a:latin typeface="Red Hat Text"/>
              </a:rPr>
              <a:t>DRESEL A'I LLESTRI GLAS / DRESSER AND BLUE CHINA 2021</a:t>
            </a:r>
          </a:p>
          <a:p>
            <a:r>
              <a:rPr lang="en-US" i="1" dirty="0"/>
              <a:t>https://</a:t>
            </a:r>
            <a:r>
              <a:rPr lang="en-US" i="1" dirty="0" err="1"/>
              <a:t>welshart.net</a:t>
            </a:r>
            <a:r>
              <a:rPr lang="en-US" i="1" dirty="0"/>
              <a:t>/artists/64-luned-rhys-parri/works/15765/</a:t>
            </a:r>
          </a:p>
        </p:txBody>
      </p:sp>
      <p:pic>
        <p:nvPicPr>
          <p:cNvPr id="4" name="Picture 3">
            <a:extLst>
              <a:ext uri="{FF2B5EF4-FFF2-40B4-BE49-F238E27FC236}">
                <a16:creationId xmlns:a16="http://schemas.microsoft.com/office/drawing/2014/main" id="{C48A8E2C-5B07-1E45-982B-25105489C1F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75674" y="52943"/>
            <a:ext cx="5279251" cy="5748250"/>
          </a:xfrm>
          <a:prstGeom prst="rect">
            <a:avLst/>
          </a:prstGeom>
        </p:spPr>
      </p:pic>
      <p:sp>
        <p:nvSpPr>
          <p:cNvPr id="10" name="TextBox 9">
            <a:extLst>
              <a:ext uri="{FF2B5EF4-FFF2-40B4-BE49-F238E27FC236}">
                <a16:creationId xmlns:a16="http://schemas.microsoft.com/office/drawing/2014/main" id="{4A407DFF-7A60-C645-A21F-2D342C3502EC}"/>
              </a:ext>
            </a:extLst>
          </p:cNvPr>
          <p:cNvSpPr txBox="1"/>
          <p:nvPr/>
        </p:nvSpPr>
        <p:spPr>
          <a:xfrm>
            <a:off x="6303363" y="5593036"/>
            <a:ext cx="6100996" cy="369332"/>
          </a:xfrm>
          <a:prstGeom prst="rect">
            <a:avLst/>
          </a:prstGeom>
          <a:noFill/>
        </p:spPr>
        <p:txBody>
          <a:bodyPr wrap="square">
            <a:spAutoFit/>
          </a:bodyPr>
          <a:lstStyle/>
          <a:p>
            <a:r>
              <a:rPr lang="en-GB" b="0" i="1" cap="all" dirty="0">
                <a:solidFill>
                  <a:srgbClr val="303030"/>
                </a:solidFill>
                <a:effectLst/>
                <a:latin typeface="Red Hat Text"/>
              </a:rPr>
              <a:t>HEIBIO SIOP RICHARDS / PAST RICHARDS NEWSAGENT </a:t>
            </a:r>
            <a:r>
              <a:rPr lang="en-GB" b="0" cap="all" dirty="0">
                <a:solidFill>
                  <a:srgbClr val="303030"/>
                </a:solidFill>
                <a:effectLst/>
                <a:latin typeface="Red Hat Text"/>
              </a:rPr>
              <a:t>2021</a:t>
            </a:r>
            <a:endParaRPr lang="en-US" dirty="0"/>
          </a:p>
        </p:txBody>
      </p:sp>
      <p:pic>
        <p:nvPicPr>
          <p:cNvPr id="8" name="Picture 7">
            <a:extLst>
              <a:ext uri="{FF2B5EF4-FFF2-40B4-BE49-F238E27FC236}">
                <a16:creationId xmlns:a16="http://schemas.microsoft.com/office/drawing/2014/main" id="{A46AA300-5687-9540-BBA8-98C34472416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63631" y="225611"/>
            <a:ext cx="4980459" cy="4990966"/>
          </a:xfrm>
          <a:prstGeom prst="rect">
            <a:avLst/>
          </a:prstGeom>
        </p:spPr>
      </p:pic>
    </p:spTree>
    <p:extLst>
      <p:ext uri="{BB962C8B-B14F-4D97-AF65-F5344CB8AC3E}">
        <p14:creationId xmlns:p14="http://schemas.microsoft.com/office/powerpoint/2010/main" val="172896441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E513E-1A1D-7E42-A73A-1CB9B32EAC96}"/>
              </a:ext>
            </a:extLst>
          </p:cNvPr>
          <p:cNvSpPr>
            <a:spLocks noGrp="1"/>
          </p:cNvSpPr>
          <p:nvPr>
            <p:ph type="title"/>
          </p:nvPr>
        </p:nvSpPr>
        <p:spPr>
          <a:xfrm>
            <a:off x="277771" y="314131"/>
            <a:ext cx="10515600" cy="834282"/>
          </a:xfrm>
        </p:spPr>
        <p:txBody>
          <a:bodyPr/>
          <a:lstStyle/>
          <a:p>
            <a:r>
              <a:rPr lang="en-US" dirty="0"/>
              <a:t>Rhian </a:t>
            </a:r>
            <a:r>
              <a:rPr lang="en-US" dirty="0" err="1"/>
              <a:t>Hâf</a:t>
            </a:r>
            <a:endParaRPr lang="en-US" dirty="0"/>
          </a:p>
        </p:txBody>
      </p:sp>
      <p:pic>
        <p:nvPicPr>
          <p:cNvPr id="5" name="Content Placeholder 4" descr="A picture containing text, screenshot&#10;&#10;Description automatically generated">
            <a:extLst>
              <a:ext uri="{FF2B5EF4-FFF2-40B4-BE49-F238E27FC236}">
                <a16:creationId xmlns:a16="http://schemas.microsoft.com/office/drawing/2014/main" id="{492277AD-8510-5648-BE32-184C897495FE}"/>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4488873" y="2196935"/>
            <a:ext cx="7794860" cy="4024251"/>
          </a:xfrm>
        </p:spPr>
      </p:pic>
      <p:sp>
        <p:nvSpPr>
          <p:cNvPr id="6" name="TextBox 5">
            <a:extLst>
              <a:ext uri="{FF2B5EF4-FFF2-40B4-BE49-F238E27FC236}">
                <a16:creationId xmlns:a16="http://schemas.microsoft.com/office/drawing/2014/main" id="{A77D507F-E182-B243-8087-7EF3EE1B206C}"/>
              </a:ext>
            </a:extLst>
          </p:cNvPr>
          <p:cNvSpPr txBox="1"/>
          <p:nvPr/>
        </p:nvSpPr>
        <p:spPr>
          <a:xfrm>
            <a:off x="8386303" y="6308209"/>
            <a:ext cx="3586559" cy="369332"/>
          </a:xfrm>
          <a:prstGeom prst="rect">
            <a:avLst/>
          </a:prstGeom>
          <a:noFill/>
        </p:spPr>
        <p:txBody>
          <a:bodyPr wrap="none" rtlCol="0">
            <a:spAutoFit/>
          </a:bodyPr>
          <a:lstStyle/>
          <a:p>
            <a:r>
              <a:rPr lang="en-US" dirty="0"/>
              <a:t>https://</a:t>
            </a:r>
            <a:r>
              <a:rPr lang="en-US" dirty="0" err="1"/>
              <a:t>www.rhianhaf.com</a:t>
            </a:r>
            <a:r>
              <a:rPr lang="en-US" dirty="0"/>
              <a:t>/portfolio</a:t>
            </a:r>
          </a:p>
        </p:txBody>
      </p:sp>
      <p:sp>
        <p:nvSpPr>
          <p:cNvPr id="4" name="TextBox 3">
            <a:extLst>
              <a:ext uri="{FF2B5EF4-FFF2-40B4-BE49-F238E27FC236}">
                <a16:creationId xmlns:a16="http://schemas.microsoft.com/office/drawing/2014/main" id="{5CC59EE8-4EFD-22B1-303C-0B0A42CD6F58}"/>
              </a:ext>
            </a:extLst>
          </p:cNvPr>
          <p:cNvSpPr txBox="1"/>
          <p:nvPr/>
        </p:nvSpPr>
        <p:spPr>
          <a:xfrm>
            <a:off x="277771" y="2678133"/>
            <a:ext cx="4038290" cy="3139321"/>
          </a:xfrm>
          <a:prstGeom prst="rect">
            <a:avLst/>
          </a:prstGeom>
          <a:noFill/>
        </p:spPr>
        <p:txBody>
          <a:bodyPr wrap="square">
            <a:spAutoFit/>
          </a:bodyPr>
          <a:lstStyle/>
          <a:p>
            <a:pPr algn="just" fontAlgn="base"/>
            <a:r>
              <a:rPr lang="en-GB" b="0" i="0" dirty="0">
                <a:solidFill>
                  <a:srgbClr val="333333"/>
                </a:solidFill>
                <a:effectLst/>
              </a:rPr>
              <a:t>A temporary installation on the street of </a:t>
            </a:r>
            <a:r>
              <a:rPr lang="en-GB" b="0" i="0" dirty="0" err="1">
                <a:solidFill>
                  <a:srgbClr val="333333"/>
                </a:solidFill>
                <a:effectLst/>
              </a:rPr>
              <a:t>Fondamenta</a:t>
            </a:r>
            <a:r>
              <a:rPr lang="en-GB" b="0" i="0" dirty="0">
                <a:solidFill>
                  <a:srgbClr val="333333"/>
                </a:solidFill>
                <a:effectLst/>
              </a:rPr>
              <a:t> Dei </a:t>
            </a:r>
            <a:r>
              <a:rPr lang="en-GB" b="0" i="0" dirty="0" err="1">
                <a:solidFill>
                  <a:srgbClr val="333333"/>
                </a:solidFill>
                <a:effectLst/>
              </a:rPr>
              <a:t>Vetrai</a:t>
            </a:r>
            <a:r>
              <a:rPr lang="en-GB" b="0" i="0" dirty="0">
                <a:solidFill>
                  <a:srgbClr val="333333"/>
                </a:solidFill>
                <a:effectLst/>
              </a:rPr>
              <a:t>, Murano, Venice, a translation being the Street of the Glass Masters. The glass was crushed in order to fill the cracks and the gaps between the stones and placed in a line along the </a:t>
            </a:r>
            <a:r>
              <a:rPr lang="en-GB" b="0" i="0" dirty="0" err="1">
                <a:solidFill>
                  <a:srgbClr val="333333"/>
                </a:solidFill>
                <a:effectLst/>
              </a:rPr>
              <a:t>fondamenta</a:t>
            </a:r>
            <a:r>
              <a:rPr lang="en-GB" b="0" i="0" dirty="0">
                <a:solidFill>
                  <a:srgbClr val="333333"/>
                </a:solidFill>
                <a:effectLst/>
              </a:rPr>
              <a:t>, as a homage to the glass masters and a reflection on the history of the place and its surrounding.</a:t>
            </a:r>
          </a:p>
        </p:txBody>
      </p:sp>
      <p:sp>
        <p:nvSpPr>
          <p:cNvPr id="7" name="TextBox 6">
            <a:extLst>
              <a:ext uri="{FF2B5EF4-FFF2-40B4-BE49-F238E27FC236}">
                <a16:creationId xmlns:a16="http://schemas.microsoft.com/office/drawing/2014/main" id="{C0156A55-8025-2C81-CDA3-B9D7BB9AE3F7}"/>
              </a:ext>
            </a:extLst>
          </p:cNvPr>
          <p:cNvSpPr txBox="1"/>
          <p:nvPr/>
        </p:nvSpPr>
        <p:spPr>
          <a:xfrm>
            <a:off x="4659987" y="496772"/>
            <a:ext cx="7362700" cy="1477328"/>
          </a:xfrm>
          <a:prstGeom prst="rect">
            <a:avLst/>
          </a:prstGeom>
          <a:noFill/>
        </p:spPr>
        <p:txBody>
          <a:bodyPr wrap="square" rtlCol="0">
            <a:spAutoFit/>
          </a:bodyPr>
          <a:lstStyle/>
          <a:p>
            <a:r>
              <a:rPr lang="en-US" dirty="0"/>
              <a:t>Darn o </a:t>
            </a:r>
            <a:r>
              <a:rPr lang="en-US" dirty="0" err="1"/>
              <a:t>gosod</a:t>
            </a:r>
            <a:r>
              <a:rPr lang="en-US" dirty="0"/>
              <a:t> </a:t>
            </a:r>
            <a:r>
              <a:rPr lang="en-US" dirty="0" err="1"/>
              <a:t>ar</a:t>
            </a:r>
            <a:r>
              <a:rPr lang="en-US" dirty="0"/>
              <a:t> y </a:t>
            </a:r>
            <a:r>
              <a:rPr lang="en-US" dirty="0" err="1"/>
              <a:t>stryd</a:t>
            </a:r>
            <a:r>
              <a:rPr lang="en-US" dirty="0"/>
              <a:t> </a:t>
            </a:r>
            <a:r>
              <a:rPr lang="en-US" dirty="0" err="1"/>
              <a:t>Fondamenta</a:t>
            </a:r>
            <a:r>
              <a:rPr lang="en-US" dirty="0"/>
              <a:t> Dei </a:t>
            </a:r>
            <a:r>
              <a:rPr lang="en-US" dirty="0" err="1"/>
              <a:t>Vetrai</a:t>
            </a:r>
            <a:r>
              <a:rPr lang="en-US" dirty="0"/>
              <a:t>, Murano, </a:t>
            </a:r>
            <a:r>
              <a:rPr lang="en-US" dirty="0" err="1"/>
              <a:t>Fenis</a:t>
            </a:r>
            <a:r>
              <a:rPr lang="en-US" dirty="0"/>
              <a:t>, </a:t>
            </a:r>
            <a:r>
              <a:rPr lang="en-US" dirty="0" err="1"/>
              <a:t>sef</a:t>
            </a:r>
            <a:r>
              <a:rPr lang="en-US" dirty="0"/>
              <a:t> </a:t>
            </a:r>
            <a:r>
              <a:rPr lang="en-US" dirty="0" err="1"/>
              <a:t>Stryd</a:t>
            </a:r>
            <a:r>
              <a:rPr lang="en-US" dirty="0"/>
              <a:t> y </a:t>
            </a:r>
            <a:r>
              <a:rPr lang="en-US" dirty="0" err="1"/>
              <a:t>Meistri</a:t>
            </a:r>
            <a:r>
              <a:rPr lang="en-US" dirty="0"/>
              <a:t> </a:t>
            </a:r>
            <a:r>
              <a:rPr lang="en-US" dirty="0" err="1"/>
              <a:t>Gwydr</a:t>
            </a:r>
            <a:r>
              <a:rPr lang="en-US" dirty="0"/>
              <a:t>. </a:t>
            </a:r>
            <a:r>
              <a:rPr lang="en-US" dirty="0" err="1"/>
              <a:t>Cafodd</a:t>
            </a:r>
            <a:r>
              <a:rPr lang="en-US" dirty="0"/>
              <a:t> y </a:t>
            </a:r>
            <a:r>
              <a:rPr lang="en-US" dirty="0" err="1"/>
              <a:t>gwydr</a:t>
            </a:r>
            <a:r>
              <a:rPr lang="en-US" dirty="0"/>
              <a:t> </a:t>
            </a:r>
            <a:r>
              <a:rPr lang="en-US" dirty="0" err="1"/>
              <a:t>ei</a:t>
            </a:r>
            <a:r>
              <a:rPr lang="en-US" dirty="0"/>
              <a:t> </a:t>
            </a:r>
            <a:r>
              <a:rPr lang="en-US" dirty="0" err="1"/>
              <a:t>falu</a:t>
            </a:r>
            <a:r>
              <a:rPr lang="en-US" dirty="0"/>
              <a:t> </a:t>
            </a:r>
            <a:r>
              <a:rPr lang="en-US" dirty="0" err="1"/>
              <a:t>yn</a:t>
            </a:r>
            <a:r>
              <a:rPr lang="en-US" dirty="0"/>
              <a:t> fan er </a:t>
            </a:r>
            <a:r>
              <a:rPr lang="en-US" dirty="0" err="1"/>
              <a:t>mwyn</a:t>
            </a:r>
            <a:r>
              <a:rPr lang="en-US" dirty="0"/>
              <a:t> </a:t>
            </a:r>
            <a:r>
              <a:rPr lang="en-US" dirty="0" err="1"/>
              <a:t>llenwi'r</a:t>
            </a:r>
            <a:r>
              <a:rPr lang="en-US" dirty="0"/>
              <a:t> </a:t>
            </a:r>
            <a:r>
              <a:rPr lang="en-US" dirty="0" err="1"/>
              <a:t>craciau</a:t>
            </a:r>
            <a:r>
              <a:rPr lang="en-US" dirty="0"/>
              <a:t> a </a:t>
            </a:r>
            <a:r>
              <a:rPr lang="en-US" dirty="0" err="1"/>
              <a:t>bylchau</a:t>
            </a:r>
            <a:r>
              <a:rPr lang="en-US" dirty="0"/>
              <a:t> </a:t>
            </a:r>
            <a:r>
              <a:rPr lang="en-US" dirty="0" err="1"/>
              <a:t>rhwng</a:t>
            </a:r>
            <a:r>
              <a:rPr lang="en-US" dirty="0"/>
              <a:t> y </a:t>
            </a:r>
            <a:r>
              <a:rPr lang="en-US" dirty="0" err="1"/>
              <a:t>cerrig</a:t>
            </a:r>
            <a:r>
              <a:rPr lang="en-US" dirty="0"/>
              <a:t> </a:t>
            </a:r>
            <a:r>
              <a:rPr lang="en-US" dirty="0" err="1"/>
              <a:t>ar</a:t>
            </a:r>
            <a:r>
              <a:rPr lang="en-US" dirty="0"/>
              <a:t> y </a:t>
            </a:r>
            <a:r>
              <a:rPr lang="en-US" dirty="0" err="1"/>
              <a:t>palmant</a:t>
            </a:r>
            <a:r>
              <a:rPr lang="en-US" dirty="0"/>
              <a:t> </a:t>
            </a:r>
            <a:r>
              <a:rPr lang="en-US" dirty="0" err="1"/>
              <a:t>a'u</a:t>
            </a:r>
            <a:r>
              <a:rPr lang="en-US" dirty="0"/>
              <a:t> </a:t>
            </a:r>
            <a:r>
              <a:rPr lang="en-US" dirty="0" err="1"/>
              <a:t>gosod</a:t>
            </a:r>
            <a:r>
              <a:rPr lang="en-US" dirty="0"/>
              <a:t> </a:t>
            </a:r>
            <a:r>
              <a:rPr lang="en-US" dirty="0" err="1"/>
              <a:t>mewn</a:t>
            </a:r>
            <a:r>
              <a:rPr lang="en-US" dirty="0"/>
              <a:t> </a:t>
            </a:r>
            <a:r>
              <a:rPr lang="en-US" dirty="0" err="1"/>
              <a:t>llinell</a:t>
            </a:r>
            <a:r>
              <a:rPr lang="en-US" dirty="0"/>
              <a:t> </a:t>
            </a:r>
            <a:r>
              <a:rPr lang="en-US" dirty="0" err="1"/>
              <a:t>ar</a:t>
            </a:r>
            <a:r>
              <a:rPr lang="en-US" dirty="0"/>
              <a:t> </a:t>
            </a:r>
            <a:r>
              <a:rPr lang="en-US" dirty="0" err="1"/>
              <a:t>hyd</a:t>
            </a:r>
            <a:r>
              <a:rPr lang="en-US" dirty="0"/>
              <a:t> y </a:t>
            </a:r>
            <a:r>
              <a:rPr lang="en-US" dirty="0" err="1"/>
              <a:t>fondamenta</a:t>
            </a:r>
            <a:r>
              <a:rPr lang="en-US" dirty="0"/>
              <a:t>, </a:t>
            </a:r>
            <a:r>
              <a:rPr lang="en-US" dirty="0" err="1"/>
              <a:t>fel</a:t>
            </a:r>
            <a:r>
              <a:rPr lang="en-US" dirty="0"/>
              <a:t> </a:t>
            </a:r>
            <a:r>
              <a:rPr lang="en-US" dirty="0" err="1"/>
              <a:t>teyrnged</a:t>
            </a:r>
            <a:r>
              <a:rPr lang="en-US" dirty="0"/>
              <a:t> </a:t>
            </a:r>
            <a:r>
              <a:rPr lang="en-US" dirty="0" err="1"/>
              <a:t>i'r</a:t>
            </a:r>
            <a:r>
              <a:rPr lang="en-US" dirty="0"/>
              <a:t> </a:t>
            </a:r>
            <a:r>
              <a:rPr lang="en-US" dirty="0" err="1"/>
              <a:t>meistri</a:t>
            </a:r>
            <a:r>
              <a:rPr lang="en-US" dirty="0"/>
              <a:t> </a:t>
            </a:r>
            <a:r>
              <a:rPr lang="en-US" dirty="0" err="1"/>
              <a:t>gwydr</a:t>
            </a:r>
            <a:r>
              <a:rPr lang="en-US" dirty="0"/>
              <a:t> ac </a:t>
            </a:r>
            <a:r>
              <a:rPr lang="en-US" dirty="0" err="1"/>
              <a:t>hefyd</a:t>
            </a:r>
            <a:r>
              <a:rPr lang="en-US" dirty="0"/>
              <a:t> </a:t>
            </a:r>
            <a:r>
              <a:rPr lang="en-US" dirty="0" err="1"/>
              <a:t>yn</a:t>
            </a:r>
            <a:r>
              <a:rPr lang="en-US" dirty="0"/>
              <a:t> </a:t>
            </a:r>
            <a:r>
              <a:rPr lang="en-US" dirty="0" err="1"/>
              <a:t>rhan</a:t>
            </a:r>
            <a:r>
              <a:rPr lang="en-US" dirty="0"/>
              <a:t> o </a:t>
            </a:r>
            <a:r>
              <a:rPr lang="en-US" dirty="0" err="1"/>
              <a:t>adlewyrchiad</a:t>
            </a:r>
            <a:r>
              <a:rPr lang="en-US" dirty="0"/>
              <a:t> </a:t>
            </a:r>
            <a:r>
              <a:rPr lang="en-US" dirty="0" err="1"/>
              <a:t>ar</a:t>
            </a:r>
            <a:r>
              <a:rPr lang="en-US" dirty="0"/>
              <a:t> </a:t>
            </a:r>
            <a:r>
              <a:rPr lang="en-US" dirty="0" err="1"/>
              <a:t>hanes</a:t>
            </a:r>
            <a:r>
              <a:rPr lang="en-US" dirty="0"/>
              <a:t> y </a:t>
            </a:r>
            <a:r>
              <a:rPr lang="en-US" dirty="0" err="1"/>
              <a:t>lle</a:t>
            </a:r>
            <a:r>
              <a:rPr lang="en-US" dirty="0"/>
              <a:t> </a:t>
            </a:r>
            <a:r>
              <a:rPr lang="en-US" dirty="0" err="1"/>
              <a:t>a'i</a:t>
            </a:r>
            <a:r>
              <a:rPr lang="en-US" dirty="0"/>
              <a:t> </a:t>
            </a:r>
            <a:r>
              <a:rPr lang="en-US" dirty="0" err="1"/>
              <a:t>amgylchiadau</a:t>
            </a:r>
            <a:r>
              <a:rPr lang="en-US" dirty="0"/>
              <a:t>.</a:t>
            </a:r>
          </a:p>
        </p:txBody>
      </p:sp>
      <p:sp>
        <p:nvSpPr>
          <p:cNvPr id="8" name="TextBox 7">
            <a:extLst>
              <a:ext uri="{FF2B5EF4-FFF2-40B4-BE49-F238E27FC236}">
                <a16:creationId xmlns:a16="http://schemas.microsoft.com/office/drawing/2014/main" id="{9B005963-CFB8-6F85-54E4-F7A21637ED17}"/>
              </a:ext>
            </a:extLst>
          </p:cNvPr>
          <p:cNvSpPr txBox="1"/>
          <p:nvPr/>
        </p:nvSpPr>
        <p:spPr>
          <a:xfrm>
            <a:off x="682218" y="1550604"/>
            <a:ext cx="2480166" cy="646331"/>
          </a:xfrm>
          <a:prstGeom prst="rect">
            <a:avLst/>
          </a:prstGeom>
          <a:noFill/>
        </p:spPr>
        <p:txBody>
          <a:bodyPr wrap="none" rtlCol="0">
            <a:spAutoFit/>
          </a:bodyPr>
          <a:lstStyle/>
          <a:p>
            <a:r>
              <a:rPr lang="en-US" i="1" dirty="0" err="1"/>
              <a:t>Fondamenta</a:t>
            </a:r>
            <a:r>
              <a:rPr lang="en-US" i="1" dirty="0"/>
              <a:t> </a:t>
            </a:r>
            <a:r>
              <a:rPr lang="en-US" i="1" dirty="0" err="1"/>
              <a:t>dei</a:t>
            </a:r>
            <a:r>
              <a:rPr lang="en-US" i="1" dirty="0"/>
              <a:t> </a:t>
            </a:r>
            <a:r>
              <a:rPr lang="en-US" i="1" dirty="0" err="1"/>
              <a:t>vetrai</a:t>
            </a:r>
            <a:endParaRPr lang="en-US" i="1" dirty="0"/>
          </a:p>
          <a:p>
            <a:endParaRPr lang="en-US" i="1" dirty="0"/>
          </a:p>
        </p:txBody>
      </p:sp>
    </p:spTree>
    <p:extLst>
      <p:ext uri="{BB962C8B-B14F-4D97-AF65-F5344CB8AC3E}">
        <p14:creationId xmlns:p14="http://schemas.microsoft.com/office/powerpoint/2010/main" val="58299770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website&#10;&#10;Description automatically generated">
            <a:extLst>
              <a:ext uri="{FF2B5EF4-FFF2-40B4-BE49-F238E27FC236}">
                <a16:creationId xmlns:a16="http://schemas.microsoft.com/office/drawing/2014/main" id="{4D5684E7-1437-DA4C-BC55-BDB5DA961A8C}"/>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4737264" y="532606"/>
            <a:ext cx="7267700" cy="5792788"/>
          </a:xfrm>
        </p:spPr>
      </p:pic>
      <p:sp>
        <p:nvSpPr>
          <p:cNvPr id="4" name="TextBox 3">
            <a:extLst>
              <a:ext uri="{FF2B5EF4-FFF2-40B4-BE49-F238E27FC236}">
                <a16:creationId xmlns:a16="http://schemas.microsoft.com/office/drawing/2014/main" id="{5DDE0A9E-9DF2-336A-EE69-EC3906628F14}"/>
              </a:ext>
            </a:extLst>
          </p:cNvPr>
          <p:cNvSpPr txBox="1"/>
          <p:nvPr/>
        </p:nvSpPr>
        <p:spPr>
          <a:xfrm>
            <a:off x="187036" y="505392"/>
            <a:ext cx="4444340" cy="6186309"/>
          </a:xfrm>
          <a:prstGeom prst="rect">
            <a:avLst/>
          </a:prstGeom>
          <a:noFill/>
        </p:spPr>
        <p:txBody>
          <a:bodyPr wrap="square">
            <a:spAutoFit/>
          </a:bodyPr>
          <a:lstStyle/>
          <a:p>
            <a:pPr algn="just" fontAlgn="base"/>
            <a:r>
              <a:rPr lang="en-GB" b="1" i="0" dirty="0">
                <a:solidFill>
                  <a:srgbClr val="333333"/>
                </a:solidFill>
                <a:effectLst/>
                <a:latin typeface="futura-pt"/>
              </a:rPr>
              <a:t>Rhian </a:t>
            </a:r>
            <a:r>
              <a:rPr lang="en-GB" b="1" i="0" dirty="0" err="1">
                <a:solidFill>
                  <a:srgbClr val="333333"/>
                </a:solidFill>
                <a:effectLst/>
                <a:latin typeface="futura-pt"/>
              </a:rPr>
              <a:t>Hâf</a:t>
            </a:r>
            <a:r>
              <a:rPr lang="en-GB" b="1" i="0" dirty="0">
                <a:solidFill>
                  <a:srgbClr val="333333"/>
                </a:solidFill>
                <a:effectLst/>
                <a:latin typeface="futura-pt"/>
              </a:rPr>
              <a:t> </a:t>
            </a:r>
            <a:r>
              <a:rPr lang="en-GB" b="1" i="1" dirty="0">
                <a:solidFill>
                  <a:srgbClr val="333333"/>
                </a:solidFill>
                <a:effectLst/>
                <a:latin typeface="futura-pt"/>
              </a:rPr>
              <a:t>Sense of Place</a:t>
            </a:r>
          </a:p>
          <a:p>
            <a:pPr algn="just" fontAlgn="base"/>
            <a:r>
              <a:rPr lang="en-GB" b="0" i="0" dirty="0">
                <a:solidFill>
                  <a:srgbClr val="333333"/>
                </a:solidFill>
                <a:effectLst/>
                <a:latin typeface="inherit"/>
              </a:rPr>
              <a:t>Initially a site-specific installation piece, created for The Old Salt House, Port </a:t>
            </a:r>
            <a:r>
              <a:rPr lang="en-GB" b="0" i="0" dirty="0" err="1">
                <a:solidFill>
                  <a:srgbClr val="333333"/>
                </a:solidFill>
                <a:effectLst/>
                <a:latin typeface="inherit"/>
              </a:rPr>
              <a:t>Eynon</a:t>
            </a:r>
            <a:r>
              <a:rPr lang="en-GB" b="0" i="0" dirty="0">
                <a:solidFill>
                  <a:srgbClr val="333333"/>
                </a:solidFill>
                <a:effectLst/>
                <a:latin typeface="inherit"/>
              </a:rPr>
              <a:t>, South Gower, which faces the sea and built in the 16 century, produced and sold salt. It is thought that this was a cover up for the fact that it was also a smuggling den, which is partly the basis for the piece of work. Today it is a ruin, a site of destruction and decay, left to erode and follow its natural course, evoking a curiosity, a reminder of time, places and people forgotten.</a:t>
            </a:r>
          </a:p>
          <a:p>
            <a:pPr algn="just" fontAlgn="base"/>
            <a:r>
              <a:rPr lang="en-GB" b="0" i="0" dirty="0">
                <a:solidFill>
                  <a:srgbClr val="333333"/>
                </a:solidFill>
                <a:effectLst/>
                <a:latin typeface="inherit"/>
              </a:rPr>
              <a:t>Net curtains were initially known as glass curtains, designed to obstruct the inside space when looking in through an outside window, but still allowing the light to filter into the room. The piece has been sandblasted, creating a worn, torn and fragile effect, which also reflects on the site and its surrounding environment.</a:t>
            </a:r>
          </a:p>
          <a:p>
            <a:pPr algn="just" fontAlgn="base"/>
            <a:r>
              <a:rPr lang="en-GB" b="0" i="0" dirty="0">
                <a:solidFill>
                  <a:srgbClr val="333333"/>
                </a:solidFill>
                <a:effectLst/>
                <a:latin typeface="inherit"/>
              </a:rPr>
              <a:t>Measuring 85cm x 65cm x .2cm it has also been exhibited in a a gallery setting.</a:t>
            </a:r>
          </a:p>
        </p:txBody>
      </p:sp>
    </p:spTree>
    <p:extLst>
      <p:ext uri="{BB962C8B-B14F-4D97-AF65-F5344CB8AC3E}">
        <p14:creationId xmlns:p14="http://schemas.microsoft.com/office/powerpoint/2010/main" val="230757963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F07E4-AF54-BF04-E558-FC70BB9AEE6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0C7F9B4-E1BA-42FA-1960-399BBF2C1758}"/>
              </a:ext>
            </a:extLst>
          </p:cNvPr>
          <p:cNvSpPr>
            <a:spLocks noGrp="1"/>
          </p:cNvSpPr>
          <p:nvPr>
            <p:ph idx="1"/>
          </p:nvPr>
        </p:nvSpPr>
        <p:spPr/>
        <p:txBody>
          <a:bodyPr>
            <a:normAutofit fontScale="70000" lnSpcReduction="20000"/>
          </a:bodyPr>
          <a:lstStyle/>
          <a:p>
            <a:pPr marL="0" indent="0">
              <a:buNone/>
            </a:pPr>
            <a:r>
              <a:rPr lang="en-US" b="1" i="1" dirty="0"/>
              <a:t>Rhian </a:t>
            </a:r>
            <a:r>
              <a:rPr lang="en-US" b="1" i="1" dirty="0" err="1"/>
              <a:t>Hâf</a:t>
            </a:r>
            <a:r>
              <a:rPr lang="en-US" b="1" i="1" dirty="0"/>
              <a:t> </a:t>
            </a:r>
            <a:r>
              <a:rPr lang="en-US" b="1" i="1" dirty="0" err="1"/>
              <a:t>Ymdeimlad</a:t>
            </a:r>
            <a:r>
              <a:rPr lang="en-US" b="1" i="1" dirty="0"/>
              <a:t> o Le</a:t>
            </a:r>
          </a:p>
          <a:p>
            <a:pPr marL="0" indent="0">
              <a:buNone/>
            </a:pPr>
            <a:r>
              <a:rPr lang="en-US" dirty="0" err="1"/>
              <a:t>Yn</a:t>
            </a:r>
            <a:r>
              <a:rPr lang="en-US" dirty="0"/>
              <a:t> </a:t>
            </a:r>
            <a:r>
              <a:rPr lang="en-US" dirty="0" err="1"/>
              <a:t>wreiddiol</a:t>
            </a:r>
            <a:r>
              <a:rPr lang="en-US" dirty="0"/>
              <a:t>, darn o </a:t>
            </a:r>
            <a:r>
              <a:rPr lang="en-US" dirty="0" err="1"/>
              <a:t>waith</a:t>
            </a:r>
            <a:r>
              <a:rPr lang="en-US" dirty="0"/>
              <a:t> </a:t>
            </a:r>
            <a:r>
              <a:rPr lang="en-US" dirty="0" err="1"/>
              <a:t>gosod</a:t>
            </a:r>
            <a:r>
              <a:rPr lang="en-US" dirty="0"/>
              <a:t> a </a:t>
            </a:r>
            <a:r>
              <a:rPr lang="en-US" dirty="0" err="1"/>
              <a:t>graewyd</a:t>
            </a:r>
            <a:r>
              <a:rPr lang="en-US" dirty="0"/>
              <a:t> </a:t>
            </a:r>
            <a:r>
              <a:rPr lang="en-US" dirty="0" err="1"/>
              <a:t>yn</a:t>
            </a:r>
            <a:r>
              <a:rPr lang="en-US" dirty="0"/>
              <a:t> </a:t>
            </a:r>
            <a:r>
              <a:rPr lang="en-US" dirty="0" err="1"/>
              <a:t>arbennig</a:t>
            </a:r>
            <a:r>
              <a:rPr lang="en-US" dirty="0"/>
              <a:t> </a:t>
            </a:r>
            <a:r>
              <a:rPr lang="en-US" dirty="0" err="1"/>
              <a:t>ar</a:t>
            </a:r>
            <a:r>
              <a:rPr lang="en-US" dirty="0"/>
              <a:t> </a:t>
            </a:r>
            <a:r>
              <a:rPr lang="en-US" dirty="0" err="1"/>
              <a:t>gyfer</a:t>
            </a:r>
            <a:r>
              <a:rPr lang="en-US" dirty="0"/>
              <a:t> </a:t>
            </a:r>
            <a:r>
              <a:rPr lang="en-US" dirty="0" err="1"/>
              <a:t>yr</a:t>
            </a:r>
            <a:r>
              <a:rPr lang="en-US" dirty="0"/>
              <a:t> Hen Dy Halen, Port </a:t>
            </a:r>
            <a:r>
              <a:rPr lang="en-US" dirty="0" err="1"/>
              <a:t>Eynon</a:t>
            </a:r>
            <a:r>
              <a:rPr lang="en-US" dirty="0"/>
              <a:t>, </a:t>
            </a:r>
            <a:r>
              <a:rPr lang="en-US" dirty="0" err="1"/>
              <a:t>yn</a:t>
            </a:r>
            <a:r>
              <a:rPr lang="en-US" dirty="0"/>
              <a:t> Ne </a:t>
            </a:r>
            <a:r>
              <a:rPr lang="en-US" dirty="0" err="1"/>
              <a:t>Gwyr</a:t>
            </a:r>
            <a:r>
              <a:rPr lang="en-US" dirty="0"/>
              <a:t>, </a:t>
            </a:r>
            <a:r>
              <a:rPr lang="en-US" dirty="0" err="1"/>
              <a:t>sydd</a:t>
            </a:r>
            <a:r>
              <a:rPr lang="en-US" dirty="0"/>
              <a:t> </a:t>
            </a:r>
            <a:r>
              <a:rPr lang="en-US" dirty="0" err="1"/>
              <a:t>yn</a:t>
            </a:r>
            <a:r>
              <a:rPr lang="en-US" dirty="0"/>
              <a:t> </a:t>
            </a:r>
            <a:r>
              <a:rPr lang="en-US" dirty="0" err="1"/>
              <a:t>gwynebu'r</a:t>
            </a:r>
            <a:r>
              <a:rPr lang="en-US" dirty="0"/>
              <a:t> mor, </a:t>
            </a:r>
            <a:r>
              <a:rPr lang="en-US" dirty="0" err="1"/>
              <a:t>adeiladwyd</a:t>
            </a:r>
            <a:r>
              <a:rPr lang="en-US" dirty="0"/>
              <a:t> </a:t>
            </a:r>
            <a:r>
              <a:rPr lang="en-US" dirty="0" err="1"/>
              <a:t>yn</a:t>
            </a:r>
            <a:r>
              <a:rPr lang="en-US" dirty="0"/>
              <a:t> </a:t>
            </a:r>
            <a:r>
              <a:rPr lang="en-US" dirty="0" err="1"/>
              <a:t>yr</a:t>
            </a:r>
            <a:r>
              <a:rPr lang="en-US" dirty="0"/>
              <a:t> 16eg </a:t>
            </a:r>
            <a:r>
              <a:rPr lang="en-US" dirty="0" err="1"/>
              <a:t>ganrif</a:t>
            </a:r>
            <a:r>
              <a:rPr lang="en-US" dirty="0"/>
              <a:t>, a bun </a:t>
            </a:r>
            <a:r>
              <a:rPr lang="en-US" dirty="0" err="1"/>
              <a:t>cynhychu</a:t>
            </a:r>
            <a:r>
              <a:rPr lang="en-US" dirty="0"/>
              <a:t> ac </a:t>
            </a:r>
            <a:r>
              <a:rPr lang="en-US" dirty="0" err="1"/>
              <a:t>yn</a:t>
            </a:r>
            <a:r>
              <a:rPr lang="en-US" dirty="0"/>
              <a:t> </a:t>
            </a:r>
            <a:r>
              <a:rPr lang="en-US" dirty="0" err="1"/>
              <a:t>gwerthu</a:t>
            </a:r>
            <a:r>
              <a:rPr lang="en-US" dirty="0"/>
              <a:t> </a:t>
            </a:r>
            <a:r>
              <a:rPr lang="en-US" dirty="0" err="1"/>
              <a:t>halen</a:t>
            </a:r>
            <a:r>
              <a:rPr lang="en-US" dirty="0"/>
              <a:t>. </a:t>
            </a:r>
            <a:r>
              <a:rPr lang="en-US" dirty="0" err="1"/>
              <a:t>Yn</a:t>
            </a:r>
            <a:r>
              <a:rPr lang="en-US" dirty="0"/>
              <a:t> </a:t>
            </a:r>
            <a:r>
              <a:rPr lang="en-US" dirty="0" err="1"/>
              <a:t>ol</a:t>
            </a:r>
            <a:r>
              <a:rPr lang="en-US" dirty="0"/>
              <a:t> </a:t>
            </a:r>
            <a:r>
              <a:rPr lang="en-US" dirty="0" err="1"/>
              <a:t>yr</a:t>
            </a:r>
            <a:r>
              <a:rPr lang="en-US" dirty="0"/>
              <a:t> </a:t>
            </a:r>
            <a:r>
              <a:rPr lang="en-US" dirty="0" err="1"/>
              <a:t>hanes</a:t>
            </a:r>
            <a:r>
              <a:rPr lang="en-US" dirty="0"/>
              <a:t>, </a:t>
            </a:r>
            <a:r>
              <a:rPr lang="en-US" dirty="0" err="1"/>
              <a:t>mae’n</a:t>
            </a:r>
            <a:r>
              <a:rPr lang="en-US" dirty="0"/>
              <a:t> </a:t>
            </a:r>
            <a:r>
              <a:rPr lang="en-US" dirty="0" err="1"/>
              <a:t>debyg</a:t>
            </a:r>
            <a:r>
              <a:rPr lang="en-US" dirty="0"/>
              <a:t> </a:t>
            </a:r>
            <a:r>
              <a:rPr lang="en-US" dirty="0" err="1"/>
              <a:t>roedd</a:t>
            </a:r>
            <a:r>
              <a:rPr lang="en-US" dirty="0"/>
              <a:t> </a:t>
            </a:r>
            <a:r>
              <a:rPr lang="en-US" dirty="0" err="1"/>
              <a:t>hyn</a:t>
            </a:r>
            <a:r>
              <a:rPr lang="en-US" dirty="0"/>
              <a:t> </a:t>
            </a:r>
            <a:r>
              <a:rPr lang="en-US" dirty="0" err="1"/>
              <a:t>hefyd</a:t>
            </a:r>
            <a:r>
              <a:rPr lang="en-US" dirty="0"/>
              <a:t> </a:t>
            </a:r>
            <a:r>
              <a:rPr lang="en-US" dirty="0" err="1"/>
              <a:t>yn</a:t>
            </a:r>
            <a:r>
              <a:rPr lang="en-US" dirty="0"/>
              <a:t> </a:t>
            </a:r>
            <a:r>
              <a:rPr lang="en-US" dirty="0" err="1"/>
              <a:t>esgys</a:t>
            </a:r>
            <a:r>
              <a:rPr lang="en-US" dirty="0"/>
              <a:t> </a:t>
            </a:r>
            <a:r>
              <a:rPr lang="en-US" dirty="0" err="1"/>
              <a:t>ar</a:t>
            </a:r>
            <a:r>
              <a:rPr lang="en-US" dirty="0"/>
              <a:t> </a:t>
            </a:r>
            <a:r>
              <a:rPr lang="en-US" dirty="0" err="1"/>
              <a:t>gyfer</a:t>
            </a:r>
            <a:r>
              <a:rPr lang="en-US" dirty="0"/>
              <a:t> </a:t>
            </a:r>
            <a:r>
              <a:rPr lang="en-US" dirty="0" err="1"/>
              <a:t>gorchuddio'r</a:t>
            </a:r>
            <a:r>
              <a:rPr lang="en-US" dirty="0"/>
              <a:t> </a:t>
            </a:r>
            <a:r>
              <a:rPr lang="en-US" dirty="0" err="1"/>
              <a:t>ffaith</a:t>
            </a:r>
            <a:r>
              <a:rPr lang="en-US" dirty="0"/>
              <a:t> </a:t>
            </a:r>
            <a:r>
              <a:rPr lang="en-US" dirty="0" err="1"/>
              <a:t>ei</a:t>
            </a:r>
            <a:r>
              <a:rPr lang="en-US" dirty="0"/>
              <a:t> </a:t>
            </a:r>
            <a:r>
              <a:rPr lang="en-US" dirty="0" err="1"/>
              <a:t>fod</a:t>
            </a:r>
            <a:r>
              <a:rPr lang="en-US" dirty="0"/>
              <a:t> </a:t>
            </a:r>
            <a:r>
              <a:rPr lang="en-US" dirty="0" err="1"/>
              <a:t>yn</a:t>
            </a:r>
            <a:r>
              <a:rPr lang="en-US" dirty="0"/>
              <a:t> </a:t>
            </a:r>
            <a:r>
              <a:rPr lang="en-US" dirty="0" err="1"/>
              <a:t>ffau</a:t>
            </a:r>
            <a:r>
              <a:rPr lang="en-US" dirty="0"/>
              <a:t> </a:t>
            </a:r>
            <a:r>
              <a:rPr lang="en-US" dirty="0" err="1"/>
              <a:t>ar</a:t>
            </a:r>
            <a:r>
              <a:rPr lang="en-US" dirty="0"/>
              <a:t> </a:t>
            </a:r>
            <a:r>
              <a:rPr lang="en-US" dirty="0" err="1"/>
              <a:t>gyfer</a:t>
            </a:r>
            <a:r>
              <a:rPr lang="en-US" dirty="0"/>
              <a:t> y </a:t>
            </a:r>
            <a:r>
              <a:rPr lang="en-US" dirty="0" err="1"/>
              <a:t>smyglwyr</a:t>
            </a:r>
            <a:r>
              <a:rPr lang="en-US" dirty="0"/>
              <a:t>, ac </a:t>
            </a:r>
            <a:r>
              <a:rPr lang="en-US" dirty="0" err="1"/>
              <a:t>yn</a:t>
            </a:r>
            <a:r>
              <a:rPr lang="en-US" dirty="0"/>
              <a:t> </a:t>
            </a:r>
            <a:r>
              <a:rPr lang="en-US" dirty="0" err="1"/>
              <a:t>rhannol</a:t>
            </a:r>
            <a:r>
              <a:rPr lang="en-US" dirty="0"/>
              <a:t> </a:t>
            </a:r>
            <a:r>
              <a:rPr lang="en-US" dirty="0" err="1"/>
              <a:t>hyn</a:t>
            </a:r>
            <a:r>
              <a:rPr lang="en-US" dirty="0"/>
              <a:t> </a:t>
            </a:r>
            <a:r>
              <a:rPr lang="en-US" dirty="0" err="1"/>
              <a:t>yw’r</a:t>
            </a:r>
            <a:r>
              <a:rPr lang="en-US" dirty="0"/>
              <a:t> sail </a:t>
            </a:r>
            <a:r>
              <a:rPr lang="en-US" dirty="0" err="1"/>
              <a:t>ar</a:t>
            </a:r>
            <a:r>
              <a:rPr lang="en-US" dirty="0"/>
              <a:t> </a:t>
            </a:r>
            <a:r>
              <a:rPr lang="en-US" dirty="0" err="1"/>
              <a:t>ysbrydoliaeth</a:t>
            </a:r>
            <a:r>
              <a:rPr lang="en-US" dirty="0"/>
              <a:t> </a:t>
            </a:r>
            <a:r>
              <a:rPr lang="en-US" dirty="0" err="1"/>
              <a:t>ar</a:t>
            </a:r>
            <a:r>
              <a:rPr lang="en-US" dirty="0"/>
              <a:t> </a:t>
            </a:r>
            <a:r>
              <a:rPr lang="en-US" dirty="0" err="1"/>
              <a:t>gyfer</a:t>
            </a:r>
            <a:r>
              <a:rPr lang="en-US" dirty="0"/>
              <a:t> y </a:t>
            </a:r>
            <a:r>
              <a:rPr lang="en-US" dirty="0" err="1"/>
              <a:t>gwaith</a:t>
            </a:r>
            <a:r>
              <a:rPr lang="en-US" dirty="0"/>
              <a:t>. </a:t>
            </a:r>
            <a:r>
              <a:rPr lang="en-US" dirty="0" err="1"/>
              <a:t>Heddiw</a:t>
            </a:r>
            <a:r>
              <a:rPr lang="en-US" dirty="0"/>
              <a:t> hen </a:t>
            </a:r>
            <a:r>
              <a:rPr lang="en-US" dirty="0" err="1"/>
              <a:t>adfail</a:t>
            </a:r>
            <a:r>
              <a:rPr lang="en-US" dirty="0"/>
              <a:t> </a:t>
            </a:r>
            <a:r>
              <a:rPr lang="en-US" dirty="0" err="1"/>
              <a:t>sydd</a:t>
            </a:r>
            <a:r>
              <a:rPr lang="en-US" dirty="0"/>
              <a:t> </a:t>
            </a:r>
            <a:r>
              <a:rPr lang="en-US" dirty="0" err="1"/>
              <a:t>i’w</a:t>
            </a:r>
            <a:r>
              <a:rPr lang="en-US" dirty="0"/>
              <a:t> weld </a:t>
            </a:r>
            <a:r>
              <a:rPr lang="en-US" dirty="0" err="1"/>
              <a:t>yno</a:t>
            </a:r>
            <a:r>
              <a:rPr lang="en-US" dirty="0"/>
              <a:t>, </a:t>
            </a:r>
            <a:r>
              <a:rPr lang="en-US" dirty="0" err="1"/>
              <a:t>safle</a:t>
            </a:r>
            <a:r>
              <a:rPr lang="en-US" dirty="0"/>
              <a:t> </a:t>
            </a:r>
            <a:r>
              <a:rPr lang="en-US" dirty="0" err="1"/>
              <a:t>wedi</a:t>
            </a:r>
            <a:r>
              <a:rPr lang="en-US" dirty="0"/>
              <a:t> </a:t>
            </a:r>
            <a:r>
              <a:rPr lang="en-US" dirty="0" err="1"/>
              <a:t>ei</a:t>
            </a:r>
            <a:r>
              <a:rPr lang="en-US" dirty="0"/>
              <a:t> </a:t>
            </a:r>
            <a:r>
              <a:rPr lang="en-US" dirty="0" err="1"/>
              <a:t>adael</a:t>
            </a:r>
            <a:r>
              <a:rPr lang="en-US" dirty="0"/>
              <a:t> </a:t>
            </a:r>
            <a:r>
              <a:rPr lang="en-US" dirty="0" err="1"/>
              <a:t>i</a:t>
            </a:r>
            <a:r>
              <a:rPr lang="en-US" dirty="0"/>
              <a:t> </a:t>
            </a:r>
            <a:r>
              <a:rPr lang="en-US" dirty="0" err="1"/>
              <a:t>erydu</a:t>
            </a:r>
            <a:r>
              <a:rPr lang="en-US" dirty="0"/>
              <a:t> a </a:t>
            </a:r>
            <a:r>
              <a:rPr lang="en-US" dirty="0" err="1"/>
              <a:t>dilyn</a:t>
            </a:r>
            <a:r>
              <a:rPr lang="en-US" dirty="0"/>
              <a:t> </a:t>
            </a:r>
            <a:r>
              <a:rPr lang="en-US" dirty="0" err="1"/>
              <a:t>ei</a:t>
            </a:r>
            <a:r>
              <a:rPr lang="en-US" dirty="0"/>
              <a:t> </a:t>
            </a:r>
            <a:r>
              <a:rPr lang="en-US" dirty="0" err="1"/>
              <a:t>lwybr</a:t>
            </a:r>
            <a:r>
              <a:rPr lang="en-US" dirty="0"/>
              <a:t> </a:t>
            </a:r>
            <a:r>
              <a:rPr lang="en-US" dirty="0" err="1"/>
              <a:t>naturiol</a:t>
            </a:r>
            <a:r>
              <a:rPr lang="en-US" dirty="0"/>
              <a:t>, </a:t>
            </a:r>
            <a:r>
              <a:rPr lang="en-US" dirty="0" err="1"/>
              <a:t>sydd</a:t>
            </a:r>
            <a:r>
              <a:rPr lang="en-US" dirty="0"/>
              <a:t> </a:t>
            </a:r>
            <a:r>
              <a:rPr lang="en-US" dirty="0" err="1"/>
              <a:t>yn</a:t>
            </a:r>
            <a:r>
              <a:rPr lang="en-US" dirty="0"/>
              <a:t> </a:t>
            </a:r>
            <a:r>
              <a:rPr lang="en-US" dirty="0" err="1"/>
              <a:t>codi</a:t>
            </a:r>
            <a:r>
              <a:rPr lang="en-US" dirty="0"/>
              <a:t> </a:t>
            </a:r>
            <a:r>
              <a:rPr lang="en-US" dirty="0" err="1"/>
              <a:t>chwilfrydedd</a:t>
            </a:r>
            <a:r>
              <a:rPr lang="en-US" dirty="0"/>
              <a:t>, </a:t>
            </a:r>
            <a:r>
              <a:rPr lang="en-US" dirty="0" err="1"/>
              <a:t>yn</a:t>
            </a:r>
            <a:r>
              <a:rPr lang="en-US" dirty="0"/>
              <a:t> </a:t>
            </a:r>
            <a:r>
              <a:rPr lang="en-US" dirty="0" err="1"/>
              <a:t>atgof</a:t>
            </a:r>
            <a:r>
              <a:rPr lang="en-US" dirty="0"/>
              <a:t> o </a:t>
            </a:r>
            <a:r>
              <a:rPr lang="en-US" dirty="0" err="1"/>
              <a:t>amser</a:t>
            </a:r>
            <a:r>
              <a:rPr lang="en-US" dirty="0"/>
              <a:t>, </a:t>
            </a:r>
            <a:r>
              <a:rPr lang="en-US" dirty="0" err="1"/>
              <a:t>manau</a:t>
            </a:r>
            <a:r>
              <a:rPr lang="en-US" dirty="0"/>
              <a:t> a </a:t>
            </a:r>
            <a:r>
              <a:rPr lang="en-US" dirty="0" err="1"/>
              <a:t>phobl</a:t>
            </a:r>
            <a:r>
              <a:rPr lang="en-US" dirty="0"/>
              <a:t> a fu.</a:t>
            </a:r>
          </a:p>
          <a:p>
            <a:pPr marL="0" indent="0">
              <a:buNone/>
            </a:pPr>
            <a:r>
              <a:rPr lang="en-US" dirty="0" err="1"/>
              <a:t>Yn</a:t>
            </a:r>
            <a:r>
              <a:rPr lang="en-US" dirty="0"/>
              <a:t> </a:t>
            </a:r>
            <a:r>
              <a:rPr lang="en-US" dirty="0" err="1"/>
              <a:t>wreiddiol</a:t>
            </a:r>
            <a:r>
              <a:rPr lang="en-US" dirty="0"/>
              <a:t> </a:t>
            </a:r>
            <a:r>
              <a:rPr lang="en-US" dirty="0" err="1"/>
              <a:t>adnabyddir</a:t>
            </a:r>
            <a:r>
              <a:rPr lang="en-US" dirty="0"/>
              <a:t> </a:t>
            </a:r>
            <a:r>
              <a:rPr lang="en-US" dirty="0" err="1"/>
              <a:t>llenni</a:t>
            </a:r>
            <a:r>
              <a:rPr lang="en-US" dirty="0"/>
              <a:t> net </a:t>
            </a:r>
            <a:r>
              <a:rPr lang="en-US" dirty="0" err="1"/>
              <a:t>fel</a:t>
            </a:r>
            <a:r>
              <a:rPr lang="en-US" dirty="0"/>
              <a:t> </a:t>
            </a:r>
            <a:r>
              <a:rPr lang="en-US" dirty="0" err="1"/>
              <a:t>llenni</a:t>
            </a:r>
            <a:r>
              <a:rPr lang="en-US" dirty="0"/>
              <a:t> </a:t>
            </a:r>
            <a:r>
              <a:rPr lang="en-US" dirty="0" err="1"/>
              <a:t>gwydr</a:t>
            </a:r>
            <a:r>
              <a:rPr lang="en-US" dirty="0"/>
              <a:t>, a </a:t>
            </a:r>
            <a:r>
              <a:rPr lang="en-US" dirty="0" err="1"/>
              <a:t>gynlluniwyd</a:t>
            </a:r>
            <a:r>
              <a:rPr lang="en-US" dirty="0"/>
              <a:t> </a:t>
            </a:r>
            <a:r>
              <a:rPr lang="en-US" dirty="0" err="1"/>
              <a:t>i</a:t>
            </a:r>
            <a:r>
              <a:rPr lang="en-US" dirty="0"/>
              <a:t> </a:t>
            </a:r>
            <a:r>
              <a:rPr lang="en-US" dirty="0" err="1"/>
              <a:t>rwystro'r</a:t>
            </a:r>
            <a:r>
              <a:rPr lang="en-US" dirty="0"/>
              <a:t> </a:t>
            </a:r>
            <a:r>
              <a:rPr lang="en-US" dirty="0" err="1"/>
              <a:t>olygfa</a:t>
            </a:r>
            <a:r>
              <a:rPr lang="en-US" dirty="0"/>
              <a:t> </a:t>
            </a:r>
            <a:r>
              <a:rPr lang="en-US" dirty="0" err="1"/>
              <a:t>oddi</a:t>
            </a:r>
            <a:r>
              <a:rPr lang="en-US" dirty="0"/>
              <a:t> </a:t>
            </a:r>
            <a:r>
              <a:rPr lang="en-US" dirty="0" err="1"/>
              <a:t>mewn</a:t>
            </a:r>
            <a:r>
              <a:rPr lang="en-US" dirty="0"/>
              <a:t>, </a:t>
            </a:r>
            <a:r>
              <a:rPr lang="en-US" dirty="0" err="1"/>
              <a:t>ond</a:t>
            </a:r>
            <a:r>
              <a:rPr lang="en-US" dirty="0"/>
              <a:t> </a:t>
            </a:r>
            <a:r>
              <a:rPr lang="en-US" dirty="0" err="1"/>
              <a:t>parhau</a:t>
            </a:r>
            <a:r>
              <a:rPr lang="en-US" dirty="0"/>
              <a:t> </a:t>
            </a:r>
            <a:r>
              <a:rPr lang="en-US" dirty="0" err="1"/>
              <a:t>i</a:t>
            </a:r>
            <a:r>
              <a:rPr lang="en-US" dirty="0"/>
              <a:t> </a:t>
            </a:r>
            <a:r>
              <a:rPr lang="en-US" dirty="0" err="1"/>
              <a:t>ganiatau</a:t>
            </a:r>
            <a:r>
              <a:rPr lang="en-US" dirty="0"/>
              <a:t> </a:t>
            </a:r>
            <a:r>
              <a:rPr lang="en-US" dirty="0" err="1"/>
              <a:t>i’r</a:t>
            </a:r>
            <a:r>
              <a:rPr lang="en-US" dirty="0"/>
              <a:t> </a:t>
            </a:r>
            <a:r>
              <a:rPr lang="en-US" dirty="0" err="1"/>
              <a:t>golau</a:t>
            </a:r>
            <a:r>
              <a:rPr lang="en-US" dirty="0"/>
              <a:t> </a:t>
            </a:r>
            <a:r>
              <a:rPr lang="en-US" dirty="0" err="1"/>
              <a:t>dreulio</a:t>
            </a:r>
            <a:r>
              <a:rPr lang="en-US" dirty="0"/>
              <a:t> </a:t>
            </a:r>
            <a:r>
              <a:rPr lang="en-US" dirty="0" err="1"/>
              <a:t>trywyddynt</a:t>
            </a:r>
            <a:r>
              <a:rPr lang="en-US" dirty="0"/>
              <a:t>. </a:t>
            </a:r>
            <a:r>
              <a:rPr lang="en-US" dirty="0" err="1"/>
              <a:t>Mae'r</a:t>
            </a:r>
            <a:r>
              <a:rPr lang="en-US" dirty="0"/>
              <a:t> </a:t>
            </a:r>
            <a:r>
              <a:rPr lang="en-US" dirty="0" err="1"/>
              <a:t>tyllau</a:t>
            </a:r>
            <a:r>
              <a:rPr lang="en-US" dirty="0"/>
              <a:t> </a:t>
            </a:r>
            <a:r>
              <a:rPr lang="en-US" dirty="0" err="1"/>
              <a:t>yn</a:t>
            </a:r>
            <a:r>
              <a:rPr lang="en-US" dirty="0"/>
              <a:t> y </a:t>
            </a:r>
            <a:r>
              <a:rPr lang="en-US" dirty="0" err="1"/>
              <a:t>gwydr</a:t>
            </a:r>
            <a:r>
              <a:rPr lang="en-US" dirty="0"/>
              <a:t> </a:t>
            </a:r>
            <a:r>
              <a:rPr lang="en-US" dirty="0" err="1"/>
              <a:t>wedi</a:t>
            </a:r>
            <a:r>
              <a:rPr lang="en-US" dirty="0"/>
              <a:t> </a:t>
            </a:r>
            <a:r>
              <a:rPr lang="en-US" dirty="0" err="1"/>
              <a:t>ei</a:t>
            </a:r>
            <a:r>
              <a:rPr lang="en-US" dirty="0"/>
              <a:t> </a:t>
            </a:r>
            <a:r>
              <a:rPr lang="en-US" dirty="0" err="1"/>
              <a:t>creu</a:t>
            </a:r>
            <a:r>
              <a:rPr lang="en-US" dirty="0"/>
              <a:t> </a:t>
            </a:r>
            <a:r>
              <a:rPr lang="en-US" dirty="0" err="1"/>
              <a:t>drwy</a:t>
            </a:r>
            <a:r>
              <a:rPr lang="en-US" dirty="0"/>
              <a:t> </a:t>
            </a:r>
            <a:r>
              <a:rPr lang="en-US" dirty="0" err="1"/>
              <a:t>chwistrellu</a:t>
            </a:r>
            <a:r>
              <a:rPr lang="en-US" dirty="0"/>
              <a:t> </a:t>
            </a:r>
            <a:r>
              <a:rPr lang="en-US" dirty="0" err="1"/>
              <a:t>tywod</a:t>
            </a:r>
            <a:r>
              <a:rPr lang="en-US" dirty="0"/>
              <a:t> o dan </a:t>
            </a:r>
            <a:r>
              <a:rPr lang="en-US" dirty="0" err="1"/>
              <a:t>wasgedd</a:t>
            </a:r>
            <a:r>
              <a:rPr lang="en-US" dirty="0"/>
              <a:t> </a:t>
            </a:r>
            <a:r>
              <a:rPr lang="en-US" dirty="0" err="1"/>
              <a:t>uchel</a:t>
            </a:r>
            <a:r>
              <a:rPr lang="en-US" dirty="0"/>
              <a:t> </a:t>
            </a:r>
            <a:r>
              <a:rPr lang="en-US" dirty="0" err="1"/>
              <a:t>yn</a:t>
            </a:r>
            <a:r>
              <a:rPr lang="en-US" dirty="0"/>
              <a:t> </a:t>
            </a:r>
            <a:r>
              <a:rPr lang="en-US" dirty="0" err="1"/>
              <a:t>rhoi</a:t>
            </a:r>
            <a:r>
              <a:rPr lang="en-US" dirty="0"/>
              <a:t> </a:t>
            </a:r>
            <a:r>
              <a:rPr lang="en-US" dirty="0" err="1"/>
              <a:t>argraff</a:t>
            </a:r>
            <a:r>
              <a:rPr lang="en-US" dirty="0"/>
              <a:t> </a:t>
            </a:r>
            <a:r>
              <a:rPr lang="en-US" dirty="0" err="1"/>
              <a:t>bregys</a:t>
            </a:r>
            <a:r>
              <a:rPr lang="en-US" dirty="0"/>
              <a:t> </a:t>
            </a:r>
            <a:r>
              <a:rPr lang="en-US" dirty="0" err="1"/>
              <a:t>a'r</a:t>
            </a:r>
            <a:r>
              <a:rPr lang="en-US" dirty="0"/>
              <a:t> </a:t>
            </a:r>
            <a:r>
              <a:rPr lang="en-US" dirty="0" err="1"/>
              <a:t>teimlad</a:t>
            </a:r>
            <a:r>
              <a:rPr lang="en-US" dirty="0"/>
              <a:t> o </a:t>
            </a:r>
            <a:r>
              <a:rPr lang="en-US" dirty="0" err="1"/>
              <a:t>erydiad</a:t>
            </a:r>
            <a:r>
              <a:rPr lang="en-US" dirty="0"/>
              <a:t>, </a:t>
            </a:r>
            <a:r>
              <a:rPr lang="en-US" dirty="0" err="1"/>
              <a:t>sydd</a:t>
            </a:r>
            <a:r>
              <a:rPr lang="en-US" dirty="0"/>
              <a:t> </a:t>
            </a:r>
            <a:r>
              <a:rPr lang="en-US" dirty="0" err="1"/>
              <a:t>hefyd</a:t>
            </a:r>
            <a:r>
              <a:rPr lang="en-US" dirty="0"/>
              <a:t> </a:t>
            </a:r>
            <a:r>
              <a:rPr lang="en-US" dirty="0" err="1"/>
              <a:t>yn</a:t>
            </a:r>
            <a:r>
              <a:rPr lang="en-US" dirty="0"/>
              <a:t> </a:t>
            </a:r>
            <a:r>
              <a:rPr lang="en-US" dirty="0" err="1"/>
              <a:t>adlewyrchu</a:t>
            </a:r>
            <a:r>
              <a:rPr lang="en-US" dirty="0"/>
              <a:t> </a:t>
            </a:r>
            <a:r>
              <a:rPr lang="en-US" dirty="0" err="1"/>
              <a:t>ar</a:t>
            </a:r>
            <a:r>
              <a:rPr lang="en-US" dirty="0"/>
              <a:t> </a:t>
            </a:r>
            <a:r>
              <a:rPr lang="en-US" dirty="0" err="1"/>
              <a:t>yr</a:t>
            </a:r>
            <a:r>
              <a:rPr lang="en-US" dirty="0"/>
              <a:t> </a:t>
            </a:r>
            <a:r>
              <a:rPr lang="en-US" dirty="0" err="1"/>
              <a:t>adeilad</a:t>
            </a:r>
            <a:r>
              <a:rPr lang="en-US" dirty="0"/>
              <a:t>, y </a:t>
            </a:r>
            <a:r>
              <a:rPr lang="en-US" dirty="0" err="1"/>
              <a:t>safle</a:t>
            </a:r>
            <a:r>
              <a:rPr lang="en-US" dirty="0"/>
              <a:t> </a:t>
            </a:r>
            <a:r>
              <a:rPr lang="en-US" dirty="0" err="1"/>
              <a:t>a’i</a:t>
            </a:r>
            <a:r>
              <a:rPr lang="en-US" dirty="0"/>
              <a:t> </a:t>
            </a:r>
            <a:r>
              <a:rPr lang="en-US" dirty="0" err="1"/>
              <a:t>amgylchfyd</a:t>
            </a:r>
            <a:r>
              <a:rPr lang="en-US" dirty="0"/>
              <a:t>.</a:t>
            </a:r>
          </a:p>
          <a:p>
            <a:pPr marL="0" indent="0">
              <a:buNone/>
            </a:pPr>
            <a:r>
              <a:rPr lang="en-US" dirty="0" err="1"/>
              <a:t>Mae'r</a:t>
            </a:r>
            <a:r>
              <a:rPr lang="en-US" dirty="0"/>
              <a:t> darn </a:t>
            </a:r>
            <a:r>
              <a:rPr lang="en-US" dirty="0" err="1"/>
              <a:t>yn</a:t>
            </a:r>
            <a:r>
              <a:rPr lang="en-US" dirty="0"/>
              <a:t> </a:t>
            </a:r>
            <a:r>
              <a:rPr lang="en-US" dirty="0" err="1"/>
              <a:t>mesur</a:t>
            </a:r>
            <a:r>
              <a:rPr lang="en-US" dirty="0"/>
              <a:t> 85cm x 65cm x .2cm ac </a:t>
            </a:r>
            <a:r>
              <a:rPr lang="en-US" dirty="0" err="1"/>
              <a:t>hefyd</a:t>
            </a:r>
            <a:r>
              <a:rPr lang="en-US" dirty="0"/>
              <a:t> </a:t>
            </a:r>
            <a:r>
              <a:rPr lang="en-US" dirty="0" err="1"/>
              <a:t>wedi</a:t>
            </a:r>
            <a:r>
              <a:rPr lang="en-US" dirty="0"/>
              <a:t> </a:t>
            </a:r>
            <a:r>
              <a:rPr lang="en-US" dirty="0" err="1"/>
              <a:t>ei</a:t>
            </a:r>
            <a:r>
              <a:rPr lang="en-US" dirty="0"/>
              <a:t> </a:t>
            </a:r>
            <a:r>
              <a:rPr lang="en-US" dirty="0" err="1"/>
              <a:t>arddangos</a:t>
            </a:r>
            <a:r>
              <a:rPr lang="en-US" dirty="0"/>
              <a:t> </a:t>
            </a:r>
            <a:r>
              <a:rPr lang="en-US" dirty="0" err="1"/>
              <a:t>mewn</a:t>
            </a:r>
            <a:r>
              <a:rPr lang="en-US" dirty="0"/>
              <a:t> </a:t>
            </a:r>
            <a:r>
              <a:rPr lang="en-US" dirty="0" err="1"/>
              <a:t>gofod</a:t>
            </a:r>
            <a:r>
              <a:rPr lang="en-US" dirty="0"/>
              <a:t> oriel.</a:t>
            </a:r>
          </a:p>
          <a:p>
            <a:pPr marL="0" indent="0">
              <a:buNone/>
            </a:pPr>
            <a:br>
              <a:rPr lang="en-US" dirty="0"/>
            </a:br>
            <a:endParaRPr lang="en-US" dirty="0"/>
          </a:p>
        </p:txBody>
      </p:sp>
    </p:spTree>
    <p:extLst>
      <p:ext uri="{BB962C8B-B14F-4D97-AF65-F5344CB8AC3E}">
        <p14:creationId xmlns:p14="http://schemas.microsoft.com/office/powerpoint/2010/main" val="200792925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BC7AA4A4-427F-4B42-8994-CB7B134DF811}"/>
              </a:ext>
            </a:extLst>
          </p:cNvPr>
          <p:cNvSpPr>
            <a:spLocks noGrp="1"/>
          </p:cNvSpPr>
          <p:nvPr>
            <p:ph type="title"/>
          </p:nvPr>
        </p:nvSpPr>
        <p:spPr>
          <a:xfrm>
            <a:off x="334169" y="157957"/>
            <a:ext cx="4451350" cy="868363"/>
          </a:xfrm>
        </p:spPr>
        <p:txBody>
          <a:bodyPr/>
          <a:lstStyle/>
          <a:p>
            <a:pPr eaLnBrk="1" hangingPunct="1"/>
            <a:r>
              <a:rPr lang="en-US" altLang="cy-GB" dirty="0">
                <a:ea typeface="ＭＳ Ｐゴシック" panose="020B0600070205080204" pitchFamily="34" charset="-128"/>
              </a:rPr>
              <a:t>Ruth Jen Evans</a:t>
            </a:r>
          </a:p>
        </p:txBody>
      </p:sp>
      <p:pic>
        <p:nvPicPr>
          <p:cNvPr id="27651" name="Picture 3" descr="shapeimage_2.png">
            <a:extLst>
              <a:ext uri="{FF2B5EF4-FFF2-40B4-BE49-F238E27FC236}">
                <a16:creationId xmlns:a16="http://schemas.microsoft.com/office/drawing/2014/main" id="{F9DFBDB2-826C-EE4A-AC4F-6E42EE6F3190}"/>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646112" y="1026320"/>
            <a:ext cx="2532063" cy="2703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Picture 5" descr="phpThumb_generated_thumbnail.jpeg">
            <a:extLst>
              <a:ext uri="{FF2B5EF4-FFF2-40B4-BE49-F238E27FC236}">
                <a16:creationId xmlns:a16="http://schemas.microsoft.com/office/drawing/2014/main" id="{7BBD296E-BE9A-0A40-A9E2-055DA6F13656}"/>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5975350" y="0"/>
            <a:ext cx="3937000"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TextBox 6">
            <a:extLst>
              <a:ext uri="{FF2B5EF4-FFF2-40B4-BE49-F238E27FC236}">
                <a16:creationId xmlns:a16="http://schemas.microsoft.com/office/drawing/2014/main" id="{28A50570-757D-5A4D-B54F-8AD1C79523BA}"/>
              </a:ext>
            </a:extLst>
          </p:cNvPr>
          <p:cNvSpPr txBox="1">
            <a:spLocks noChangeArrowheads="1"/>
          </p:cNvSpPr>
          <p:nvPr/>
        </p:nvSpPr>
        <p:spPr bwMode="auto">
          <a:xfrm>
            <a:off x="6470650" y="6138864"/>
            <a:ext cx="2554288"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a:t>Murlun y Lolfa Talybont</a:t>
            </a:r>
          </a:p>
          <a:p>
            <a:pPr eaLnBrk="1" hangingPunct="1"/>
            <a:r>
              <a:rPr lang="en-US" altLang="cy-GB" sz="1800"/>
              <a:t>Ceredigion 2001</a:t>
            </a:r>
          </a:p>
          <a:p>
            <a:pPr eaLnBrk="1" hangingPunct="1"/>
            <a:endParaRPr lang="en-US" altLang="cy-GB" sz="1800"/>
          </a:p>
        </p:txBody>
      </p:sp>
      <p:pic>
        <p:nvPicPr>
          <p:cNvPr id="27654" name="Picture 5" descr="EvansRMari2.JPG">
            <a:extLst>
              <a:ext uri="{FF2B5EF4-FFF2-40B4-BE49-F238E27FC236}">
                <a16:creationId xmlns:a16="http://schemas.microsoft.com/office/drawing/2014/main" id="{86CE6A36-EACB-374C-862F-9A4FC5EA88D8}"/>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3024630" y="3887788"/>
            <a:ext cx="1911350" cy="274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5" name="TextBox 6">
            <a:extLst>
              <a:ext uri="{FF2B5EF4-FFF2-40B4-BE49-F238E27FC236}">
                <a16:creationId xmlns:a16="http://schemas.microsoft.com/office/drawing/2014/main" id="{6709CE32-D6C2-6147-B599-8041F3DA40C4}"/>
              </a:ext>
            </a:extLst>
          </p:cNvPr>
          <p:cNvSpPr txBox="1">
            <a:spLocks noChangeArrowheads="1"/>
          </p:cNvSpPr>
          <p:nvPr/>
        </p:nvSpPr>
        <p:spPr bwMode="auto">
          <a:xfrm>
            <a:off x="748598" y="4889501"/>
            <a:ext cx="12366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dirty="0"/>
              <a:t>Mari </a:t>
            </a:r>
            <a:r>
              <a:rPr lang="en-US" altLang="cy-GB" sz="1800" dirty="0" err="1"/>
              <a:t>Lwyd</a:t>
            </a:r>
            <a:endParaRPr lang="en-US" altLang="cy-GB" sz="1800" dirty="0"/>
          </a:p>
        </p:txBody>
      </p:sp>
    </p:spTree>
    <p:extLst>
      <p:ext uri="{BB962C8B-B14F-4D97-AF65-F5344CB8AC3E}">
        <p14:creationId xmlns:p14="http://schemas.microsoft.com/office/powerpoint/2010/main" val="8574770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3" descr="OQPrint19_000.jpg">
            <a:extLst>
              <a:ext uri="{FF2B5EF4-FFF2-40B4-BE49-F238E27FC236}">
                <a16:creationId xmlns:a16="http://schemas.microsoft.com/office/drawing/2014/main" id="{CE0FD61B-55B4-4C4C-8756-958EA0A5D62D}"/>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048401" y="3197252"/>
            <a:ext cx="5308600" cy="355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DB54DFF-D15F-524A-8241-A9A6E310B3D4}"/>
              </a:ext>
            </a:extLst>
          </p:cNvPr>
          <p:cNvSpPr txBox="1"/>
          <p:nvPr/>
        </p:nvSpPr>
        <p:spPr>
          <a:xfrm>
            <a:off x="6503651" y="3390202"/>
            <a:ext cx="5308600" cy="3170099"/>
          </a:xfrm>
          <a:prstGeom prst="rect">
            <a:avLst/>
          </a:prstGeom>
          <a:noFill/>
        </p:spPr>
        <p:txBody>
          <a:bodyPr wrap="square" rtlCol="0">
            <a:spAutoFit/>
          </a:bodyPr>
          <a:lstStyle/>
          <a:p>
            <a:r>
              <a:rPr lang="cy-GB" sz="2000" dirty="0">
                <a:latin typeface="Arial" panose="020B0604020202020204" pitchFamily="34" charset="0"/>
                <a:cs typeface="Arial" panose="020B0604020202020204" pitchFamily="34" charset="0"/>
              </a:rPr>
              <a:t>"My aim is to develop an image that captures a form of deliberate ambiguity and that allows the print to take on a life of its own. This open-ended process nurtures an ongoing dialogue between me, the printmaker, and the print. It often results in spontaneous and instinctive decision-making that promotes experimentation and discovery.”</a:t>
            </a:r>
          </a:p>
          <a:p>
            <a:r>
              <a:rPr lang="cy-GB" sz="2000" dirty="0">
                <a:latin typeface="Arial" panose="020B0604020202020204" pitchFamily="34" charset="0"/>
                <a:cs typeface="Arial" panose="020B0604020202020204" pitchFamily="34" charset="0"/>
              </a:rPr>
              <a:t>http://www.welshquilts.com/gwanlen-goch-red-flannel</a:t>
            </a:r>
          </a:p>
        </p:txBody>
      </p:sp>
      <p:sp>
        <p:nvSpPr>
          <p:cNvPr id="8" name="TextBox 7">
            <a:extLst>
              <a:ext uri="{FF2B5EF4-FFF2-40B4-BE49-F238E27FC236}">
                <a16:creationId xmlns:a16="http://schemas.microsoft.com/office/drawing/2014/main" id="{D38E2815-A588-F440-9F12-3C5769ABDFC4}"/>
              </a:ext>
            </a:extLst>
          </p:cNvPr>
          <p:cNvSpPr txBox="1"/>
          <p:nvPr/>
        </p:nvSpPr>
        <p:spPr>
          <a:xfrm>
            <a:off x="522785" y="433477"/>
            <a:ext cx="4558881" cy="2246769"/>
          </a:xfrm>
          <a:prstGeom prst="rect">
            <a:avLst/>
          </a:prstGeom>
          <a:noFill/>
        </p:spPr>
        <p:txBody>
          <a:bodyPr wrap="square">
            <a:spAutoFit/>
          </a:bodyPr>
          <a:lstStyle/>
          <a:p>
            <a:r>
              <a:rPr lang="en-GB" sz="2000" b="0" i="1" dirty="0" err="1">
                <a:effectLst/>
                <a:latin typeface="Arial" panose="020B0604020202020204" pitchFamily="34" charset="0"/>
                <a:cs typeface="Arial" panose="020B0604020202020204" pitchFamily="34" charset="0"/>
              </a:rPr>
              <a:t>Gwlana</a:t>
            </a:r>
            <a:r>
              <a:rPr lang="en-GB" sz="2000" b="0" i="0" dirty="0">
                <a:effectLst/>
                <a:latin typeface="Arial" panose="020B0604020202020204" pitchFamily="34" charset="0"/>
                <a:cs typeface="Arial" panose="020B0604020202020204" pitchFamily="34" charset="0"/>
              </a:rPr>
              <a:t> </a:t>
            </a:r>
            <a:r>
              <a:rPr lang="en-GB" sz="2000" b="0" i="0" dirty="0" err="1">
                <a:effectLst/>
                <a:latin typeface="Arial" panose="020B0604020202020204" pitchFamily="34" charset="0"/>
                <a:cs typeface="Arial" panose="020B0604020202020204" pitchFamily="34" charset="0"/>
              </a:rPr>
              <a:t>Moma</a:t>
            </a:r>
            <a:r>
              <a:rPr lang="en-GB" sz="2000" b="0" i="0" dirty="0">
                <a:effectLst/>
                <a:latin typeface="Arial" panose="020B0604020202020204" pitchFamily="34" charset="0"/>
                <a:cs typeface="Arial" panose="020B0604020202020204" pitchFamily="34" charset="0"/>
              </a:rPr>
              <a:t> Machynlleth 2021 </a:t>
            </a:r>
          </a:p>
          <a:p>
            <a:endParaRPr lang="en-GB" sz="2000" dirty="0">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Artist Ruth </a:t>
            </a:r>
            <a:r>
              <a:rPr lang="en-GB" sz="2000" b="0" i="0" dirty="0" err="1">
                <a:effectLst/>
                <a:latin typeface="Arial" panose="020B0604020202020204" pitchFamily="34" charset="0"/>
                <a:cs typeface="Arial" panose="020B0604020202020204" pitchFamily="34" charset="0"/>
              </a:rPr>
              <a:t>Jên</a:t>
            </a:r>
            <a:r>
              <a:rPr lang="en-GB" sz="2000" b="0" i="0" dirty="0">
                <a:effectLst/>
                <a:latin typeface="Arial" panose="020B0604020202020204" pitchFamily="34" charset="0"/>
                <a:cs typeface="Arial" panose="020B0604020202020204" pitchFamily="34" charset="0"/>
              </a:rPr>
              <a:t> presents a collection of work that not only looks at wool as a material, but also on sheep shearing, earmarks and the social traditions associated with shearing days</a:t>
            </a:r>
            <a:r>
              <a:rPr lang="en-GB" b="0" i="0" dirty="0">
                <a:effectLst/>
                <a:latin typeface="Sora"/>
              </a:rPr>
              <a:t>.</a:t>
            </a:r>
            <a:endParaRPr lang="en-US" dirty="0"/>
          </a:p>
        </p:txBody>
      </p:sp>
      <p:pic>
        <p:nvPicPr>
          <p:cNvPr id="5" name="Picture 4">
            <a:extLst>
              <a:ext uri="{FF2B5EF4-FFF2-40B4-BE49-F238E27FC236}">
                <a16:creationId xmlns:a16="http://schemas.microsoft.com/office/drawing/2014/main" id="{2ABCE720-7FF1-6D4B-991D-09B976F9A1F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00814" y="104748"/>
            <a:ext cx="5170732" cy="2904228"/>
          </a:xfrm>
          <a:prstGeom prst="rect">
            <a:avLst/>
          </a:prstGeom>
        </p:spPr>
      </p:pic>
    </p:spTree>
    <p:extLst>
      <p:ext uri="{BB962C8B-B14F-4D97-AF65-F5344CB8AC3E}">
        <p14:creationId xmlns:p14="http://schemas.microsoft.com/office/powerpoint/2010/main" val="240078128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0D4900E-D2F8-314F-88EF-125FBF1781BD}"/>
              </a:ext>
            </a:extLst>
          </p:cNvPr>
          <p:cNvSpPr>
            <a:spLocks noGrp="1"/>
          </p:cNvSpPr>
          <p:nvPr>
            <p:ph type="title"/>
          </p:nvPr>
        </p:nvSpPr>
        <p:spPr>
          <a:xfrm>
            <a:off x="6363845" y="527008"/>
            <a:ext cx="5226050" cy="1143000"/>
          </a:xfrm>
        </p:spPr>
        <p:txBody>
          <a:bodyPr/>
          <a:lstStyle/>
          <a:p>
            <a:pPr eaLnBrk="1" hangingPunct="1"/>
            <a:r>
              <a:rPr lang="en-US" altLang="cy-GB" dirty="0">
                <a:ea typeface="ＭＳ Ｐゴシック" panose="020B0600070205080204" pitchFamily="34" charset="-128"/>
              </a:rPr>
              <a:t>Marian </a:t>
            </a:r>
            <a:r>
              <a:rPr lang="en-US" altLang="cy-GB" dirty="0" err="1">
                <a:ea typeface="ＭＳ Ｐゴシック" panose="020B0600070205080204" pitchFamily="34" charset="-128"/>
              </a:rPr>
              <a:t>Delyth</a:t>
            </a:r>
            <a:endParaRPr lang="en-US" altLang="cy-GB" dirty="0">
              <a:ea typeface="ＭＳ Ｐゴシック" panose="020B0600070205080204" pitchFamily="34" charset="-128"/>
            </a:endParaRPr>
          </a:p>
        </p:txBody>
      </p:sp>
      <p:pic>
        <p:nvPicPr>
          <p:cNvPr id="31747" name="Picture 3" descr="07.jpg">
            <a:extLst>
              <a:ext uri="{FF2B5EF4-FFF2-40B4-BE49-F238E27FC236}">
                <a16:creationId xmlns:a16="http://schemas.microsoft.com/office/drawing/2014/main" id="{7EDFAE2A-F277-C947-B8DA-AC306EF3D1D6}"/>
              </a:ext>
            </a:extLst>
          </p:cNvPr>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bwMode="auto">
          <a:xfrm>
            <a:off x="1900239" y="274639"/>
            <a:ext cx="3165475" cy="190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3" descr="Marian Delyth 2-1.jpg">
            <a:extLst>
              <a:ext uri="{FF2B5EF4-FFF2-40B4-BE49-F238E27FC236}">
                <a16:creationId xmlns:a16="http://schemas.microsoft.com/office/drawing/2014/main" id="{336C3268-BBBB-BC4E-AA23-FAB21ED1BD0C}"/>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2905125" y="2351088"/>
            <a:ext cx="5715000" cy="379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39CB447A-7D7A-9241-9C60-03289996620A}"/>
              </a:ext>
            </a:extLst>
          </p:cNvPr>
          <p:cNvSpPr txBox="1"/>
          <p:nvPr/>
        </p:nvSpPr>
        <p:spPr>
          <a:xfrm>
            <a:off x="4865717" y="6367549"/>
            <a:ext cx="1976823" cy="369332"/>
          </a:xfrm>
          <a:prstGeom prst="rect">
            <a:avLst/>
          </a:prstGeom>
          <a:noFill/>
        </p:spPr>
        <p:txBody>
          <a:bodyPr wrap="none" rtlCol="0">
            <a:spAutoFit/>
          </a:bodyPr>
          <a:lstStyle/>
          <a:p>
            <a:r>
              <a:rPr lang="cy-GB" i="1" dirty="0"/>
              <a:t>Field of vision </a:t>
            </a:r>
            <a:r>
              <a:rPr lang="cy-GB" dirty="0"/>
              <a:t>2005</a:t>
            </a:r>
          </a:p>
        </p:txBody>
      </p:sp>
    </p:spTree>
    <p:extLst>
      <p:ext uri="{BB962C8B-B14F-4D97-AF65-F5344CB8AC3E}">
        <p14:creationId xmlns:p14="http://schemas.microsoft.com/office/powerpoint/2010/main" val="103335332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7A37A-50A0-4B26-8303-14C69C296D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D977BB3-6AB4-4650-B2FE-D8BFA4970ACC}"/>
              </a:ext>
            </a:extLst>
          </p:cNvPr>
          <p:cNvSpPr>
            <a:spLocks noGrp="1"/>
          </p:cNvSpPr>
          <p:nvPr>
            <p:ph idx="1"/>
          </p:nvPr>
        </p:nvSpPr>
        <p:spPr>
          <a:xfrm>
            <a:off x="0" y="5762759"/>
            <a:ext cx="6245181" cy="1123950"/>
          </a:xfrm>
        </p:spPr>
        <p:txBody>
          <a:bodyPr>
            <a:normAutofit fontScale="85000" lnSpcReduction="20000"/>
          </a:bodyPr>
          <a:lstStyle/>
          <a:p>
            <a:pPr marL="0" indent="0">
              <a:buNone/>
            </a:pPr>
            <a:r>
              <a:rPr lang="en-GB" dirty="0"/>
              <a:t>Marian </a:t>
            </a:r>
            <a:r>
              <a:rPr lang="en-GB" dirty="0" err="1"/>
              <a:t>Delyth</a:t>
            </a:r>
            <a:r>
              <a:rPr lang="en-GB" dirty="0"/>
              <a:t> (1971) </a:t>
            </a:r>
            <a:r>
              <a:rPr lang="en-GB" i="1" dirty="0"/>
              <a:t>The Rev WJ Edwards and Dafydd Orwig carrying an '</a:t>
            </a:r>
            <a:r>
              <a:rPr lang="en-GB" i="1" dirty="0" err="1"/>
              <a:t>Aberteifi</a:t>
            </a:r>
            <a:r>
              <a:rPr lang="en-GB" i="1" dirty="0"/>
              <a:t>' sign to replace the 'Cardigan' only sign in Aberystwyth.</a:t>
            </a:r>
          </a:p>
        </p:txBody>
      </p:sp>
      <p:pic>
        <p:nvPicPr>
          <p:cNvPr id="6146" name="Picture 2" descr="The Rev. WJ Edwards and Dafydd Orwig carrying a 'Aberteifi' sign to replace the 'Cardigan' only sign in Aberystwyth, 1971.">
            <a:extLst>
              <a:ext uri="{FF2B5EF4-FFF2-40B4-BE49-F238E27FC236}">
                <a16:creationId xmlns:a16="http://schemas.microsoft.com/office/drawing/2014/main" id="{36FC76BC-4A73-48B4-84FB-288446B60688}"/>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668039" y="0"/>
            <a:ext cx="8855922" cy="573405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7C4B86D9-46BF-E64B-89E2-9235972E6EBF}"/>
              </a:ext>
            </a:extLst>
          </p:cNvPr>
          <p:cNvSpPr txBox="1">
            <a:spLocks/>
          </p:cNvSpPr>
          <p:nvPr/>
        </p:nvSpPr>
        <p:spPr>
          <a:xfrm>
            <a:off x="6096000" y="5762759"/>
            <a:ext cx="6245181" cy="11239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300" dirty="0">
                <a:solidFill>
                  <a:schemeClr val="accent1">
                    <a:lumMod val="75000"/>
                  </a:schemeClr>
                </a:solidFill>
              </a:rPr>
              <a:t>Marian </a:t>
            </a:r>
            <a:r>
              <a:rPr lang="en-GB" sz="2300" dirty="0" err="1">
                <a:solidFill>
                  <a:schemeClr val="accent1">
                    <a:lumMod val="75000"/>
                  </a:schemeClr>
                </a:solidFill>
              </a:rPr>
              <a:t>Delyth</a:t>
            </a:r>
            <a:r>
              <a:rPr lang="en-GB" sz="2300" dirty="0">
                <a:solidFill>
                  <a:schemeClr val="accent1">
                    <a:lumMod val="75000"/>
                  </a:schemeClr>
                </a:solidFill>
              </a:rPr>
              <a:t> (1971) </a:t>
            </a:r>
            <a:r>
              <a:rPr lang="en-GB" sz="2300" i="1" dirty="0">
                <a:solidFill>
                  <a:schemeClr val="accent1">
                    <a:lumMod val="75000"/>
                  </a:schemeClr>
                </a:solidFill>
              </a:rPr>
              <a:t>Y </a:t>
            </a:r>
            <a:r>
              <a:rPr lang="en-GB" sz="2300" i="1" dirty="0" err="1">
                <a:solidFill>
                  <a:schemeClr val="accent1">
                    <a:lumMod val="75000"/>
                  </a:schemeClr>
                </a:solidFill>
              </a:rPr>
              <a:t>Parchedig</a:t>
            </a:r>
            <a:r>
              <a:rPr lang="en-GB" sz="2300" i="1" dirty="0">
                <a:solidFill>
                  <a:schemeClr val="accent1">
                    <a:lumMod val="75000"/>
                  </a:schemeClr>
                </a:solidFill>
              </a:rPr>
              <a:t> WJ Edwards a </a:t>
            </a:r>
            <a:r>
              <a:rPr lang="en-GB" sz="2300" i="1" dirty="0" err="1">
                <a:solidFill>
                  <a:schemeClr val="accent1">
                    <a:lumMod val="75000"/>
                  </a:schemeClr>
                </a:solidFill>
              </a:rPr>
              <a:t>Dafydd</a:t>
            </a:r>
            <a:r>
              <a:rPr lang="en-GB" sz="2300" i="1" dirty="0">
                <a:solidFill>
                  <a:schemeClr val="accent1">
                    <a:lumMod val="75000"/>
                  </a:schemeClr>
                </a:solidFill>
              </a:rPr>
              <a:t> Orwig </a:t>
            </a:r>
            <a:r>
              <a:rPr lang="en-GB" sz="2300" i="1" dirty="0" err="1">
                <a:solidFill>
                  <a:schemeClr val="accent1">
                    <a:lumMod val="75000"/>
                  </a:schemeClr>
                </a:solidFill>
              </a:rPr>
              <a:t>yn</a:t>
            </a:r>
            <a:r>
              <a:rPr lang="en-GB" sz="2300" i="1" dirty="0">
                <a:solidFill>
                  <a:schemeClr val="accent1">
                    <a:lumMod val="75000"/>
                  </a:schemeClr>
                </a:solidFill>
              </a:rPr>
              <a:t> </a:t>
            </a:r>
            <a:r>
              <a:rPr lang="en-GB" sz="2300" i="1" dirty="0" err="1">
                <a:solidFill>
                  <a:schemeClr val="accent1">
                    <a:lumMod val="75000"/>
                  </a:schemeClr>
                </a:solidFill>
              </a:rPr>
              <a:t>cario</a:t>
            </a:r>
            <a:r>
              <a:rPr lang="en-GB" sz="2300" i="1" dirty="0">
                <a:solidFill>
                  <a:schemeClr val="accent1">
                    <a:lumMod val="75000"/>
                  </a:schemeClr>
                </a:solidFill>
              </a:rPr>
              <a:t> </a:t>
            </a:r>
            <a:r>
              <a:rPr lang="en-GB" sz="2300" i="1" dirty="0" err="1">
                <a:solidFill>
                  <a:schemeClr val="accent1">
                    <a:lumMod val="75000"/>
                  </a:schemeClr>
                </a:solidFill>
              </a:rPr>
              <a:t>arwydd</a:t>
            </a:r>
            <a:r>
              <a:rPr lang="en-GB" sz="2300" i="1" dirty="0">
                <a:solidFill>
                  <a:schemeClr val="accent1">
                    <a:lumMod val="75000"/>
                  </a:schemeClr>
                </a:solidFill>
              </a:rPr>
              <a:t> '</a:t>
            </a:r>
            <a:r>
              <a:rPr lang="en-GB" sz="2300" i="1" dirty="0" err="1">
                <a:solidFill>
                  <a:schemeClr val="accent1">
                    <a:lumMod val="75000"/>
                  </a:schemeClr>
                </a:solidFill>
              </a:rPr>
              <a:t>Aberteifi</a:t>
            </a:r>
            <a:r>
              <a:rPr lang="en-GB" sz="2300" i="1" dirty="0">
                <a:solidFill>
                  <a:schemeClr val="accent1">
                    <a:lumMod val="75000"/>
                  </a:schemeClr>
                </a:solidFill>
              </a:rPr>
              <a:t>’ </a:t>
            </a:r>
            <a:r>
              <a:rPr lang="en-GB" sz="2300" i="1" dirty="0" err="1">
                <a:solidFill>
                  <a:schemeClr val="accent1">
                    <a:lumMod val="75000"/>
                  </a:schemeClr>
                </a:solidFill>
              </a:rPr>
              <a:t>i</a:t>
            </a:r>
            <a:r>
              <a:rPr lang="en-GB" sz="2300" i="1" dirty="0">
                <a:solidFill>
                  <a:schemeClr val="accent1">
                    <a:lumMod val="75000"/>
                  </a:schemeClr>
                </a:solidFill>
              </a:rPr>
              <a:t> </a:t>
            </a:r>
            <a:r>
              <a:rPr lang="en-GB" sz="2300" i="1" dirty="0" err="1">
                <a:solidFill>
                  <a:schemeClr val="accent1">
                    <a:lumMod val="75000"/>
                  </a:schemeClr>
                </a:solidFill>
              </a:rPr>
              <a:t>ailosod</a:t>
            </a:r>
            <a:r>
              <a:rPr lang="en-GB" sz="2300" i="1" dirty="0">
                <a:solidFill>
                  <a:schemeClr val="accent1">
                    <a:lumMod val="75000"/>
                  </a:schemeClr>
                </a:solidFill>
              </a:rPr>
              <a:t> </a:t>
            </a:r>
            <a:r>
              <a:rPr lang="en-GB" sz="2300" i="1" dirty="0" err="1">
                <a:solidFill>
                  <a:schemeClr val="accent1">
                    <a:lumMod val="75000"/>
                  </a:schemeClr>
                </a:solidFill>
              </a:rPr>
              <a:t>arwyth</a:t>
            </a:r>
            <a:r>
              <a:rPr lang="en-GB" sz="2300" i="1" dirty="0">
                <a:solidFill>
                  <a:schemeClr val="accent1">
                    <a:lumMod val="75000"/>
                  </a:schemeClr>
                </a:solidFill>
              </a:rPr>
              <a:t> 'Cardigan’ </a:t>
            </a:r>
            <a:r>
              <a:rPr lang="en-GB" sz="2300" i="1" dirty="0" err="1">
                <a:solidFill>
                  <a:schemeClr val="accent1">
                    <a:lumMod val="75000"/>
                  </a:schemeClr>
                </a:solidFill>
              </a:rPr>
              <a:t>yn</a:t>
            </a:r>
            <a:r>
              <a:rPr lang="en-GB" sz="2300" i="1" dirty="0">
                <a:solidFill>
                  <a:schemeClr val="accent1">
                    <a:lumMod val="75000"/>
                  </a:schemeClr>
                </a:solidFill>
              </a:rPr>
              <a:t> </a:t>
            </a:r>
            <a:r>
              <a:rPr lang="en-GB" sz="2300" i="1" dirty="0" err="1">
                <a:solidFill>
                  <a:schemeClr val="accent1">
                    <a:lumMod val="75000"/>
                  </a:schemeClr>
                </a:solidFill>
              </a:rPr>
              <a:t>unig</a:t>
            </a:r>
            <a:r>
              <a:rPr lang="en-GB" sz="2300" i="1" dirty="0">
                <a:solidFill>
                  <a:schemeClr val="accent1">
                    <a:lumMod val="75000"/>
                  </a:schemeClr>
                </a:solidFill>
              </a:rPr>
              <a:t> </a:t>
            </a:r>
            <a:r>
              <a:rPr lang="en-GB" sz="2300" i="1" dirty="0" err="1">
                <a:solidFill>
                  <a:schemeClr val="accent1">
                    <a:lumMod val="75000"/>
                  </a:schemeClr>
                </a:solidFill>
              </a:rPr>
              <a:t>yn</a:t>
            </a:r>
            <a:r>
              <a:rPr lang="en-GB" sz="2300" i="1" dirty="0">
                <a:solidFill>
                  <a:schemeClr val="accent1">
                    <a:lumMod val="75000"/>
                  </a:schemeClr>
                </a:solidFill>
              </a:rPr>
              <a:t> Aberystwyth.</a:t>
            </a:r>
          </a:p>
        </p:txBody>
      </p:sp>
    </p:spTree>
    <p:extLst>
      <p:ext uri="{BB962C8B-B14F-4D97-AF65-F5344CB8AC3E}">
        <p14:creationId xmlns:p14="http://schemas.microsoft.com/office/powerpoint/2010/main" val="241563186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3" descr="100-garn-goch-y-lolfa-1.jpg">
            <a:extLst>
              <a:ext uri="{FF2B5EF4-FFF2-40B4-BE49-F238E27FC236}">
                <a16:creationId xmlns:a16="http://schemas.microsoft.com/office/drawing/2014/main" id="{3254BBC6-4B0E-194E-ABDC-961F7D2D1314}"/>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655764" y="3535364"/>
            <a:ext cx="4789487" cy="318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1" name="Rectangle 4">
            <a:extLst>
              <a:ext uri="{FF2B5EF4-FFF2-40B4-BE49-F238E27FC236}">
                <a16:creationId xmlns:a16="http://schemas.microsoft.com/office/drawing/2014/main" id="{C0A67E7B-B9A6-DD43-AD38-07D4875C71D2}"/>
              </a:ext>
            </a:extLst>
          </p:cNvPr>
          <p:cNvSpPr>
            <a:spLocks noChangeArrowheads="1"/>
          </p:cNvSpPr>
          <p:nvPr/>
        </p:nvSpPr>
        <p:spPr bwMode="auto">
          <a:xfrm>
            <a:off x="1655763" y="2219325"/>
            <a:ext cx="35544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i="1" dirty="0"/>
              <a:t>Garn </a:t>
            </a:r>
            <a:r>
              <a:rPr lang="en-US" altLang="cy-GB" sz="1800" i="1" dirty="0" err="1"/>
              <a:t>Goch</a:t>
            </a:r>
            <a:r>
              <a:rPr lang="en-US" altLang="cy-GB" sz="1800" dirty="0"/>
              <a:t>. An Iron Age fort with Bronze Age origins. located the village of Bethlehem. © Marian </a:t>
            </a:r>
            <a:r>
              <a:rPr lang="en-US" altLang="cy-GB" sz="1800" dirty="0" err="1"/>
              <a:t>Delyth</a:t>
            </a:r>
            <a:endParaRPr lang="en-US" altLang="cy-GB" sz="1800" dirty="0"/>
          </a:p>
        </p:txBody>
      </p:sp>
      <p:sp>
        <p:nvSpPr>
          <p:cNvPr id="2" name="TextBox 1">
            <a:extLst>
              <a:ext uri="{FF2B5EF4-FFF2-40B4-BE49-F238E27FC236}">
                <a16:creationId xmlns:a16="http://schemas.microsoft.com/office/drawing/2014/main" id="{92D359A4-8B8C-F04E-B5BC-9300E9E1948B}"/>
              </a:ext>
            </a:extLst>
          </p:cNvPr>
          <p:cNvSpPr txBox="1"/>
          <p:nvPr/>
        </p:nvSpPr>
        <p:spPr>
          <a:xfrm>
            <a:off x="1641250" y="226556"/>
            <a:ext cx="3848099" cy="1754326"/>
          </a:xfrm>
          <a:prstGeom prst="rect">
            <a:avLst/>
          </a:prstGeom>
          <a:noFill/>
        </p:spPr>
        <p:txBody>
          <a:bodyPr wrap="square" rtlCol="0">
            <a:spAutoFit/>
          </a:bodyPr>
          <a:lstStyle/>
          <a:p>
            <a:r>
              <a:rPr lang="cy-GB" dirty="0"/>
              <a:t>“The technology of the medium has been revolutionised during this era, but the most important element remains unchanged – the curiosity and focus of the mind and the eye behind the lens." Marian Delyth</a:t>
            </a:r>
          </a:p>
        </p:txBody>
      </p:sp>
      <p:sp>
        <p:nvSpPr>
          <p:cNvPr id="3" name="TextBox 2">
            <a:extLst>
              <a:ext uri="{FF2B5EF4-FFF2-40B4-BE49-F238E27FC236}">
                <a16:creationId xmlns:a16="http://schemas.microsoft.com/office/drawing/2014/main" id="{AE58C5FC-37D7-9C4F-AF4F-D45827138C6A}"/>
              </a:ext>
            </a:extLst>
          </p:cNvPr>
          <p:cNvSpPr txBox="1"/>
          <p:nvPr/>
        </p:nvSpPr>
        <p:spPr>
          <a:xfrm>
            <a:off x="6713539" y="5985986"/>
            <a:ext cx="3740727" cy="738664"/>
          </a:xfrm>
          <a:prstGeom prst="rect">
            <a:avLst/>
          </a:prstGeom>
          <a:noFill/>
        </p:spPr>
        <p:txBody>
          <a:bodyPr wrap="square" rtlCol="0">
            <a:spAutoFit/>
          </a:bodyPr>
          <a:lstStyle/>
          <a:p>
            <a:r>
              <a:rPr lang="cy-GB" sz="1400" dirty="0"/>
              <a:t>https://www.llgc.org.uk/en/visit/things-to-do/exhibitions/previous-exhibitions/60-photographs-by-marian-delyth/</a:t>
            </a:r>
          </a:p>
        </p:txBody>
      </p:sp>
      <p:pic>
        <p:nvPicPr>
          <p:cNvPr id="4" name="Picture 3">
            <a:extLst>
              <a:ext uri="{FF2B5EF4-FFF2-40B4-BE49-F238E27FC236}">
                <a16:creationId xmlns:a16="http://schemas.microsoft.com/office/drawing/2014/main" id="{0048D634-7298-5F4A-A55F-FE28C57C0D0A}"/>
              </a:ext>
            </a:extLst>
          </p:cNvPr>
          <p:cNvPicPr>
            <a:picLocks noChangeAspect="1"/>
          </p:cNvPicPr>
          <p:nvPr/>
        </p:nvPicPr>
        <p:blipFill>
          <a:blip r:embed="rId3"/>
          <a:stretch>
            <a:fillRect/>
          </a:stretch>
        </p:blipFill>
        <p:spPr>
          <a:xfrm>
            <a:off x="5546323" y="316071"/>
            <a:ext cx="5071803" cy="3103404"/>
          </a:xfrm>
          <a:prstGeom prst="rect">
            <a:avLst/>
          </a:prstGeom>
        </p:spPr>
      </p:pic>
    </p:spTree>
    <p:extLst>
      <p:ext uri="{BB962C8B-B14F-4D97-AF65-F5344CB8AC3E}">
        <p14:creationId xmlns:p14="http://schemas.microsoft.com/office/powerpoint/2010/main" val="345700937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C7C6BDD6-5200-5F4C-9FC9-234E132BEDA0}"/>
              </a:ext>
            </a:extLst>
          </p:cNvPr>
          <p:cNvSpPr>
            <a:spLocks noGrp="1"/>
          </p:cNvSpPr>
          <p:nvPr>
            <p:ph type="title"/>
          </p:nvPr>
        </p:nvSpPr>
        <p:spPr/>
        <p:txBody>
          <a:bodyPr/>
          <a:lstStyle/>
          <a:p>
            <a:pPr eaLnBrk="1" hangingPunct="1"/>
            <a:r>
              <a:rPr lang="en-US" altLang="cy-GB">
                <a:ea typeface="ＭＳ Ｐゴシック" panose="020B0600070205080204" pitchFamily="34" charset="-128"/>
              </a:rPr>
              <a:t>Ann Catrin Evans</a:t>
            </a:r>
          </a:p>
        </p:txBody>
      </p:sp>
      <p:sp>
        <p:nvSpPr>
          <p:cNvPr id="33795" name="Rectangle 3">
            <a:extLst>
              <a:ext uri="{FF2B5EF4-FFF2-40B4-BE49-F238E27FC236}">
                <a16:creationId xmlns:a16="http://schemas.microsoft.com/office/drawing/2014/main" id="{05CD0EC6-9DCD-E441-BD0D-90318C335E96}"/>
              </a:ext>
            </a:extLst>
          </p:cNvPr>
          <p:cNvSpPr>
            <a:spLocks noChangeArrowheads="1"/>
          </p:cNvSpPr>
          <p:nvPr/>
        </p:nvSpPr>
        <p:spPr bwMode="auto">
          <a:xfrm>
            <a:off x="5377150" y="551618"/>
            <a:ext cx="6092825"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just" eaLnBrk="1" hangingPunct="1"/>
            <a:r>
              <a:rPr lang="en-GB" dirty="0"/>
              <a:t>“My work has a simplicity in it’s design. I try to reveal the character of the material when I work it… to show its natural organic beauty. In design I am a believer that form follows function, and adore the idea of surrounding ourselves with necessary objects of beauty. I think of the human interaction and wear and tear on an object from use – creating a physical connection and closer relationship between object and person. I enjoy the process of designing, either a purely sensual form, or an abstract form which subtly conveys a narrative or sentiment.”</a:t>
            </a:r>
            <a:endParaRPr lang="en-US" altLang="cy-GB" dirty="0"/>
          </a:p>
        </p:txBody>
      </p:sp>
      <p:pic>
        <p:nvPicPr>
          <p:cNvPr id="33796" name="Picture 4" descr="pics-image-4-330018818.jpg">
            <a:extLst>
              <a:ext uri="{FF2B5EF4-FFF2-40B4-BE49-F238E27FC236}">
                <a16:creationId xmlns:a16="http://schemas.microsoft.com/office/drawing/2014/main" id="{8928EBC1-B343-F047-9014-517133D8BDB4}"/>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981201" y="1277938"/>
            <a:ext cx="1641475"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91D34B8-732C-E149-90F8-12AF8BCEBE10}"/>
              </a:ext>
            </a:extLst>
          </p:cNvPr>
          <p:cNvSpPr txBox="1"/>
          <p:nvPr/>
        </p:nvSpPr>
        <p:spPr>
          <a:xfrm>
            <a:off x="5500915" y="6275386"/>
            <a:ext cx="3917996" cy="369332"/>
          </a:xfrm>
          <a:prstGeom prst="rect">
            <a:avLst/>
          </a:prstGeom>
          <a:noFill/>
        </p:spPr>
        <p:txBody>
          <a:bodyPr wrap="none" rtlCol="0">
            <a:spAutoFit/>
          </a:bodyPr>
          <a:lstStyle/>
          <a:p>
            <a:r>
              <a:rPr lang="en-GB" dirty="0"/>
              <a:t>http://</a:t>
            </a:r>
            <a:r>
              <a:rPr lang="en-GB" dirty="0" err="1"/>
              <a:t>www.anncatrinevans.co.uk</a:t>
            </a:r>
            <a:r>
              <a:rPr lang="en-GB" dirty="0"/>
              <a:t>/#ACE</a:t>
            </a:r>
          </a:p>
        </p:txBody>
      </p:sp>
    </p:spTree>
    <p:extLst>
      <p:ext uri="{BB962C8B-B14F-4D97-AF65-F5344CB8AC3E}">
        <p14:creationId xmlns:p14="http://schemas.microsoft.com/office/powerpoint/2010/main" val="31633298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3" descr="anncatrin5.jpg">
            <a:extLst>
              <a:ext uri="{FF2B5EF4-FFF2-40B4-BE49-F238E27FC236}">
                <a16:creationId xmlns:a16="http://schemas.microsoft.com/office/drawing/2014/main" id="{CC2AC78F-77FC-9D47-8FCA-C7540FC05AFB}"/>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751014" y="3543301"/>
            <a:ext cx="3940175" cy="261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19" name="Picture 4" descr="anncatrin2.jpg">
            <a:extLst>
              <a:ext uri="{FF2B5EF4-FFF2-40B4-BE49-F238E27FC236}">
                <a16:creationId xmlns:a16="http://schemas.microsoft.com/office/drawing/2014/main" id="{07E11B6C-A32C-8D4B-9428-A1F038E0E446}"/>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981200" y="33339"/>
            <a:ext cx="5861050"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0" name="Picture 5" descr="anncatrin4-1.jpg">
            <a:extLst>
              <a:ext uri="{FF2B5EF4-FFF2-40B4-BE49-F238E27FC236}">
                <a16:creationId xmlns:a16="http://schemas.microsoft.com/office/drawing/2014/main" id="{5C6408A7-84D8-A24F-9F74-E8DC23D36433}"/>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337301" y="3756025"/>
            <a:ext cx="4060825" cy="270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Rectangle 6">
            <a:extLst>
              <a:ext uri="{FF2B5EF4-FFF2-40B4-BE49-F238E27FC236}">
                <a16:creationId xmlns:a16="http://schemas.microsoft.com/office/drawing/2014/main" id="{73F2FED0-FE61-2047-A706-E112F7EEE857}"/>
              </a:ext>
            </a:extLst>
          </p:cNvPr>
          <p:cNvSpPr>
            <a:spLocks noChangeArrowheads="1"/>
          </p:cNvSpPr>
          <p:nvPr/>
        </p:nvSpPr>
        <p:spPr bwMode="auto">
          <a:xfrm>
            <a:off x="8367713" y="965881"/>
            <a:ext cx="1476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i="1" dirty="0"/>
              <a:t>Love Tokens</a:t>
            </a:r>
          </a:p>
        </p:txBody>
      </p:sp>
      <p:sp>
        <p:nvSpPr>
          <p:cNvPr id="34822" name="Rectangle 7">
            <a:extLst>
              <a:ext uri="{FF2B5EF4-FFF2-40B4-BE49-F238E27FC236}">
                <a16:creationId xmlns:a16="http://schemas.microsoft.com/office/drawing/2014/main" id="{7CBEDF19-A06B-4044-8498-5ACE4F2BA2A8}"/>
              </a:ext>
            </a:extLst>
          </p:cNvPr>
          <p:cNvSpPr>
            <a:spLocks noChangeArrowheads="1"/>
          </p:cNvSpPr>
          <p:nvPr/>
        </p:nvSpPr>
        <p:spPr bwMode="auto">
          <a:xfrm>
            <a:off x="1751013" y="6272213"/>
            <a:ext cx="812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a:t>Whisk</a:t>
            </a:r>
          </a:p>
        </p:txBody>
      </p:sp>
      <p:sp>
        <p:nvSpPr>
          <p:cNvPr id="2" name="TextBox 1">
            <a:extLst>
              <a:ext uri="{FF2B5EF4-FFF2-40B4-BE49-F238E27FC236}">
                <a16:creationId xmlns:a16="http://schemas.microsoft.com/office/drawing/2014/main" id="{2D28D873-5714-B743-A7C5-2E59F9DAC5DF}"/>
              </a:ext>
            </a:extLst>
          </p:cNvPr>
          <p:cNvSpPr txBox="1"/>
          <p:nvPr/>
        </p:nvSpPr>
        <p:spPr>
          <a:xfrm>
            <a:off x="8367712" y="1600881"/>
            <a:ext cx="1164614" cy="369332"/>
          </a:xfrm>
          <a:prstGeom prst="rect">
            <a:avLst/>
          </a:prstGeom>
          <a:noFill/>
        </p:spPr>
        <p:txBody>
          <a:bodyPr wrap="none" rtlCol="0">
            <a:spAutoFit/>
          </a:bodyPr>
          <a:lstStyle/>
          <a:p>
            <a:r>
              <a:rPr lang="cy-GB" i="1" dirty="0"/>
              <a:t>Arfau caru</a:t>
            </a:r>
          </a:p>
        </p:txBody>
      </p:sp>
      <p:sp>
        <p:nvSpPr>
          <p:cNvPr id="3" name="TextBox 2">
            <a:extLst>
              <a:ext uri="{FF2B5EF4-FFF2-40B4-BE49-F238E27FC236}">
                <a16:creationId xmlns:a16="http://schemas.microsoft.com/office/drawing/2014/main" id="{2095ABF8-C652-9547-B604-0169F0D1B875}"/>
              </a:ext>
            </a:extLst>
          </p:cNvPr>
          <p:cNvSpPr txBox="1"/>
          <p:nvPr/>
        </p:nvSpPr>
        <p:spPr>
          <a:xfrm>
            <a:off x="9199043" y="3022031"/>
            <a:ext cx="1064907" cy="646331"/>
          </a:xfrm>
          <a:prstGeom prst="rect">
            <a:avLst/>
          </a:prstGeom>
          <a:noFill/>
        </p:spPr>
        <p:txBody>
          <a:bodyPr wrap="none" rtlCol="0">
            <a:spAutoFit/>
          </a:bodyPr>
          <a:lstStyle/>
          <a:p>
            <a:r>
              <a:rPr lang="cy-GB" dirty="0"/>
              <a:t>Breichled</a:t>
            </a:r>
          </a:p>
          <a:p>
            <a:r>
              <a:rPr lang="cy-GB" dirty="0"/>
              <a:t>Bracelet </a:t>
            </a:r>
          </a:p>
        </p:txBody>
      </p:sp>
    </p:spTree>
    <p:extLst>
      <p:ext uri="{BB962C8B-B14F-4D97-AF65-F5344CB8AC3E}">
        <p14:creationId xmlns:p14="http://schemas.microsoft.com/office/powerpoint/2010/main" val="40408731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D7D715-A3E9-4049-9979-6B17EFD69888}"/>
              </a:ext>
            </a:extLst>
          </p:cNvPr>
          <p:cNvPicPr>
            <a:picLocks noChangeAspect="1"/>
          </p:cNvPicPr>
          <p:nvPr/>
        </p:nvPicPr>
        <p:blipFill>
          <a:blip r:embed="rId2"/>
          <a:stretch>
            <a:fillRect/>
          </a:stretch>
        </p:blipFill>
        <p:spPr>
          <a:xfrm>
            <a:off x="5017365" y="3824637"/>
            <a:ext cx="6886490" cy="2840677"/>
          </a:xfrm>
          <a:prstGeom prst="rect">
            <a:avLst/>
          </a:prstGeom>
        </p:spPr>
      </p:pic>
      <p:pic>
        <p:nvPicPr>
          <p:cNvPr id="5" name="Picture 4">
            <a:extLst>
              <a:ext uri="{FF2B5EF4-FFF2-40B4-BE49-F238E27FC236}">
                <a16:creationId xmlns:a16="http://schemas.microsoft.com/office/drawing/2014/main" id="{94F89C38-7816-354B-8DDB-446384EDC499}"/>
              </a:ext>
            </a:extLst>
          </p:cNvPr>
          <p:cNvPicPr>
            <a:picLocks noChangeAspect="1"/>
          </p:cNvPicPr>
          <p:nvPr/>
        </p:nvPicPr>
        <p:blipFill>
          <a:blip r:embed="rId3"/>
          <a:stretch>
            <a:fillRect/>
          </a:stretch>
        </p:blipFill>
        <p:spPr>
          <a:xfrm>
            <a:off x="228183" y="192686"/>
            <a:ext cx="6886490" cy="3494894"/>
          </a:xfrm>
          <a:prstGeom prst="rect">
            <a:avLst/>
          </a:prstGeom>
        </p:spPr>
      </p:pic>
    </p:spTree>
    <p:extLst>
      <p:ext uri="{BB962C8B-B14F-4D97-AF65-F5344CB8AC3E}">
        <p14:creationId xmlns:p14="http://schemas.microsoft.com/office/powerpoint/2010/main" val="53857945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EB1E993B-4554-2944-8ADD-C33680B6D184}"/>
              </a:ext>
            </a:extLst>
          </p:cNvPr>
          <p:cNvSpPr>
            <a:spLocks noGrp="1"/>
          </p:cNvSpPr>
          <p:nvPr>
            <p:ph type="title"/>
          </p:nvPr>
        </p:nvSpPr>
        <p:spPr>
          <a:xfrm>
            <a:off x="4438650" y="274638"/>
            <a:ext cx="5772150" cy="741362"/>
          </a:xfrm>
        </p:spPr>
        <p:txBody>
          <a:bodyPr>
            <a:normAutofit fontScale="90000"/>
          </a:bodyPr>
          <a:lstStyle/>
          <a:p>
            <a:pPr eaLnBrk="1" hangingPunct="1"/>
            <a:r>
              <a:rPr lang="en-US" altLang="cy-GB">
                <a:ea typeface="ＭＳ Ｐゴシック" panose="020B0600070205080204" pitchFamily="34" charset="-128"/>
              </a:rPr>
              <a:t>Christine Mills</a:t>
            </a:r>
            <a:br>
              <a:rPr lang="en-US" altLang="cy-GB">
                <a:ea typeface="ＭＳ Ｐゴシック" panose="020B0600070205080204" pitchFamily="34" charset="-128"/>
              </a:rPr>
            </a:br>
            <a:endParaRPr lang="en-US" altLang="cy-GB">
              <a:ea typeface="ＭＳ Ｐゴシック" panose="020B0600070205080204" pitchFamily="34" charset="-128"/>
            </a:endParaRPr>
          </a:p>
        </p:txBody>
      </p:sp>
      <p:sp>
        <p:nvSpPr>
          <p:cNvPr id="44035" name="TextBox 3">
            <a:extLst>
              <a:ext uri="{FF2B5EF4-FFF2-40B4-BE49-F238E27FC236}">
                <a16:creationId xmlns:a16="http://schemas.microsoft.com/office/drawing/2014/main" id="{9A49E671-967E-E045-8658-18F300A16075}"/>
              </a:ext>
            </a:extLst>
          </p:cNvPr>
          <p:cNvSpPr txBox="1">
            <a:spLocks noChangeArrowheads="1"/>
          </p:cNvSpPr>
          <p:nvPr/>
        </p:nvSpPr>
        <p:spPr bwMode="auto">
          <a:xfrm>
            <a:off x="-655638" y="1858963"/>
            <a:ext cx="185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endParaRPr lang="en-GB" altLang="cy-GB" sz="1800"/>
          </a:p>
        </p:txBody>
      </p:sp>
      <p:sp>
        <p:nvSpPr>
          <p:cNvPr id="44036" name="TextBox 4">
            <a:extLst>
              <a:ext uri="{FF2B5EF4-FFF2-40B4-BE49-F238E27FC236}">
                <a16:creationId xmlns:a16="http://schemas.microsoft.com/office/drawing/2014/main" id="{FA809C8F-8DF9-5D40-B29B-22514151E55D}"/>
              </a:ext>
            </a:extLst>
          </p:cNvPr>
          <p:cNvSpPr txBox="1">
            <a:spLocks noChangeArrowheads="1"/>
          </p:cNvSpPr>
          <p:nvPr/>
        </p:nvSpPr>
        <p:spPr bwMode="auto">
          <a:xfrm>
            <a:off x="4264025" y="771526"/>
            <a:ext cx="5708650" cy="1954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3100" dirty="0"/>
              <a:t>“</a:t>
            </a:r>
            <a:r>
              <a:rPr lang="en-US" altLang="cy-GB" sz="3100" dirty="0" err="1"/>
              <a:t>Hadau</a:t>
            </a:r>
            <a:r>
              <a:rPr lang="en-US" altLang="cy-GB" sz="3100" dirty="0"/>
              <a:t>” </a:t>
            </a:r>
          </a:p>
          <a:p>
            <a:pPr eaLnBrk="1" hangingPunct="1"/>
            <a:r>
              <a:rPr lang="en-US" altLang="cy-GB" sz="1800" dirty="0"/>
              <a:t>Collaboration with composer </a:t>
            </a:r>
            <a:r>
              <a:rPr lang="en-US" altLang="cy-GB" sz="1800" dirty="0" err="1"/>
              <a:t>Guto</a:t>
            </a:r>
            <a:r>
              <a:rPr lang="en-US" altLang="cy-GB" sz="1800" dirty="0"/>
              <a:t> </a:t>
            </a:r>
            <a:r>
              <a:rPr lang="en-US" altLang="cy-GB" sz="1800" dirty="0" err="1"/>
              <a:t>Pryderi</a:t>
            </a:r>
            <a:r>
              <a:rPr lang="en-US" altLang="cy-GB" sz="1800" dirty="0"/>
              <a:t> Pugh 2009</a:t>
            </a:r>
          </a:p>
          <a:p>
            <a:pPr eaLnBrk="1" hangingPunct="1"/>
            <a:r>
              <a:rPr lang="en-US" altLang="cy-GB" sz="1800" dirty="0"/>
              <a:t>Words /installation/ audience participation /performances</a:t>
            </a:r>
          </a:p>
          <a:p>
            <a:pPr eaLnBrk="1" hangingPunct="1"/>
            <a:r>
              <a:rPr lang="en-US" altLang="cy-GB" sz="1800" dirty="0"/>
              <a:t>http://</a:t>
            </a:r>
            <a:r>
              <a:rPr lang="en-US" altLang="cy-GB" sz="1800" dirty="0" err="1"/>
              <a:t>www.culturecolony.com</a:t>
            </a:r>
            <a:r>
              <a:rPr lang="en-US" altLang="cy-GB" sz="1800" dirty="0"/>
              <a:t>/media/video/</a:t>
            </a:r>
            <a:r>
              <a:rPr lang="en-US" altLang="cy-GB" sz="1800" dirty="0" err="1"/>
              <a:t>christine</a:t>
            </a:r>
            <a:r>
              <a:rPr lang="en-US" altLang="cy-GB" sz="1800" dirty="0"/>
              <a:t>-mills-</a:t>
            </a:r>
            <a:r>
              <a:rPr lang="en-US" altLang="cy-GB" sz="1800" dirty="0" err="1"/>
              <a:t>hadau</a:t>
            </a:r>
            <a:endParaRPr lang="en-US" altLang="cy-GB" sz="1800" dirty="0"/>
          </a:p>
        </p:txBody>
      </p:sp>
      <p:pic>
        <p:nvPicPr>
          <p:cNvPr id="44037" name="Picture 4" descr="hadau llae celf christine mills.jpg">
            <a:extLst>
              <a:ext uri="{FF2B5EF4-FFF2-40B4-BE49-F238E27FC236}">
                <a16:creationId xmlns:a16="http://schemas.microsoft.com/office/drawing/2014/main" id="{8FA1C5AE-7D4C-A949-9605-0E6B4C754E50}"/>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2832100" y="2419350"/>
            <a:ext cx="6413500" cy="430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8" name="Picture 5" descr="Christine mills.jpg">
            <a:extLst>
              <a:ext uri="{FF2B5EF4-FFF2-40B4-BE49-F238E27FC236}">
                <a16:creationId xmlns:a16="http://schemas.microsoft.com/office/drawing/2014/main" id="{9C0CFB83-8114-CE4D-BA05-8C34924BD3D9}"/>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692275" y="396876"/>
            <a:ext cx="2332038" cy="189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4777471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40872D9B-4A03-C545-86A0-DE272AC75ED4}"/>
              </a:ext>
            </a:extLst>
          </p:cNvPr>
          <p:cNvSpPr>
            <a:spLocks noGrp="1"/>
          </p:cNvSpPr>
          <p:nvPr>
            <p:ph type="title"/>
          </p:nvPr>
        </p:nvSpPr>
        <p:spPr>
          <a:xfrm>
            <a:off x="1524000" y="274639"/>
            <a:ext cx="5403850" cy="763587"/>
          </a:xfrm>
        </p:spPr>
        <p:txBody>
          <a:bodyPr/>
          <a:lstStyle/>
          <a:p>
            <a:pPr eaLnBrk="1" hangingPunct="1"/>
            <a:r>
              <a:rPr lang="en-US" altLang="cy-GB">
                <a:ea typeface="ＭＳ Ｐゴシック" panose="020B0600070205080204" pitchFamily="34" charset="-128"/>
              </a:rPr>
              <a:t>Eddie Ladd</a:t>
            </a:r>
          </a:p>
        </p:txBody>
      </p:sp>
      <p:pic>
        <p:nvPicPr>
          <p:cNvPr id="45059" name="Picture 3" descr="5385_21489_file_eng_Eddie-Ladd_150_226.jpg">
            <a:extLst>
              <a:ext uri="{FF2B5EF4-FFF2-40B4-BE49-F238E27FC236}">
                <a16:creationId xmlns:a16="http://schemas.microsoft.com/office/drawing/2014/main" id="{20C381B2-2314-CC4A-84DC-B4FF9C2CB4DF}"/>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6748464" y="1038226"/>
            <a:ext cx="3736975" cy="563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6" descr="eddie_Ladd.jpg">
            <a:extLst>
              <a:ext uri="{FF2B5EF4-FFF2-40B4-BE49-F238E27FC236}">
                <a16:creationId xmlns:a16="http://schemas.microsoft.com/office/drawing/2014/main" id="{B2CD040D-D737-5346-B472-4B78EECFEDA5}"/>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981201" y="3249614"/>
            <a:ext cx="4162425" cy="284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TextBox 4">
            <a:extLst>
              <a:ext uri="{FF2B5EF4-FFF2-40B4-BE49-F238E27FC236}">
                <a16:creationId xmlns:a16="http://schemas.microsoft.com/office/drawing/2014/main" id="{85C7AE58-1E13-1546-8A4E-08D46D13F0AF}"/>
              </a:ext>
            </a:extLst>
          </p:cNvPr>
          <p:cNvSpPr txBox="1">
            <a:spLocks noChangeArrowheads="1"/>
          </p:cNvSpPr>
          <p:nvPr/>
        </p:nvSpPr>
        <p:spPr bwMode="auto">
          <a:xfrm>
            <a:off x="1712913" y="1038226"/>
            <a:ext cx="473075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a:t>Performance artist </a:t>
            </a:r>
          </a:p>
          <a:p>
            <a:pPr eaLnBrk="1" hangingPunct="1"/>
            <a:r>
              <a:rPr lang="en-US" altLang="cy-GB" sz="1800"/>
              <a:t>Uses dance, movement technology as an art form often solo performances </a:t>
            </a:r>
          </a:p>
          <a:p>
            <a:pPr eaLnBrk="1" hangingPunct="1"/>
            <a:r>
              <a:rPr lang="en-US" altLang="cy-GB" sz="1800"/>
              <a:t>Performs in traditional (theatre) and non traditional settings </a:t>
            </a:r>
          </a:p>
        </p:txBody>
      </p:sp>
      <p:sp>
        <p:nvSpPr>
          <p:cNvPr id="2" name="TextBox 1">
            <a:extLst>
              <a:ext uri="{FF2B5EF4-FFF2-40B4-BE49-F238E27FC236}">
                <a16:creationId xmlns:a16="http://schemas.microsoft.com/office/drawing/2014/main" id="{8FCE14DF-527F-7243-A88A-C00F5B55BF89}"/>
              </a:ext>
            </a:extLst>
          </p:cNvPr>
          <p:cNvSpPr txBox="1"/>
          <p:nvPr/>
        </p:nvSpPr>
        <p:spPr>
          <a:xfrm>
            <a:off x="2409372" y="6299756"/>
            <a:ext cx="2877775" cy="369332"/>
          </a:xfrm>
          <a:prstGeom prst="rect">
            <a:avLst/>
          </a:prstGeom>
          <a:noFill/>
        </p:spPr>
        <p:txBody>
          <a:bodyPr wrap="none" rtlCol="0">
            <a:spAutoFit/>
          </a:bodyPr>
          <a:lstStyle/>
          <a:p>
            <a:r>
              <a:rPr lang="en-GB" dirty="0"/>
              <a:t>http://</a:t>
            </a:r>
            <a:r>
              <a:rPr lang="en-GB" dirty="0" err="1"/>
              <a:t>www.eddieladd.com</a:t>
            </a:r>
            <a:r>
              <a:rPr lang="en-GB" dirty="0"/>
              <a:t>/</a:t>
            </a:r>
          </a:p>
        </p:txBody>
      </p:sp>
    </p:spTree>
    <p:extLst>
      <p:ext uri="{BB962C8B-B14F-4D97-AF65-F5344CB8AC3E}">
        <p14:creationId xmlns:p14="http://schemas.microsoft.com/office/powerpoint/2010/main" val="255942048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0EAE28B5-4A0F-CB4D-A8FA-521E12C3EF19}"/>
              </a:ext>
            </a:extLst>
          </p:cNvPr>
          <p:cNvSpPr>
            <a:spLocks noGrp="1"/>
          </p:cNvSpPr>
          <p:nvPr>
            <p:ph type="title"/>
          </p:nvPr>
        </p:nvSpPr>
        <p:spPr/>
        <p:txBody>
          <a:bodyPr/>
          <a:lstStyle/>
          <a:p>
            <a:endParaRPr lang="en-GB" altLang="cy-GB">
              <a:ea typeface="ＭＳ Ｐゴシック" panose="020B0600070205080204" pitchFamily="34" charset="-128"/>
            </a:endParaRPr>
          </a:p>
        </p:txBody>
      </p:sp>
      <p:pic>
        <p:nvPicPr>
          <p:cNvPr id="46083" name="Picture 3" descr="eddie lad 2.jpg">
            <a:extLst>
              <a:ext uri="{FF2B5EF4-FFF2-40B4-BE49-F238E27FC236}">
                <a16:creationId xmlns:a16="http://schemas.microsoft.com/office/drawing/2014/main" id="{57B523A5-97E2-C946-963A-AB9698AABBE5}"/>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981201" y="373063"/>
            <a:ext cx="4035425" cy="5700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4" name="Picture 4" descr="eddie ladd safle C.jpg">
            <a:extLst>
              <a:ext uri="{FF2B5EF4-FFF2-40B4-BE49-F238E27FC236}">
                <a16:creationId xmlns:a16="http://schemas.microsoft.com/office/drawing/2014/main" id="{8ED86B89-9165-5C48-A734-03293F4477DB}"/>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149976" y="274638"/>
            <a:ext cx="4060825" cy="549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TextBox 5">
            <a:extLst>
              <a:ext uri="{FF2B5EF4-FFF2-40B4-BE49-F238E27FC236}">
                <a16:creationId xmlns:a16="http://schemas.microsoft.com/office/drawing/2014/main" id="{8C05BAA0-B95D-AC49-8A14-307E4E268F04}"/>
              </a:ext>
            </a:extLst>
          </p:cNvPr>
          <p:cNvSpPr txBox="1">
            <a:spLocks noChangeArrowheads="1"/>
          </p:cNvSpPr>
          <p:nvPr/>
        </p:nvSpPr>
        <p:spPr bwMode="auto">
          <a:xfrm>
            <a:off x="7732714" y="6073775"/>
            <a:ext cx="1208087"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3500"/>
              <a:t>Safle</a:t>
            </a:r>
          </a:p>
        </p:txBody>
      </p:sp>
    </p:spTree>
    <p:extLst>
      <p:ext uri="{BB962C8B-B14F-4D97-AF65-F5344CB8AC3E}">
        <p14:creationId xmlns:p14="http://schemas.microsoft.com/office/powerpoint/2010/main" val="241106666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614FB64D-3260-F34F-BAF8-F1F31116948E}"/>
              </a:ext>
            </a:extLst>
          </p:cNvPr>
          <p:cNvSpPr>
            <a:spLocks noGrp="1"/>
          </p:cNvSpPr>
          <p:nvPr>
            <p:ph type="title"/>
          </p:nvPr>
        </p:nvSpPr>
        <p:spPr>
          <a:xfrm>
            <a:off x="1781175" y="114301"/>
            <a:ext cx="4559300" cy="830263"/>
          </a:xfrm>
        </p:spPr>
        <p:txBody>
          <a:bodyPr>
            <a:normAutofit fontScale="90000"/>
          </a:bodyPr>
          <a:lstStyle/>
          <a:p>
            <a:r>
              <a:rPr lang="en-US" altLang="cy-GB" sz="5700" dirty="0">
                <a:ea typeface="ＭＳ Ｐゴシック" panose="020B0600070205080204" pitchFamily="34" charset="-128"/>
              </a:rPr>
              <a:t>Ruth Harries</a:t>
            </a:r>
          </a:p>
        </p:txBody>
      </p:sp>
      <p:pic>
        <p:nvPicPr>
          <p:cNvPr id="47107" name="Picture 4" descr="stitch_cartref.jpg">
            <a:extLst>
              <a:ext uri="{FF2B5EF4-FFF2-40B4-BE49-F238E27FC236}">
                <a16:creationId xmlns:a16="http://schemas.microsoft.com/office/drawing/2014/main" id="{89201BF1-B32F-934D-A4A2-C119674C6E2D}"/>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6202364" y="439739"/>
            <a:ext cx="4332287" cy="558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8" name="Rectangle 5">
            <a:extLst>
              <a:ext uri="{FF2B5EF4-FFF2-40B4-BE49-F238E27FC236}">
                <a16:creationId xmlns:a16="http://schemas.microsoft.com/office/drawing/2014/main" id="{4EFEADCE-8354-6B43-B2ED-E43463C4B688}"/>
              </a:ext>
            </a:extLst>
          </p:cNvPr>
          <p:cNvSpPr>
            <a:spLocks noChangeArrowheads="1"/>
          </p:cNvSpPr>
          <p:nvPr/>
        </p:nvSpPr>
        <p:spPr bwMode="auto">
          <a:xfrm>
            <a:off x="6540501" y="6230938"/>
            <a:ext cx="33115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2000"/>
              <a:t>Cartref 15</a:t>
            </a:r>
            <a:r>
              <a:rPr lang="en-US" altLang="cy-GB" sz="2000" i="1"/>
              <a:t>  x 20cm  -  stitch </a:t>
            </a:r>
            <a:endParaRPr lang="en-US" altLang="cy-GB" sz="2000"/>
          </a:p>
        </p:txBody>
      </p:sp>
      <p:sp>
        <p:nvSpPr>
          <p:cNvPr id="47109" name="Rectangle 7">
            <a:extLst>
              <a:ext uri="{FF2B5EF4-FFF2-40B4-BE49-F238E27FC236}">
                <a16:creationId xmlns:a16="http://schemas.microsoft.com/office/drawing/2014/main" id="{FF5F7A4A-472B-3842-A5CF-2D4BCDEF4103}"/>
              </a:ext>
            </a:extLst>
          </p:cNvPr>
          <p:cNvSpPr>
            <a:spLocks noChangeArrowheads="1"/>
          </p:cNvSpPr>
          <p:nvPr/>
        </p:nvSpPr>
        <p:spPr bwMode="auto">
          <a:xfrm>
            <a:off x="1693863" y="916219"/>
            <a:ext cx="4456112"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just" eaLnBrk="1" hangingPunct="1"/>
            <a:r>
              <a:rPr lang="en-US" altLang="cy-GB" sz="2000" dirty="0"/>
              <a:t>Ruth Harris says of her work </a:t>
            </a:r>
          </a:p>
          <a:p>
            <a:pPr algn="just" eaLnBrk="1" hangingPunct="1"/>
            <a:r>
              <a:rPr lang="en-US" altLang="cy-GB" sz="2000" dirty="0"/>
              <a:t>“ I reflect on a house; a place of birth and death, and the subtle and intimate traces of life within it, a  reflection on the transience of being and our right  of  passage.  Aspects of my Welsh identity and the use of the Welsh  language within my family, are also  considered.“</a:t>
            </a:r>
          </a:p>
        </p:txBody>
      </p:sp>
      <p:pic>
        <p:nvPicPr>
          <p:cNvPr id="47110" name="Picture 5" descr="RuthHarries photo.jpg">
            <a:extLst>
              <a:ext uri="{FF2B5EF4-FFF2-40B4-BE49-F238E27FC236}">
                <a16:creationId xmlns:a16="http://schemas.microsoft.com/office/drawing/2014/main" id="{427843C4-2A87-FA42-87D6-7B7242CCB5B9}"/>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2967039" y="3765104"/>
            <a:ext cx="2003425" cy="253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0E0E3DC-3A27-9043-BC7B-488B45CF14C8}"/>
              </a:ext>
            </a:extLst>
          </p:cNvPr>
          <p:cNvSpPr txBox="1"/>
          <p:nvPr/>
        </p:nvSpPr>
        <p:spPr>
          <a:xfrm>
            <a:off x="2512933" y="6414355"/>
            <a:ext cx="3095784" cy="369332"/>
          </a:xfrm>
          <a:prstGeom prst="rect">
            <a:avLst/>
          </a:prstGeom>
          <a:noFill/>
        </p:spPr>
        <p:txBody>
          <a:bodyPr wrap="none" rtlCol="0">
            <a:spAutoFit/>
          </a:bodyPr>
          <a:lstStyle/>
          <a:p>
            <a:r>
              <a:rPr lang="en-GB" dirty="0"/>
              <a:t>http://</a:t>
            </a:r>
            <a:r>
              <a:rPr lang="en-GB" dirty="0" err="1"/>
              <a:t>www.ruthharries.co.uk</a:t>
            </a:r>
            <a:r>
              <a:rPr lang="en-GB" dirty="0"/>
              <a:t>/</a:t>
            </a:r>
          </a:p>
        </p:txBody>
      </p:sp>
    </p:spTree>
    <p:extLst>
      <p:ext uri="{BB962C8B-B14F-4D97-AF65-F5344CB8AC3E}">
        <p14:creationId xmlns:p14="http://schemas.microsoft.com/office/powerpoint/2010/main" val="130018193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3" descr="alphabets3_a am addysg.jpg">
            <a:extLst>
              <a:ext uri="{FF2B5EF4-FFF2-40B4-BE49-F238E27FC236}">
                <a16:creationId xmlns:a16="http://schemas.microsoft.com/office/drawing/2014/main" id="{DFE66F91-0662-0B40-A408-1BFE44D4F4DB}"/>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617663" y="606425"/>
            <a:ext cx="4525962" cy="351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3" name="Rectangle 2">
            <a:extLst>
              <a:ext uri="{FF2B5EF4-FFF2-40B4-BE49-F238E27FC236}">
                <a16:creationId xmlns:a16="http://schemas.microsoft.com/office/drawing/2014/main" id="{8F39FFEE-0FC4-2B47-87B1-F9F28028F36A}"/>
              </a:ext>
            </a:extLst>
          </p:cNvPr>
          <p:cNvSpPr>
            <a:spLocks noChangeArrowheads="1"/>
          </p:cNvSpPr>
          <p:nvPr/>
        </p:nvSpPr>
        <p:spPr bwMode="auto">
          <a:xfrm>
            <a:off x="2146301" y="4424363"/>
            <a:ext cx="3281363" cy="1477962"/>
          </a:xfrm>
          <a:prstGeom prst="rect">
            <a:avLst/>
          </a:prstGeom>
          <a:noFill/>
          <a:ln w="9525">
            <a:noFill/>
            <a:miter lim="800000"/>
            <a:headEnd/>
            <a:tailEnd/>
          </a:ln>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a:t>A am Addysg – (detail) </a:t>
            </a:r>
          </a:p>
          <a:p>
            <a:pPr eaLnBrk="1" hangingPunct="1">
              <a:buFontTx/>
              <a:buAutoNum type="arabicPlain" startAt="34"/>
            </a:pPr>
            <a:r>
              <a:rPr lang="en-US" altLang="cy-GB" sz="1800" i="1"/>
              <a:t>x  36cm - stitch</a:t>
            </a:r>
          </a:p>
          <a:p>
            <a:pPr eaLnBrk="1" hangingPunct="1">
              <a:buFontTx/>
              <a:buAutoNum type="arabicPlain" startAt="34"/>
            </a:pPr>
            <a:endParaRPr lang="en-US" altLang="cy-GB" sz="1800" i="1"/>
          </a:p>
          <a:p>
            <a:pPr eaLnBrk="1" hangingPunct="1"/>
            <a:endParaRPr lang="en-US" altLang="cy-GB" sz="1800" i="1"/>
          </a:p>
          <a:p>
            <a:pPr eaLnBrk="1" hangingPunct="1"/>
            <a:r>
              <a:rPr lang="en-US" altLang="cy-GB" sz="1800" i="1"/>
              <a:t>Addysg (Education) </a:t>
            </a:r>
            <a:endParaRPr lang="en-US" altLang="cy-GB" sz="1800"/>
          </a:p>
        </p:txBody>
      </p:sp>
      <p:pic>
        <p:nvPicPr>
          <p:cNvPr id="48132" name="Picture 3" descr="ruthharries_stilllifeona blackboard.jpg">
            <a:extLst>
              <a:ext uri="{FF2B5EF4-FFF2-40B4-BE49-F238E27FC236}">
                <a16:creationId xmlns:a16="http://schemas.microsoft.com/office/drawing/2014/main" id="{9F37BC45-2E43-014C-99FE-60B71A26529C}"/>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bwMode="auto">
          <a:xfrm>
            <a:off x="6300788" y="606425"/>
            <a:ext cx="4265612" cy="549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3" name="TextBox 4">
            <a:extLst>
              <a:ext uri="{FF2B5EF4-FFF2-40B4-BE49-F238E27FC236}">
                <a16:creationId xmlns:a16="http://schemas.microsoft.com/office/drawing/2014/main" id="{E704CB1E-59E3-5B40-B5AC-23D12100C0B4}"/>
              </a:ext>
            </a:extLst>
          </p:cNvPr>
          <p:cNvSpPr txBox="1">
            <a:spLocks noChangeArrowheads="1"/>
          </p:cNvSpPr>
          <p:nvPr/>
        </p:nvSpPr>
        <p:spPr bwMode="auto">
          <a:xfrm>
            <a:off x="7926388" y="6203950"/>
            <a:ext cx="14287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sz="1800"/>
              <a:t>Chalk board</a:t>
            </a:r>
          </a:p>
        </p:txBody>
      </p:sp>
    </p:spTree>
    <p:extLst>
      <p:ext uri="{BB962C8B-B14F-4D97-AF65-F5344CB8AC3E}">
        <p14:creationId xmlns:p14="http://schemas.microsoft.com/office/powerpoint/2010/main" val="53161701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BF122D30-3319-3942-8F03-63617036D0ED}"/>
              </a:ext>
            </a:extLst>
          </p:cNvPr>
          <p:cNvSpPr>
            <a:spLocks noGrp="1"/>
          </p:cNvSpPr>
          <p:nvPr>
            <p:ph type="title"/>
          </p:nvPr>
        </p:nvSpPr>
        <p:spPr>
          <a:xfrm>
            <a:off x="2044701" y="274638"/>
            <a:ext cx="5680075" cy="1143000"/>
          </a:xfrm>
        </p:spPr>
        <p:txBody>
          <a:bodyPr/>
          <a:lstStyle/>
          <a:p>
            <a:pPr eaLnBrk="1" hangingPunct="1"/>
            <a:r>
              <a:rPr lang="en-US" altLang="cy-GB">
                <a:ea typeface="ＭＳ Ｐゴシック" panose="020B0600070205080204" pitchFamily="34" charset="-128"/>
              </a:rPr>
              <a:t>Lowri Davies</a:t>
            </a:r>
          </a:p>
        </p:txBody>
      </p:sp>
      <p:pic>
        <p:nvPicPr>
          <p:cNvPr id="40963" name="Picture 3" descr="lowri_portread.jpg">
            <a:extLst>
              <a:ext uri="{FF2B5EF4-FFF2-40B4-BE49-F238E27FC236}">
                <a16:creationId xmlns:a16="http://schemas.microsoft.com/office/drawing/2014/main" id="{D38D884D-CDA0-224C-977F-90508BA95B75}"/>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774825" y="1417638"/>
            <a:ext cx="4343400" cy="3395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4" name="Rectangle 4">
            <a:extLst>
              <a:ext uri="{FF2B5EF4-FFF2-40B4-BE49-F238E27FC236}">
                <a16:creationId xmlns:a16="http://schemas.microsoft.com/office/drawing/2014/main" id="{3A7F40D0-26F8-2B43-A6BA-9977034CB8D8}"/>
              </a:ext>
            </a:extLst>
          </p:cNvPr>
          <p:cNvSpPr>
            <a:spLocks noChangeArrowheads="1"/>
          </p:cNvSpPr>
          <p:nvPr/>
        </p:nvSpPr>
        <p:spPr bwMode="auto">
          <a:xfrm>
            <a:off x="6407151" y="239714"/>
            <a:ext cx="3903210" cy="6555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cy-GB" dirty="0" err="1"/>
              <a:t>Lowri</a:t>
            </a:r>
            <a:r>
              <a:rPr lang="en-US" altLang="cy-GB" dirty="0"/>
              <a:t> Davies’ Welsh heritage is a major source of inspiration. Vibrant illustrations of birds, ‘traditional’ landscapes, floral and fauna adorn her own distinct slip-cast bone china tableware that includes tea sets, vessels and vases. These pieces reference established ceramic tableware such as </a:t>
            </a:r>
            <a:r>
              <a:rPr lang="en-US" altLang="cy-GB" dirty="0" err="1"/>
              <a:t>Nantgarw</a:t>
            </a:r>
            <a:r>
              <a:rPr lang="en-US" altLang="cy-GB" dirty="0"/>
              <a:t> and Swansea porcelain and ceramic souvenirs.</a:t>
            </a:r>
            <a:r>
              <a:rPr lang="en-US" altLang="cy-GB" sz="1800" dirty="0"/>
              <a:t>  </a:t>
            </a:r>
          </a:p>
          <a:p>
            <a:pPr eaLnBrk="1" hangingPunct="1"/>
            <a:endParaRPr lang="en-US" altLang="cy-GB" sz="1800" dirty="0"/>
          </a:p>
          <a:p>
            <a:pPr eaLnBrk="1" hangingPunct="1"/>
            <a:r>
              <a:rPr lang="en-US" altLang="cy-GB" sz="1400" dirty="0"/>
              <a:t>oriel // gallery {oriel // gallery} - {</a:t>
            </a:r>
            <a:r>
              <a:rPr lang="en-US" altLang="cy-GB" sz="1400" dirty="0" err="1"/>
              <a:t>gwybodaeth</a:t>
            </a:r>
            <a:r>
              <a:rPr lang="en-US" altLang="cy-GB" sz="1400" dirty="0"/>
              <a:t> // info} - {</a:t>
            </a:r>
            <a:r>
              <a:rPr lang="en-US" altLang="cy-GB" sz="1400" dirty="0" err="1"/>
              <a:t>archif</a:t>
            </a:r>
            <a:r>
              <a:rPr lang="en-US" altLang="cy-GB" sz="1400" dirty="0"/>
              <a:t> // archive} - {</a:t>
            </a:r>
            <a:r>
              <a:rPr lang="en-US" altLang="cy-GB" sz="1400" dirty="0" err="1"/>
              <a:t>siop</a:t>
            </a:r>
            <a:r>
              <a:rPr lang="en-US" altLang="cy-GB" sz="1400" dirty="0"/>
              <a:t> // shop}© 2009 - 2011 </a:t>
            </a:r>
            <a:r>
              <a:rPr lang="en-US" altLang="cy-GB" sz="1400" dirty="0" err="1"/>
              <a:t>Lowri</a:t>
            </a:r>
            <a:r>
              <a:rPr lang="en-US" altLang="cy-GB" sz="1400" dirty="0"/>
              <a:t> Davies</a:t>
            </a:r>
          </a:p>
        </p:txBody>
      </p:sp>
    </p:spTree>
    <p:extLst>
      <p:ext uri="{BB962C8B-B14F-4D97-AF65-F5344CB8AC3E}">
        <p14:creationId xmlns:p14="http://schemas.microsoft.com/office/powerpoint/2010/main" val="336106133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AC0753D7-C440-F943-AA00-72ECDBA52020}"/>
              </a:ext>
            </a:extLst>
          </p:cNvPr>
          <p:cNvSpPr>
            <a:spLocks noGrp="1"/>
          </p:cNvSpPr>
          <p:nvPr>
            <p:ph type="title"/>
          </p:nvPr>
        </p:nvSpPr>
        <p:spPr/>
        <p:txBody>
          <a:bodyPr/>
          <a:lstStyle/>
          <a:p>
            <a:pPr eaLnBrk="1" hangingPunct="1"/>
            <a:endParaRPr lang="en-GB" altLang="cy-GB">
              <a:ea typeface="ＭＳ Ｐゴシック" panose="020B0600070205080204" pitchFamily="34" charset="-128"/>
            </a:endParaRPr>
          </a:p>
        </p:txBody>
      </p:sp>
      <p:pic>
        <p:nvPicPr>
          <p:cNvPr id="41987" name="Picture 3" descr="5467.21716.image.jpg">
            <a:extLst>
              <a:ext uri="{FF2B5EF4-FFF2-40B4-BE49-F238E27FC236}">
                <a16:creationId xmlns:a16="http://schemas.microsoft.com/office/drawing/2014/main" id="{EA58A911-51D6-7648-BACB-F976947E00D0}"/>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524000" y="596832"/>
            <a:ext cx="9144000" cy="6101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371444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3FB91-2ACD-59CD-159A-8B1FCAB0783A}"/>
              </a:ext>
            </a:extLst>
          </p:cNvPr>
          <p:cNvSpPr>
            <a:spLocks noGrp="1"/>
          </p:cNvSpPr>
          <p:nvPr>
            <p:ph type="title"/>
          </p:nvPr>
        </p:nvSpPr>
        <p:spPr>
          <a:xfrm>
            <a:off x="5791508" y="365125"/>
            <a:ext cx="6400492" cy="1325563"/>
          </a:xfrm>
        </p:spPr>
        <p:txBody>
          <a:bodyPr/>
          <a:lstStyle/>
          <a:p>
            <a:r>
              <a:rPr lang="en-US" dirty="0"/>
              <a:t>Christine Kinsey</a:t>
            </a:r>
          </a:p>
        </p:txBody>
      </p:sp>
      <p:sp>
        <p:nvSpPr>
          <p:cNvPr id="3" name="Content Placeholder 2">
            <a:extLst>
              <a:ext uri="{FF2B5EF4-FFF2-40B4-BE49-F238E27FC236}">
                <a16:creationId xmlns:a16="http://schemas.microsoft.com/office/drawing/2014/main" id="{FA2693FF-F3F1-3F50-10DF-4C090C61AF9B}"/>
              </a:ext>
            </a:extLst>
          </p:cNvPr>
          <p:cNvSpPr>
            <a:spLocks noGrp="1"/>
          </p:cNvSpPr>
          <p:nvPr>
            <p:ph idx="1"/>
          </p:nvPr>
        </p:nvSpPr>
        <p:spPr>
          <a:xfrm>
            <a:off x="309563" y="365125"/>
            <a:ext cx="4810434" cy="5811838"/>
          </a:xfrm>
        </p:spPr>
        <p:txBody>
          <a:bodyPr>
            <a:normAutofit lnSpcReduction="10000"/>
          </a:bodyPr>
          <a:lstStyle/>
          <a:p>
            <a:r>
              <a:rPr lang="en-GB" b="0" i="1" dirty="0">
                <a:solidFill>
                  <a:srgbClr val="212529"/>
                </a:solidFill>
                <a:effectLst/>
                <a:latin typeface="Montserrat" pitchFamily="2" charset="77"/>
              </a:rPr>
              <a:t>HON: </a:t>
            </a:r>
            <a:r>
              <a:rPr lang="en-GB" b="0" i="1" dirty="0" err="1">
                <a:solidFill>
                  <a:srgbClr val="212529"/>
                </a:solidFill>
                <a:effectLst/>
                <a:latin typeface="Montserrat" pitchFamily="2" charset="77"/>
              </a:rPr>
              <a:t>Artistiaid</a:t>
            </a:r>
            <a:r>
              <a:rPr lang="en-GB" b="0" i="1" dirty="0">
                <a:solidFill>
                  <a:srgbClr val="212529"/>
                </a:solidFill>
                <a:effectLst/>
                <a:latin typeface="Montserrat" pitchFamily="2" charset="77"/>
              </a:rPr>
              <a:t> </a:t>
            </a:r>
            <a:r>
              <a:rPr lang="en-GB" b="0" i="1" dirty="0" err="1">
                <a:solidFill>
                  <a:srgbClr val="212529"/>
                </a:solidFill>
                <a:effectLst/>
                <a:latin typeface="Montserrat" pitchFamily="2" charset="77"/>
              </a:rPr>
              <a:t>Benywaidd</a:t>
            </a:r>
            <a:r>
              <a:rPr lang="en-GB" b="0" i="1" dirty="0">
                <a:solidFill>
                  <a:srgbClr val="212529"/>
                </a:solidFill>
                <a:effectLst/>
                <a:latin typeface="Montserrat" pitchFamily="2" charset="77"/>
              </a:rPr>
              <a:t> </a:t>
            </a:r>
            <a:r>
              <a:rPr lang="en-GB" b="0" i="1" dirty="0" err="1">
                <a:solidFill>
                  <a:srgbClr val="212529"/>
                </a:solidFill>
                <a:effectLst/>
                <a:latin typeface="Montserrat" pitchFamily="2" charset="77"/>
              </a:rPr>
              <a:t>yng</a:t>
            </a:r>
            <a:r>
              <a:rPr lang="en-GB" b="0" i="1" dirty="0">
                <a:solidFill>
                  <a:srgbClr val="212529"/>
                </a:solidFill>
                <a:effectLst/>
                <a:latin typeface="Montserrat" pitchFamily="2" charset="77"/>
              </a:rPr>
              <a:t> </a:t>
            </a:r>
            <a:r>
              <a:rPr lang="en-GB" b="0" i="1" dirty="0" err="1">
                <a:solidFill>
                  <a:srgbClr val="212529"/>
                </a:solidFill>
                <a:effectLst/>
                <a:latin typeface="Montserrat" pitchFamily="2" charset="77"/>
              </a:rPr>
              <a:t>Nghymru</a:t>
            </a:r>
            <a:r>
              <a:rPr lang="en-GB" b="0" i="1" dirty="0">
                <a:solidFill>
                  <a:srgbClr val="212529"/>
                </a:solidFill>
                <a:effectLst/>
                <a:latin typeface="Montserrat" pitchFamily="2" charset="77"/>
              </a:rPr>
              <a:t> / Women Artists in Wales 2022</a:t>
            </a:r>
            <a:r>
              <a:rPr lang="en-GB" b="0" i="0" dirty="0">
                <a:solidFill>
                  <a:srgbClr val="212529"/>
                </a:solidFill>
                <a:effectLst/>
                <a:latin typeface="Montserrat" pitchFamily="2" charset="77"/>
              </a:rPr>
              <a:t> is a fully bilingual book produced by </a:t>
            </a:r>
            <a:r>
              <a:rPr lang="en-GB" b="1" i="0" u="none" strike="noStrike" dirty="0">
                <a:solidFill>
                  <a:srgbClr val="F47857"/>
                </a:solidFill>
                <a:effectLst/>
                <a:latin typeface="Montserrat" pitchFamily="2" charset="77"/>
                <a:hlinkClick r:id="rId2"/>
              </a:rPr>
              <a:t>The H’mm Foundation</a:t>
            </a:r>
            <a:r>
              <a:rPr lang="en-GB" b="0" i="0" dirty="0">
                <a:solidFill>
                  <a:srgbClr val="212529"/>
                </a:solidFill>
                <a:effectLst/>
                <a:latin typeface="Montserrat" pitchFamily="2" charset="77"/>
              </a:rPr>
              <a:t> that across over 300 pages showcases the work and words of a diverse group of ten women artists from across Wales working in a range of media from painting and textiles to sculpture and video.</a:t>
            </a:r>
            <a:endParaRPr lang="en-US" dirty="0"/>
          </a:p>
        </p:txBody>
      </p:sp>
      <p:pic>
        <p:nvPicPr>
          <p:cNvPr id="5" name="Picture 4" descr="Shape&#10;&#10;Description automatically generated">
            <a:extLst>
              <a:ext uri="{FF2B5EF4-FFF2-40B4-BE49-F238E27FC236}">
                <a16:creationId xmlns:a16="http://schemas.microsoft.com/office/drawing/2014/main" id="{D0393422-F11F-37D5-C2B2-62F8425AED98}"/>
              </a:ext>
            </a:extLst>
          </p:cNvPr>
          <p:cNvPicPr>
            <a:picLocks noChangeAspect="1"/>
          </p:cNvPicPr>
          <p:nvPr/>
        </p:nvPicPr>
        <p:blipFill>
          <a:blip r:embed="rId3"/>
          <a:stretch>
            <a:fillRect/>
          </a:stretch>
        </p:blipFill>
        <p:spPr>
          <a:xfrm>
            <a:off x="5339072" y="1825625"/>
            <a:ext cx="6543365" cy="4351338"/>
          </a:xfrm>
          <a:prstGeom prst="rect">
            <a:avLst/>
          </a:prstGeom>
        </p:spPr>
      </p:pic>
    </p:spTree>
    <p:extLst>
      <p:ext uri="{BB962C8B-B14F-4D97-AF65-F5344CB8AC3E}">
        <p14:creationId xmlns:p14="http://schemas.microsoft.com/office/powerpoint/2010/main" val="383309848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E5544-8443-648F-EB21-D68ABAB27695}"/>
              </a:ext>
            </a:extLst>
          </p:cNvPr>
          <p:cNvSpPr>
            <a:spLocks noGrp="1"/>
          </p:cNvSpPr>
          <p:nvPr>
            <p:ph type="title"/>
          </p:nvPr>
        </p:nvSpPr>
        <p:spPr/>
        <p:txBody>
          <a:bodyPr/>
          <a:lstStyle/>
          <a:p>
            <a:r>
              <a:rPr lang="en-US" b="1" i="0" dirty="0">
                <a:effectLst/>
                <a:latin typeface="Lato" panose="020F0502020204030203" pitchFamily="34" charset="0"/>
              </a:rPr>
              <a:t>'Dim </a:t>
            </a:r>
            <a:r>
              <a:rPr lang="en-US" b="1" i="0" dirty="0" err="1">
                <a:effectLst/>
                <a:latin typeface="Lato" panose="020F0502020204030203" pitchFamily="34" charset="0"/>
              </a:rPr>
              <a:t>Celf</a:t>
            </a:r>
            <a:r>
              <a:rPr lang="en-US" b="1" i="0" dirty="0">
                <a:effectLst/>
                <a:latin typeface="Lato" panose="020F0502020204030203" pitchFamily="34" charset="0"/>
              </a:rPr>
              <a:t> </a:t>
            </a:r>
            <a:r>
              <a:rPr lang="en-US" b="1" i="0" dirty="0" err="1">
                <a:effectLst/>
                <a:latin typeface="Lato" panose="020F0502020204030203" pitchFamily="34" charset="0"/>
              </a:rPr>
              <a:t>Gymreig</a:t>
            </a:r>
            <a:r>
              <a:rPr lang="en-US" b="1" i="0" dirty="0">
                <a:effectLst/>
                <a:latin typeface="Lato" panose="020F0502020204030203" pitchFamily="34" charset="0"/>
              </a:rPr>
              <a:t>’ - 'No Welsh Art'</a:t>
            </a:r>
            <a:endParaRPr lang="en-US" dirty="0"/>
          </a:p>
        </p:txBody>
      </p:sp>
      <p:sp>
        <p:nvSpPr>
          <p:cNvPr id="3" name="Content Placeholder 2">
            <a:extLst>
              <a:ext uri="{FF2B5EF4-FFF2-40B4-BE49-F238E27FC236}">
                <a16:creationId xmlns:a16="http://schemas.microsoft.com/office/drawing/2014/main" id="{F69E45A4-C8FC-34B3-EE6B-1F7B861012B6}"/>
              </a:ext>
            </a:extLst>
          </p:cNvPr>
          <p:cNvSpPr>
            <a:spLocks noGrp="1"/>
          </p:cNvSpPr>
          <p:nvPr>
            <p:ph idx="1"/>
          </p:nvPr>
        </p:nvSpPr>
        <p:spPr>
          <a:xfrm>
            <a:off x="838200" y="1527717"/>
            <a:ext cx="10515600" cy="4965158"/>
          </a:xfrm>
        </p:spPr>
        <p:txBody>
          <a:bodyPr>
            <a:normAutofit fontScale="85000" lnSpcReduction="10000"/>
          </a:bodyPr>
          <a:lstStyle/>
          <a:p>
            <a:pPr algn="l" fontAlgn="base"/>
            <a:r>
              <a:rPr lang="en-US" b="0" i="0" dirty="0">
                <a:solidFill>
                  <a:srgbClr val="121212"/>
                </a:solidFill>
                <a:effectLst/>
                <a:latin typeface="GuardianTextEgyptian"/>
              </a:rPr>
              <a:t>An infamous declaration that there is “no Welsh art” has been firmly rebutted by </a:t>
            </a:r>
            <a:r>
              <a:rPr lang="en-US" b="0" i="0" u="none" strike="noStrike" dirty="0">
                <a:solidFill>
                  <a:srgbClr val="121212"/>
                </a:solidFill>
                <a:effectLst/>
                <a:latin typeface="GuardianTextEgyptian"/>
                <a:hlinkClick r:id="rId2"/>
              </a:rPr>
              <a:t>a groundbreaking exhibition</a:t>
            </a:r>
            <a:r>
              <a:rPr lang="en-US" b="0" i="0" dirty="0">
                <a:solidFill>
                  <a:srgbClr val="121212"/>
                </a:solidFill>
                <a:effectLst/>
                <a:latin typeface="GuardianTextEgyptian"/>
              </a:rPr>
              <a:t> at the country’s national library amid growing calls for a permanent national art gallery for Wales to be created.</a:t>
            </a:r>
          </a:p>
          <a:p>
            <a:pPr algn="l" fontAlgn="base"/>
            <a:r>
              <a:rPr lang="en-US" b="0" i="0" dirty="0">
                <a:solidFill>
                  <a:srgbClr val="121212"/>
                </a:solidFill>
                <a:effectLst/>
                <a:latin typeface="GuardianTextEgyptian"/>
              </a:rPr>
              <a:t>More than 250 works from beloved Welsh painters such as Gwen John and </a:t>
            </a:r>
            <a:r>
              <a:rPr lang="en-US" b="0" i="0" dirty="0" err="1">
                <a:solidFill>
                  <a:srgbClr val="121212"/>
                </a:solidFill>
                <a:effectLst/>
                <a:latin typeface="GuardianTextEgyptian"/>
              </a:rPr>
              <a:t>Kyffin</a:t>
            </a:r>
            <a:r>
              <a:rPr lang="en-US" b="0" i="0" dirty="0">
                <a:solidFill>
                  <a:srgbClr val="121212"/>
                </a:solidFill>
                <a:effectLst/>
                <a:latin typeface="GuardianTextEgyptian"/>
              </a:rPr>
              <a:t> Williams have been hung alongside pieces by unknown and amateur artists at the National Library of </a:t>
            </a:r>
            <a:r>
              <a:rPr lang="en-US" b="0" i="0" u="none" strike="noStrike" dirty="0">
                <a:solidFill>
                  <a:srgbClr val="121212"/>
                </a:solidFill>
                <a:effectLst/>
                <a:latin typeface="GuardianTextEgyptian"/>
                <a:hlinkClick r:id="rId3"/>
              </a:rPr>
              <a:t>Wales</a:t>
            </a:r>
            <a:r>
              <a:rPr lang="en-US" b="0" i="0" dirty="0">
                <a:solidFill>
                  <a:srgbClr val="121212"/>
                </a:solidFill>
                <a:effectLst/>
                <a:latin typeface="GuardianTextEgyptian"/>
              </a:rPr>
              <a:t> in Aberystwyth with the aim of telling the narrative of the nation through visual art – and debunking the “no art” myth.</a:t>
            </a:r>
          </a:p>
          <a:p>
            <a:pPr algn="l" fontAlgn="base"/>
            <a:r>
              <a:rPr lang="en-US" b="0" i="0" dirty="0">
                <a:solidFill>
                  <a:srgbClr val="121212"/>
                </a:solidFill>
                <a:effectLst/>
                <a:latin typeface="GuardianTextEgyptian"/>
              </a:rPr>
              <a:t>Peter Lord, an art historian, collector and curator of the exhibition, said the “no Welsh art” comment, made in 1950 by Llewelyn Wyn Griffith, the chair of the Welsh committee of the then Arts Council of Great Britain, reflected the received wisdom at the time. He said it was “absurd”, but the impact of the claim still lingered.</a:t>
            </a:r>
          </a:p>
          <a:p>
            <a:pPr marL="0" indent="0">
              <a:buNone/>
            </a:pPr>
            <a:endParaRPr lang="en-US" dirty="0"/>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Morris, S. (2024) ‘Exhibition debunks ‘no Welsh art’ myth amid calls for permanent national gallery.’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Guardian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Thu 26 Dec 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https://www.theguardian.com/uk-news/2024/dec/26/exhibition-debunks-no-welsh-art-myth-amid-calls-for-permanent-national-gallery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January 25 2025)</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6968570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9ECFDC-32A9-64C2-5C56-CCC7FF0142B9}"/>
              </a:ext>
            </a:extLst>
          </p:cNvPr>
          <p:cNvSpPr>
            <a:spLocks noGrp="1"/>
          </p:cNvSpPr>
          <p:nvPr>
            <p:ph idx="1"/>
          </p:nvPr>
        </p:nvSpPr>
        <p:spPr>
          <a:xfrm>
            <a:off x="501805" y="446049"/>
            <a:ext cx="5594195" cy="6222380"/>
          </a:xfrm>
        </p:spPr>
        <p:txBody>
          <a:bodyPr>
            <a:normAutofit fontScale="85000" lnSpcReduction="20000"/>
          </a:bodyPr>
          <a:lstStyle/>
          <a:p>
            <a:pPr marL="0" indent="0" algn="l">
              <a:buNone/>
            </a:pPr>
            <a:r>
              <a:rPr lang="en-US" b="0" i="0" dirty="0">
                <a:solidFill>
                  <a:srgbClr val="3C3C3C"/>
                </a:solidFill>
                <a:effectLst/>
                <a:latin typeface="Lato" panose="020F0502020204030203" pitchFamily="34" charset="0"/>
              </a:rPr>
              <a:t>Since the 1980s the art historian and exhibition curator, Peter Lord, has been exploring the myth that there is ‘no Welsh art’, discovering and recording Welsh art and artists. This new exhibition combines his substantial collection with items from the National Art Collection at the National Library of Wales for the first time in order to tell this important story.</a:t>
            </a:r>
          </a:p>
          <a:p>
            <a:pPr marL="0" indent="0" algn="l">
              <a:buNone/>
            </a:pPr>
            <a:r>
              <a:rPr lang="en-US" b="0" i="0" dirty="0">
                <a:solidFill>
                  <a:srgbClr val="3C3C3C"/>
                </a:solidFill>
                <a:effectLst/>
                <a:latin typeface="Lato" panose="020F0502020204030203" pitchFamily="34" charset="0"/>
              </a:rPr>
              <a:t>Peter Lord’s collection of Welsh art and artefacts, many of which are on public display for the first time, looks at the allegation made by Griffith in 1950, and upheld by many others afterwards: “So much for the past. No patron, no critic, therefore no painter, no sculptor, no Welsh Art. It is as simple as that.”. His belief is that pictures should be valued not only visually but for what they say about the story of the nation.</a:t>
            </a:r>
          </a:p>
          <a:p>
            <a:pPr marL="0" indent="0">
              <a:buNone/>
            </a:pPr>
            <a:endParaRPr lang="en-US" dirty="0"/>
          </a:p>
        </p:txBody>
      </p:sp>
      <p:sp>
        <p:nvSpPr>
          <p:cNvPr id="4" name="Content Placeholder 2">
            <a:extLst>
              <a:ext uri="{FF2B5EF4-FFF2-40B4-BE49-F238E27FC236}">
                <a16:creationId xmlns:a16="http://schemas.microsoft.com/office/drawing/2014/main" id="{25A4C6CE-E44C-CBB5-9F0C-2297BC846C8B}"/>
              </a:ext>
            </a:extLst>
          </p:cNvPr>
          <p:cNvSpPr txBox="1">
            <a:spLocks/>
          </p:cNvSpPr>
          <p:nvPr/>
        </p:nvSpPr>
        <p:spPr>
          <a:xfrm>
            <a:off x="6430537" y="446049"/>
            <a:ext cx="5594195" cy="6222380"/>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US" b="0" i="0" dirty="0" err="1">
                <a:solidFill>
                  <a:srgbClr val="3C3C3C"/>
                </a:solidFill>
                <a:effectLst/>
                <a:latin typeface="Lato" panose="020F0502020204030203" pitchFamily="34" charset="0"/>
              </a:rPr>
              <a:t>Ers</a:t>
            </a:r>
            <a:r>
              <a:rPr lang="en-US" b="0" i="0" dirty="0">
                <a:solidFill>
                  <a:srgbClr val="3C3C3C"/>
                </a:solidFill>
                <a:effectLst/>
                <a:latin typeface="Lato" panose="020F0502020204030203" pitchFamily="34" charset="0"/>
              </a:rPr>
              <a:t> yr 1980au </a:t>
            </a:r>
            <a:r>
              <a:rPr lang="en-US" b="0" i="0" dirty="0" err="1">
                <a:solidFill>
                  <a:srgbClr val="3C3C3C"/>
                </a:solidFill>
                <a:effectLst/>
                <a:latin typeface="Lato" panose="020F0502020204030203" pitchFamily="34" charset="0"/>
              </a:rPr>
              <a:t>mae’r</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hanesydd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celf</a:t>
            </a:r>
            <a:r>
              <a:rPr lang="en-US" b="0" i="0" dirty="0">
                <a:solidFill>
                  <a:srgbClr val="3C3C3C"/>
                </a:solidFill>
                <a:effectLst/>
                <a:latin typeface="Lato" panose="020F0502020204030203" pitchFamily="34" charset="0"/>
              </a:rPr>
              <a:t> a </a:t>
            </a:r>
            <a:r>
              <a:rPr lang="en-US" b="0" i="0" dirty="0" err="1">
                <a:solidFill>
                  <a:srgbClr val="3C3C3C"/>
                </a:solidFill>
                <a:effectLst/>
                <a:latin typeface="Lato" panose="020F0502020204030203" pitchFamily="34" charset="0"/>
              </a:rPr>
              <a:t>churadur</a:t>
            </a:r>
            <a:r>
              <a:rPr lang="en-US" b="0" i="0" dirty="0">
                <a:solidFill>
                  <a:srgbClr val="3C3C3C"/>
                </a:solidFill>
                <a:effectLst/>
                <a:latin typeface="Lato" panose="020F0502020204030203" pitchFamily="34" charset="0"/>
              </a:rPr>
              <a:t> yr </a:t>
            </a:r>
            <a:r>
              <a:rPr lang="en-US" b="0" i="0" dirty="0" err="1">
                <a:solidFill>
                  <a:srgbClr val="3C3C3C"/>
                </a:solidFill>
                <a:effectLst/>
                <a:latin typeface="Lato" panose="020F0502020204030203" pitchFamily="34" charset="0"/>
              </a:rPr>
              <a:t>arddangosfa</a:t>
            </a:r>
            <a:r>
              <a:rPr lang="en-US" b="0" i="0" dirty="0">
                <a:solidFill>
                  <a:srgbClr val="3C3C3C"/>
                </a:solidFill>
                <a:effectLst/>
                <a:latin typeface="Lato" panose="020F0502020204030203" pitchFamily="34" charset="0"/>
              </a:rPr>
              <a:t>, Peter Lord, </a:t>
            </a:r>
            <a:r>
              <a:rPr lang="en-US" b="0" i="0" dirty="0" err="1">
                <a:solidFill>
                  <a:srgbClr val="3C3C3C"/>
                </a:solidFill>
                <a:effectLst/>
                <a:latin typeface="Lato" panose="020F0502020204030203" pitchFamily="34" charset="0"/>
              </a:rPr>
              <a:t>wedi</a:t>
            </a:r>
            <a:r>
              <a:rPr lang="en-US" b="0" i="0" dirty="0">
                <a:solidFill>
                  <a:srgbClr val="3C3C3C"/>
                </a:solidFill>
                <a:effectLst/>
                <a:latin typeface="Lato" panose="020F0502020204030203" pitchFamily="34" charset="0"/>
              </a:rPr>
              <a:t> bod </a:t>
            </a:r>
            <a:r>
              <a:rPr lang="en-US" b="0" i="0" dirty="0" err="1">
                <a:solidFill>
                  <a:srgbClr val="3C3C3C"/>
                </a:solidFill>
                <a:effectLst/>
                <a:latin typeface="Lato" panose="020F0502020204030203" pitchFamily="34" charset="0"/>
              </a:rPr>
              <a:t>yn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archwilio'r</a:t>
            </a:r>
            <a:r>
              <a:rPr lang="en-US" b="0" i="0" dirty="0">
                <a:solidFill>
                  <a:srgbClr val="3C3C3C"/>
                </a:solidFill>
                <a:effectLst/>
                <a:latin typeface="Lato" panose="020F0502020204030203" pitchFamily="34" charset="0"/>
              </a:rPr>
              <a:t> myth bod 'dim </a:t>
            </a:r>
            <a:r>
              <a:rPr lang="en-US" b="0" i="0" dirty="0" err="1">
                <a:solidFill>
                  <a:srgbClr val="3C3C3C"/>
                </a:solidFill>
                <a:effectLst/>
                <a:latin typeface="Lato" panose="020F0502020204030203" pitchFamily="34" charset="0"/>
              </a:rPr>
              <a:t>celf</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Gymreig</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gan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ddarganfod</a:t>
            </a:r>
            <a:r>
              <a:rPr lang="en-US" b="0" i="0" dirty="0">
                <a:solidFill>
                  <a:srgbClr val="3C3C3C"/>
                </a:solidFill>
                <a:effectLst/>
                <a:latin typeface="Lato" panose="020F0502020204030203" pitchFamily="34" charset="0"/>
              </a:rPr>
              <a:t> a </a:t>
            </a:r>
            <a:r>
              <a:rPr lang="en-US" b="0" i="0" dirty="0" err="1">
                <a:solidFill>
                  <a:srgbClr val="3C3C3C"/>
                </a:solidFill>
                <a:effectLst/>
                <a:latin typeface="Lato" panose="020F0502020204030203" pitchFamily="34" charset="0"/>
              </a:rPr>
              <a:t>chofnodi</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hanes</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celf</a:t>
            </a:r>
            <a:r>
              <a:rPr lang="en-US" b="0" i="0" dirty="0">
                <a:solidFill>
                  <a:srgbClr val="3C3C3C"/>
                </a:solidFill>
                <a:effectLst/>
                <a:latin typeface="Lato" panose="020F0502020204030203" pitchFamily="34" charset="0"/>
              </a:rPr>
              <a:t> ac </a:t>
            </a:r>
            <a:r>
              <a:rPr lang="en-US" b="0" i="0" dirty="0" err="1">
                <a:solidFill>
                  <a:srgbClr val="3C3C3C"/>
                </a:solidFill>
                <a:effectLst/>
                <a:latin typeface="Lato" panose="020F0502020204030203" pitchFamily="34" charset="0"/>
              </a:rPr>
              <a:t>artistiaid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Cymreig</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Mae'r</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arddangosfa</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newydd</a:t>
            </a:r>
            <a:r>
              <a:rPr lang="en-US" b="0" i="0" dirty="0">
                <a:solidFill>
                  <a:srgbClr val="3C3C3C"/>
                </a:solidFill>
                <a:effectLst/>
                <a:latin typeface="Lato" panose="020F0502020204030203" pitchFamily="34" charset="0"/>
              </a:rPr>
              <a:t> hon </a:t>
            </a:r>
            <a:r>
              <a:rPr lang="en-US" b="0" i="0" dirty="0" err="1">
                <a:solidFill>
                  <a:srgbClr val="3C3C3C"/>
                </a:solidFill>
                <a:effectLst/>
                <a:latin typeface="Lato" panose="020F0502020204030203" pitchFamily="34" charset="0"/>
              </a:rPr>
              <a:t>yn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cyfuno</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ei</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gasgliad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helaeth</a:t>
            </a:r>
            <a:r>
              <a:rPr lang="en-US" b="0" i="0" dirty="0">
                <a:solidFill>
                  <a:srgbClr val="3C3C3C"/>
                </a:solidFill>
                <a:effectLst/>
                <a:latin typeface="Lato" panose="020F0502020204030203" pitchFamily="34" charset="0"/>
              </a:rPr>
              <a:t> ag </a:t>
            </a:r>
            <a:r>
              <a:rPr lang="en-US" b="0" i="0" dirty="0" err="1">
                <a:solidFill>
                  <a:srgbClr val="3C3C3C"/>
                </a:solidFill>
                <a:effectLst/>
                <a:latin typeface="Lato" panose="020F0502020204030203" pitchFamily="34" charset="0"/>
              </a:rPr>
              <a:t>eitemau</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o’r</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Casgliad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Celf</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Genedlaethol</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yn</a:t>
            </a:r>
            <a:r>
              <a:rPr lang="en-US" b="0" i="0" dirty="0">
                <a:solidFill>
                  <a:srgbClr val="3C3C3C"/>
                </a:solidFill>
                <a:effectLst/>
                <a:latin typeface="Lato" panose="020F0502020204030203" pitchFamily="34" charset="0"/>
              </a:rPr>
              <a:t> y </a:t>
            </a:r>
            <a:r>
              <a:rPr lang="en-US" b="0" i="0" dirty="0" err="1">
                <a:solidFill>
                  <a:srgbClr val="3C3C3C"/>
                </a:solidFill>
                <a:effectLst/>
                <a:latin typeface="Lato" panose="020F0502020204030203" pitchFamily="34" charset="0"/>
              </a:rPr>
              <a:t>Llyfrgell</a:t>
            </a:r>
            <a:r>
              <a:rPr lang="en-US" b="0" i="0" dirty="0">
                <a:solidFill>
                  <a:srgbClr val="3C3C3C"/>
                </a:solidFill>
                <a:effectLst/>
                <a:latin typeface="Lato" panose="020F0502020204030203" pitchFamily="34" charset="0"/>
              </a:rPr>
              <a:t> am y </a:t>
            </a:r>
            <a:r>
              <a:rPr lang="en-US" b="0" i="0" dirty="0" err="1">
                <a:solidFill>
                  <a:srgbClr val="3C3C3C"/>
                </a:solidFill>
                <a:effectLst/>
                <a:latin typeface="Lato" panose="020F0502020204030203" pitchFamily="34" charset="0"/>
              </a:rPr>
              <a:t>tro</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cyntaf</a:t>
            </a:r>
            <a:r>
              <a:rPr lang="en-US" b="0" i="0" dirty="0">
                <a:solidFill>
                  <a:srgbClr val="3C3C3C"/>
                </a:solidFill>
                <a:effectLst/>
                <a:latin typeface="Lato" panose="020F0502020204030203" pitchFamily="34" charset="0"/>
              </a:rPr>
              <a:t> er </a:t>
            </a:r>
            <a:r>
              <a:rPr lang="en-US" b="0" i="0" dirty="0" err="1">
                <a:solidFill>
                  <a:srgbClr val="3C3C3C"/>
                </a:solidFill>
                <a:effectLst/>
                <a:latin typeface="Lato" panose="020F0502020204030203" pitchFamily="34" charset="0"/>
              </a:rPr>
              <a:t>mwyn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adrodd</a:t>
            </a:r>
            <a:r>
              <a:rPr lang="en-US" b="0" i="0" dirty="0">
                <a:solidFill>
                  <a:srgbClr val="3C3C3C"/>
                </a:solidFill>
                <a:effectLst/>
                <a:latin typeface="Lato" panose="020F0502020204030203" pitchFamily="34" charset="0"/>
              </a:rPr>
              <a:t> y </a:t>
            </a:r>
            <a:r>
              <a:rPr lang="en-US" b="0" i="0" dirty="0" err="1">
                <a:solidFill>
                  <a:srgbClr val="3C3C3C"/>
                </a:solidFill>
                <a:effectLst/>
                <a:latin typeface="Lato" panose="020F0502020204030203" pitchFamily="34" charset="0"/>
              </a:rPr>
              <a:t>stori</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bwysig</a:t>
            </a:r>
            <a:r>
              <a:rPr lang="en-US" b="0" i="0" dirty="0">
                <a:solidFill>
                  <a:srgbClr val="3C3C3C"/>
                </a:solidFill>
                <a:effectLst/>
                <a:latin typeface="Lato" panose="020F0502020204030203" pitchFamily="34" charset="0"/>
              </a:rPr>
              <a:t> hon.</a:t>
            </a:r>
          </a:p>
          <a:p>
            <a:pPr marL="0" indent="0" algn="l">
              <a:buNone/>
            </a:pPr>
            <a:r>
              <a:rPr lang="en-US" b="0" i="0" dirty="0">
                <a:solidFill>
                  <a:srgbClr val="3C3C3C"/>
                </a:solidFill>
                <a:effectLst/>
                <a:latin typeface="Lato" panose="020F0502020204030203" pitchFamily="34" charset="0"/>
              </a:rPr>
              <a:t>Mae </a:t>
            </a:r>
            <a:r>
              <a:rPr lang="en-US" b="0" i="0" dirty="0" err="1">
                <a:solidFill>
                  <a:srgbClr val="3C3C3C"/>
                </a:solidFill>
                <a:effectLst/>
                <a:latin typeface="Lato" panose="020F0502020204030203" pitchFamily="34" charset="0"/>
              </a:rPr>
              <a:t>casgliad</a:t>
            </a:r>
            <a:r>
              <a:rPr lang="en-US" b="0" i="0" dirty="0">
                <a:solidFill>
                  <a:srgbClr val="3C3C3C"/>
                </a:solidFill>
                <a:effectLst/>
                <a:latin typeface="Lato" panose="020F0502020204030203" pitchFamily="34" charset="0"/>
              </a:rPr>
              <a:t> Peter Lord o </a:t>
            </a:r>
            <a:r>
              <a:rPr lang="en-US" b="0" i="0" dirty="0" err="1">
                <a:solidFill>
                  <a:srgbClr val="3C3C3C"/>
                </a:solidFill>
                <a:effectLst/>
                <a:latin typeface="Lato" panose="020F0502020204030203" pitchFamily="34" charset="0"/>
              </a:rPr>
              <a:t>ddarluniau</a:t>
            </a:r>
            <a:r>
              <a:rPr lang="en-US" b="0" i="0" dirty="0">
                <a:solidFill>
                  <a:srgbClr val="3C3C3C"/>
                </a:solidFill>
                <a:effectLst/>
                <a:latin typeface="Lato" panose="020F0502020204030203" pitchFamily="34" charset="0"/>
              </a:rPr>
              <a:t> ac </a:t>
            </a:r>
            <a:r>
              <a:rPr lang="en-US" b="0" i="0" dirty="0" err="1">
                <a:solidFill>
                  <a:srgbClr val="3C3C3C"/>
                </a:solidFill>
                <a:effectLst/>
                <a:latin typeface="Lato" panose="020F0502020204030203" pitchFamily="34" charset="0"/>
              </a:rPr>
              <a:t>arteffactau</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Cymreig</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nifer</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ohonynt</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i’w</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gweld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yn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gyhoeddus</a:t>
            </a:r>
            <a:r>
              <a:rPr lang="en-US" b="0" i="0" dirty="0">
                <a:solidFill>
                  <a:srgbClr val="3C3C3C"/>
                </a:solidFill>
                <a:effectLst/>
                <a:latin typeface="Lato" panose="020F0502020204030203" pitchFamily="34" charset="0"/>
              </a:rPr>
              <a:t> am y </a:t>
            </a:r>
            <a:r>
              <a:rPr lang="en-US" b="0" i="0" dirty="0" err="1">
                <a:solidFill>
                  <a:srgbClr val="3C3C3C"/>
                </a:solidFill>
                <a:effectLst/>
                <a:latin typeface="Lato" panose="020F0502020204030203" pitchFamily="34" charset="0"/>
              </a:rPr>
              <a:t>tro</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cyntaf</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erioed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yn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edrych</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ar</a:t>
            </a:r>
            <a:r>
              <a:rPr lang="en-US" b="0" i="0" dirty="0">
                <a:solidFill>
                  <a:srgbClr val="3C3C3C"/>
                </a:solidFill>
                <a:effectLst/>
                <a:latin typeface="Lato" panose="020F0502020204030203" pitchFamily="34" charset="0"/>
              </a:rPr>
              <a:t> yr </a:t>
            </a:r>
            <a:r>
              <a:rPr lang="en-US" b="0" i="0" dirty="0" err="1">
                <a:solidFill>
                  <a:srgbClr val="3C3C3C"/>
                </a:solidFill>
                <a:effectLst/>
                <a:latin typeface="Lato" panose="020F0502020204030203" pitchFamily="34" charset="0"/>
              </a:rPr>
              <a:t>honiad</a:t>
            </a:r>
            <a:r>
              <a:rPr lang="en-US" b="0" i="0" dirty="0">
                <a:solidFill>
                  <a:srgbClr val="3C3C3C"/>
                </a:solidFill>
                <a:effectLst/>
                <a:latin typeface="Lato" panose="020F0502020204030203" pitchFamily="34" charset="0"/>
              </a:rPr>
              <a:t> a </a:t>
            </a:r>
            <a:r>
              <a:rPr lang="en-US" b="0" i="0" dirty="0" err="1">
                <a:solidFill>
                  <a:srgbClr val="3C3C3C"/>
                </a:solidFill>
                <a:effectLst/>
                <a:latin typeface="Lato" panose="020F0502020204030203" pitchFamily="34" charset="0"/>
              </a:rPr>
              <a:t>wnaed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gan</a:t>
            </a:r>
            <a:r>
              <a:rPr lang="en-US" b="0" i="0" dirty="0">
                <a:solidFill>
                  <a:srgbClr val="3C3C3C"/>
                </a:solidFill>
                <a:effectLst/>
                <a:latin typeface="Lato" panose="020F0502020204030203" pitchFamily="34" charset="0"/>
              </a:rPr>
              <a:t> Griffith </a:t>
            </a:r>
            <a:r>
              <a:rPr lang="en-US" b="0" i="0" dirty="0" err="1">
                <a:solidFill>
                  <a:srgbClr val="3C3C3C"/>
                </a:solidFill>
                <a:effectLst/>
                <a:latin typeface="Lato" panose="020F0502020204030203" pitchFamily="34" charset="0"/>
              </a:rPr>
              <a:t>yn</a:t>
            </a:r>
            <a:r>
              <a:rPr lang="en-US" b="0" i="0" dirty="0">
                <a:solidFill>
                  <a:srgbClr val="3C3C3C"/>
                </a:solidFill>
                <a:effectLst/>
                <a:latin typeface="Lato" panose="020F0502020204030203" pitchFamily="34" charset="0"/>
              </a:rPr>
              <a:t> 1950, ac a </a:t>
            </a:r>
            <a:r>
              <a:rPr lang="en-US" b="0" i="0" dirty="0" err="1">
                <a:solidFill>
                  <a:srgbClr val="3C3C3C"/>
                </a:solidFill>
                <a:effectLst/>
                <a:latin typeface="Lato" panose="020F0502020204030203" pitchFamily="34" charset="0"/>
              </a:rPr>
              <a:t>gadarnhawyd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gan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sawl</a:t>
            </a:r>
            <a:r>
              <a:rPr lang="en-US" b="0" i="0" dirty="0">
                <a:solidFill>
                  <a:srgbClr val="3C3C3C"/>
                </a:solidFill>
                <a:effectLst/>
                <a:latin typeface="Lato" panose="020F0502020204030203" pitchFamily="34" charset="0"/>
              </a:rPr>
              <a:t> un </a:t>
            </a:r>
            <a:r>
              <a:rPr lang="en-US" b="0" i="0" dirty="0" err="1">
                <a:solidFill>
                  <a:srgbClr val="3C3C3C"/>
                </a:solidFill>
                <a:effectLst/>
                <a:latin typeface="Lato" panose="020F0502020204030203" pitchFamily="34" charset="0"/>
              </a:rPr>
              <a:t>arall</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ers</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hynny</a:t>
            </a:r>
            <a:r>
              <a:rPr lang="en-US" b="0" i="0" dirty="0">
                <a:solidFill>
                  <a:srgbClr val="3C3C3C"/>
                </a:solidFill>
                <a:effectLst/>
                <a:latin typeface="Lato" panose="020F0502020204030203" pitchFamily="34" charset="0"/>
              </a:rPr>
              <a:t>: “So much for the past. No patron, no critic, therefore no painter, no sculptor, no Welsh Art. It is as simple as that.” Ei </a:t>
            </a:r>
            <a:r>
              <a:rPr lang="en-US" b="0" i="0" dirty="0" err="1">
                <a:solidFill>
                  <a:srgbClr val="3C3C3C"/>
                </a:solidFill>
                <a:effectLst/>
                <a:latin typeface="Lato" panose="020F0502020204030203" pitchFamily="34" charset="0"/>
              </a:rPr>
              <a:t>gred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yw</a:t>
            </a:r>
            <a:r>
              <a:rPr lang="en-US" b="0" i="0" dirty="0">
                <a:solidFill>
                  <a:srgbClr val="3C3C3C"/>
                </a:solidFill>
                <a:effectLst/>
                <a:latin typeface="Lato" panose="020F0502020204030203" pitchFamily="34" charset="0"/>
              </a:rPr>
              <a:t> y </a:t>
            </a:r>
            <a:r>
              <a:rPr lang="en-US" b="0" i="0" dirty="0" err="1">
                <a:solidFill>
                  <a:srgbClr val="3C3C3C"/>
                </a:solidFill>
                <a:effectLst/>
                <a:latin typeface="Lato" panose="020F0502020204030203" pitchFamily="34" charset="0"/>
              </a:rPr>
              <a:t>dylai</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lluniau</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gael</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eu</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gwerthfawrogi</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nid</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yn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unig</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yn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weledol</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ond</a:t>
            </a:r>
            <a:r>
              <a:rPr lang="en-US" b="0" i="0" dirty="0">
                <a:solidFill>
                  <a:srgbClr val="3C3C3C"/>
                </a:solidFill>
                <a:effectLst/>
                <a:latin typeface="Lato" panose="020F0502020204030203" pitchFamily="34" charset="0"/>
              </a:rPr>
              <a:t> am yr </a:t>
            </a:r>
            <a:r>
              <a:rPr lang="en-US" b="0" i="0" dirty="0" err="1">
                <a:solidFill>
                  <a:srgbClr val="3C3C3C"/>
                </a:solidFill>
                <a:effectLst/>
                <a:latin typeface="Lato" panose="020F0502020204030203" pitchFamily="34" charset="0"/>
              </a:rPr>
              <a:t>hyn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maen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nhw'n</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ei</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ddweud</a:t>
            </a:r>
            <a:r>
              <a:rPr lang="en-US" b="0" i="0" dirty="0">
                <a:solidFill>
                  <a:srgbClr val="3C3C3C"/>
                </a:solidFill>
                <a:effectLst/>
                <a:latin typeface="Lato" panose="020F0502020204030203" pitchFamily="34" charset="0"/>
              </a:rPr>
              <a:t> am </a:t>
            </a:r>
            <a:r>
              <a:rPr lang="en-US" b="0" i="0" dirty="0" err="1">
                <a:solidFill>
                  <a:srgbClr val="3C3C3C"/>
                </a:solidFill>
                <a:effectLst/>
                <a:latin typeface="Lato" panose="020F0502020204030203" pitchFamily="34" charset="0"/>
              </a:rPr>
              <a:t>stori'r</a:t>
            </a:r>
            <a:r>
              <a:rPr lang="en-US" b="0" i="0" dirty="0">
                <a:solidFill>
                  <a:srgbClr val="3C3C3C"/>
                </a:solidFill>
                <a:effectLst/>
                <a:latin typeface="Lato" panose="020F0502020204030203" pitchFamily="34" charset="0"/>
              </a:rPr>
              <a:t> </a:t>
            </a:r>
            <a:r>
              <a:rPr lang="en-US" b="0" i="0" dirty="0" err="1">
                <a:solidFill>
                  <a:srgbClr val="3C3C3C"/>
                </a:solidFill>
                <a:effectLst/>
                <a:latin typeface="Lato" panose="020F0502020204030203" pitchFamily="34" charset="0"/>
              </a:rPr>
              <a:t>genedl</a:t>
            </a:r>
            <a:r>
              <a:rPr lang="en-US" b="0" i="0" dirty="0">
                <a:solidFill>
                  <a:srgbClr val="3C3C3C"/>
                </a:solidFill>
                <a:effectLst/>
                <a:latin typeface="Lato" panose="020F0502020204030203" pitchFamily="34" charset="0"/>
              </a:rPr>
              <a:t>.</a:t>
            </a:r>
          </a:p>
          <a:p>
            <a:pPr marL="0" indent="0">
              <a:buFont typeface="Arial" panose="020B0604020202020204" pitchFamily="34" charset="0"/>
              <a:buNone/>
            </a:pPr>
            <a:endParaRPr lang="en-US" dirty="0"/>
          </a:p>
        </p:txBody>
      </p:sp>
      <p:sp>
        <p:nvSpPr>
          <p:cNvPr id="5" name="TextBox 4">
            <a:extLst>
              <a:ext uri="{FF2B5EF4-FFF2-40B4-BE49-F238E27FC236}">
                <a16:creationId xmlns:a16="http://schemas.microsoft.com/office/drawing/2014/main" id="{8E3A3BA9-9ED0-9AE5-CBC4-6F5B930692F0}"/>
              </a:ext>
            </a:extLst>
          </p:cNvPr>
          <p:cNvSpPr txBox="1"/>
          <p:nvPr/>
        </p:nvSpPr>
        <p:spPr>
          <a:xfrm>
            <a:off x="301083" y="6088785"/>
            <a:ext cx="6129454" cy="646331"/>
          </a:xfrm>
          <a:prstGeom prst="rect">
            <a:avLst/>
          </a:prstGeom>
          <a:noFill/>
        </p:spPr>
        <p:txBody>
          <a:bodyPr wrap="square" rtlCol="0">
            <a:spAutoFit/>
          </a:bodyPr>
          <a:lstStyle/>
          <a:p>
            <a:r>
              <a:rPr lang="en-US" dirty="0">
                <a:hlinkClick r:id="rId2"/>
              </a:rPr>
              <a:t>https://www.llyfrgell.cymru/ymweld/pethau-iw-gwneud/arddangosfeydd/dim-celf-gymreig</a:t>
            </a:r>
            <a:endParaRPr lang="en-US" dirty="0"/>
          </a:p>
        </p:txBody>
      </p:sp>
    </p:spTree>
    <p:extLst>
      <p:ext uri="{BB962C8B-B14F-4D97-AF65-F5344CB8AC3E}">
        <p14:creationId xmlns:p14="http://schemas.microsoft.com/office/powerpoint/2010/main" val="405767075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01874-E600-072D-1483-477546177110}"/>
              </a:ext>
            </a:extLst>
          </p:cNvPr>
          <p:cNvSpPr>
            <a:spLocks noGrp="1"/>
          </p:cNvSpPr>
          <p:nvPr>
            <p:ph type="title"/>
          </p:nvPr>
        </p:nvSpPr>
        <p:spPr/>
        <p:txBody>
          <a:bodyPr/>
          <a:lstStyle/>
          <a:p>
            <a:endParaRPr lang="en-US" dirty="0"/>
          </a:p>
        </p:txBody>
      </p:sp>
      <p:pic>
        <p:nvPicPr>
          <p:cNvPr id="6" name="Content Placeholder 5" descr="A painting of a person riding a goat&#10;&#10;AI-generated content may be incorrect.">
            <a:extLst>
              <a:ext uri="{FF2B5EF4-FFF2-40B4-BE49-F238E27FC236}">
                <a16:creationId xmlns:a16="http://schemas.microsoft.com/office/drawing/2014/main" id="{FB2C067F-5647-7AAC-E895-161614F40EC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874520" y="264386"/>
            <a:ext cx="8580120" cy="6414265"/>
          </a:xfrm>
        </p:spPr>
      </p:pic>
    </p:spTree>
    <p:extLst>
      <p:ext uri="{BB962C8B-B14F-4D97-AF65-F5344CB8AC3E}">
        <p14:creationId xmlns:p14="http://schemas.microsoft.com/office/powerpoint/2010/main" val="229732522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7DF0BC-E941-7D48-80A4-E4E908EE7B95}"/>
              </a:ext>
            </a:extLst>
          </p:cNvPr>
          <p:cNvSpPr/>
          <p:nvPr/>
        </p:nvSpPr>
        <p:spPr>
          <a:xfrm>
            <a:off x="659781" y="1366245"/>
            <a:ext cx="8305800" cy="1477328"/>
          </a:xfrm>
          <a:prstGeom prst="rect">
            <a:avLst/>
          </a:prstGeom>
        </p:spPr>
        <p:txBody>
          <a:bodyPr wrap="square">
            <a:spAutoFit/>
          </a:bodyPr>
          <a:lstStyle/>
          <a:p>
            <a:r>
              <a:rPr lang="en-GB" sz="3600" dirty="0">
                <a:solidFill>
                  <a:schemeClr val="accent1">
                    <a:lumMod val="50000"/>
                  </a:schemeClr>
                </a:solidFill>
                <a:latin typeface="Arial" panose="020B0604020202020204" pitchFamily="34" charset="0"/>
                <a:cs typeface="Arial" panose="020B0604020202020204" pitchFamily="34" charset="0"/>
              </a:rPr>
              <a:t>takes the ordinary stuff of all our lives and shows it to be extraordinary.</a:t>
            </a:r>
          </a:p>
          <a:p>
            <a:r>
              <a:rPr lang="en-GB" dirty="0">
                <a:solidFill>
                  <a:srgbClr val="666666"/>
                </a:solidFill>
                <a:latin typeface="Museo Sans"/>
              </a:rPr>
              <a:t>https://</a:t>
            </a:r>
            <a:r>
              <a:rPr lang="en-GB" dirty="0" err="1">
                <a:solidFill>
                  <a:srgbClr val="666666"/>
                </a:solidFill>
                <a:latin typeface="Museo Sans"/>
              </a:rPr>
              <a:t>museum.wales</a:t>
            </a:r>
            <a:r>
              <a:rPr lang="en-GB" dirty="0">
                <a:solidFill>
                  <a:srgbClr val="666666"/>
                </a:solidFill>
                <a:latin typeface="Museo Sans"/>
              </a:rPr>
              <a:t>/</a:t>
            </a:r>
            <a:r>
              <a:rPr lang="en-GB" dirty="0" err="1">
                <a:solidFill>
                  <a:srgbClr val="666666"/>
                </a:solidFill>
                <a:latin typeface="Museo Sans"/>
              </a:rPr>
              <a:t>stfagans</a:t>
            </a:r>
            <a:r>
              <a:rPr lang="en-GB" dirty="0">
                <a:solidFill>
                  <a:srgbClr val="666666"/>
                </a:solidFill>
                <a:latin typeface="Museo Sans"/>
              </a:rPr>
              <a:t>/galleries/</a:t>
            </a:r>
            <a:endParaRPr lang="en-GB" b="0" i="0" dirty="0">
              <a:solidFill>
                <a:srgbClr val="666666"/>
              </a:solidFill>
              <a:effectLst/>
              <a:latin typeface="Museo Sans"/>
            </a:endParaRPr>
          </a:p>
        </p:txBody>
      </p:sp>
      <p:sp>
        <p:nvSpPr>
          <p:cNvPr id="5" name="Rectangle 4">
            <a:extLst>
              <a:ext uri="{FF2B5EF4-FFF2-40B4-BE49-F238E27FC236}">
                <a16:creationId xmlns:a16="http://schemas.microsoft.com/office/drawing/2014/main" id="{3AEBD580-8EBD-E446-A0A7-A4A0E5B484B2}"/>
              </a:ext>
            </a:extLst>
          </p:cNvPr>
          <p:cNvSpPr/>
          <p:nvPr/>
        </p:nvSpPr>
        <p:spPr>
          <a:xfrm>
            <a:off x="2878765" y="4292549"/>
            <a:ext cx="8494633" cy="1477328"/>
          </a:xfrm>
          <a:prstGeom prst="rect">
            <a:avLst/>
          </a:prstGeom>
        </p:spPr>
        <p:txBody>
          <a:bodyPr wrap="none">
            <a:spAutoFit/>
          </a:bodyPr>
          <a:lstStyle/>
          <a:p>
            <a:r>
              <a:rPr lang="en-GB" sz="3600" dirty="0" err="1">
                <a:solidFill>
                  <a:schemeClr val="accent1">
                    <a:lumMod val="50000"/>
                  </a:schemeClr>
                </a:solidFill>
                <a:latin typeface="Arial" panose="020B0604020202020204" pitchFamily="34" charset="0"/>
                <a:cs typeface="Arial" panose="020B0604020202020204" pitchFamily="34" charset="0"/>
              </a:rPr>
              <a:t>canfod</a:t>
            </a:r>
            <a:r>
              <a:rPr lang="en-GB" sz="3600" dirty="0">
                <a:solidFill>
                  <a:schemeClr val="accent1">
                    <a:lumMod val="50000"/>
                  </a:schemeClr>
                </a:solidFill>
                <a:latin typeface="Arial" panose="020B0604020202020204" pitchFamily="34" charset="0"/>
                <a:cs typeface="Arial" panose="020B0604020202020204" pitchFamily="34" charset="0"/>
              </a:rPr>
              <a:t> </a:t>
            </a:r>
            <a:r>
              <a:rPr lang="en-GB" sz="3600" dirty="0" err="1">
                <a:solidFill>
                  <a:schemeClr val="accent1">
                    <a:lumMod val="50000"/>
                  </a:schemeClr>
                </a:solidFill>
                <a:latin typeface="Arial" panose="020B0604020202020204" pitchFamily="34" charset="0"/>
                <a:cs typeface="Arial" panose="020B0604020202020204" pitchFamily="34" charset="0"/>
              </a:rPr>
              <a:t>rhyfeddodau</a:t>
            </a:r>
            <a:r>
              <a:rPr lang="en-GB" sz="3600" dirty="0">
                <a:solidFill>
                  <a:schemeClr val="accent1">
                    <a:lumMod val="50000"/>
                  </a:schemeClr>
                </a:solidFill>
                <a:latin typeface="Arial" panose="020B0604020202020204" pitchFamily="34" charset="0"/>
                <a:cs typeface="Arial" panose="020B0604020202020204" pitchFamily="34" charset="0"/>
              </a:rPr>
              <a:t> </a:t>
            </a:r>
            <a:r>
              <a:rPr lang="en-GB" sz="3600" dirty="0" err="1">
                <a:solidFill>
                  <a:schemeClr val="accent1">
                    <a:lumMod val="50000"/>
                  </a:schemeClr>
                </a:solidFill>
                <a:latin typeface="Arial" panose="020B0604020202020204" pitchFamily="34" charset="0"/>
                <a:cs typeface="Arial" panose="020B0604020202020204" pitchFamily="34" charset="0"/>
              </a:rPr>
              <a:t>yn</a:t>
            </a:r>
            <a:r>
              <a:rPr lang="en-GB" sz="3600" dirty="0">
                <a:solidFill>
                  <a:schemeClr val="accent1">
                    <a:lumMod val="50000"/>
                  </a:schemeClr>
                </a:solidFill>
                <a:latin typeface="Arial" panose="020B0604020202020204" pitchFamily="34" charset="0"/>
                <a:cs typeface="Arial" panose="020B0604020202020204" pitchFamily="34" charset="0"/>
              </a:rPr>
              <a:t> y </a:t>
            </a:r>
            <a:r>
              <a:rPr lang="en-GB" sz="3600" dirty="0" err="1">
                <a:solidFill>
                  <a:schemeClr val="accent1">
                    <a:lumMod val="50000"/>
                  </a:schemeClr>
                </a:solidFill>
                <a:latin typeface="Arial" panose="020B0604020202020204" pitchFamily="34" charset="0"/>
                <a:cs typeface="Arial" panose="020B0604020202020204" pitchFamily="34" charset="0"/>
              </a:rPr>
              <a:t>pethau</a:t>
            </a:r>
            <a:r>
              <a:rPr lang="en-GB" sz="3600" dirty="0">
                <a:solidFill>
                  <a:schemeClr val="accent1">
                    <a:lumMod val="50000"/>
                  </a:schemeClr>
                </a:solidFill>
                <a:latin typeface="Arial" panose="020B0604020202020204" pitchFamily="34" charset="0"/>
                <a:cs typeface="Arial" panose="020B0604020202020204" pitchFamily="34" charset="0"/>
              </a:rPr>
              <a:t> </a:t>
            </a:r>
            <a:r>
              <a:rPr lang="en-GB" sz="3600" dirty="0" err="1">
                <a:solidFill>
                  <a:schemeClr val="accent1">
                    <a:lumMod val="50000"/>
                  </a:schemeClr>
                </a:solidFill>
                <a:latin typeface="Arial" panose="020B0604020202020204" pitchFamily="34" charset="0"/>
                <a:cs typeface="Arial" panose="020B0604020202020204" pitchFamily="34" charset="0"/>
              </a:rPr>
              <a:t>bychain</a:t>
            </a:r>
            <a:endParaRPr lang="en-GB" sz="3600" dirty="0">
              <a:solidFill>
                <a:schemeClr val="accent1">
                  <a:lumMod val="50000"/>
                </a:schemeClr>
              </a:solidFill>
              <a:latin typeface="Arial" panose="020B0604020202020204" pitchFamily="34" charset="0"/>
              <a:cs typeface="Arial" panose="020B0604020202020204" pitchFamily="34" charset="0"/>
            </a:endParaRPr>
          </a:p>
          <a:p>
            <a:endParaRPr lang="en-GB" sz="3600" dirty="0">
              <a:solidFill>
                <a:srgbClr val="666666"/>
              </a:solidFill>
              <a:latin typeface="Museo Sans"/>
            </a:endParaRPr>
          </a:p>
          <a:p>
            <a:r>
              <a:rPr lang="en-GB" dirty="0">
                <a:solidFill>
                  <a:srgbClr val="666666"/>
                </a:solidFill>
                <a:latin typeface="Museo Sans"/>
              </a:rPr>
              <a:t>https://</a:t>
            </a:r>
            <a:r>
              <a:rPr lang="en-GB" dirty="0" err="1">
                <a:solidFill>
                  <a:srgbClr val="666666"/>
                </a:solidFill>
                <a:latin typeface="Museo Sans"/>
              </a:rPr>
              <a:t>amgueddfa.cymru</a:t>
            </a:r>
            <a:r>
              <a:rPr lang="en-GB" dirty="0">
                <a:solidFill>
                  <a:srgbClr val="666666"/>
                </a:solidFill>
                <a:latin typeface="Museo Sans"/>
              </a:rPr>
              <a:t>/</a:t>
            </a:r>
            <a:r>
              <a:rPr lang="en-GB" dirty="0" err="1">
                <a:solidFill>
                  <a:srgbClr val="666666"/>
                </a:solidFill>
                <a:latin typeface="Museo Sans"/>
              </a:rPr>
              <a:t>sainffagan</a:t>
            </a:r>
            <a:r>
              <a:rPr lang="en-GB" dirty="0">
                <a:solidFill>
                  <a:srgbClr val="666666"/>
                </a:solidFill>
                <a:latin typeface="Museo Sans"/>
              </a:rPr>
              <a:t>/</a:t>
            </a:r>
            <a:r>
              <a:rPr lang="en-GB" dirty="0" err="1">
                <a:solidFill>
                  <a:srgbClr val="666666"/>
                </a:solidFill>
                <a:latin typeface="Museo Sans"/>
              </a:rPr>
              <a:t>orielau</a:t>
            </a:r>
            <a:r>
              <a:rPr lang="en-GB" dirty="0">
                <a:solidFill>
                  <a:srgbClr val="666666"/>
                </a:solidFill>
                <a:latin typeface="Museo Sans"/>
              </a:rPr>
              <a:t>/.</a:t>
            </a:r>
            <a:endParaRPr lang="en-GB" b="0" i="0" dirty="0">
              <a:solidFill>
                <a:srgbClr val="666666"/>
              </a:solidFill>
              <a:effectLst/>
              <a:latin typeface="Museo Sans"/>
            </a:endParaRPr>
          </a:p>
        </p:txBody>
      </p:sp>
    </p:spTree>
    <p:extLst>
      <p:ext uri="{BB962C8B-B14F-4D97-AF65-F5344CB8AC3E}">
        <p14:creationId xmlns:p14="http://schemas.microsoft.com/office/powerpoint/2010/main" val="133329712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9B02F-2810-249E-5091-8847639A591E}"/>
              </a:ext>
            </a:extLst>
          </p:cNvPr>
          <p:cNvSpPr>
            <a:spLocks noGrp="1"/>
          </p:cNvSpPr>
          <p:nvPr>
            <p:ph type="title"/>
          </p:nvPr>
        </p:nvSpPr>
        <p:spPr>
          <a:xfrm>
            <a:off x="368643" y="155061"/>
            <a:ext cx="10515600" cy="697556"/>
          </a:xfrm>
        </p:spPr>
        <p:txBody>
          <a:bodyPr/>
          <a:lstStyle/>
          <a:p>
            <a:r>
              <a:rPr lang="en-GB" dirty="0" err="1"/>
              <a:t>Llyfryddiaeth</a:t>
            </a:r>
            <a:r>
              <a:rPr lang="en-GB" dirty="0"/>
              <a:t> -  Bibliography</a:t>
            </a:r>
            <a:endParaRPr lang="en-US" dirty="0"/>
          </a:p>
        </p:txBody>
      </p:sp>
      <p:sp>
        <p:nvSpPr>
          <p:cNvPr id="3" name="Content Placeholder 2">
            <a:extLst>
              <a:ext uri="{FF2B5EF4-FFF2-40B4-BE49-F238E27FC236}">
                <a16:creationId xmlns:a16="http://schemas.microsoft.com/office/drawing/2014/main" id="{457C5944-BB5B-67B5-47FE-30AC8B524518}"/>
              </a:ext>
            </a:extLst>
          </p:cNvPr>
          <p:cNvSpPr>
            <a:spLocks noGrp="1"/>
          </p:cNvSpPr>
          <p:nvPr>
            <p:ph idx="1"/>
          </p:nvPr>
        </p:nvSpPr>
        <p:spPr>
          <a:xfrm>
            <a:off x="234778" y="963827"/>
            <a:ext cx="11738919" cy="5609967"/>
          </a:xfrm>
        </p:spPr>
        <p:txBody>
          <a:bodyPr>
            <a:normAutofit lnSpcReduction="10000"/>
          </a:bodyPr>
          <a:lstStyle/>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Aitcheson, C. (1999). ‘New cultural geographies: The spatiality of leisure, gender and sexuality’.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Leisure Studies18</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19- 39</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Art UK (2019)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Josef Herman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Available at 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artuk.org</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/discover/stories/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josef</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herman</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-the-polish-painter-who-found-himself-in-</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wales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04/04/19) </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Derrida, J. &amp; </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Prenowitz</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E (1995). ‘Archive Fever: A Freudian Impression’. Diacritics, Vol. 25, No. 2 (Summer, 1995), pp. 9-63 Published by: The Johns Hopkins University Press. Available at: http://</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artsites.ucsc.edu</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sdaniel</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/230/</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derrida_archivefever.pdf</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October 2022)</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Derrida (1995) The Archival Unconscious: a brief review of Jacques Derrida’s Archive Fever Available at: 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studylib.net</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/doc/7317164/the-archival-unconscious--a-brief-review-of-</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jacques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derri</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:20/10/18</a:t>
            </a:r>
          </a:p>
          <a:p>
            <a:pPr marL="0" indent="0">
              <a:buNone/>
            </a:pP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Delyth</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Marian (2016) Available at: 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www.ffoton.wales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/interviews/2016/6/</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marian-delyth</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Dylan Griffith (2017) </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Smogersboard</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Wales re brand. Available at: 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hiutdenim.co.uk</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/blogs/11am/a-new-national-identity-smorgasbord-studio-on-rebranding-</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wales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Nov 2020)</a:t>
            </a:r>
          </a:p>
          <a:p>
            <a:pPr marL="0" indent="0">
              <a:buNone/>
            </a:pP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Gallix</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 (2011) ‘Hauntology: A not-so-new critical manifestation’  Guardian. Available at: 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www.theguardian.com</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/books/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booksblog</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/2011/</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jun</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/17/hauntology-critical (Accessed: October 2021)</a:t>
            </a:r>
          </a:p>
          <a:p>
            <a:pPr marL="0" indent="0">
              <a:buNone/>
            </a:pPr>
            <a:r>
              <a:rPr lang="en-GB" sz="1800" dirty="0">
                <a:solidFill>
                  <a:schemeClr val="accent1">
                    <a:lumMod val="50000"/>
                  </a:schemeClr>
                </a:solidFill>
                <a:latin typeface="Arial" panose="020B0604020202020204" pitchFamily="34" charset="0"/>
                <a:cs typeface="Arial" panose="020B0604020202020204" pitchFamily="34" charset="0"/>
              </a:rPr>
              <a:t>Herman Foundation (2019) Available at: </a:t>
            </a:r>
            <a:r>
              <a:rPr lang="en-GB" sz="1800" dirty="0"/>
              <a:t>http://</a:t>
            </a:r>
            <a:r>
              <a:rPr lang="en-GB" sz="1800" dirty="0" err="1"/>
              <a:t>josefhermanfoundation.org</a:t>
            </a:r>
            <a:r>
              <a:rPr lang="en-GB" sz="1800" dirty="0"/>
              <a:t>/about/</a:t>
            </a:r>
            <a:r>
              <a:rPr lang="en-GB" sz="1800" dirty="0" err="1"/>
              <a:t>josef-herman</a:t>
            </a:r>
            <a:r>
              <a:rPr lang="en-GB" sz="1800" dirty="0"/>
              <a:t>/ (Accessed: 04/04/19) </a:t>
            </a:r>
          </a:p>
          <a:p>
            <a:pPr marL="0" indent="0">
              <a:buNone/>
            </a:pPr>
            <a:r>
              <a:rPr lang="en-GB" sz="1800" dirty="0" err="1">
                <a:latin typeface="Arial" panose="020B0604020202020204" pitchFamily="34" charset="0"/>
                <a:cs typeface="Arial" panose="020B0604020202020204" pitchFamily="34" charset="0"/>
              </a:rPr>
              <a:t>Iorwerth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Peate</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2"/>
              </a:rPr>
              <a:t>http://yba.llgc.org.uk/en/s6-PEAT-CYF-1901.html</a:t>
            </a:r>
            <a:r>
              <a:rPr lang="en-GB" sz="1800" dirty="0">
                <a:latin typeface="Arial" panose="020B0604020202020204" pitchFamily="34" charset="0"/>
                <a:cs typeface="Arial" panose="020B0604020202020204" pitchFamily="34" charset="0"/>
              </a:rPr>
              <a:t>. (Accessed: 20/10/18)</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Lewis J. (2011) ‘Gaudy Welsh China: History, Technology, Design and Decoration’,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Interpreting Ceramics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issue 13. Available at :http://</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interpretingceramics.com</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/issue013/articles/02.htm (Accessed on: July 12 2018)</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p>
          <a:p>
            <a:pPr marL="0" indent="0">
              <a:buNone/>
            </a:pPr>
            <a:endPar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2095967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386A04-B7C3-8042-B487-049C6F7596B8}"/>
              </a:ext>
            </a:extLst>
          </p:cNvPr>
          <p:cNvSpPr>
            <a:spLocks noGrp="1"/>
          </p:cNvSpPr>
          <p:nvPr>
            <p:ph idx="1"/>
          </p:nvPr>
        </p:nvSpPr>
        <p:spPr>
          <a:xfrm>
            <a:off x="264695" y="0"/>
            <a:ext cx="11670631" cy="6649155"/>
          </a:xfrm>
        </p:spPr>
        <p:txBody>
          <a:bodyPr>
            <a:noAutofit/>
          </a:bodyPr>
          <a:lstStyle/>
          <a:p>
            <a:pPr marL="0" indent="0">
              <a:buNone/>
            </a:pPr>
            <a:r>
              <a:rPr lang="cy-GB" sz="1800" dirty="0"/>
              <a:t>Lord, P. (2016) </a:t>
            </a:r>
            <a:r>
              <a:rPr lang="cy-GB" sz="1800" i="1" dirty="0"/>
              <a:t>The Tradition: A New History of Welsh Art. </a:t>
            </a:r>
            <a:r>
              <a:rPr lang="cy-GB" sz="1800" dirty="0"/>
              <a:t>Wales: Parthian Books.</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Miller, D. (2009)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 Comfort of Things.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Polity Press :Cambridge.</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Petts, J. (1963)https://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www.library.wales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/visit/things-to-do/exhibitions/previous-exhibitions/john-</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petts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-stained-glass-window-designs/</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Pritchard, A, Nigel J. Morgan (2000)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Culture, identity and tourism representation: marketing Cymru or Wales?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University of Wales Institute, Cardiff. </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Pritchard, O. (2017)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 new national identity</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Smörgåsbord</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Studio rebrands Wales. Available at: 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www.itsnicethat.com</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/articles/smorgasbord-wales-rebrand-cymru-150317 (Accessed: November 2022)</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Stephens C.S. (2013)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Cip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Ar</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Gymru</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 Wonder Wales: Y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Ddresel</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Gymreig</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 The Welsh Dresser</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Llandysul: Gomer</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Stephens C.S. (2011)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Cip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Ar</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Gymru</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Llestri</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Cymreig</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 Welsh Pottery</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Llandysul : Gomer.</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Welsh Government (2020)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Cymru Wales brand</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assets.wales.com</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/pages/brand  (Accessed: November 2022)</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Williams, Kathryn (2020)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How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lovespoons</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and Welsh quilts dominated Alexander McQueen's Paris runway collection.</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www.walesonline.co.uk</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/lifestyle/fashion/how-lovespoons-welsh-quilts-dominated-17854907 (Accessed: Nov 2022)</a:t>
            </a:r>
          </a:p>
          <a:p>
            <a:pPr marL="0" indent="0">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Williams, R. (1958) ‘Culture is Ordinary’ Available at: http://</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artsites.ucsc.edu</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/faculty/</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gustafson</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/FILM%20162.W10/readings/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Williams.Ordinary.pdf</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November 2022)</a:t>
            </a:r>
          </a:p>
          <a:p>
            <a:pPr marL="0" indent="0">
              <a:buNone/>
            </a:pP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Vincentelli</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M. (1994) ‘Artefact and Identity: the Welsh Dresser as Domestic Display and Cultural Symbol’ in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Our Sisters’ Land</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edited by J. Aaron, S. Betts, T. Rees and M. </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Vincentelli</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Cardiff, University of Wales Press. (pp. 228-241)</a:t>
            </a:r>
          </a:p>
          <a:p>
            <a:pPr marL="0" indent="0">
              <a:buNone/>
            </a:pPr>
            <a:endPar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7601317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66287-7BCC-0040-973D-20C9F0CE6747}"/>
              </a:ext>
            </a:extLst>
          </p:cNvPr>
          <p:cNvSpPr>
            <a:spLocks noGrp="1"/>
          </p:cNvSpPr>
          <p:nvPr>
            <p:ph type="title"/>
          </p:nvPr>
        </p:nvSpPr>
        <p:spPr>
          <a:xfrm>
            <a:off x="343929" y="216844"/>
            <a:ext cx="10515600" cy="1325563"/>
          </a:xfrm>
        </p:spPr>
        <p:txBody>
          <a:bodyPr/>
          <a:lstStyle/>
          <a:p>
            <a:r>
              <a:rPr lang="en-US" b="1" dirty="0"/>
              <a:t>Websites / </a:t>
            </a:r>
            <a:r>
              <a:rPr lang="en-US" b="1" dirty="0" err="1"/>
              <a:t>Gwefannau</a:t>
            </a:r>
            <a:endParaRPr lang="en-GB" dirty="0"/>
          </a:p>
        </p:txBody>
      </p:sp>
      <p:sp>
        <p:nvSpPr>
          <p:cNvPr id="3" name="Content Placeholder 2">
            <a:extLst>
              <a:ext uri="{FF2B5EF4-FFF2-40B4-BE49-F238E27FC236}">
                <a16:creationId xmlns:a16="http://schemas.microsoft.com/office/drawing/2014/main" id="{F015175E-3BE0-194A-BDFC-54E7D7DF5A35}"/>
              </a:ext>
            </a:extLst>
          </p:cNvPr>
          <p:cNvSpPr>
            <a:spLocks noGrp="1"/>
          </p:cNvSpPr>
          <p:nvPr>
            <p:ph idx="1"/>
          </p:nvPr>
        </p:nvSpPr>
        <p:spPr>
          <a:xfrm>
            <a:off x="148281" y="1408670"/>
            <a:ext cx="11874843" cy="5232485"/>
          </a:xfrm>
        </p:spPr>
        <p:txBody>
          <a:bodyPr>
            <a:normAutofit lnSpcReduction="10000"/>
          </a:bodyPr>
          <a:lstStyle/>
          <a:p>
            <a:pPr marL="0" indent="0">
              <a:buNone/>
            </a:pPr>
            <a:r>
              <a:rPr lang="en-GB" sz="2800" dirty="0"/>
              <a:t>Aled Rhys Hughes </a:t>
            </a:r>
            <a:r>
              <a:rPr lang="en-GB" sz="2800" dirty="0">
                <a:hlinkClick r:id="rId2"/>
              </a:rPr>
              <a:t>https://www.aledrhyshughes.co.uk/</a:t>
            </a:r>
            <a:endParaRPr lang="en-GB" sz="2800" dirty="0"/>
          </a:p>
          <a:p>
            <a:pPr marL="0" indent="0">
              <a:buNone/>
            </a:pPr>
            <a:r>
              <a:rPr lang="en-US" sz="2800" dirty="0">
                <a:latin typeface="Arial" panose="020B0604020202020204" pitchFamily="34" charset="0"/>
                <a:cs typeface="Arial" panose="020B0604020202020204" pitchFamily="34" charset="0"/>
                <a:hlinkClick r:id="rId3"/>
              </a:rPr>
              <a:t>https://www.colophon-foundry.org/custom/wales/</a:t>
            </a:r>
            <a:endParaRPr lang="en-US"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hlinkClick r:id="rId4"/>
              </a:rPr>
              <a:t>https://www.smorgasbordstudio.com/work/cymru-wales-branding/</a:t>
            </a:r>
            <a:endParaRPr lang="en-GB" dirty="0">
              <a:hlinkClick r:id="rId5"/>
            </a:endParaRPr>
          </a:p>
          <a:p>
            <a:pPr marL="0" indent="0">
              <a:buNone/>
            </a:pPr>
            <a:r>
              <a:rPr lang="en-GB" dirty="0">
                <a:hlinkClick r:id="rId5"/>
              </a:rPr>
              <a:t>https://artuk.org/discover/stories/sixteen-wonderful-welsh-artists?gclid=Cj0KCQiA5dPuBRCrARIsAJL7oej6I1x9uEHBm7XRHJ78bkIErWOLxUEnO7jRBaDRRc78YwTLCdQmBH4aAhHNEALw_wcB</a:t>
            </a:r>
            <a:endParaRPr lang="en-GB" dirty="0"/>
          </a:p>
          <a:p>
            <a:endParaRPr lang="cy-GB" b="1" dirty="0"/>
          </a:p>
          <a:p>
            <a:endParaRPr lang="cy-GB" b="1" dirty="0"/>
          </a:p>
          <a:p>
            <a:pPr marL="0" indent="0">
              <a:buNone/>
            </a:pPr>
            <a:r>
              <a:rPr lang="cy-GB" b="1" dirty="0"/>
              <a:t>Also see individual slides for individual artist website links</a:t>
            </a:r>
          </a:p>
          <a:p>
            <a:pPr marL="0" indent="0">
              <a:buNone/>
            </a:pPr>
            <a:endParaRPr lang="cy-GB" b="1" dirty="0"/>
          </a:p>
          <a:p>
            <a:pPr marL="0" indent="0">
              <a:buNone/>
            </a:pPr>
            <a:r>
              <a:rPr lang="cy-GB" b="1" dirty="0"/>
              <a:t>Gweler hefyd sleidiau unigol ar gyfer dolenni gwefannau artistiaid unigol</a:t>
            </a:r>
          </a:p>
          <a:p>
            <a:pPr marL="0" indent="0">
              <a:buNone/>
            </a:pPr>
            <a:endParaRPr lang="cy-GB" b="1" dirty="0"/>
          </a:p>
          <a:p>
            <a:endParaRPr lang="en-GB" dirty="0"/>
          </a:p>
        </p:txBody>
      </p:sp>
    </p:spTree>
    <p:extLst>
      <p:ext uri="{BB962C8B-B14F-4D97-AF65-F5344CB8AC3E}">
        <p14:creationId xmlns:p14="http://schemas.microsoft.com/office/powerpoint/2010/main" val="42127507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4610</TotalTime>
  <Words>7646</Words>
  <Application>Microsoft Macintosh PowerPoint</Application>
  <PresentationFormat>Widescreen</PresentationFormat>
  <Paragraphs>360</Paragraphs>
  <Slides>102</Slides>
  <Notes>3</Notes>
  <HiddenSlides>0</HiddenSlides>
  <MMClips>0</MMClips>
  <ScaleCrop>false</ScaleCrop>
  <HeadingPairs>
    <vt:vector size="6" baseType="variant">
      <vt:variant>
        <vt:lpstr>Fonts Used</vt:lpstr>
      </vt:variant>
      <vt:variant>
        <vt:i4>20</vt:i4>
      </vt:variant>
      <vt:variant>
        <vt:lpstr>Theme</vt:lpstr>
      </vt:variant>
      <vt:variant>
        <vt:i4>1</vt:i4>
      </vt:variant>
      <vt:variant>
        <vt:lpstr>Slide Titles</vt:lpstr>
      </vt:variant>
      <vt:variant>
        <vt:i4>102</vt:i4>
      </vt:variant>
    </vt:vector>
  </HeadingPairs>
  <TitlesOfParts>
    <vt:vector size="123" baseType="lpstr">
      <vt:lpstr>ＭＳ Ｐゴシック</vt:lpstr>
      <vt:lpstr>-apple-system</vt:lpstr>
      <vt:lpstr>Aptos</vt:lpstr>
      <vt:lpstr>arial</vt:lpstr>
      <vt:lpstr>arial</vt:lpstr>
      <vt:lpstr>ArialMT</vt:lpstr>
      <vt:lpstr>Calibri</vt:lpstr>
      <vt:lpstr>futura-pt</vt:lpstr>
      <vt:lpstr>Georgia</vt:lpstr>
      <vt:lpstr>GuardianTextEgyptian</vt:lpstr>
      <vt:lpstr>inherit</vt:lpstr>
      <vt:lpstr>Lato</vt:lpstr>
      <vt:lpstr>Lucida Grande</vt:lpstr>
      <vt:lpstr>Lucida Sans Unicode</vt:lpstr>
      <vt:lpstr>Montserrat</vt:lpstr>
      <vt:lpstr>Museo Sans</vt:lpstr>
      <vt:lpstr>PT Sans</vt:lpstr>
      <vt:lpstr>Red Hat Text</vt:lpstr>
      <vt:lpstr>Sora</vt:lpstr>
      <vt:lpstr>Tate regular</vt:lpstr>
      <vt:lpstr>Office Theme</vt:lpstr>
      <vt:lpstr>Hunaniaith Lle </vt:lpstr>
      <vt:lpstr>Beibl Cymraeg / Welsh Bible 1588 William Morgan</vt:lpstr>
      <vt:lpstr>Thomas Gainsborough (c. 1750) Mr and Mrs Andrews</vt:lpstr>
      <vt:lpstr>PowerPoint Presentation</vt:lpstr>
      <vt:lpstr>Context History – Cyd-Destun Hanes</vt:lpstr>
      <vt:lpstr>PowerPoint Presentation</vt:lpstr>
      <vt:lpstr>PowerPoint Presentation</vt:lpstr>
      <vt:lpstr>PowerPoint Presentation</vt:lpstr>
      <vt:lpstr>PowerPoint Presentation</vt:lpstr>
      <vt:lpstr>PowerPoint Presentation</vt:lpstr>
      <vt:lpstr>PowerPoint Presentation</vt:lpstr>
      <vt:lpstr>William Roos (1808 – 1878) (c.1850) Portread o Thomas Edwards (‘Twm o’r Nant’)</vt:lpstr>
      <vt:lpstr>Hugh Hughes (1848) Dame Venedotia sousing the spies</vt:lpstr>
      <vt:lpstr>Brad y Llyfrau Gleision</vt:lpstr>
      <vt:lpstr>PowerPoint Presentation</vt:lpstr>
      <vt:lpstr>‘Welsh Not This ‘Welsh Not’ dates to 1852. In some schools it was used to stop children speaking Welsh. Pupils caught speaking Welsh had to wear it around their neck. The pupil wearing it at the end of the day was punished’</vt:lpstr>
      <vt:lpstr>PowerPoint Presentation</vt:lpstr>
      <vt:lpstr>PowerPoint Presentation</vt:lpstr>
      <vt:lpstr>PowerPoint Presentation</vt:lpstr>
      <vt:lpstr>PowerPoint Presentation</vt:lpstr>
      <vt:lpstr>PowerPoint Presentation</vt:lpstr>
      <vt:lpstr>PowerPoint Presentation</vt:lpstr>
      <vt:lpstr>John Kelt Edwards 1875 – 1934, Y Ddraig Goch a Ddyry Gychwyn Llyfrgell Genedlaethol Cymru</vt:lpstr>
      <vt:lpstr>PowerPoint Presentation</vt:lpstr>
      <vt:lpstr>PowerPoint Presentation</vt:lpstr>
      <vt:lpstr>PowerPoint Presentation</vt:lpstr>
      <vt:lpstr>PowerPoint Presentation</vt:lpstr>
      <vt:lpstr>PowerPoint Presentation</vt:lpstr>
      <vt:lpstr>PowerPoint Presentation</vt:lpstr>
      <vt:lpstr>Josef Herman (1948) Evening, Ystradgynlais</vt:lpstr>
      <vt:lpstr>“I stayed here because I found all I required. I arrived here a stranger for a fortnight; the fortnight became 11 years.” He became a big part of the local community where he was fondly nicknamed ‘Joe Bach’.       Herman foundation 2019</vt:lpstr>
      <vt:lpstr>The Rhondda group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1977 Paul Davies 'Welsh Not' </vt:lpstr>
      <vt:lpstr>Ffenestr Lliw  Stained Glass Window</vt:lpstr>
      <vt:lpstr>PowerPoint Presentation</vt:lpstr>
      <vt:lpstr>PowerPoint Presentation</vt:lpstr>
      <vt:lpstr>PowerPoint Presentation</vt:lpstr>
      <vt:lpstr>PowerPoint Presentation</vt:lpstr>
      <vt:lpstr>PowerPoint Presentation</vt:lpstr>
      <vt:lpstr>PowerPoint Presentation</vt:lpstr>
      <vt:lpstr>Rhys Bevan  Jones</vt:lpstr>
      <vt:lpstr>Melin Tregwynt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‘This is our brand. This is Wales.’ (Welsh Gov 2022)</vt:lpstr>
      <vt:lpstr>PowerPoint Presentation</vt:lpstr>
      <vt:lpstr>PowerPoint Presentation</vt:lpstr>
      <vt:lpstr>PowerPoint Presentation</vt:lpstr>
      <vt:lpstr>PowerPoint Presentation</vt:lpstr>
      <vt:lpstr>PowerPoint Presentation</vt:lpstr>
      <vt:lpstr>PowerPoint Presentation</vt:lpstr>
      <vt:lpstr>Mary Lloyd Jones</vt:lpstr>
      <vt:lpstr>PowerPoint Presentation</vt:lpstr>
      <vt:lpstr>PowerPoint Presentation</vt:lpstr>
      <vt:lpstr>Christine Kinsey</vt:lpstr>
      <vt:lpstr>PowerPoint Presentation</vt:lpstr>
      <vt:lpstr>Cartin Williams</vt:lpstr>
      <vt:lpstr>PowerPoint Presentation</vt:lpstr>
      <vt:lpstr>Luned Rhys Parri</vt:lpstr>
      <vt:lpstr>PowerPoint Presentation</vt:lpstr>
      <vt:lpstr>Rhian Hâf</vt:lpstr>
      <vt:lpstr>PowerPoint Presentation</vt:lpstr>
      <vt:lpstr>PowerPoint Presentation</vt:lpstr>
      <vt:lpstr>Ruth Jen Evans</vt:lpstr>
      <vt:lpstr>PowerPoint Presentation</vt:lpstr>
      <vt:lpstr>Marian Delyth</vt:lpstr>
      <vt:lpstr>PowerPoint Presentation</vt:lpstr>
      <vt:lpstr>PowerPoint Presentation</vt:lpstr>
      <vt:lpstr>Ann Catrin Evans</vt:lpstr>
      <vt:lpstr>PowerPoint Presentation</vt:lpstr>
      <vt:lpstr>PowerPoint Presentation</vt:lpstr>
      <vt:lpstr>Christine Mills </vt:lpstr>
      <vt:lpstr>Eddie Ladd</vt:lpstr>
      <vt:lpstr>PowerPoint Presentation</vt:lpstr>
      <vt:lpstr>Ruth Harries</vt:lpstr>
      <vt:lpstr>PowerPoint Presentation</vt:lpstr>
      <vt:lpstr>Lowri Davies</vt:lpstr>
      <vt:lpstr>PowerPoint Presentation</vt:lpstr>
      <vt:lpstr>Christine Kinsey</vt:lpstr>
      <vt:lpstr>'Dim Celf Gymreig’ - 'No Welsh Art'</vt:lpstr>
      <vt:lpstr>PowerPoint Presentation</vt:lpstr>
      <vt:lpstr>PowerPoint Presentation</vt:lpstr>
      <vt:lpstr>PowerPoint Presentation</vt:lpstr>
      <vt:lpstr>Llyfryddiaeth -  Bibliography</vt:lpstr>
      <vt:lpstr>PowerPoint Presentation</vt:lpstr>
      <vt:lpstr>Websites / Gwefannau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Gwenllian Beynon</dc:creator>
  <cp:lastModifiedBy>Gwenllian Beynon</cp:lastModifiedBy>
  <cp:revision>21</cp:revision>
  <dcterms:created xsi:type="dcterms:W3CDTF">2024-03-20T23:35:16Z</dcterms:created>
  <dcterms:modified xsi:type="dcterms:W3CDTF">2025-03-19T10:43:04Z</dcterms:modified>
</cp:coreProperties>
</file>