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rts/chart1.xml" ContentType="application/vnd.openxmlformats-officedocument.drawingml.chart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rts/chart2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0" r:id="rId2"/>
  </p:sldMasterIdLst>
  <p:notesMasterIdLst>
    <p:notesMasterId r:id="rId37"/>
  </p:notesMasterIdLst>
  <p:sldIdLst>
    <p:sldId id="346" r:id="rId3"/>
    <p:sldId id="398" r:id="rId4"/>
    <p:sldId id="416" r:id="rId5"/>
    <p:sldId id="349" r:id="rId6"/>
    <p:sldId id="351" r:id="rId7"/>
    <p:sldId id="428" r:id="rId8"/>
    <p:sldId id="387" r:id="rId9"/>
    <p:sldId id="388" r:id="rId10"/>
    <p:sldId id="417" r:id="rId11"/>
    <p:sldId id="352" r:id="rId12"/>
    <p:sldId id="329" r:id="rId13"/>
    <p:sldId id="350" r:id="rId14"/>
    <p:sldId id="380" r:id="rId15"/>
    <p:sldId id="322" r:id="rId16"/>
    <p:sldId id="361" r:id="rId17"/>
    <p:sldId id="362" r:id="rId18"/>
    <p:sldId id="363" r:id="rId19"/>
    <p:sldId id="364" r:id="rId20"/>
    <p:sldId id="412" r:id="rId21"/>
    <p:sldId id="395" r:id="rId22"/>
    <p:sldId id="414" r:id="rId23"/>
    <p:sldId id="413" r:id="rId24"/>
    <p:sldId id="396" r:id="rId25"/>
    <p:sldId id="418" r:id="rId26"/>
    <p:sldId id="423" r:id="rId27"/>
    <p:sldId id="422" r:id="rId28"/>
    <p:sldId id="424" r:id="rId29"/>
    <p:sldId id="425" r:id="rId30"/>
    <p:sldId id="427" r:id="rId31"/>
    <p:sldId id="419" r:id="rId32"/>
    <p:sldId id="420" r:id="rId33"/>
    <p:sldId id="421" r:id="rId34"/>
    <p:sldId id="291" r:id="rId35"/>
    <p:sldId id="370" r:id="rId3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5CCB407C-6902-45DF-8BE0-F203562634A9}">
          <p14:sldIdLst>
            <p14:sldId id="346"/>
            <p14:sldId id="398"/>
            <p14:sldId id="416"/>
            <p14:sldId id="349"/>
            <p14:sldId id="351"/>
            <p14:sldId id="428"/>
            <p14:sldId id="387"/>
            <p14:sldId id="388"/>
            <p14:sldId id="417"/>
            <p14:sldId id="352"/>
            <p14:sldId id="329"/>
            <p14:sldId id="350"/>
            <p14:sldId id="380"/>
            <p14:sldId id="322"/>
            <p14:sldId id="361"/>
            <p14:sldId id="362"/>
            <p14:sldId id="363"/>
            <p14:sldId id="364"/>
            <p14:sldId id="412"/>
            <p14:sldId id="395"/>
            <p14:sldId id="414"/>
            <p14:sldId id="413"/>
            <p14:sldId id="396"/>
            <p14:sldId id="418"/>
            <p14:sldId id="423"/>
            <p14:sldId id="422"/>
            <p14:sldId id="424"/>
            <p14:sldId id="425"/>
            <p14:sldId id="427"/>
            <p14:sldId id="419"/>
            <p14:sldId id="420"/>
            <p14:sldId id="421"/>
            <p14:sldId id="291"/>
            <p14:sldId id="370"/>
          </p14:sldIdLst>
        </p14:section>
        <p14:section name="Untitled Section" id="{C6233C2B-5D79-418B-8B82-C148A6ECBD53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scaleToFitPaper="1"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D3A2F"/>
    <a:srgbClr val="1F992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905" autoAdjust="0"/>
    <p:restoredTop sz="86350" autoAdjust="0"/>
  </p:normalViewPr>
  <p:slideViewPr>
    <p:cSldViewPr snapToGrid="0" snapToObjects="1">
      <p:cViewPr varScale="1">
        <p:scale>
          <a:sx n="79" d="100"/>
          <a:sy n="79" d="100"/>
        </p:scale>
        <p:origin x="1662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1649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microsoft.com/office/2015/10/relationships/revisionInfo" Target="revisionInfo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JonesJa\AppData\Local\Temp\notes5CD71F\Historical%20Devon%20and%20Cornwall%20Growth.xlsx" TargetMode="External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JonesJa\AppData\Local\Temp\notes5CD71F\Historical%20Devon%20and%20Cornwall%20Growth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National Rail Passenger Journeys/Miles </a:t>
            </a:r>
          </a:p>
        </c:rich>
      </c:tx>
      <c:layout>
        <c:manualLayout>
          <c:xMode val="edge"/>
          <c:yMode val="edge"/>
          <c:x val="0.24637753861002096"/>
          <c:y val="0"/>
        </c:manualLayout>
      </c:layout>
      <c:overlay val="0"/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'Journeys and Miles'!$B$4</c:f>
              <c:strCache>
                <c:ptCount val="1"/>
                <c:pt idx="0">
                  <c:v>Journeys (indexed to 2006)</c:v>
                </c:pt>
              </c:strCache>
            </c:strRef>
          </c:tx>
          <c:marker>
            <c:symbol val="none"/>
          </c:marker>
          <c:cat>
            <c:numRef>
              <c:f>'Journeys and Miles'!$C$2:$AG$2</c:f>
              <c:numCache>
                <c:formatCode>General</c:formatCode>
                <c:ptCount val="31"/>
                <c:pt idx="0">
                  <c:v>1985</c:v>
                </c:pt>
                <c:pt idx="1">
                  <c:v>1986</c:v>
                </c:pt>
                <c:pt idx="2">
                  <c:v>1987</c:v>
                </c:pt>
                <c:pt idx="3">
                  <c:v>1988</c:v>
                </c:pt>
                <c:pt idx="4">
                  <c:v>1989</c:v>
                </c:pt>
                <c:pt idx="5">
                  <c:v>1990</c:v>
                </c:pt>
                <c:pt idx="6">
                  <c:v>1991</c:v>
                </c:pt>
                <c:pt idx="7">
                  <c:v>1992</c:v>
                </c:pt>
                <c:pt idx="8">
                  <c:v>1993</c:v>
                </c:pt>
                <c:pt idx="9">
                  <c:v>1994</c:v>
                </c:pt>
                <c:pt idx="10">
                  <c:v>1995</c:v>
                </c:pt>
                <c:pt idx="11">
                  <c:v>1996</c:v>
                </c:pt>
                <c:pt idx="12">
                  <c:v>1997</c:v>
                </c:pt>
                <c:pt idx="13">
                  <c:v>1998</c:v>
                </c:pt>
                <c:pt idx="14">
                  <c:v>1999</c:v>
                </c:pt>
                <c:pt idx="15">
                  <c:v>2000</c:v>
                </c:pt>
                <c:pt idx="16">
                  <c:v>2001</c:v>
                </c:pt>
                <c:pt idx="17">
                  <c:v>2002</c:v>
                </c:pt>
                <c:pt idx="18">
                  <c:v>2003</c:v>
                </c:pt>
                <c:pt idx="19">
                  <c:v>2004</c:v>
                </c:pt>
                <c:pt idx="20">
                  <c:v>2005</c:v>
                </c:pt>
                <c:pt idx="21">
                  <c:v>2006</c:v>
                </c:pt>
                <c:pt idx="22">
                  <c:v>2007</c:v>
                </c:pt>
                <c:pt idx="23">
                  <c:v>2008</c:v>
                </c:pt>
                <c:pt idx="24">
                  <c:v>2009</c:v>
                </c:pt>
                <c:pt idx="25">
                  <c:v>2010</c:v>
                </c:pt>
                <c:pt idx="26">
                  <c:v>2011</c:v>
                </c:pt>
                <c:pt idx="27">
                  <c:v>2012</c:v>
                </c:pt>
                <c:pt idx="28">
                  <c:v>2013</c:v>
                </c:pt>
                <c:pt idx="29">
                  <c:v>2014</c:v>
                </c:pt>
                <c:pt idx="30">
                  <c:v>2015</c:v>
                </c:pt>
              </c:numCache>
            </c:numRef>
          </c:cat>
          <c:val>
            <c:numRef>
              <c:f>'Journeys and Miles'!$C$4:$AG$4</c:f>
              <c:numCache>
                <c:formatCode>0.0%</c:formatCode>
                <c:ptCount val="31"/>
                <c:pt idx="0">
                  <c:v>0.65121137719561739</c:v>
                </c:pt>
                <c:pt idx="1">
                  <c:v>0.63727675428843578</c:v>
                </c:pt>
                <c:pt idx="2">
                  <c:v>0.68558344703333185</c:v>
                </c:pt>
                <c:pt idx="3">
                  <c:v>0.74166008551127227</c:v>
                </c:pt>
                <c:pt idx="4">
                  <c:v>0.76361919326326944</c:v>
                </c:pt>
                <c:pt idx="5">
                  <c:v>0.75434152133166799</c:v>
                </c:pt>
                <c:pt idx="6">
                  <c:v>0.75211755551568171</c:v>
                </c:pt>
                <c:pt idx="7">
                  <c:v>0.73557901607457821</c:v>
                </c:pt>
                <c:pt idx="8">
                  <c:v>0.71506446423062564</c:v>
                </c:pt>
                <c:pt idx="9">
                  <c:v>0.68749806422077864</c:v>
                </c:pt>
                <c:pt idx="10">
                  <c:v>0.68284577298309868</c:v>
                </c:pt>
                <c:pt idx="11">
                  <c:v>0.7071635414030274</c:v>
                </c:pt>
                <c:pt idx="12">
                  <c:v>0.74444791119832321</c:v>
                </c:pt>
                <c:pt idx="13">
                  <c:v>0.78559966743705756</c:v>
                </c:pt>
                <c:pt idx="14">
                  <c:v>0.8285409599721244</c:v>
                </c:pt>
                <c:pt idx="15">
                  <c:v>0.86487559510573431</c:v>
                </c:pt>
                <c:pt idx="16">
                  <c:v>0.88862572458486588</c:v>
                </c:pt>
                <c:pt idx="17">
                  <c:v>0.89141983571582284</c:v>
                </c:pt>
                <c:pt idx="18">
                  <c:v>0.90622531217133728</c:v>
                </c:pt>
                <c:pt idx="19">
                  <c:v>0.93986517517172063</c:v>
                </c:pt>
                <c:pt idx="20">
                  <c:v>0.96568690241129984</c:v>
                </c:pt>
                <c:pt idx="21">
                  <c:v>1</c:v>
                </c:pt>
                <c:pt idx="22">
                  <c:v>1.0636638322846264</c:v>
                </c:pt>
                <c:pt idx="23">
                  <c:v>1.1315524750630532</c:v>
                </c:pt>
                <c:pt idx="24">
                  <c:v>1.1765275291877955</c:v>
                </c:pt>
                <c:pt idx="25">
                  <c:v>1.1698170841888669</c:v>
                </c:pt>
                <c:pt idx="26">
                  <c:v>1.2592795407943083</c:v>
                </c:pt>
                <c:pt idx="27">
                  <c:v>1.3577040852391205</c:v>
                </c:pt>
                <c:pt idx="28">
                  <c:v>1.3959054474962473</c:v>
                </c:pt>
                <c:pt idx="29">
                  <c:v>1.4755075669709012</c:v>
                </c:pt>
                <c:pt idx="30">
                  <c:v>1.5382188699684807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0-1C35-4E77-82D0-100A60613AB2}"/>
            </c:ext>
          </c:extLst>
        </c:ser>
        <c:ser>
          <c:idx val="1"/>
          <c:order val="1"/>
          <c:tx>
            <c:strRef>
              <c:f>'Journeys and Miles'!$B$6</c:f>
              <c:strCache>
                <c:ptCount val="1"/>
                <c:pt idx="0">
                  <c:v>Miles (indexed to 2006)</c:v>
                </c:pt>
              </c:strCache>
            </c:strRef>
          </c:tx>
          <c:marker>
            <c:symbol val="none"/>
          </c:marker>
          <c:cat>
            <c:numRef>
              <c:f>'Journeys and Miles'!$C$2:$AG$2</c:f>
              <c:numCache>
                <c:formatCode>General</c:formatCode>
                <c:ptCount val="31"/>
                <c:pt idx="0">
                  <c:v>1985</c:v>
                </c:pt>
                <c:pt idx="1">
                  <c:v>1986</c:v>
                </c:pt>
                <c:pt idx="2">
                  <c:v>1987</c:v>
                </c:pt>
                <c:pt idx="3">
                  <c:v>1988</c:v>
                </c:pt>
                <c:pt idx="4">
                  <c:v>1989</c:v>
                </c:pt>
                <c:pt idx="5">
                  <c:v>1990</c:v>
                </c:pt>
                <c:pt idx="6">
                  <c:v>1991</c:v>
                </c:pt>
                <c:pt idx="7">
                  <c:v>1992</c:v>
                </c:pt>
                <c:pt idx="8">
                  <c:v>1993</c:v>
                </c:pt>
                <c:pt idx="9">
                  <c:v>1994</c:v>
                </c:pt>
                <c:pt idx="10">
                  <c:v>1995</c:v>
                </c:pt>
                <c:pt idx="11">
                  <c:v>1996</c:v>
                </c:pt>
                <c:pt idx="12">
                  <c:v>1997</c:v>
                </c:pt>
                <c:pt idx="13">
                  <c:v>1998</c:v>
                </c:pt>
                <c:pt idx="14">
                  <c:v>1999</c:v>
                </c:pt>
                <c:pt idx="15">
                  <c:v>2000</c:v>
                </c:pt>
                <c:pt idx="16">
                  <c:v>2001</c:v>
                </c:pt>
                <c:pt idx="17">
                  <c:v>2002</c:v>
                </c:pt>
                <c:pt idx="18">
                  <c:v>2003</c:v>
                </c:pt>
                <c:pt idx="19">
                  <c:v>2004</c:v>
                </c:pt>
                <c:pt idx="20">
                  <c:v>2005</c:v>
                </c:pt>
                <c:pt idx="21">
                  <c:v>2006</c:v>
                </c:pt>
                <c:pt idx="22">
                  <c:v>2007</c:v>
                </c:pt>
                <c:pt idx="23">
                  <c:v>2008</c:v>
                </c:pt>
                <c:pt idx="24">
                  <c:v>2009</c:v>
                </c:pt>
                <c:pt idx="25">
                  <c:v>2010</c:v>
                </c:pt>
                <c:pt idx="26">
                  <c:v>2011</c:v>
                </c:pt>
                <c:pt idx="27">
                  <c:v>2012</c:v>
                </c:pt>
                <c:pt idx="28">
                  <c:v>2013</c:v>
                </c:pt>
                <c:pt idx="29">
                  <c:v>2014</c:v>
                </c:pt>
                <c:pt idx="30">
                  <c:v>2015</c:v>
                </c:pt>
              </c:numCache>
            </c:numRef>
          </c:cat>
          <c:val>
            <c:numRef>
              <c:f>'Journeys and Miles'!$C$6:$AG$6</c:f>
              <c:numCache>
                <c:formatCode>0.0%</c:formatCode>
                <c:ptCount val="31"/>
                <c:pt idx="0">
                  <c:v>0.68371840026143682</c:v>
                </c:pt>
                <c:pt idx="1">
                  <c:v>0.70457760569314165</c:v>
                </c:pt>
                <c:pt idx="2">
                  <c:v>0.71384836366278837</c:v>
                </c:pt>
                <c:pt idx="3">
                  <c:v>0.75093139554137467</c:v>
                </c:pt>
                <c:pt idx="4">
                  <c:v>0.79496749589719595</c:v>
                </c:pt>
                <c:pt idx="5">
                  <c:v>0.77179060097307961</c:v>
                </c:pt>
                <c:pt idx="6">
                  <c:v>0.76947291148066799</c:v>
                </c:pt>
                <c:pt idx="7">
                  <c:v>0.75324908503378629</c:v>
                </c:pt>
                <c:pt idx="8">
                  <c:v>0.73470756909449308</c:v>
                </c:pt>
                <c:pt idx="9">
                  <c:v>0.70457760569314165</c:v>
                </c:pt>
                <c:pt idx="10">
                  <c:v>0.66517688432214361</c:v>
                </c:pt>
                <c:pt idx="11">
                  <c:v>0.69530684772349505</c:v>
                </c:pt>
                <c:pt idx="12">
                  <c:v>0.7439783270641398</c:v>
                </c:pt>
                <c:pt idx="13">
                  <c:v>0.80423825386684267</c:v>
                </c:pt>
                <c:pt idx="14">
                  <c:v>0.84132128574542897</c:v>
                </c:pt>
                <c:pt idx="15">
                  <c:v>0.89231045457848535</c:v>
                </c:pt>
                <c:pt idx="16">
                  <c:v>0.88535738610125059</c:v>
                </c:pt>
                <c:pt idx="17">
                  <c:v>0.90621659153295531</c:v>
                </c:pt>
                <c:pt idx="18">
                  <c:v>0.91961675149253175</c:v>
                </c:pt>
                <c:pt idx="19">
                  <c:v>0.94808277783804251</c:v>
                </c:pt>
                <c:pt idx="20">
                  <c:v>0.96658620568815334</c:v>
                </c:pt>
                <c:pt idx="21">
                  <c:v>1</c:v>
                </c:pt>
                <c:pt idx="22">
                  <c:v>1.069706366552349</c:v>
                </c:pt>
                <c:pt idx="23">
                  <c:v>1.1340517674911805</c:v>
                </c:pt>
                <c:pt idx="24">
                  <c:v>1.1730449055666219</c:v>
                </c:pt>
                <c:pt idx="25">
                  <c:v>1.191835654539662</c:v>
                </c:pt>
                <c:pt idx="26">
                  <c:v>1.2625786800563301</c:v>
                </c:pt>
                <c:pt idx="27">
                  <c:v>1.3236372946117756</c:v>
                </c:pt>
                <c:pt idx="28">
                  <c:v>1.3496295510717236</c:v>
                </c:pt>
                <c:pt idx="29">
                  <c:v>1.3948317870641349</c:v>
                </c:pt>
                <c:pt idx="30">
                  <c:v>1.4583523607278424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1-1C35-4E77-82D0-100A60613AB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77182424"/>
        <c:axId val="177182816"/>
      </c:lineChart>
      <c:catAx>
        <c:axId val="17718242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177182816"/>
        <c:crosses val="autoZero"/>
        <c:auto val="1"/>
        <c:lblAlgn val="ctr"/>
        <c:lblOffset val="100"/>
        <c:noMultiLvlLbl val="0"/>
      </c:catAx>
      <c:valAx>
        <c:axId val="177182816"/>
        <c:scaling>
          <c:orientation val="minMax"/>
        </c:scaling>
        <c:delete val="0"/>
        <c:axPos val="l"/>
        <c:majorGridlines/>
        <c:numFmt formatCode="0.0%" sourceLinked="1"/>
        <c:majorTickMark val="out"/>
        <c:minorTickMark val="none"/>
        <c:tickLblPos val="nextTo"/>
        <c:crossAx val="177182424"/>
        <c:crosses val="autoZero"/>
        <c:crossBetween val="between"/>
      </c:valAx>
    </c:plotArea>
    <c:legend>
      <c:legendPos val="b"/>
      <c:overlay val="0"/>
    </c:legend>
    <c:plotVisOnly val="1"/>
    <c:dispBlanksAs val="gap"/>
    <c:showDLblsOverMax val="0"/>
  </c:chart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National Rail Passenger Journeys/Miles </a:t>
            </a:r>
          </a:p>
        </c:rich>
      </c:tx>
      <c:layout>
        <c:manualLayout>
          <c:xMode val="edge"/>
          <c:yMode val="edge"/>
          <c:x val="0.24637753861002096"/>
          <c:y val="0"/>
        </c:manualLayout>
      </c:layout>
      <c:overlay val="0"/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'Journeys and Miles'!$B$4</c:f>
              <c:strCache>
                <c:ptCount val="1"/>
                <c:pt idx="0">
                  <c:v>Journeys (indexed to 2006)</c:v>
                </c:pt>
              </c:strCache>
            </c:strRef>
          </c:tx>
          <c:marker>
            <c:symbol val="none"/>
          </c:marker>
          <c:cat>
            <c:numRef>
              <c:f>'Journeys and Miles'!$C$2:$AG$2</c:f>
              <c:numCache>
                <c:formatCode>General</c:formatCode>
                <c:ptCount val="31"/>
                <c:pt idx="0">
                  <c:v>1985</c:v>
                </c:pt>
                <c:pt idx="1">
                  <c:v>1986</c:v>
                </c:pt>
                <c:pt idx="2">
                  <c:v>1987</c:v>
                </c:pt>
                <c:pt idx="3">
                  <c:v>1988</c:v>
                </c:pt>
                <c:pt idx="4">
                  <c:v>1989</c:v>
                </c:pt>
                <c:pt idx="5">
                  <c:v>1990</c:v>
                </c:pt>
                <c:pt idx="6">
                  <c:v>1991</c:v>
                </c:pt>
                <c:pt idx="7">
                  <c:v>1992</c:v>
                </c:pt>
                <c:pt idx="8">
                  <c:v>1993</c:v>
                </c:pt>
                <c:pt idx="9">
                  <c:v>1994</c:v>
                </c:pt>
                <c:pt idx="10">
                  <c:v>1995</c:v>
                </c:pt>
                <c:pt idx="11">
                  <c:v>1996</c:v>
                </c:pt>
                <c:pt idx="12">
                  <c:v>1997</c:v>
                </c:pt>
                <c:pt idx="13">
                  <c:v>1998</c:v>
                </c:pt>
                <c:pt idx="14">
                  <c:v>1999</c:v>
                </c:pt>
                <c:pt idx="15">
                  <c:v>2000</c:v>
                </c:pt>
                <c:pt idx="16">
                  <c:v>2001</c:v>
                </c:pt>
                <c:pt idx="17">
                  <c:v>2002</c:v>
                </c:pt>
                <c:pt idx="18">
                  <c:v>2003</c:v>
                </c:pt>
                <c:pt idx="19">
                  <c:v>2004</c:v>
                </c:pt>
                <c:pt idx="20">
                  <c:v>2005</c:v>
                </c:pt>
                <c:pt idx="21">
                  <c:v>2006</c:v>
                </c:pt>
                <c:pt idx="22">
                  <c:v>2007</c:v>
                </c:pt>
                <c:pt idx="23">
                  <c:v>2008</c:v>
                </c:pt>
                <c:pt idx="24">
                  <c:v>2009</c:v>
                </c:pt>
                <c:pt idx="25">
                  <c:v>2010</c:v>
                </c:pt>
                <c:pt idx="26">
                  <c:v>2011</c:v>
                </c:pt>
                <c:pt idx="27">
                  <c:v>2012</c:v>
                </c:pt>
                <c:pt idx="28">
                  <c:v>2013</c:v>
                </c:pt>
                <c:pt idx="29">
                  <c:v>2014</c:v>
                </c:pt>
                <c:pt idx="30">
                  <c:v>2015</c:v>
                </c:pt>
              </c:numCache>
            </c:numRef>
          </c:cat>
          <c:val>
            <c:numRef>
              <c:f>'Journeys and Miles'!$C$4:$AG$4</c:f>
              <c:numCache>
                <c:formatCode>0.0%</c:formatCode>
                <c:ptCount val="31"/>
                <c:pt idx="0">
                  <c:v>0.65121137719561739</c:v>
                </c:pt>
                <c:pt idx="1">
                  <c:v>0.63727675428843578</c:v>
                </c:pt>
                <c:pt idx="2">
                  <c:v>0.68558344703333185</c:v>
                </c:pt>
                <c:pt idx="3">
                  <c:v>0.74166008551127227</c:v>
                </c:pt>
                <c:pt idx="4">
                  <c:v>0.76361919326326944</c:v>
                </c:pt>
                <c:pt idx="5">
                  <c:v>0.75434152133166799</c:v>
                </c:pt>
                <c:pt idx="6">
                  <c:v>0.75211755551568171</c:v>
                </c:pt>
                <c:pt idx="7">
                  <c:v>0.73557901607457821</c:v>
                </c:pt>
                <c:pt idx="8">
                  <c:v>0.71506446423062564</c:v>
                </c:pt>
                <c:pt idx="9">
                  <c:v>0.68749806422077864</c:v>
                </c:pt>
                <c:pt idx="10">
                  <c:v>0.68284577298309868</c:v>
                </c:pt>
                <c:pt idx="11">
                  <c:v>0.7071635414030274</c:v>
                </c:pt>
                <c:pt idx="12">
                  <c:v>0.74444791119832321</c:v>
                </c:pt>
                <c:pt idx="13">
                  <c:v>0.78559966743705756</c:v>
                </c:pt>
                <c:pt idx="14">
                  <c:v>0.8285409599721244</c:v>
                </c:pt>
                <c:pt idx="15">
                  <c:v>0.86487559510573431</c:v>
                </c:pt>
                <c:pt idx="16">
                  <c:v>0.88862572458486588</c:v>
                </c:pt>
                <c:pt idx="17">
                  <c:v>0.89141983571582284</c:v>
                </c:pt>
                <c:pt idx="18">
                  <c:v>0.90622531217133728</c:v>
                </c:pt>
                <c:pt idx="19">
                  <c:v>0.93986517517172063</c:v>
                </c:pt>
                <c:pt idx="20">
                  <c:v>0.96568690241129984</c:v>
                </c:pt>
                <c:pt idx="21">
                  <c:v>1</c:v>
                </c:pt>
                <c:pt idx="22">
                  <c:v>1.0636638322846264</c:v>
                </c:pt>
                <c:pt idx="23">
                  <c:v>1.1315524750630532</c:v>
                </c:pt>
                <c:pt idx="24">
                  <c:v>1.1765275291877955</c:v>
                </c:pt>
                <c:pt idx="25">
                  <c:v>1.1698170841888669</c:v>
                </c:pt>
                <c:pt idx="26">
                  <c:v>1.2592795407943083</c:v>
                </c:pt>
                <c:pt idx="27">
                  <c:v>1.3577040852391205</c:v>
                </c:pt>
                <c:pt idx="28">
                  <c:v>1.3959054474962473</c:v>
                </c:pt>
                <c:pt idx="29">
                  <c:v>1.4755075669709012</c:v>
                </c:pt>
                <c:pt idx="30">
                  <c:v>1.5382188699684807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0-1C35-4E77-82D0-100A60613AB2}"/>
            </c:ext>
          </c:extLst>
        </c:ser>
        <c:ser>
          <c:idx val="1"/>
          <c:order val="1"/>
          <c:tx>
            <c:strRef>
              <c:f>'Journeys and Miles'!$B$6</c:f>
              <c:strCache>
                <c:ptCount val="1"/>
                <c:pt idx="0">
                  <c:v>Miles (indexed to 2006)</c:v>
                </c:pt>
              </c:strCache>
            </c:strRef>
          </c:tx>
          <c:marker>
            <c:symbol val="none"/>
          </c:marker>
          <c:cat>
            <c:numRef>
              <c:f>'Journeys and Miles'!$C$2:$AG$2</c:f>
              <c:numCache>
                <c:formatCode>General</c:formatCode>
                <c:ptCount val="31"/>
                <c:pt idx="0">
                  <c:v>1985</c:v>
                </c:pt>
                <c:pt idx="1">
                  <c:v>1986</c:v>
                </c:pt>
                <c:pt idx="2">
                  <c:v>1987</c:v>
                </c:pt>
                <c:pt idx="3">
                  <c:v>1988</c:v>
                </c:pt>
                <c:pt idx="4">
                  <c:v>1989</c:v>
                </c:pt>
                <c:pt idx="5">
                  <c:v>1990</c:v>
                </c:pt>
                <c:pt idx="6">
                  <c:v>1991</c:v>
                </c:pt>
                <c:pt idx="7">
                  <c:v>1992</c:v>
                </c:pt>
                <c:pt idx="8">
                  <c:v>1993</c:v>
                </c:pt>
                <c:pt idx="9">
                  <c:v>1994</c:v>
                </c:pt>
                <c:pt idx="10">
                  <c:v>1995</c:v>
                </c:pt>
                <c:pt idx="11">
                  <c:v>1996</c:v>
                </c:pt>
                <c:pt idx="12">
                  <c:v>1997</c:v>
                </c:pt>
                <c:pt idx="13">
                  <c:v>1998</c:v>
                </c:pt>
                <c:pt idx="14">
                  <c:v>1999</c:v>
                </c:pt>
                <c:pt idx="15">
                  <c:v>2000</c:v>
                </c:pt>
                <c:pt idx="16">
                  <c:v>2001</c:v>
                </c:pt>
                <c:pt idx="17">
                  <c:v>2002</c:v>
                </c:pt>
                <c:pt idx="18">
                  <c:v>2003</c:v>
                </c:pt>
                <c:pt idx="19">
                  <c:v>2004</c:v>
                </c:pt>
                <c:pt idx="20">
                  <c:v>2005</c:v>
                </c:pt>
                <c:pt idx="21">
                  <c:v>2006</c:v>
                </c:pt>
                <c:pt idx="22">
                  <c:v>2007</c:v>
                </c:pt>
                <c:pt idx="23">
                  <c:v>2008</c:v>
                </c:pt>
                <c:pt idx="24">
                  <c:v>2009</c:v>
                </c:pt>
                <c:pt idx="25">
                  <c:v>2010</c:v>
                </c:pt>
                <c:pt idx="26">
                  <c:v>2011</c:v>
                </c:pt>
                <c:pt idx="27">
                  <c:v>2012</c:v>
                </c:pt>
                <c:pt idx="28">
                  <c:v>2013</c:v>
                </c:pt>
                <c:pt idx="29">
                  <c:v>2014</c:v>
                </c:pt>
                <c:pt idx="30">
                  <c:v>2015</c:v>
                </c:pt>
              </c:numCache>
            </c:numRef>
          </c:cat>
          <c:val>
            <c:numRef>
              <c:f>'Journeys and Miles'!$C$6:$AG$6</c:f>
              <c:numCache>
                <c:formatCode>0.0%</c:formatCode>
                <c:ptCount val="31"/>
                <c:pt idx="0">
                  <c:v>0.68371840026143682</c:v>
                </c:pt>
                <c:pt idx="1">
                  <c:v>0.70457760569314165</c:v>
                </c:pt>
                <c:pt idx="2">
                  <c:v>0.71384836366278837</c:v>
                </c:pt>
                <c:pt idx="3">
                  <c:v>0.75093139554137467</c:v>
                </c:pt>
                <c:pt idx="4">
                  <c:v>0.79496749589719595</c:v>
                </c:pt>
                <c:pt idx="5">
                  <c:v>0.77179060097307961</c:v>
                </c:pt>
                <c:pt idx="6">
                  <c:v>0.76947291148066799</c:v>
                </c:pt>
                <c:pt idx="7">
                  <c:v>0.75324908503378629</c:v>
                </c:pt>
                <c:pt idx="8">
                  <c:v>0.73470756909449308</c:v>
                </c:pt>
                <c:pt idx="9">
                  <c:v>0.70457760569314165</c:v>
                </c:pt>
                <c:pt idx="10">
                  <c:v>0.66517688432214361</c:v>
                </c:pt>
                <c:pt idx="11">
                  <c:v>0.69530684772349505</c:v>
                </c:pt>
                <c:pt idx="12">
                  <c:v>0.7439783270641398</c:v>
                </c:pt>
                <c:pt idx="13">
                  <c:v>0.80423825386684267</c:v>
                </c:pt>
                <c:pt idx="14">
                  <c:v>0.84132128574542897</c:v>
                </c:pt>
                <c:pt idx="15">
                  <c:v>0.89231045457848535</c:v>
                </c:pt>
                <c:pt idx="16">
                  <c:v>0.88535738610125059</c:v>
                </c:pt>
                <c:pt idx="17">
                  <c:v>0.90621659153295531</c:v>
                </c:pt>
                <c:pt idx="18">
                  <c:v>0.91961675149253175</c:v>
                </c:pt>
                <c:pt idx="19">
                  <c:v>0.94808277783804251</c:v>
                </c:pt>
                <c:pt idx="20">
                  <c:v>0.96658620568815334</c:v>
                </c:pt>
                <c:pt idx="21">
                  <c:v>1</c:v>
                </c:pt>
                <c:pt idx="22">
                  <c:v>1.069706366552349</c:v>
                </c:pt>
                <c:pt idx="23">
                  <c:v>1.1340517674911805</c:v>
                </c:pt>
                <c:pt idx="24">
                  <c:v>1.1730449055666219</c:v>
                </c:pt>
                <c:pt idx="25">
                  <c:v>1.191835654539662</c:v>
                </c:pt>
                <c:pt idx="26">
                  <c:v>1.2625786800563301</c:v>
                </c:pt>
                <c:pt idx="27">
                  <c:v>1.3236372946117756</c:v>
                </c:pt>
                <c:pt idx="28">
                  <c:v>1.3496295510717236</c:v>
                </c:pt>
                <c:pt idx="29">
                  <c:v>1.3948317870641349</c:v>
                </c:pt>
                <c:pt idx="30">
                  <c:v>1.4583523607278424</c:v>
                </c:pt>
              </c:numCache>
            </c:numRef>
          </c: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1-1C35-4E77-82D0-100A60613AB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77183992"/>
        <c:axId val="177184384"/>
      </c:lineChart>
      <c:catAx>
        <c:axId val="17718399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177184384"/>
        <c:crosses val="autoZero"/>
        <c:auto val="1"/>
        <c:lblAlgn val="ctr"/>
        <c:lblOffset val="100"/>
        <c:noMultiLvlLbl val="0"/>
      </c:catAx>
      <c:valAx>
        <c:axId val="177184384"/>
        <c:scaling>
          <c:orientation val="minMax"/>
        </c:scaling>
        <c:delete val="0"/>
        <c:axPos val="l"/>
        <c:majorGridlines/>
        <c:numFmt formatCode="0.0%" sourceLinked="1"/>
        <c:majorTickMark val="out"/>
        <c:minorTickMark val="none"/>
        <c:tickLblPos val="nextTo"/>
        <c:crossAx val="177183992"/>
        <c:crosses val="autoZero"/>
        <c:crossBetween val="between"/>
      </c:valAx>
    </c:plotArea>
    <c:legend>
      <c:legendPos val="b"/>
      <c:overlay val="0"/>
    </c:legend>
    <c:plotVisOnly val="1"/>
    <c:dispBlanksAs val="gap"/>
    <c:showDLblsOverMax val="0"/>
  </c:chart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CCA472-9AE6-3045-85D9-F5CDE8DD45F3}" type="datetimeFigureOut">
              <a:rPr lang="en-US" smtClean="0"/>
              <a:t>11/20/2017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A75705-8262-C546-83C2-791A59CC0E5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29988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6A75705-8262-C546-83C2-791A59CC0E52}" type="slidenum">
              <a:rPr kumimoji="0" lang="en-US" sz="18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34181077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6A75705-8262-C546-83C2-791A59CC0E52}" type="slidenum">
              <a:rPr kumimoji="0" lang="en-US" sz="18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27382814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6A75705-8262-C546-83C2-791A59CC0E52}" type="slidenum">
              <a:rPr kumimoji="0" lang="en-US" sz="18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1194503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6A75705-8262-C546-83C2-791A59CC0E52}" type="slidenum">
              <a:rPr kumimoji="0" lang="en-US" sz="18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36297360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InterCity Express train</a:t>
            </a:r>
            <a:r>
              <a:rPr lang="en-GB" baseline="0" dirty="0"/>
              <a:t> – bi-mode fleet switching between electric and diesel will operate from London to South Wales, Bristol, the North Cotswolds through Oxford, and the West of England to Penzance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6A75705-8262-C546-83C2-791A59CC0E52}" type="slidenum">
              <a:rPr kumimoji="0" lang="en-US" sz="18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34227435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All electric – 387 Electrostar service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6A75705-8262-C546-83C2-791A59CC0E52}" type="slidenum">
              <a:rPr kumimoji="0" lang="en-US" sz="18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311515862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60B7E7-B2F5-42D1-A9AB-75963193FCD2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6284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6A75705-8262-C546-83C2-791A59CC0E52}" type="slidenum">
              <a:rPr kumimoji="0" lang="en-US" sz="18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3642353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1104-15D9-F945-AE94-B2C25F234D84}" type="datetimeFigureOut">
              <a:rPr lang="en-US" smtClean="0"/>
              <a:t>11/20/2017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DF1D1-5C70-6048-871B-58AF87B1D0E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21579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1104-15D9-F945-AE94-B2C25F234D84}" type="datetimeFigureOut">
              <a:rPr lang="en-US" smtClean="0"/>
              <a:t>11/20/2017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DF1D1-5C70-6048-871B-58AF87B1D0E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04664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2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1104-15D9-F945-AE94-B2C25F234D84}" type="datetimeFigureOut">
              <a:rPr lang="en-US" smtClean="0"/>
              <a:t>11/20/2017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DF1D1-5C70-6048-871B-58AF87B1D0E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50070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2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2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1104-15D9-F945-AE94-B2C25F234D84}" type="datetimeFigureOut">
              <a:rPr lang="en-US" smtClean="0"/>
              <a:t>11/20/2017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DF1D1-5C70-6048-871B-58AF87B1D0E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07367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1104-15D9-F945-AE94-B2C25F234D84}" type="datetimeFigureOut">
              <a:rPr lang="en-US" smtClean="0"/>
              <a:t>11/20/2017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DF1D1-5C70-6048-871B-58AF87B1D0E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35422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1104-15D9-F945-AE94-B2C25F234D84}" type="datetimeFigureOut">
              <a:rPr lang="en-US" smtClean="0"/>
              <a:t>11/20/2017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DF1D1-5C70-6048-871B-58AF87B1D0E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00395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1104-15D9-F945-AE94-B2C25F234D84}" type="datetimeFigureOut">
              <a:rPr lang="en-US" smtClean="0"/>
              <a:t>11/20/2017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DF1D1-5C70-6048-871B-58AF87B1D0E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35426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1" y="27305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2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1104-15D9-F945-AE94-B2C25F234D84}" type="datetimeFigureOut">
              <a:rPr lang="en-US" smtClean="0"/>
              <a:t>11/20/2017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DF1D1-5C70-6048-871B-58AF87B1D0E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03783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1104-15D9-F945-AE94-B2C25F234D84}" type="datetimeFigureOut">
              <a:rPr lang="en-US" smtClean="0"/>
              <a:t>11/20/2017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DF1D1-5C70-6048-871B-58AF87B1D0E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32737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1104-15D9-F945-AE94-B2C25F234D84}" type="datetimeFigureOut">
              <a:rPr lang="en-US" smtClean="0"/>
              <a:t>11/20/2017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DF1D1-5C70-6048-871B-58AF87B1D0E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4343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1104-15D9-F945-AE94-B2C25F234D84}" type="datetimeFigureOut">
              <a:rPr lang="en-US" smtClean="0"/>
              <a:t>11/20/2017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DF1D1-5C70-6048-871B-58AF87B1D0E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23496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1104-15D9-F945-AE94-B2C25F234D84}" type="datetimeFigureOut">
              <a:rPr lang="en-US" smtClean="0"/>
              <a:t>11/20/2017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DF1D1-5C70-6048-871B-58AF87B1D0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62545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1104-15D9-F945-AE94-B2C25F234D84}" type="datetimeFigureOut">
              <a:rPr lang="en-US" smtClean="0"/>
              <a:t>11/20/2017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DF1D1-5C70-6048-871B-58AF87B1D0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18946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2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1104-15D9-F945-AE94-B2C25F234D84}" type="datetimeFigureOut">
              <a:rPr lang="en-US" smtClean="0"/>
              <a:t>11/20/2017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DF1D1-5C70-6048-871B-58AF87B1D0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08257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2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2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1104-15D9-F945-AE94-B2C25F234D84}" type="datetimeFigureOut">
              <a:rPr lang="en-US" smtClean="0"/>
              <a:t>11/20/2017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DF1D1-5C70-6048-871B-58AF87B1D0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793368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1104-15D9-F945-AE94-B2C25F234D84}" type="datetimeFigureOut">
              <a:rPr lang="en-US" smtClean="0"/>
              <a:t>11/20/2017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DF1D1-5C70-6048-871B-58AF87B1D0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87790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1104-15D9-F945-AE94-B2C25F234D84}" type="datetimeFigureOut">
              <a:rPr lang="en-US" smtClean="0"/>
              <a:t>11/20/2017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DF1D1-5C70-6048-871B-58AF87B1D0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604122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1104-15D9-F945-AE94-B2C25F234D84}" type="datetimeFigureOut">
              <a:rPr lang="en-US" smtClean="0"/>
              <a:t>11/20/2017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DF1D1-5C70-6048-871B-58AF87B1D0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496667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1" y="27305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2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1104-15D9-F945-AE94-B2C25F234D84}" type="datetimeFigureOut">
              <a:rPr lang="en-US" smtClean="0"/>
              <a:t>11/20/2017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DF1D1-5C70-6048-871B-58AF87B1D0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300544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1104-15D9-F945-AE94-B2C25F234D84}" type="datetimeFigureOut">
              <a:rPr lang="en-US" smtClean="0"/>
              <a:t>11/20/2017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DF1D1-5C70-6048-871B-58AF87B1D0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160265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1104-15D9-F945-AE94-B2C25F234D84}" type="datetimeFigureOut">
              <a:rPr lang="en-US" smtClean="0"/>
              <a:t>11/20/2017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DF1D1-5C70-6048-871B-58AF87B1D0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966734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1104-15D9-F945-AE94-B2C25F234D84}" type="datetimeFigureOut">
              <a:rPr lang="en-US" smtClean="0"/>
              <a:t>11/20/2017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DF1D1-5C70-6048-871B-58AF87B1D0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31704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e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emf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DF1104-15D9-F945-AE94-B2C25F234D84}" type="datetimeFigureOut">
              <a:rPr lang="en-US" smtClean="0"/>
              <a:t>11/20/2017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DDF1D1-5C70-6048-871B-58AF87B1D0E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Rectangle 6"/>
          <p:cNvSpPr/>
          <p:nvPr userDrawn="1"/>
        </p:nvSpPr>
        <p:spPr>
          <a:xfrm>
            <a:off x="1" y="6134924"/>
            <a:ext cx="9152759" cy="731837"/>
          </a:xfrm>
          <a:prstGeom prst="rect">
            <a:avLst/>
          </a:prstGeom>
          <a:solidFill>
            <a:srgbClr val="0D3A2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 descr="GWR Logo FINALWHITE.eps"/>
          <p:cNvPicPr>
            <a:picLocks noChangeAspect="1"/>
          </p:cNvPicPr>
          <p:nvPr userDrawn="1"/>
        </p:nvPicPr>
        <p:blipFill>
          <a:blip r:embed="rId1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07793" y="6215961"/>
            <a:ext cx="928414" cy="514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39298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DF1104-15D9-F945-AE94-B2C25F234D84}" type="datetimeFigureOut">
              <a:rPr lang="en-US" smtClean="0"/>
              <a:t>11/20/2017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DDF1D1-5C70-6048-871B-58AF87B1D0E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/>
          <p:cNvSpPr/>
          <p:nvPr userDrawn="1"/>
        </p:nvSpPr>
        <p:spPr>
          <a:xfrm>
            <a:off x="1" y="6134924"/>
            <a:ext cx="9152759" cy="731837"/>
          </a:xfrm>
          <a:prstGeom prst="rect">
            <a:avLst/>
          </a:prstGeom>
          <a:solidFill>
            <a:srgbClr val="0D3A2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GWR Logo FINALWHITE.eps"/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07793" y="6215961"/>
            <a:ext cx="928414" cy="514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2983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s://www.google.co.uk/url?sa=i&amp;rct=j&amp;q=&amp;esrc=s&amp;source=images&amp;cd=&amp;cad=rja&amp;uact=8&amp;ved=0ahUKEwib1qXlue3KAhXEvxQKHQxiAgoQjRwIBw&amp;url=https://englishrail.wordpress.com/2013/03/30/beeching-revisited/&amp;psig=AFQjCNHDezV4PO56Je7cadLXo-Vbs-1Dag&amp;ust=1455202361165396" TargetMode="Externa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1.jpeg"/><Relationship Id="rId4" Type="http://schemas.openxmlformats.org/officeDocument/2006/relationships/hyperlink" Target="http://www.google.co.uk/url?sa=i&amp;rct=j&amp;q=&amp;esrc=s&amp;source=images&amp;cd=&amp;cad=rja&amp;uact=8&amp;ved=0ahUKEwj92ePfitzKAhUBORQKHeSgAYEQjRwIBw&amp;url=http://www.bbc.co.uk/news/uk-scotland-21859794&amp;psig=AFQjCNFh1p6Do1jTODxd7VCak8QnUs1veg&amp;ust=1454605724818288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s://www.google.co.uk/url?sa=i&amp;rct=j&amp;q=&amp;esrc=s&amp;source=images&amp;cd=&amp;cad=rja&amp;uact=8&amp;ved=0ahUKEwib1qXlue3KAhXEvxQKHQxiAgoQjRwIBw&amp;url=https://englishrail.wordpress.com/2013/03/30/beeching-revisited/&amp;psig=AFQjCNHDezV4PO56Je7cadLXo-Vbs-1Dag&amp;ust=1455202361165396" TargetMode="Externa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ogle.co.uk/url?sa=i&amp;rct=j&amp;q=&amp;esrc=s&amp;source=images&amp;cd=&amp;cad=rja&amp;uact=8&amp;ved=0ahUKEwiHz6XGteDKAhVGvhQKHZ_DCtMQjRwIBw&amp;url=https://www.youtube.com/watch?v%3DETpFE6BRjLw&amp;psig=AFQjCNFpubsJ0v2uqYlwHOdl3BQa8t8Waw&amp;ust=1454754656351892" TargetMode="External"/><Relationship Id="rId13" Type="http://schemas.openxmlformats.org/officeDocument/2006/relationships/image" Target="../media/image25.jpeg"/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12" Type="http://schemas.openxmlformats.org/officeDocument/2006/relationships/hyperlink" Target="http://www.google.co.uk/url?sa=i&amp;rct=j&amp;q=&amp;esrc=s&amp;source=images&amp;cd=&amp;cad=rja&amp;uact=8&amp;ved=0ahUKEwiDmPaAtuDKAhWBXBQKHXeMAa4QjRwIBw&amp;url=http://www.qwertyafro.co.uk/forums/viewtopic.php?p%3D6437%26sid%3Dad2dcfc64392d1d6244911b83c0d91f1&amp;bvm=bv.113370389,d.d24&amp;psig=AFQjCNGa0F9fhtKBUJnfiayHsPfxXnh2XQ&amp;ust=1454754745925984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1.jpeg"/><Relationship Id="rId11" Type="http://schemas.openxmlformats.org/officeDocument/2006/relationships/image" Target="../media/image24.jpeg"/><Relationship Id="rId5" Type="http://schemas.openxmlformats.org/officeDocument/2006/relationships/image" Target="../media/image20.jpeg"/><Relationship Id="rId10" Type="http://schemas.openxmlformats.org/officeDocument/2006/relationships/hyperlink" Target="http://www.google.co.uk/url?sa=i&amp;rct=j&amp;q=&amp;esrc=s&amp;source=images&amp;cd=&amp;cad=rja&amp;uact=8&amp;ved=0ahUKEwiC3cffteDKAhXE7xQKHRFLAKwQjRwIBw&amp;url=http://www.qwertyafro.co.uk/forums/viewtopic.php?p%3D6437%26sid%3Dad2dcfc64392d1d6244911b83c0d91f1&amp;bvm=bv.113370389,d.d24&amp;psig=AFQjCNF6m_v6iKVh8sTCsUTd9takq276bg&amp;ust=1454754707323274" TargetMode="External"/><Relationship Id="rId4" Type="http://schemas.openxmlformats.org/officeDocument/2006/relationships/image" Target="../media/image19.jpeg"/><Relationship Id="rId9" Type="http://schemas.openxmlformats.org/officeDocument/2006/relationships/image" Target="../media/image23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_I4A2039-PENTAGRAM-Resized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05" t="451" r="11145" b="1958"/>
          <a:stretch/>
        </p:blipFill>
        <p:spPr>
          <a:xfrm>
            <a:off x="-37042" y="1"/>
            <a:ext cx="9218084" cy="6858000"/>
          </a:xfrm>
          <a:prstGeom prst="rect">
            <a:avLst/>
          </a:prstGeom>
        </p:spPr>
      </p:pic>
      <p:cxnSp>
        <p:nvCxnSpPr>
          <p:cNvPr id="5" name="Straight Connector 4"/>
          <p:cNvCxnSpPr/>
          <p:nvPr/>
        </p:nvCxnSpPr>
        <p:spPr>
          <a:xfrm>
            <a:off x="457200" y="274638"/>
            <a:ext cx="8229600" cy="0"/>
          </a:xfrm>
          <a:prstGeom prst="line">
            <a:avLst/>
          </a:prstGeom>
          <a:ln w="57150" cmpd="sng">
            <a:solidFill>
              <a:schemeClr val="bg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457200" y="319810"/>
            <a:ext cx="76112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Glypha LT Std" pitchFamily="18" charset="0"/>
                <a:cs typeface="Arial"/>
              </a:rPr>
              <a:t>Great Western Railway</a:t>
            </a:r>
          </a:p>
        </p:txBody>
      </p:sp>
      <p:cxnSp>
        <p:nvCxnSpPr>
          <p:cNvPr id="7" name="Straight Connector 6"/>
          <p:cNvCxnSpPr/>
          <p:nvPr/>
        </p:nvCxnSpPr>
        <p:spPr>
          <a:xfrm>
            <a:off x="457200" y="2166500"/>
            <a:ext cx="8229600" cy="0"/>
          </a:xfrm>
          <a:prstGeom prst="line">
            <a:avLst/>
          </a:prstGeom>
          <a:ln w="57150" cmpd="sng">
            <a:solidFill>
              <a:schemeClr val="bg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450547" y="2171398"/>
            <a:ext cx="8229600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Glypha LT Std Black" pitchFamily="18" charset="0"/>
                <a:cs typeface="Arial"/>
              </a:rPr>
              <a:t>Railways and</a:t>
            </a:r>
            <a:r>
              <a:rPr lang="en-GB" sz="4800" kern="0" dirty="0">
                <a:solidFill>
                  <a:schemeClr val="bg1"/>
                </a:solidFill>
                <a:latin typeface="Glypha LT Std Black" pitchFamily="18" charset="0"/>
                <a:cs typeface="Arial"/>
              </a:rPr>
              <a:t> Tourism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kern="0" dirty="0">
                <a:solidFill>
                  <a:schemeClr val="bg1"/>
                </a:solidFill>
                <a:latin typeface="Glypha LT Std Black" pitchFamily="18" charset="0"/>
                <a:cs typeface="Arial"/>
              </a:rPr>
              <a:t>Presentation to Travel and Tourism Management Students – 20 November 2011</a:t>
            </a:r>
            <a:endParaRPr lang="en-US" sz="2400" kern="0" dirty="0">
              <a:solidFill>
                <a:schemeClr val="bg1"/>
              </a:solidFill>
              <a:latin typeface="Glypha LT Std Black" pitchFamily="18" charset="0"/>
              <a:cs typeface="Arial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54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/>
              <a:cs typeface="Arial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Glypha LT Std" pitchFamily="18" charset="0"/>
                <a:cs typeface="Arial"/>
              </a:rPr>
              <a:t>Mark Youngman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kern="0" dirty="0">
                <a:solidFill>
                  <a:schemeClr val="bg1"/>
                </a:solidFill>
                <a:latin typeface="Glypha LT Std" pitchFamily="18" charset="0"/>
                <a:cs typeface="Arial"/>
              </a:rPr>
              <a:t>Development Manager Wales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Glypha LT Std" pitchFamily="18" charset="0"/>
                <a:cs typeface="Arial"/>
              </a:rPr>
              <a:t>Integrated Transport Manager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kern="0" dirty="0">
                <a:solidFill>
                  <a:schemeClr val="bg1"/>
                </a:solidFill>
                <a:latin typeface="Glypha LT Std" pitchFamily="18" charset="0"/>
                <a:cs typeface="Arial"/>
              </a:rPr>
              <a:t>Mark.Youngman@gwr.com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Glypha LT Std" pitchFamily="18" charset="0"/>
              <a:cs typeface="Arial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Glypha LT Std" pitchFamily="18" charset="0"/>
              <a:cs typeface="Arial"/>
            </a:endParaRPr>
          </a:p>
        </p:txBody>
      </p:sp>
      <p:pic>
        <p:nvPicPr>
          <p:cNvPr id="9" name="Picture 8" descr="GWR Logo FINALWHITE.eps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07793" y="6207201"/>
            <a:ext cx="928414" cy="514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42825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1"/>
          <p:cNvSpPr>
            <a:spLocks noGrp="1"/>
          </p:cNvSpPr>
          <p:nvPr>
            <p:ph type="title"/>
          </p:nvPr>
        </p:nvSpPr>
        <p:spPr>
          <a:xfrm>
            <a:off x="457200" y="429726"/>
            <a:ext cx="8099425" cy="683111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>
                <a:solidFill>
                  <a:srgbClr val="0D3A2F"/>
                </a:solidFill>
                <a:latin typeface="Glypha LT Std Black" pitchFamily="18" charset="0"/>
                <a:cs typeface="Tahoma" pitchFamily="34" charset="0"/>
              </a:rPr>
              <a:t>Introduction</a:t>
            </a:r>
            <a:br>
              <a:rPr lang="en-GB" dirty="0">
                <a:solidFill>
                  <a:srgbClr val="0D3A2F"/>
                </a:solidFill>
                <a:latin typeface="Glypha LT Std Black" pitchFamily="18" charset="0"/>
                <a:cs typeface="Tahoma" pitchFamily="34" charset="0"/>
              </a:rPr>
            </a:br>
            <a:r>
              <a:rPr lang="en-GB" sz="3100" dirty="0">
                <a:solidFill>
                  <a:srgbClr val="0D3A2F"/>
                </a:solidFill>
                <a:latin typeface="Glypha LT Std Black" pitchFamily="18" charset="0"/>
                <a:cs typeface="Tahoma" pitchFamily="34" charset="0"/>
              </a:rPr>
              <a:t> </a:t>
            </a:r>
          </a:p>
        </p:txBody>
      </p:sp>
      <p:sp>
        <p:nvSpPr>
          <p:cNvPr id="18434" name="Content Placeholder 2"/>
          <p:cNvSpPr>
            <a:spLocks noGrp="1"/>
          </p:cNvSpPr>
          <p:nvPr>
            <p:ph idx="1"/>
          </p:nvPr>
        </p:nvSpPr>
        <p:spPr>
          <a:xfrm>
            <a:off x="569843" y="1688277"/>
            <a:ext cx="8023295" cy="4427596"/>
          </a:xfrm>
        </p:spPr>
        <p:txBody>
          <a:bodyPr>
            <a:normAutofit/>
          </a:bodyPr>
          <a:lstStyle/>
          <a:p>
            <a:pPr lvl="0"/>
            <a:r>
              <a:rPr lang="en-GB" sz="2800" dirty="0">
                <a:solidFill>
                  <a:srgbClr val="555456"/>
                </a:solidFill>
                <a:latin typeface="Glypha LT Std" panose="02060503030505020204" pitchFamily="18" charset="0"/>
                <a:cs typeface="Tahoma" pitchFamily="34" charset="0"/>
              </a:rPr>
              <a:t>Background</a:t>
            </a:r>
          </a:p>
          <a:p>
            <a:pPr lvl="0"/>
            <a:r>
              <a:rPr lang="en-GB" sz="2800" dirty="0">
                <a:solidFill>
                  <a:srgbClr val="555456"/>
                </a:solidFill>
                <a:latin typeface="Glypha LT Std" panose="02060503030505020204" pitchFamily="18" charset="0"/>
                <a:cs typeface="Tahoma" pitchFamily="34" charset="0"/>
              </a:rPr>
              <a:t>GWR </a:t>
            </a:r>
          </a:p>
          <a:p>
            <a:pPr lvl="0"/>
            <a:r>
              <a:rPr lang="en-GB" sz="2800" dirty="0">
                <a:solidFill>
                  <a:srgbClr val="555456"/>
                </a:solidFill>
                <a:latin typeface="Glypha LT Std" panose="02060503030505020204" pitchFamily="18" charset="0"/>
                <a:cs typeface="Tahoma" pitchFamily="34" charset="0"/>
              </a:rPr>
              <a:t>More trains, More seats, More services</a:t>
            </a:r>
          </a:p>
          <a:p>
            <a:pPr lvl="0"/>
            <a:r>
              <a:rPr lang="en-GB" sz="2800" dirty="0">
                <a:solidFill>
                  <a:srgbClr val="555456"/>
                </a:solidFill>
                <a:latin typeface="Glypha LT Std" panose="02060503030505020204" pitchFamily="18" charset="0"/>
                <a:cs typeface="Tahoma" pitchFamily="34" charset="0"/>
              </a:rPr>
              <a:t>Strategic </a:t>
            </a:r>
            <a:br>
              <a:rPr lang="en-GB" sz="2800" dirty="0">
                <a:solidFill>
                  <a:srgbClr val="555456"/>
                </a:solidFill>
                <a:latin typeface="Glypha LT Std" panose="02060503030505020204" pitchFamily="18" charset="0"/>
                <a:cs typeface="Tahoma" pitchFamily="34" charset="0"/>
              </a:rPr>
            </a:br>
            <a:r>
              <a:rPr lang="en-GB" sz="2800" dirty="0">
                <a:solidFill>
                  <a:srgbClr val="555456"/>
                </a:solidFill>
                <a:latin typeface="Glypha LT Std" panose="02060503030505020204" pitchFamily="18" charset="0"/>
                <a:cs typeface="Tahoma" pitchFamily="34" charset="0"/>
              </a:rPr>
              <a:t>Challenges</a:t>
            </a:r>
          </a:p>
          <a:p>
            <a:pPr lvl="0"/>
            <a:r>
              <a:rPr lang="en-GB" sz="2800" dirty="0">
                <a:solidFill>
                  <a:srgbClr val="555456"/>
                </a:solidFill>
                <a:latin typeface="Glypha LT Std" panose="02060503030505020204" pitchFamily="18" charset="0"/>
                <a:cs typeface="Tahoma" pitchFamily="34" charset="0"/>
              </a:rPr>
              <a:t>Railways role in</a:t>
            </a:r>
            <a:br>
              <a:rPr lang="en-GB" sz="2800" dirty="0">
                <a:solidFill>
                  <a:srgbClr val="555456"/>
                </a:solidFill>
                <a:latin typeface="Glypha LT Std" panose="02060503030505020204" pitchFamily="18" charset="0"/>
                <a:cs typeface="Tahoma" pitchFamily="34" charset="0"/>
              </a:rPr>
            </a:br>
            <a:r>
              <a:rPr lang="en-GB" sz="2800" dirty="0">
                <a:solidFill>
                  <a:srgbClr val="555456"/>
                </a:solidFill>
                <a:latin typeface="Glypha LT Std" panose="02060503030505020204" pitchFamily="18" charset="0"/>
                <a:cs typeface="Tahoma" pitchFamily="34" charset="0"/>
              </a:rPr>
              <a:t>tourism – past, </a:t>
            </a:r>
            <a:br>
              <a:rPr lang="en-GB" sz="2800" dirty="0">
                <a:solidFill>
                  <a:srgbClr val="555456"/>
                </a:solidFill>
                <a:latin typeface="Glypha LT Std" panose="02060503030505020204" pitchFamily="18" charset="0"/>
                <a:cs typeface="Tahoma" pitchFamily="34" charset="0"/>
              </a:rPr>
            </a:br>
            <a:r>
              <a:rPr lang="en-GB" sz="2800" dirty="0">
                <a:solidFill>
                  <a:srgbClr val="555456"/>
                </a:solidFill>
                <a:latin typeface="Glypha LT Std" panose="02060503030505020204" pitchFamily="18" charset="0"/>
                <a:cs typeface="Tahoma" pitchFamily="34" charset="0"/>
              </a:rPr>
              <a:t>present and future</a:t>
            </a:r>
            <a:r>
              <a:rPr lang="en-GB" sz="2800" dirty="0">
                <a:solidFill>
                  <a:srgbClr val="555456"/>
                </a:solidFill>
                <a:latin typeface="Glypha LT Std Black" panose="02060803040505020204" pitchFamily="18" charset="0"/>
                <a:cs typeface="Tahoma" pitchFamily="34" charset="0"/>
              </a:rPr>
              <a:t/>
            </a:r>
            <a:br>
              <a:rPr lang="en-GB" sz="2800" dirty="0">
                <a:solidFill>
                  <a:srgbClr val="555456"/>
                </a:solidFill>
                <a:latin typeface="Glypha LT Std Black" panose="02060803040505020204" pitchFamily="18" charset="0"/>
                <a:cs typeface="Tahoma" pitchFamily="34" charset="0"/>
              </a:rPr>
            </a:br>
            <a:endParaRPr lang="en-GB" sz="2800" dirty="0">
              <a:solidFill>
                <a:srgbClr val="555456"/>
              </a:solidFill>
              <a:latin typeface="Glypha LT Std Black" panose="02060803040505020204" pitchFamily="18" charset="0"/>
              <a:cs typeface="Tahoma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8666163" y="6556375"/>
            <a:ext cx="401637" cy="2286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177D4AD-2318-48F5-886B-E6306E1080A5}" type="slidenum">
              <a: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cxnSp>
        <p:nvCxnSpPr>
          <p:cNvPr id="30" name="Straight Connector 29"/>
          <p:cNvCxnSpPr/>
          <p:nvPr/>
        </p:nvCxnSpPr>
        <p:spPr>
          <a:xfrm>
            <a:off x="457200" y="274638"/>
            <a:ext cx="8229600" cy="0"/>
          </a:xfrm>
          <a:prstGeom prst="line">
            <a:avLst/>
          </a:prstGeom>
          <a:ln w="57150" cmpd="sng">
            <a:solidFill>
              <a:srgbClr val="0D3A2F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/>
          <p:cNvCxnSpPr/>
          <p:nvPr/>
        </p:nvCxnSpPr>
        <p:spPr>
          <a:xfrm>
            <a:off x="457200" y="1431558"/>
            <a:ext cx="8229600" cy="0"/>
          </a:xfrm>
          <a:prstGeom prst="line">
            <a:avLst/>
          </a:prstGeom>
          <a:ln w="28575" cmpd="sng">
            <a:solidFill>
              <a:srgbClr val="000000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6002" y="3392555"/>
            <a:ext cx="4330798" cy="24389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440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642B9BB-9695-4C08-9C4E-BD98C11051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Glypha LT Std" panose="02060503030505020204" pitchFamily="18" charset="0"/>
              </a:rPr>
              <a:t>Mark Youngman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26B75273-3CC6-41BC-B006-B8632ED836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3000" dirty="0">
                <a:latin typeface="Glypha LT Std" panose="02060503030505020204" pitchFamily="18" charset="0"/>
              </a:rPr>
              <a:t>20+ years working in transport</a:t>
            </a:r>
          </a:p>
          <a:p>
            <a:r>
              <a:rPr lang="en-GB" sz="3000" dirty="0">
                <a:latin typeface="Glypha LT Std" panose="02060503030505020204" pitchFamily="18" charset="0"/>
              </a:rPr>
              <a:t>Worked for London Transport 1991-1996 (pre Crossrail, Oyster, Thameslink, Jubilee Line Extension and whilst BR was still in place)</a:t>
            </a:r>
          </a:p>
          <a:p>
            <a:r>
              <a:rPr lang="en-GB" sz="3000" dirty="0">
                <a:latin typeface="Glypha LT Std" panose="02060503030505020204" pitchFamily="18" charset="0"/>
              </a:rPr>
              <a:t>Studied History and Politics at Swansea University</a:t>
            </a:r>
          </a:p>
          <a:p>
            <a:r>
              <a:rPr lang="en-GB" sz="3000" dirty="0">
                <a:latin typeface="Glypha LT Std" panose="02060503030505020204" pitchFamily="18" charset="0"/>
              </a:rPr>
              <a:t>16 years working across range of transport industry in Wales – community rail, passenger representation, local authority, train operator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12645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1"/>
          <p:cNvSpPr>
            <a:spLocks noGrp="1"/>
          </p:cNvSpPr>
          <p:nvPr>
            <p:ph type="title"/>
          </p:nvPr>
        </p:nvSpPr>
        <p:spPr>
          <a:xfrm>
            <a:off x="457200" y="429726"/>
            <a:ext cx="8099425" cy="683111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>
                <a:solidFill>
                  <a:srgbClr val="0D3A2F"/>
                </a:solidFill>
                <a:latin typeface="Glypha LT Std Black" pitchFamily="18" charset="0"/>
                <a:cs typeface="Tahoma" pitchFamily="34" charset="0"/>
              </a:rPr>
              <a:t>Background </a:t>
            </a:r>
            <a:br>
              <a:rPr lang="en-GB" dirty="0">
                <a:solidFill>
                  <a:srgbClr val="0D3A2F"/>
                </a:solidFill>
                <a:latin typeface="Glypha LT Std Black" pitchFamily="18" charset="0"/>
                <a:cs typeface="Tahoma" pitchFamily="34" charset="0"/>
              </a:rPr>
            </a:br>
            <a:r>
              <a:rPr lang="en-GB" sz="3100" dirty="0">
                <a:solidFill>
                  <a:srgbClr val="0D3A2F"/>
                </a:solidFill>
                <a:latin typeface="Glypha LT Std Black" pitchFamily="18" charset="0"/>
                <a:cs typeface="Tahoma" pitchFamily="34" charset="0"/>
              </a:rPr>
              <a:t>FirstGroup </a:t>
            </a:r>
          </a:p>
        </p:txBody>
      </p:sp>
      <p:sp>
        <p:nvSpPr>
          <p:cNvPr id="18434" name="Content Placeholder 2"/>
          <p:cNvSpPr>
            <a:spLocks noGrp="1"/>
          </p:cNvSpPr>
          <p:nvPr>
            <p:ph idx="1"/>
          </p:nvPr>
        </p:nvSpPr>
        <p:spPr>
          <a:xfrm>
            <a:off x="1581150" y="1688277"/>
            <a:ext cx="7011988" cy="4427596"/>
          </a:xfrm>
        </p:spPr>
        <p:txBody>
          <a:bodyPr/>
          <a:lstStyle/>
          <a:p>
            <a:pPr lvl="0"/>
            <a:r>
              <a:rPr lang="en-GB" sz="2000" dirty="0">
                <a:solidFill>
                  <a:srgbClr val="0D3A2F"/>
                </a:solidFill>
                <a:latin typeface="Glypha LT Std" pitchFamily="18" charset="0"/>
                <a:cs typeface="Tahoma" pitchFamily="34" charset="0"/>
              </a:rPr>
              <a:t>Leading transport operator in UK and North America</a:t>
            </a:r>
          </a:p>
          <a:p>
            <a:pPr lvl="0"/>
            <a:r>
              <a:rPr lang="en-GB" sz="2000" dirty="0">
                <a:solidFill>
                  <a:srgbClr val="0D3A2F"/>
                </a:solidFill>
                <a:latin typeface="Glypha LT Std" pitchFamily="18" charset="0"/>
                <a:cs typeface="Tahoma" pitchFamily="34" charset="0"/>
              </a:rPr>
              <a:t>2.4 billion passengers a year </a:t>
            </a:r>
          </a:p>
          <a:p>
            <a:pPr lvl="0"/>
            <a:r>
              <a:rPr lang="en-GB" sz="2000" dirty="0">
                <a:solidFill>
                  <a:srgbClr val="0D3A2F"/>
                </a:solidFill>
                <a:latin typeface="Glypha LT Std" pitchFamily="18" charset="0"/>
                <a:cs typeface="Tahoma" pitchFamily="34" charset="0"/>
              </a:rPr>
              <a:t>Revenues of over £6bn a year</a:t>
            </a:r>
          </a:p>
          <a:p>
            <a:pPr lvl="0"/>
            <a:r>
              <a:rPr lang="en-GB" sz="2000" dirty="0">
                <a:solidFill>
                  <a:srgbClr val="0D3A2F"/>
                </a:solidFill>
                <a:latin typeface="Glypha LT Std" pitchFamily="18" charset="0"/>
                <a:cs typeface="Tahoma" pitchFamily="34" charset="0"/>
              </a:rPr>
              <a:t>Approximately 110,000 employees</a:t>
            </a:r>
          </a:p>
          <a:p>
            <a:pPr lvl="0"/>
            <a:r>
              <a:rPr lang="en-GB" sz="2000" dirty="0">
                <a:solidFill>
                  <a:srgbClr val="0D3A2F"/>
                </a:solidFill>
                <a:latin typeface="Glypha LT Std" pitchFamily="18" charset="0"/>
                <a:cs typeface="Tahoma" pitchFamily="34" charset="0"/>
              </a:rPr>
              <a:t>Five divisions:</a:t>
            </a:r>
          </a:p>
          <a:p>
            <a:pPr lvl="1"/>
            <a:r>
              <a:rPr lang="en-GB" sz="2000" dirty="0">
                <a:solidFill>
                  <a:srgbClr val="0D3A2F"/>
                </a:solidFill>
                <a:latin typeface="Glypha LT Std" pitchFamily="18" charset="0"/>
                <a:cs typeface="Tahoma" pitchFamily="34" charset="0"/>
              </a:rPr>
              <a:t>First Student </a:t>
            </a:r>
          </a:p>
          <a:p>
            <a:pPr lvl="1"/>
            <a:r>
              <a:rPr lang="en-GB" sz="2000" dirty="0">
                <a:solidFill>
                  <a:srgbClr val="0D3A2F"/>
                </a:solidFill>
                <a:latin typeface="Glypha LT Std" pitchFamily="18" charset="0"/>
                <a:cs typeface="Tahoma" pitchFamily="34" charset="0"/>
              </a:rPr>
              <a:t>First Transit</a:t>
            </a:r>
          </a:p>
          <a:p>
            <a:pPr lvl="1"/>
            <a:r>
              <a:rPr lang="en-GB" sz="2000" dirty="0">
                <a:solidFill>
                  <a:srgbClr val="0D3A2F"/>
                </a:solidFill>
                <a:latin typeface="Glypha LT Std" pitchFamily="18" charset="0"/>
                <a:cs typeface="Tahoma" pitchFamily="34" charset="0"/>
              </a:rPr>
              <a:t>Greyhound</a:t>
            </a:r>
          </a:p>
          <a:p>
            <a:pPr lvl="1"/>
            <a:r>
              <a:rPr lang="en-GB" sz="2000" dirty="0">
                <a:solidFill>
                  <a:srgbClr val="0D3A2F"/>
                </a:solidFill>
                <a:latin typeface="Glypha LT Std" pitchFamily="18" charset="0"/>
                <a:cs typeface="Tahoma" pitchFamily="34" charset="0"/>
              </a:rPr>
              <a:t>First Bus</a:t>
            </a:r>
          </a:p>
          <a:p>
            <a:pPr lvl="1"/>
            <a:r>
              <a:rPr lang="en-GB" sz="2000" dirty="0">
                <a:solidFill>
                  <a:srgbClr val="0D3A2F"/>
                </a:solidFill>
                <a:latin typeface="Glypha LT Std" pitchFamily="18" charset="0"/>
                <a:cs typeface="Tahoma" pitchFamily="34" charset="0"/>
              </a:rPr>
              <a:t>First Rail</a:t>
            </a:r>
          </a:p>
          <a:p>
            <a:pPr lvl="0"/>
            <a:endParaRPr lang="en-GB" dirty="0">
              <a:solidFill>
                <a:srgbClr val="555456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8666163" y="6556375"/>
            <a:ext cx="401637" cy="2286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177D4AD-2318-48F5-886B-E6306E1080A5}" type="slidenum">
              <a: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" name="Group 25"/>
          <p:cNvGrpSpPr>
            <a:grpSpLocks/>
          </p:cNvGrpSpPr>
          <p:nvPr/>
        </p:nvGrpSpPr>
        <p:grpSpPr bwMode="auto">
          <a:xfrm>
            <a:off x="539750" y="3937000"/>
            <a:ext cx="755650" cy="758825"/>
            <a:chOff x="469900" y="3867150"/>
            <a:chExt cx="755650" cy="758825"/>
          </a:xfrm>
        </p:grpSpPr>
        <p:sp>
          <p:nvSpPr>
            <p:cNvPr id="18454" name="Freeform 67"/>
            <p:cNvSpPr>
              <a:spLocks noEditPoints="1"/>
            </p:cNvSpPr>
            <p:nvPr/>
          </p:nvSpPr>
          <p:spPr bwMode="auto">
            <a:xfrm>
              <a:off x="936625" y="4294188"/>
              <a:ext cx="49213" cy="47625"/>
            </a:xfrm>
            <a:custGeom>
              <a:avLst/>
              <a:gdLst>
                <a:gd name="T0" fmla="*/ 2147483647 w 27"/>
                <a:gd name="T1" fmla="*/ 2147483647 h 27"/>
                <a:gd name="T2" fmla="*/ 2147483647 w 27"/>
                <a:gd name="T3" fmla="*/ 2147483647 h 27"/>
                <a:gd name="T4" fmla="*/ 2147483647 w 27"/>
                <a:gd name="T5" fmla="*/ 0 h 27"/>
                <a:gd name="T6" fmla="*/ 0 w 27"/>
                <a:gd name="T7" fmla="*/ 2147483647 h 27"/>
                <a:gd name="T8" fmla="*/ 2147483647 w 27"/>
                <a:gd name="T9" fmla="*/ 2147483647 h 27"/>
                <a:gd name="T10" fmla="*/ 2147483647 w 27"/>
                <a:gd name="T11" fmla="*/ 2147483647 h 27"/>
                <a:gd name="T12" fmla="*/ 2147483647 w 27"/>
                <a:gd name="T13" fmla="*/ 2147483647 h 27"/>
                <a:gd name="T14" fmla="*/ 2147483647 w 27"/>
                <a:gd name="T15" fmla="*/ 2147483647 h 27"/>
                <a:gd name="T16" fmla="*/ 2147483647 w 27"/>
                <a:gd name="T17" fmla="*/ 2147483647 h 27"/>
                <a:gd name="T18" fmla="*/ 2147483647 w 27"/>
                <a:gd name="T19" fmla="*/ 2147483647 h 27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27"/>
                <a:gd name="T31" fmla="*/ 0 h 27"/>
                <a:gd name="T32" fmla="*/ 27 w 27"/>
                <a:gd name="T33" fmla="*/ 27 h 27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27" h="27">
                  <a:moveTo>
                    <a:pt x="13" y="27"/>
                  </a:moveTo>
                  <a:cubicBezTo>
                    <a:pt x="21" y="27"/>
                    <a:pt x="27" y="21"/>
                    <a:pt x="27" y="13"/>
                  </a:cubicBezTo>
                  <a:cubicBezTo>
                    <a:pt x="27" y="6"/>
                    <a:pt x="21" y="0"/>
                    <a:pt x="13" y="0"/>
                  </a:cubicBezTo>
                  <a:cubicBezTo>
                    <a:pt x="6" y="0"/>
                    <a:pt x="0" y="6"/>
                    <a:pt x="0" y="13"/>
                  </a:cubicBezTo>
                  <a:cubicBezTo>
                    <a:pt x="0" y="21"/>
                    <a:pt x="6" y="27"/>
                    <a:pt x="13" y="27"/>
                  </a:cubicBezTo>
                  <a:moveTo>
                    <a:pt x="6" y="13"/>
                  </a:moveTo>
                  <a:cubicBezTo>
                    <a:pt x="6" y="10"/>
                    <a:pt x="9" y="6"/>
                    <a:pt x="13" y="6"/>
                  </a:cubicBezTo>
                  <a:cubicBezTo>
                    <a:pt x="17" y="6"/>
                    <a:pt x="21" y="10"/>
                    <a:pt x="21" y="13"/>
                  </a:cubicBezTo>
                  <a:cubicBezTo>
                    <a:pt x="21" y="17"/>
                    <a:pt x="17" y="21"/>
                    <a:pt x="13" y="21"/>
                  </a:cubicBezTo>
                  <a:cubicBezTo>
                    <a:pt x="9" y="21"/>
                    <a:pt x="6" y="17"/>
                    <a:pt x="6" y="13"/>
                  </a:cubicBezTo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8455" name="Freeform 68"/>
            <p:cNvSpPr>
              <a:spLocks noEditPoints="1"/>
            </p:cNvSpPr>
            <p:nvPr/>
          </p:nvSpPr>
          <p:spPr bwMode="auto">
            <a:xfrm>
              <a:off x="688975" y="4294188"/>
              <a:ext cx="46038" cy="47625"/>
            </a:xfrm>
            <a:custGeom>
              <a:avLst/>
              <a:gdLst>
                <a:gd name="T0" fmla="*/ 2147483647 w 26"/>
                <a:gd name="T1" fmla="*/ 2147483647 h 27"/>
                <a:gd name="T2" fmla="*/ 2147483647 w 26"/>
                <a:gd name="T3" fmla="*/ 2147483647 h 27"/>
                <a:gd name="T4" fmla="*/ 2147483647 w 26"/>
                <a:gd name="T5" fmla="*/ 0 h 27"/>
                <a:gd name="T6" fmla="*/ 0 w 26"/>
                <a:gd name="T7" fmla="*/ 2147483647 h 27"/>
                <a:gd name="T8" fmla="*/ 2147483647 w 26"/>
                <a:gd name="T9" fmla="*/ 2147483647 h 27"/>
                <a:gd name="T10" fmla="*/ 2147483647 w 26"/>
                <a:gd name="T11" fmla="*/ 2147483647 h 27"/>
                <a:gd name="T12" fmla="*/ 2147483647 w 26"/>
                <a:gd name="T13" fmla="*/ 2147483647 h 27"/>
                <a:gd name="T14" fmla="*/ 2147483647 w 26"/>
                <a:gd name="T15" fmla="*/ 2147483647 h 27"/>
                <a:gd name="T16" fmla="*/ 2147483647 w 26"/>
                <a:gd name="T17" fmla="*/ 2147483647 h 27"/>
                <a:gd name="T18" fmla="*/ 2147483647 w 26"/>
                <a:gd name="T19" fmla="*/ 2147483647 h 27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26"/>
                <a:gd name="T31" fmla="*/ 0 h 27"/>
                <a:gd name="T32" fmla="*/ 26 w 26"/>
                <a:gd name="T33" fmla="*/ 27 h 27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26" h="27">
                  <a:moveTo>
                    <a:pt x="13" y="27"/>
                  </a:moveTo>
                  <a:cubicBezTo>
                    <a:pt x="20" y="27"/>
                    <a:pt x="26" y="21"/>
                    <a:pt x="26" y="13"/>
                  </a:cubicBezTo>
                  <a:cubicBezTo>
                    <a:pt x="26" y="6"/>
                    <a:pt x="20" y="0"/>
                    <a:pt x="13" y="0"/>
                  </a:cubicBezTo>
                  <a:cubicBezTo>
                    <a:pt x="6" y="0"/>
                    <a:pt x="0" y="6"/>
                    <a:pt x="0" y="13"/>
                  </a:cubicBezTo>
                  <a:cubicBezTo>
                    <a:pt x="0" y="21"/>
                    <a:pt x="6" y="27"/>
                    <a:pt x="13" y="27"/>
                  </a:cubicBezTo>
                  <a:moveTo>
                    <a:pt x="6" y="13"/>
                  </a:moveTo>
                  <a:cubicBezTo>
                    <a:pt x="6" y="10"/>
                    <a:pt x="9" y="6"/>
                    <a:pt x="13" y="6"/>
                  </a:cubicBezTo>
                  <a:cubicBezTo>
                    <a:pt x="17" y="6"/>
                    <a:pt x="20" y="10"/>
                    <a:pt x="20" y="13"/>
                  </a:cubicBezTo>
                  <a:cubicBezTo>
                    <a:pt x="20" y="17"/>
                    <a:pt x="17" y="21"/>
                    <a:pt x="13" y="21"/>
                  </a:cubicBezTo>
                  <a:cubicBezTo>
                    <a:pt x="9" y="21"/>
                    <a:pt x="6" y="17"/>
                    <a:pt x="6" y="13"/>
                  </a:cubicBezTo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8456" name="Freeform 69"/>
            <p:cNvSpPr>
              <a:spLocks noEditPoints="1"/>
            </p:cNvSpPr>
            <p:nvPr/>
          </p:nvSpPr>
          <p:spPr bwMode="auto">
            <a:xfrm>
              <a:off x="595313" y="4162425"/>
              <a:ext cx="504825" cy="166688"/>
            </a:xfrm>
            <a:custGeom>
              <a:avLst/>
              <a:gdLst>
                <a:gd name="T0" fmla="*/ 2147483647 w 281"/>
                <a:gd name="T1" fmla="*/ 2147483647 h 92"/>
                <a:gd name="T2" fmla="*/ 2147483647 w 281"/>
                <a:gd name="T3" fmla="*/ 2147483647 h 92"/>
                <a:gd name="T4" fmla="*/ 2147483647 w 281"/>
                <a:gd name="T5" fmla="*/ 2147483647 h 92"/>
                <a:gd name="T6" fmla="*/ 2147483647 w 281"/>
                <a:gd name="T7" fmla="*/ 2147483647 h 92"/>
                <a:gd name="T8" fmla="*/ 2147483647 w 281"/>
                <a:gd name="T9" fmla="*/ 2147483647 h 92"/>
                <a:gd name="T10" fmla="*/ 2147483647 w 281"/>
                <a:gd name="T11" fmla="*/ 2147483647 h 92"/>
                <a:gd name="T12" fmla="*/ 2147483647 w 281"/>
                <a:gd name="T13" fmla="*/ 2147483647 h 92"/>
                <a:gd name="T14" fmla="*/ 2147483647 w 281"/>
                <a:gd name="T15" fmla="*/ 2147483647 h 92"/>
                <a:gd name="T16" fmla="*/ 2147483647 w 281"/>
                <a:gd name="T17" fmla="*/ 2147483647 h 92"/>
                <a:gd name="T18" fmla="*/ 2147483647 w 281"/>
                <a:gd name="T19" fmla="*/ 2147483647 h 92"/>
                <a:gd name="T20" fmla="*/ 2147483647 w 281"/>
                <a:gd name="T21" fmla="*/ 2147483647 h 92"/>
                <a:gd name="T22" fmla="*/ 2147483647 w 281"/>
                <a:gd name="T23" fmla="*/ 2147483647 h 92"/>
                <a:gd name="T24" fmla="*/ 2147483647 w 281"/>
                <a:gd name="T25" fmla="*/ 2147483647 h 92"/>
                <a:gd name="T26" fmla="*/ 2147483647 w 281"/>
                <a:gd name="T27" fmla="*/ 2147483647 h 92"/>
                <a:gd name="T28" fmla="*/ 2147483647 w 281"/>
                <a:gd name="T29" fmla="*/ 2147483647 h 92"/>
                <a:gd name="T30" fmla="*/ 2147483647 w 281"/>
                <a:gd name="T31" fmla="*/ 2147483647 h 92"/>
                <a:gd name="T32" fmla="*/ 2147483647 w 281"/>
                <a:gd name="T33" fmla="*/ 2147483647 h 92"/>
                <a:gd name="T34" fmla="*/ 2147483647 w 281"/>
                <a:gd name="T35" fmla="*/ 2147483647 h 92"/>
                <a:gd name="T36" fmla="*/ 2147483647 w 281"/>
                <a:gd name="T37" fmla="*/ 2147483647 h 92"/>
                <a:gd name="T38" fmla="*/ 2147483647 w 281"/>
                <a:gd name="T39" fmla="*/ 2147483647 h 92"/>
                <a:gd name="T40" fmla="*/ 2147483647 w 281"/>
                <a:gd name="T41" fmla="*/ 2147483647 h 92"/>
                <a:gd name="T42" fmla="*/ 2147483647 w 281"/>
                <a:gd name="T43" fmla="*/ 2147483647 h 92"/>
                <a:gd name="T44" fmla="*/ 2147483647 w 281"/>
                <a:gd name="T45" fmla="*/ 2147483647 h 92"/>
                <a:gd name="T46" fmla="*/ 2147483647 w 281"/>
                <a:gd name="T47" fmla="*/ 2147483647 h 92"/>
                <a:gd name="T48" fmla="*/ 2147483647 w 281"/>
                <a:gd name="T49" fmla="*/ 2147483647 h 92"/>
                <a:gd name="T50" fmla="*/ 2147483647 w 281"/>
                <a:gd name="T51" fmla="*/ 2147483647 h 92"/>
                <a:gd name="T52" fmla="*/ 2147483647 w 281"/>
                <a:gd name="T53" fmla="*/ 2147483647 h 92"/>
                <a:gd name="T54" fmla="*/ 2147483647 w 281"/>
                <a:gd name="T55" fmla="*/ 2147483647 h 92"/>
                <a:gd name="T56" fmla="*/ 2147483647 w 281"/>
                <a:gd name="T57" fmla="*/ 2147483647 h 92"/>
                <a:gd name="T58" fmla="*/ 2147483647 w 281"/>
                <a:gd name="T59" fmla="*/ 2147483647 h 92"/>
                <a:gd name="T60" fmla="*/ 2147483647 w 281"/>
                <a:gd name="T61" fmla="*/ 2147483647 h 92"/>
                <a:gd name="T62" fmla="*/ 2147483647 w 281"/>
                <a:gd name="T63" fmla="*/ 2147483647 h 92"/>
                <a:gd name="T64" fmla="*/ 2147483647 w 281"/>
                <a:gd name="T65" fmla="*/ 2147483647 h 92"/>
                <a:gd name="T66" fmla="*/ 2147483647 w 281"/>
                <a:gd name="T67" fmla="*/ 2147483647 h 92"/>
                <a:gd name="T68" fmla="*/ 2147483647 w 281"/>
                <a:gd name="T69" fmla="*/ 2147483647 h 92"/>
                <a:gd name="T70" fmla="*/ 2147483647 w 281"/>
                <a:gd name="T71" fmla="*/ 2147483647 h 92"/>
                <a:gd name="T72" fmla="*/ 2147483647 w 281"/>
                <a:gd name="T73" fmla="*/ 2147483647 h 92"/>
                <a:gd name="T74" fmla="*/ 2147483647 w 281"/>
                <a:gd name="T75" fmla="*/ 2147483647 h 92"/>
                <a:gd name="T76" fmla="*/ 2147483647 w 281"/>
                <a:gd name="T77" fmla="*/ 2147483647 h 92"/>
                <a:gd name="T78" fmla="*/ 2147483647 w 281"/>
                <a:gd name="T79" fmla="*/ 2147483647 h 92"/>
                <a:gd name="T80" fmla="*/ 2147483647 w 281"/>
                <a:gd name="T81" fmla="*/ 2147483647 h 92"/>
                <a:gd name="T82" fmla="*/ 2147483647 w 281"/>
                <a:gd name="T83" fmla="*/ 2147483647 h 92"/>
                <a:gd name="T84" fmla="*/ 2147483647 w 281"/>
                <a:gd name="T85" fmla="*/ 0 h 92"/>
                <a:gd name="T86" fmla="*/ 2147483647 w 281"/>
                <a:gd name="T87" fmla="*/ 2147483647 h 92"/>
                <a:gd name="T88" fmla="*/ 2147483647 w 281"/>
                <a:gd name="T89" fmla="*/ 2147483647 h 92"/>
                <a:gd name="T90" fmla="*/ 2147483647 w 281"/>
                <a:gd name="T91" fmla="*/ 2147483647 h 92"/>
                <a:gd name="T92" fmla="*/ 2147483647 w 281"/>
                <a:gd name="T93" fmla="*/ 2147483647 h 92"/>
                <a:gd name="T94" fmla="*/ 2147483647 w 281"/>
                <a:gd name="T95" fmla="*/ 2147483647 h 92"/>
                <a:gd name="T96" fmla="*/ 2147483647 w 281"/>
                <a:gd name="T97" fmla="*/ 2147483647 h 92"/>
                <a:gd name="T98" fmla="*/ 2147483647 w 281"/>
                <a:gd name="T99" fmla="*/ 2147483647 h 92"/>
                <a:gd name="T100" fmla="*/ 2147483647 w 281"/>
                <a:gd name="T101" fmla="*/ 2147483647 h 92"/>
                <a:gd name="T102" fmla="*/ 2147483647 w 281"/>
                <a:gd name="T103" fmla="*/ 2147483647 h 92"/>
                <a:gd name="T104" fmla="*/ 2147483647 w 281"/>
                <a:gd name="T105" fmla="*/ 2147483647 h 92"/>
                <a:gd name="T106" fmla="*/ 2147483647 w 281"/>
                <a:gd name="T107" fmla="*/ 2147483647 h 92"/>
                <a:gd name="T108" fmla="*/ 2147483647 w 281"/>
                <a:gd name="T109" fmla="*/ 2147483647 h 92"/>
                <a:gd name="T110" fmla="*/ 0 w 281"/>
                <a:gd name="T111" fmla="*/ 2147483647 h 92"/>
                <a:gd name="T112" fmla="*/ 0 w 281"/>
                <a:gd name="T113" fmla="*/ 2147483647 h 92"/>
                <a:gd name="T114" fmla="*/ 2147483647 w 281"/>
                <a:gd name="T115" fmla="*/ 2147483647 h 92"/>
                <a:gd name="T116" fmla="*/ 2147483647 w 281"/>
                <a:gd name="T117" fmla="*/ 2147483647 h 92"/>
                <a:gd name="T118" fmla="*/ 2147483647 w 281"/>
                <a:gd name="T119" fmla="*/ 2147483647 h 92"/>
                <a:gd name="T120" fmla="*/ 2147483647 w 281"/>
                <a:gd name="T121" fmla="*/ 2147483647 h 92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w 281"/>
                <a:gd name="T184" fmla="*/ 0 h 92"/>
                <a:gd name="T185" fmla="*/ 281 w 281"/>
                <a:gd name="T186" fmla="*/ 92 h 92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T183" t="T184" r="T185" b="T186"/>
              <a:pathLst>
                <a:path w="281" h="92">
                  <a:moveTo>
                    <a:pt x="36" y="18"/>
                  </a:moveTo>
                  <a:cubicBezTo>
                    <a:pt x="18" y="18"/>
                    <a:pt x="18" y="18"/>
                    <a:pt x="18" y="18"/>
                  </a:cubicBezTo>
                  <a:cubicBezTo>
                    <a:pt x="18" y="80"/>
                    <a:pt x="18" y="80"/>
                    <a:pt x="18" y="80"/>
                  </a:cubicBezTo>
                  <a:cubicBezTo>
                    <a:pt x="36" y="80"/>
                    <a:pt x="36" y="80"/>
                    <a:pt x="36" y="80"/>
                  </a:cubicBezTo>
                  <a:lnTo>
                    <a:pt x="36" y="18"/>
                  </a:lnTo>
                  <a:close/>
                  <a:moveTo>
                    <a:pt x="92" y="42"/>
                  </a:moveTo>
                  <a:cubicBezTo>
                    <a:pt x="95" y="42"/>
                    <a:pt x="98" y="40"/>
                    <a:pt x="98" y="37"/>
                  </a:cubicBezTo>
                  <a:cubicBezTo>
                    <a:pt x="98" y="23"/>
                    <a:pt x="98" y="23"/>
                    <a:pt x="98" y="23"/>
                  </a:cubicBezTo>
                  <a:cubicBezTo>
                    <a:pt x="98" y="20"/>
                    <a:pt x="95" y="18"/>
                    <a:pt x="92" y="18"/>
                  </a:cubicBezTo>
                  <a:cubicBezTo>
                    <a:pt x="56" y="18"/>
                    <a:pt x="56" y="18"/>
                    <a:pt x="56" y="18"/>
                  </a:cubicBezTo>
                  <a:cubicBezTo>
                    <a:pt x="53" y="18"/>
                    <a:pt x="50" y="20"/>
                    <a:pt x="50" y="23"/>
                  </a:cubicBezTo>
                  <a:cubicBezTo>
                    <a:pt x="50" y="37"/>
                    <a:pt x="50" y="37"/>
                    <a:pt x="50" y="37"/>
                  </a:cubicBezTo>
                  <a:cubicBezTo>
                    <a:pt x="50" y="40"/>
                    <a:pt x="53" y="42"/>
                    <a:pt x="56" y="42"/>
                  </a:cubicBezTo>
                  <a:lnTo>
                    <a:pt x="92" y="42"/>
                  </a:lnTo>
                  <a:close/>
                  <a:moveTo>
                    <a:pt x="263" y="42"/>
                  </a:moveTo>
                  <a:cubicBezTo>
                    <a:pt x="266" y="42"/>
                    <a:pt x="269" y="40"/>
                    <a:pt x="269" y="37"/>
                  </a:cubicBezTo>
                  <a:cubicBezTo>
                    <a:pt x="269" y="23"/>
                    <a:pt x="269" y="23"/>
                    <a:pt x="269" y="23"/>
                  </a:cubicBezTo>
                  <a:cubicBezTo>
                    <a:pt x="269" y="20"/>
                    <a:pt x="266" y="18"/>
                    <a:pt x="263" y="18"/>
                  </a:cubicBezTo>
                  <a:cubicBezTo>
                    <a:pt x="227" y="18"/>
                    <a:pt x="227" y="18"/>
                    <a:pt x="227" y="18"/>
                  </a:cubicBezTo>
                  <a:cubicBezTo>
                    <a:pt x="224" y="18"/>
                    <a:pt x="221" y="20"/>
                    <a:pt x="221" y="23"/>
                  </a:cubicBezTo>
                  <a:cubicBezTo>
                    <a:pt x="221" y="37"/>
                    <a:pt x="221" y="37"/>
                    <a:pt x="221" y="37"/>
                  </a:cubicBezTo>
                  <a:cubicBezTo>
                    <a:pt x="221" y="40"/>
                    <a:pt x="224" y="42"/>
                    <a:pt x="227" y="42"/>
                  </a:cubicBezTo>
                  <a:lnTo>
                    <a:pt x="263" y="42"/>
                  </a:lnTo>
                  <a:close/>
                  <a:moveTo>
                    <a:pt x="206" y="42"/>
                  </a:moveTo>
                  <a:cubicBezTo>
                    <a:pt x="209" y="42"/>
                    <a:pt x="212" y="40"/>
                    <a:pt x="212" y="37"/>
                  </a:cubicBezTo>
                  <a:cubicBezTo>
                    <a:pt x="212" y="23"/>
                    <a:pt x="212" y="23"/>
                    <a:pt x="212" y="23"/>
                  </a:cubicBezTo>
                  <a:cubicBezTo>
                    <a:pt x="212" y="20"/>
                    <a:pt x="209" y="18"/>
                    <a:pt x="206" y="18"/>
                  </a:cubicBezTo>
                  <a:cubicBezTo>
                    <a:pt x="170" y="18"/>
                    <a:pt x="170" y="18"/>
                    <a:pt x="170" y="18"/>
                  </a:cubicBezTo>
                  <a:cubicBezTo>
                    <a:pt x="167" y="18"/>
                    <a:pt x="164" y="20"/>
                    <a:pt x="164" y="23"/>
                  </a:cubicBezTo>
                  <a:cubicBezTo>
                    <a:pt x="164" y="37"/>
                    <a:pt x="164" y="37"/>
                    <a:pt x="164" y="37"/>
                  </a:cubicBezTo>
                  <a:cubicBezTo>
                    <a:pt x="164" y="40"/>
                    <a:pt x="167" y="42"/>
                    <a:pt x="170" y="42"/>
                  </a:cubicBezTo>
                  <a:lnTo>
                    <a:pt x="206" y="42"/>
                  </a:lnTo>
                  <a:close/>
                  <a:moveTo>
                    <a:pt x="148" y="42"/>
                  </a:moveTo>
                  <a:cubicBezTo>
                    <a:pt x="151" y="42"/>
                    <a:pt x="154" y="40"/>
                    <a:pt x="154" y="37"/>
                  </a:cubicBezTo>
                  <a:cubicBezTo>
                    <a:pt x="154" y="23"/>
                    <a:pt x="154" y="23"/>
                    <a:pt x="154" y="23"/>
                  </a:cubicBezTo>
                  <a:cubicBezTo>
                    <a:pt x="154" y="20"/>
                    <a:pt x="151" y="18"/>
                    <a:pt x="148" y="18"/>
                  </a:cubicBezTo>
                  <a:cubicBezTo>
                    <a:pt x="112" y="18"/>
                    <a:pt x="112" y="18"/>
                    <a:pt x="112" y="18"/>
                  </a:cubicBezTo>
                  <a:cubicBezTo>
                    <a:pt x="109" y="18"/>
                    <a:pt x="107" y="20"/>
                    <a:pt x="107" y="23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0"/>
                    <a:pt x="109" y="42"/>
                    <a:pt x="112" y="42"/>
                  </a:cubicBezTo>
                  <a:lnTo>
                    <a:pt x="148" y="42"/>
                  </a:lnTo>
                  <a:close/>
                  <a:moveTo>
                    <a:pt x="23" y="1"/>
                  </a:moveTo>
                  <a:cubicBezTo>
                    <a:pt x="266" y="0"/>
                    <a:pt x="266" y="0"/>
                    <a:pt x="266" y="0"/>
                  </a:cubicBezTo>
                  <a:cubicBezTo>
                    <a:pt x="266" y="0"/>
                    <a:pt x="274" y="2"/>
                    <a:pt x="276" y="6"/>
                  </a:cubicBezTo>
                  <a:cubicBezTo>
                    <a:pt x="278" y="9"/>
                    <a:pt x="280" y="20"/>
                    <a:pt x="280" y="20"/>
                  </a:cubicBezTo>
                  <a:cubicBezTo>
                    <a:pt x="280" y="68"/>
                    <a:pt x="280" y="68"/>
                    <a:pt x="280" y="68"/>
                  </a:cubicBezTo>
                  <a:cubicBezTo>
                    <a:pt x="280" y="68"/>
                    <a:pt x="281" y="79"/>
                    <a:pt x="273" y="80"/>
                  </a:cubicBezTo>
                  <a:cubicBezTo>
                    <a:pt x="266" y="82"/>
                    <a:pt x="220" y="89"/>
                    <a:pt x="220" y="89"/>
                  </a:cubicBezTo>
                  <a:cubicBezTo>
                    <a:pt x="220" y="89"/>
                    <a:pt x="223" y="69"/>
                    <a:pt x="204" y="69"/>
                  </a:cubicBezTo>
                  <a:cubicBezTo>
                    <a:pt x="185" y="69"/>
                    <a:pt x="186" y="91"/>
                    <a:pt x="186" y="91"/>
                  </a:cubicBezTo>
                  <a:cubicBezTo>
                    <a:pt x="82" y="91"/>
                    <a:pt x="82" y="91"/>
                    <a:pt x="82" y="91"/>
                  </a:cubicBezTo>
                  <a:cubicBezTo>
                    <a:pt x="82" y="91"/>
                    <a:pt x="86" y="69"/>
                    <a:pt x="66" y="69"/>
                  </a:cubicBezTo>
                  <a:cubicBezTo>
                    <a:pt x="45" y="69"/>
                    <a:pt x="48" y="92"/>
                    <a:pt x="48" y="92"/>
                  </a:cubicBezTo>
                  <a:cubicBezTo>
                    <a:pt x="9" y="91"/>
                    <a:pt x="9" y="91"/>
                    <a:pt x="9" y="91"/>
                  </a:cubicBezTo>
                  <a:cubicBezTo>
                    <a:pt x="9" y="91"/>
                    <a:pt x="4" y="90"/>
                    <a:pt x="3" y="88"/>
                  </a:cubicBezTo>
                  <a:cubicBezTo>
                    <a:pt x="1" y="85"/>
                    <a:pt x="0" y="79"/>
                    <a:pt x="0" y="79"/>
                  </a:cubicBezTo>
                  <a:cubicBezTo>
                    <a:pt x="0" y="52"/>
                    <a:pt x="0" y="52"/>
                    <a:pt x="0" y="52"/>
                  </a:cubicBezTo>
                  <a:cubicBezTo>
                    <a:pt x="0" y="52"/>
                    <a:pt x="3" y="48"/>
                    <a:pt x="5" y="41"/>
                  </a:cubicBezTo>
                  <a:cubicBezTo>
                    <a:pt x="7" y="35"/>
                    <a:pt x="8" y="19"/>
                    <a:pt x="10" y="13"/>
                  </a:cubicBezTo>
                  <a:cubicBezTo>
                    <a:pt x="11" y="8"/>
                    <a:pt x="13" y="3"/>
                    <a:pt x="15" y="2"/>
                  </a:cubicBezTo>
                  <a:cubicBezTo>
                    <a:pt x="18" y="0"/>
                    <a:pt x="23" y="1"/>
                    <a:pt x="23" y="1"/>
                  </a:cubicBezTo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8457" name="Freeform 70"/>
            <p:cNvSpPr>
              <a:spLocks noEditPoints="1"/>
            </p:cNvSpPr>
            <p:nvPr/>
          </p:nvSpPr>
          <p:spPr bwMode="auto">
            <a:xfrm>
              <a:off x="595313" y="4162425"/>
              <a:ext cx="504825" cy="166688"/>
            </a:xfrm>
            <a:custGeom>
              <a:avLst/>
              <a:gdLst>
                <a:gd name="T0" fmla="*/ 2147483647 w 281"/>
                <a:gd name="T1" fmla="*/ 2147483647 h 92"/>
                <a:gd name="T2" fmla="*/ 2147483647 w 281"/>
                <a:gd name="T3" fmla="*/ 2147483647 h 92"/>
                <a:gd name="T4" fmla="*/ 2147483647 w 281"/>
                <a:gd name="T5" fmla="*/ 2147483647 h 92"/>
                <a:gd name="T6" fmla="*/ 2147483647 w 281"/>
                <a:gd name="T7" fmla="*/ 2147483647 h 92"/>
                <a:gd name="T8" fmla="*/ 2147483647 w 281"/>
                <a:gd name="T9" fmla="*/ 2147483647 h 92"/>
                <a:gd name="T10" fmla="*/ 2147483647 w 281"/>
                <a:gd name="T11" fmla="*/ 2147483647 h 92"/>
                <a:gd name="T12" fmla="*/ 2147483647 w 281"/>
                <a:gd name="T13" fmla="*/ 2147483647 h 92"/>
                <a:gd name="T14" fmla="*/ 2147483647 w 281"/>
                <a:gd name="T15" fmla="*/ 2147483647 h 92"/>
                <a:gd name="T16" fmla="*/ 2147483647 w 281"/>
                <a:gd name="T17" fmla="*/ 2147483647 h 92"/>
                <a:gd name="T18" fmla="*/ 2147483647 w 281"/>
                <a:gd name="T19" fmla="*/ 2147483647 h 92"/>
                <a:gd name="T20" fmla="*/ 2147483647 w 281"/>
                <a:gd name="T21" fmla="*/ 2147483647 h 92"/>
                <a:gd name="T22" fmla="*/ 2147483647 w 281"/>
                <a:gd name="T23" fmla="*/ 2147483647 h 92"/>
                <a:gd name="T24" fmla="*/ 2147483647 w 281"/>
                <a:gd name="T25" fmla="*/ 2147483647 h 92"/>
                <a:gd name="T26" fmla="*/ 2147483647 w 281"/>
                <a:gd name="T27" fmla="*/ 2147483647 h 92"/>
                <a:gd name="T28" fmla="*/ 2147483647 w 281"/>
                <a:gd name="T29" fmla="*/ 2147483647 h 92"/>
                <a:gd name="T30" fmla="*/ 2147483647 w 281"/>
                <a:gd name="T31" fmla="*/ 2147483647 h 92"/>
                <a:gd name="T32" fmla="*/ 2147483647 w 281"/>
                <a:gd name="T33" fmla="*/ 2147483647 h 92"/>
                <a:gd name="T34" fmla="*/ 2147483647 w 281"/>
                <a:gd name="T35" fmla="*/ 2147483647 h 92"/>
                <a:gd name="T36" fmla="*/ 2147483647 w 281"/>
                <a:gd name="T37" fmla="*/ 2147483647 h 92"/>
                <a:gd name="T38" fmla="*/ 2147483647 w 281"/>
                <a:gd name="T39" fmla="*/ 2147483647 h 92"/>
                <a:gd name="T40" fmla="*/ 2147483647 w 281"/>
                <a:gd name="T41" fmla="*/ 2147483647 h 92"/>
                <a:gd name="T42" fmla="*/ 2147483647 w 281"/>
                <a:gd name="T43" fmla="*/ 2147483647 h 92"/>
                <a:gd name="T44" fmla="*/ 2147483647 w 281"/>
                <a:gd name="T45" fmla="*/ 2147483647 h 92"/>
                <a:gd name="T46" fmla="*/ 2147483647 w 281"/>
                <a:gd name="T47" fmla="*/ 2147483647 h 92"/>
                <a:gd name="T48" fmla="*/ 2147483647 w 281"/>
                <a:gd name="T49" fmla="*/ 2147483647 h 92"/>
                <a:gd name="T50" fmla="*/ 2147483647 w 281"/>
                <a:gd name="T51" fmla="*/ 2147483647 h 92"/>
                <a:gd name="T52" fmla="*/ 2147483647 w 281"/>
                <a:gd name="T53" fmla="*/ 2147483647 h 92"/>
                <a:gd name="T54" fmla="*/ 2147483647 w 281"/>
                <a:gd name="T55" fmla="*/ 2147483647 h 92"/>
                <a:gd name="T56" fmla="*/ 2147483647 w 281"/>
                <a:gd name="T57" fmla="*/ 2147483647 h 92"/>
                <a:gd name="T58" fmla="*/ 2147483647 w 281"/>
                <a:gd name="T59" fmla="*/ 2147483647 h 92"/>
                <a:gd name="T60" fmla="*/ 2147483647 w 281"/>
                <a:gd name="T61" fmla="*/ 2147483647 h 92"/>
                <a:gd name="T62" fmla="*/ 2147483647 w 281"/>
                <a:gd name="T63" fmla="*/ 2147483647 h 92"/>
                <a:gd name="T64" fmla="*/ 2147483647 w 281"/>
                <a:gd name="T65" fmla="*/ 2147483647 h 92"/>
                <a:gd name="T66" fmla="*/ 2147483647 w 281"/>
                <a:gd name="T67" fmla="*/ 2147483647 h 92"/>
                <a:gd name="T68" fmla="*/ 2147483647 w 281"/>
                <a:gd name="T69" fmla="*/ 2147483647 h 92"/>
                <a:gd name="T70" fmla="*/ 2147483647 w 281"/>
                <a:gd name="T71" fmla="*/ 2147483647 h 92"/>
                <a:gd name="T72" fmla="*/ 2147483647 w 281"/>
                <a:gd name="T73" fmla="*/ 2147483647 h 92"/>
                <a:gd name="T74" fmla="*/ 2147483647 w 281"/>
                <a:gd name="T75" fmla="*/ 2147483647 h 92"/>
                <a:gd name="T76" fmla="*/ 2147483647 w 281"/>
                <a:gd name="T77" fmla="*/ 2147483647 h 92"/>
                <a:gd name="T78" fmla="*/ 2147483647 w 281"/>
                <a:gd name="T79" fmla="*/ 2147483647 h 92"/>
                <a:gd name="T80" fmla="*/ 2147483647 w 281"/>
                <a:gd name="T81" fmla="*/ 2147483647 h 92"/>
                <a:gd name="T82" fmla="*/ 2147483647 w 281"/>
                <a:gd name="T83" fmla="*/ 2147483647 h 92"/>
                <a:gd name="T84" fmla="*/ 2147483647 w 281"/>
                <a:gd name="T85" fmla="*/ 0 h 92"/>
                <a:gd name="T86" fmla="*/ 2147483647 w 281"/>
                <a:gd name="T87" fmla="*/ 2147483647 h 92"/>
                <a:gd name="T88" fmla="*/ 2147483647 w 281"/>
                <a:gd name="T89" fmla="*/ 2147483647 h 92"/>
                <a:gd name="T90" fmla="*/ 2147483647 w 281"/>
                <a:gd name="T91" fmla="*/ 2147483647 h 92"/>
                <a:gd name="T92" fmla="*/ 2147483647 w 281"/>
                <a:gd name="T93" fmla="*/ 2147483647 h 92"/>
                <a:gd name="T94" fmla="*/ 2147483647 w 281"/>
                <a:gd name="T95" fmla="*/ 2147483647 h 92"/>
                <a:gd name="T96" fmla="*/ 2147483647 w 281"/>
                <a:gd name="T97" fmla="*/ 2147483647 h 92"/>
                <a:gd name="T98" fmla="*/ 2147483647 w 281"/>
                <a:gd name="T99" fmla="*/ 2147483647 h 92"/>
                <a:gd name="T100" fmla="*/ 2147483647 w 281"/>
                <a:gd name="T101" fmla="*/ 2147483647 h 92"/>
                <a:gd name="T102" fmla="*/ 2147483647 w 281"/>
                <a:gd name="T103" fmla="*/ 2147483647 h 92"/>
                <a:gd name="T104" fmla="*/ 2147483647 w 281"/>
                <a:gd name="T105" fmla="*/ 2147483647 h 92"/>
                <a:gd name="T106" fmla="*/ 2147483647 w 281"/>
                <a:gd name="T107" fmla="*/ 2147483647 h 92"/>
                <a:gd name="T108" fmla="*/ 2147483647 w 281"/>
                <a:gd name="T109" fmla="*/ 2147483647 h 92"/>
                <a:gd name="T110" fmla="*/ 0 w 281"/>
                <a:gd name="T111" fmla="*/ 2147483647 h 92"/>
                <a:gd name="T112" fmla="*/ 0 w 281"/>
                <a:gd name="T113" fmla="*/ 2147483647 h 92"/>
                <a:gd name="T114" fmla="*/ 2147483647 w 281"/>
                <a:gd name="T115" fmla="*/ 2147483647 h 92"/>
                <a:gd name="T116" fmla="*/ 2147483647 w 281"/>
                <a:gd name="T117" fmla="*/ 2147483647 h 92"/>
                <a:gd name="T118" fmla="*/ 2147483647 w 281"/>
                <a:gd name="T119" fmla="*/ 2147483647 h 92"/>
                <a:gd name="T120" fmla="*/ 2147483647 w 281"/>
                <a:gd name="T121" fmla="*/ 2147483647 h 92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w 281"/>
                <a:gd name="T184" fmla="*/ 0 h 92"/>
                <a:gd name="T185" fmla="*/ 281 w 281"/>
                <a:gd name="T186" fmla="*/ 92 h 92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T183" t="T184" r="T185" b="T186"/>
              <a:pathLst>
                <a:path w="281" h="92">
                  <a:moveTo>
                    <a:pt x="36" y="18"/>
                  </a:moveTo>
                  <a:cubicBezTo>
                    <a:pt x="18" y="18"/>
                    <a:pt x="18" y="18"/>
                    <a:pt x="18" y="18"/>
                  </a:cubicBezTo>
                  <a:cubicBezTo>
                    <a:pt x="18" y="80"/>
                    <a:pt x="18" y="80"/>
                    <a:pt x="18" y="80"/>
                  </a:cubicBezTo>
                  <a:cubicBezTo>
                    <a:pt x="36" y="80"/>
                    <a:pt x="36" y="80"/>
                    <a:pt x="36" y="80"/>
                  </a:cubicBezTo>
                  <a:lnTo>
                    <a:pt x="36" y="18"/>
                  </a:lnTo>
                  <a:close/>
                  <a:moveTo>
                    <a:pt x="92" y="42"/>
                  </a:moveTo>
                  <a:cubicBezTo>
                    <a:pt x="95" y="42"/>
                    <a:pt x="98" y="40"/>
                    <a:pt x="98" y="37"/>
                  </a:cubicBezTo>
                  <a:cubicBezTo>
                    <a:pt x="98" y="23"/>
                    <a:pt x="98" y="23"/>
                    <a:pt x="98" y="23"/>
                  </a:cubicBezTo>
                  <a:cubicBezTo>
                    <a:pt x="98" y="20"/>
                    <a:pt x="95" y="18"/>
                    <a:pt x="92" y="18"/>
                  </a:cubicBezTo>
                  <a:cubicBezTo>
                    <a:pt x="56" y="18"/>
                    <a:pt x="56" y="18"/>
                    <a:pt x="56" y="18"/>
                  </a:cubicBezTo>
                  <a:cubicBezTo>
                    <a:pt x="53" y="18"/>
                    <a:pt x="50" y="20"/>
                    <a:pt x="50" y="23"/>
                  </a:cubicBezTo>
                  <a:cubicBezTo>
                    <a:pt x="50" y="37"/>
                    <a:pt x="50" y="37"/>
                    <a:pt x="50" y="37"/>
                  </a:cubicBezTo>
                  <a:cubicBezTo>
                    <a:pt x="50" y="40"/>
                    <a:pt x="53" y="42"/>
                    <a:pt x="56" y="42"/>
                  </a:cubicBezTo>
                  <a:lnTo>
                    <a:pt x="92" y="42"/>
                  </a:lnTo>
                  <a:close/>
                  <a:moveTo>
                    <a:pt x="263" y="42"/>
                  </a:moveTo>
                  <a:cubicBezTo>
                    <a:pt x="266" y="42"/>
                    <a:pt x="269" y="40"/>
                    <a:pt x="269" y="37"/>
                  </a:cubicBezTo>
                  <a:cubicBezTo>
                    <a:pt x="269" y="23"/>
                    <a:pt x="269" y="23"/>
                    <a:pt x="269" y="23"/>
                  </a:cubicBezTo>
                  <a:cubicBezTo>
                    <a:pt x="269" y="20"/>
                    <a:pt x="266" y="18"/>
                    <a:pt x="263" y="18"/>
                  </a:cubicBezTo>
                  <a:cubicBezTo>
                    <a:pt x="227" y="18"/>
                    <a:pt x="227" y="18"/>
                    <a:pt x="227" y="18"/>
                  </a:cubicBezTo>
                  <a:cubicBezTo>
                    <a:pt x="224" y="18"/>
                    <a:pt x="221" y="20"/>
                    <a:pt x="221" y="23"/>
                  </a:cubicBezTo>
                  <a:cubicBezTo>
                    <a:pt x="221" y="37"/>
                    <a:pt x="221" y="37"/>
                    <a:pt x="221" y="37"/>
                  </a:cubicBezTo>
                  <a:cubicBezTo>
                    <a:pt x="221" y="40"/>
                    <a:pt x="224" y="42"/>
                    <a:pt x="227" y="42"/>
                  </a:cubicBezTo>
                  <a:lnTo>
                    <a:pt x="263" y="42"/>
                  </a:lnTo>
                  <a:close/>
                  <a:moveTo>
                    <a:pt x="206" y="42"/>
                  </a:moveTo>
                  <a:cubicBezTo>
                    <a:pt x="209" y="42"/>
                    <a:pt x="212" y="40"/>
                    <a:pt x="212" y="37"/>
                  </a:cubicBezTo>
                  <a:cubicBezTo>
                    <a:pt x="212" y="23"/>
                    <a:pt x="212" y="23"/>
                    <a:pt x="212" y="23"/>
                  </a:cubicBezTo>
                  <a:cubicBezTo>
                    <a:pt x="212" y="20"/>
                    <a:pt x="209" y="18"/>
                    <a:pt x="206" y="18"/>
                  </a:cubicBezTo>
                  <a:cubicBezTo>
                    <a:pt x="170" y="18"/>
                    <a:pt x="170" y="18"/>
                    <a:pt x="170" y="18"/>
                  </a:cubicBezTo>
                  <a:cubicBezTo>
                    <a:pt x="167" y="18"/>
                    <a:pt x="164" y="20"/>
                    <a:pt x="164" y="23"/>
                  </a:cubicBezTo>
                  <a:cubicBezTo>
                    <a:pt x="164" y="37"/>
                    <a:pt x="164" y="37"/>
                    <a:pt x="164" y="37"/>
                  </a:cubicBezTo>
                  <a:cubicBezTo>
                    <a:pt x="164" y="40"/>
                    <a:pt x="167" y="42"/>
                    <a:pt x="170" y="42"/>
                  </a:cubicBezTo>
                  <a:lnTo>
                    <a:pt x="206" y="42"/>
                  </a:lnTo>
                  <a:close/>
                  <a:moveTo>
                    <a:pt x="148" y="42"/>
                  </a:moveTo>
                  <a:cubicBezTo>
                    <a:pt x="151" y="42"/>
                    <a:pt x="154" y="40"/>
                    <a:pt x="154" y="37"/>
                  </a:cubicBezTo>
                  <a:cubicBezTo>
                    <a:pt x="154" y="23"/>
                    <a:pt x="154" y="23"/>
                    <a:pt x="154" y="23"/>
                  </a:cubicBezTo>
                  <a:cubicBezTo>
                    <a:pt x="154" y="20"/>
                    <a:pt x="151" y="18"/>
                    <a:pt x="148" y="18"/>
                  </a:cubicBezTo>
                  <a:cubicBezTo>
                    <a:pt x="112" y="18"/>
                    <a:pt x="112" y="18"/>
                    <a:pt x="112" y="18"/>
                  </a:cubicBezTo>
                  <a:cubicBezTo>
                    <a:pt x="109" y="18"/>
                    <a:pt x="107" y="20"/>
                    <a:pt x="107" y="23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0"/>
                    <a:pt x="109" y="42"/>
                    <a:pt x="112" y="42"/>
                  </a:cubicBezTo>
                  <a:lnTo>
                    <a:pt x="148" y="42"/>
                  </a:lnTo>
                  <a:close/>
                  <a:moveTo>
                    <a:pt x="23" y="1"/>
                  </a:moveTo>
                  <a:cubicBezTo>
                    <a:pt x="266" y="0"/>
                    <a:pt x="266" y="0"/>
                    <a:pt x="266" y="0"/>
                  </a:cubicBezTo>
                  <a:cubicBezTo>
                    <a:pt x="266" y="0"/>
                    <a:pt x="274" y="2"/>
                    <a:pt x="276" y="6"/>
                  </a:cubicBezTo>
                  <a:cubicBezTo>
                    <a:pt x="278" y="9"/>
                    <a:pt x="280" y="20"/>
                    <a:pt x="280" y="20"/>
                  </a:cubicBezTo>
                  <a:cubicBezTo>
                    <a:pt x="280" y="68"/>
                    <a:pt x="280" y="68"/>
                    <a:pt x="280" y="68"/>
                  </a:cubicBezTo>
                  <a:cubicBezTo>
                    <a:pt x="280" y="68"/>
                    <a:pt x="281" y="79"/>
                    <a:pt x="273" y="80"/>
                  </a:cubicBezTo>
                  <a:cubicBezTo>
                    <a:pt x="266" y="82"/>
                    <a:pt x="220" y="89"/>
                    <a:pt x="220" y="89"/>
                  </a:cubicBezTo>
                  <a:cubicBezTo>
                    <a:pt x="220" y="89"/>
                    <a:pt x="223" y="69"/>
                    <a:pt x="204" y="69"/>
                  </a:cubicBezTo>
                  <a:cubicBezTo>
                    <a:pt x="185" y="69"/>
                    <a:pt x="186" y="91"/>
                    <a:pt x="186" y="91"/>
                  </a:cubicBezTo>
                  <a:cubicBezTo>
                    <a:pt x="82" y="91"/>
                    <a:pt x="82" y="91"/>
                    <a:pt x="82" y="91"/>
                  </a:cubicBezTo>
                  <a:cubicBezTo>
                    <a:pt x="82" y="91"/>
                    <a:pt x="86" y="69"/>
                    <a:pt x="66" y="69"/>
                  </a:cubicBezTo>
                  <a:cubicBezTo>
                    <a:pt x="45" y="69"/>
                    <a:pt x="48" y="92"/>
                    <a:pt x="48" y="92"/>
                  </a:cubicBezTo>
                  <a:cubicBezTo>
                    <a:pt x="9" y="91"/>
                    <a:pt x="9" y="91"/>
                    <a:pt x="9" y="91"/>
                  </a:cubicBezTo>
                  <a:cubicBezTo>
                    <a:pt x="9" y="91"/>
                    <a:pt x="4" y="90"/>
                    <a:pt x="3" y="88"/>
                  </a:cubicBezTo>
                  <a:cubicBezTo>
                    <a:pt x="1" y="85"/>
                    <a:pt x="0" y="79"/>
                    <a:pt x="0" y="79"/>
                  </a:cubicBezTo>
                  <a:cubicBezTo>
                    <a:pt x="0" y="52"/>
                    <a:pt x="0" y="52"/>
                    <a:pt x="0" y="52"/>
                  </a:cubicBezTo>
                  <a:cubicBezTo>
                    <a:pt x="0" y="52"/>
                    <a:pt x="3" y="48"/>
                    <a:pt x="5" y="41"/>
                  </a:cubicBezTo>
                  <a:cubicBezTo>
                    <a:pt x="7" y="35"/>
                    <a:pt x="8" y="19"/>
                    <a:pt x="10" y="13"/>
                  </a:cubicBezTo>
                  <a:cubicBezTo>
                    <a:pt x="11" y="8"/>
                    <a:pt x="13" y="3"/>
                    <a:pt x="15" y="2"/>
                  </a:cubicBezTo>
                  <a:cubicBezTo>
                    <a:pt x="18" y="0"/>
                    <a:pt x="23" y="1"/>
                    <a:pt x="23" y="1"/>
                  </a:cubicBezTo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8458" name="Freeform 71"/>
            <p:cNvSpPr>
              <a:spLocks noEditPoints="1"/>
            </p:cNvSpPr>
            <p:nvPr/>
          </p:nvSpPr>
          <p:spPr bwMode="auto">
            <a:xfrm>
              <a:off x="469900" y="3867150"/>
              <a:ext cx="755650" cy="758825"/>
            </a:xfrm>
            <a:custGeom>
              <a:avLst/>
              <a:gdLst>
                <a:gd name="T0" fmla="*/ 2147483647 w 421"/>
                <a:gd name="T1" fmla="*/ 2147483647 h 421"/>
                <a:gd name="T2" fmla="*/ 2147483647 w 421"/>
                <a:gd name="T3" fmla="*/ 2147483647 h 421"/>
                <a:gd name="T4" fmla="*/ 2147483647 w 421"/>
                <a:gd name="T5" fmla="*/ 0 h 421"/>
                <a:gd name="T6" fmla="*/ 0 w 421"/>
                <a:gd name="T7" fmla="*/ 2147483647 h 421"/>
                <a:gd name="T8" fmla="*/ 2147483647 w 421"/>
                <a:gd name="T9" fmla="*/ 2147483647 h 421"/>
                <a:gd name="T10" fmla="*/ 2147483647 w 421"/>
                <a:gd name="T11" fmla="*/ 2147483647 h 421"/>
                <a:gd name="T12" fmla="*/ 2147483647 w 421"/>
                <a:gd name="T13" fmla="*/ 2147483647 h 421"/>
                <a:gd name="T14" fmla="*/ 2147483647 w 421"/>
                <a:gd name="T15" fmla="*/ 2147483647 h 421"/>
                <a:gd name="T16" fmla="*/ 2147483647 w 421"/>
                <a:gd name="T17" fmla="*/ 2147483647 h 421"/>
                <a:gd name="T18" fmla="*/ 2147483647 w 421"/>
                <a:gd name="T19" fmla="*/ 2147483647 h 421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421"/>
                <a:gd name="T31" fmla="*/ 0 h 421"/>
                <a:gd name="T32" fmla="*/ 421 w 421"/>
                <a:gd name="T33" fmla="*/ 421 h 421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421" h="421">
                  <a:moveTo>
                    <a:pt x="210" y="421"/>
                  </a:moveTo>
                  <a:cubicBezTo>
                    <a:pt x="326" y="421"/>
                    <a:pt x="421" y="327"/>
                    <a:pt x="421" y="211"/>
                  </a:cubicBezTo>
                  <a:cubicBezTo>
                    <a:pt x="421" y="95"/>
                    <a:pt x="326" y="0"/>
                    <a:pt x="210" y="0"/>
                  </a:cubicBezTo>
                  <a:cubicBezTo>
                    <a:pt x="94" y="0"/>
                    <a:pt x="0" y="95"/>
                    <a:pt x="0" y="211"/>
                  </a:cubicBezTo>
                  <a:cubicBezTo>
                    <a:pt x="0" y="327"/>
                    <a:pt x="94" y="421"/>
                    <a:pt x="210" y="421"/>
                  </a:cubicBezTo>
                  <a:moveTo>
                    <a:pt x="37" y="211"/>
                  </a:moveTo>
                  <a:cubicBezTo>
                    <a:pt x="37" y="115"/>
                    <a:pt x="115" y="38"/>
                    <a:pt x="210" y="38"/>
                  </a:cubicBezTo>
                  <a:cubicBezTo>
                    <a:pt x="306" y="38"/>
                    <a:pt x="383" y="115"/>
                    <a:pt x="383" y="211"/>
                  </a:cubicBezTo>
                  <a:cubicBezTo>
                    <a:pt x="383" y="306"/>
                    <a:pt x="306" y="384"/>
                    <a:pt x="210" y="384"/>
                  </a:cubicBezTo>
                  <a:cubicBezTo>
                    <a:pt x="115" y="384"/>
                    <a:pt x="37" y="306"/>
                    <a:pt x="37" y="211"/>
                  </a:cubicBezTo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" name="Group 31"/>
          <p:cNvGrpSpPr>
            <a:grpSpLocks/>
          </p:cNvGrpSpPr>
          <p:nvPr/>
        </p:nvGrpSpPr>
        <p:grpSpPr bwMode="auto">
          <a:xfrm>
            <a:off x="539750" y="4733925"/>
            <a:ext cx="755650" cy="760413"/>
            <a:chOff x="469900" y="4643438"/>
            <a:chExt cx="755650" cy="760412"/>
          </a:xfrm>
        </p:grpSpPr>
        <p:sp>
          <p:nvSpPr>
            <p:cNvPr id="18444" name="Freeform 72"/>
            <p:cNvSpPr>
              <a:spLocks noEditPoints="1"/>
            </p:cNvSpPr>
            <p:nvPr/>
          </p:nvSpPr>
          <p:spPr bwMode="auto">
            <a:xfrm>
              <a:off x="690563" y="4803775"/>
              <a:ext cx="303212" cy="223838"/>
            </a:xfrm>
            <a:custGeom>
              <a:avLst/>
              <a:gdLst>
                <a:gd name="T0" fmla="*/ 2147483647 w 169"/>
                <a:gd name="T1" fmla="*/ 2147483647 h 124"/>
                <a:gd name="T2" fmla="*/ 2147483647 w 169"/>
                <a:gd name="T3" fmla="*/ 2147483647 h 124"/>
                <a:gd name="T4" fmla="*/ 2147483647 w 169"/>
                <a:gd name="T5" fmla="*/ 2147483647 h 124"/>
                <a:gd name="T6" fmla="*/ 2147483647 w 169"/>
                <a:gd name="T7" fmla="*/ 2147483647 h 124"/>
                <a:gd name="T8" fmla="*/ 2147483647 w 169"/>
                <a:gd name="T9" fmla="*/ 2147483647 h 124"/>
                <a:gd name="T10" fmla="*/ 2147483647 w 169"/>
                <a:gd name="T11" fmla="*/ 2147483647 h 124"/>
                <a:gd name="T12" fmla="*/ 2147483647 w 169"/>
                <a:gd name="T13" fmla="*/ 2147483647 h 124"/>
                <a:gd name="T14" fmla="*/ 2147483647 w 169"/>
                <a:gd name="T15" fmla="*/ 2147483647 h 124"/>
                <a:gd name="T16" fmla="*/ 2147483647 w 169"/>
                <a:gd name="T17" fmla="*/ 2147483647 h 124"/>
                <a:gd name="T18" fmla="*/ 2147483647 w 169"/>
                <a:gd name="T19" fmla="*/ 2147483647 h 124"/>
                <a:gd name="T20" fmla="*/ 2147483647 w 169"/>
                <a:gd name="T21" fmla="*/ 2147483647 h 124"/>
                <a:gd name="T22" fmla="*/ 2147483647 w 169"/>
                <a:gd name="T23" fmla="*/ 2147483647 h 124"/>
                <a:gd name="T24" fmla="*/ 2147483647 w 169"/>
                <a:gd name="T25" fmla="*/ 2147483647 h 124"/>
                <a:gd name="T26" fmla="*/ 2147483647 w 169"/>
                <a:gd name="T27" fmla="*/ 2147483647 h 124"/>
                <a:gd name="T28" fmla="*/ 2147483647 w 169"/>
                <a:gd name="T29" fmla="*/ 2147483647 h 124"/>
                <a:gd name="T30" fmla="*/ 2147483647 w 169"/>
                <a:gd name="T31" fmla="*/ 2147483647 h 124"/>
                <a:gd name="T32" fmla="*/ 2147483647 w 169"/>
                <a:gd name="T33" fmla="*/ 2147483647 h 124"/>
                <a:gd name="T34" fmla="*/ 2147483647 w 169"/>
                <a:gd name="T35" fmla="*/ 2147483647 h 124"/>
                <a:gd name="T36" fmla="*/ 2147483647 w 169"/>
                <a:gd name="T37" fmla="*/ 2147483647 h 124"/>
                <a:gd name="T38" fmla="*/ 2147483647 w 169"/>
                <a:gd name="T39" fmla="*/ 2147483647 h 124"/>
                <a:gd name="T40" fmla="*/ 2147483647 w 169"/>
                <a:gd name="T41" fmla="*/ 2147483647 h 124"/>
                <a:gd name="T42" fmla="*/ 2147483647 w 169"/>
                <a:gd name="T43" fmla="*/ 2147483647 h 124"/>
                <a:gd name="T44" fmla="*/ 2147483647 w 169"/>
                <a:gd name="T45" fmla="*/ 2147483647 h 124"/>
                <a:gd name="T46" fmla="*/ 2147483647 w 169"/>
                <a:gd name="T47" fmla="*/ 2147483647 h 124"/>
                <a:gd name="T48" fmla="*/ 2147483647 w 169"/>
                <a:gd name="T49" fmla="*/ 2147483647 h 124"/>
                <a:gd name="T50" fmla="*/ 2147483647 w 169"/>
                <a:gd name="T51" fmla="*/ 2147483647 h 124"/>
                <a:gd name="T52" fmla="*/ 2147483647 w 169"/>
                <a:gd name="T53" fmla="*/ 2147483647 h 124"/>
                <a:gd name="T54" fmla="*/ 2147483647 w 169"/>
                <a:gd name="T55" fmla="*/ 2147483647 h 124"/>
                <a:gd name="T56" fmla="*/ 2147483647 w 169"/>
                <a:gd name="T57" fmla="*/ 2147483647 h 124"/>
                <a:gd name="T58" fmla="*/ 2147483647 w 169"/>
                <a:gd name="T59" fmla="*/ 2147483647 h 124"/>
                <a:gd name="T60" fmla="*/ 2147483647 w 169"/>
                <a:gd name="T61" fmla="*/ 2147483647 h 124"/>
                <a:gd name="T62" fmla="*/ 2147483647 w 169"/>
                <a:gd name="T63" fmla="*/ 2147483647 h 124"/>
                <a:gd name="T64" fmla="*/ 2147483647 w 169"/>
                <a:gd name="T65" fmla="*/ 2147483647 h 124"/>
                <a:gd name="T66" fmla="*/ 2147483647 w 169"/>
                <a:gd name="T67" fmla="*/ 2147483647 h 124"/>
                <a:gd name="T68" fmla="*/ 2147483647 w 169"/>
                <a:gd name="T69" fmla="*/ 2147483647 h 124"/>
                <a:gd name="T70" fmla="*/ 2147483647 w 169"/>
                <a:gd name="T71" fmla="*/ 2147483647 h 124"/>
                <a:gd name="T72" fmla="*/ 2147483647 w 169"/>
                <a:gd name="T73" fmla="*/ 2147483647 h 124"/>
                <a:gd name="T74" fmla="*/ 2147483647 w 169"/>
                <a:gd name="T75" fmla="*/ 2147483647 h 124"/>
                <a:gd name="T76" fmla="*/ 2147483647 w 169"/>
                <a:gd name="T77" fmla="*/ 2147483647 h 124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w 169"/>
                <a:gd name="T118" fmla="*/ 0 h 124"/>
                <a:gd name="T119" fmla="*/ 169 w 169"/>
                <a:gd name="T120" fmla="*/ 124 h 124"/>
              </a:gdLst>
              <a:ahLst/>
              <a:cxnLst>
                <a:cxn ang="T78">
                  <a:pos x="T0" y="T1"/>
                </a:cxn>
                <a:cxn ang="T79">
                  <a:pos x="T2" y="T3"/>
                </a:cxn>
                <a:cxn ang="T80">
                  <a:pos x="T4" y="T5"/>
                </a:cxn>
                <a:cxn ang="T81">
                  <a:pos x="T6" y="T7"/>
                </a:cxn>
                <a:cxn ang="T82">
                  <a:pos x="T8" y="T9"/>
                </a:cxn>
                <a:cxn ang="T83">
                  <a:pos x="T10" y="T11"/>
                </a:cxn>
                <a:cxn ang="T84">
                  <a:pos x="T12" y="T13"/>
                </a:cxn>
                <a:cxn ang="T85">
                  <a:pos x="T14" y="T15"/>
                </a:cxn>
                <a:cxn ang="T86">
                  <a:pos x="T16" y="T17"/>
                </a:cxn>
                <a:cxn ang="T87">
                  <a:pos x="T18" y="T19"/>
                </a:cxn>
                <a:cxn ang="T88">
                  <a:pos x="T20" y="T21"/>
                </a:cxn>
                <a:cxn ang="T89">
                  <a:pos x="T22" y="T23"/>
                </a:cxn>
                <a:cxn ang="T90">
                  <a:pos x="T24" y="T25"/>
                </a:cxn>
                <a:cxn ang="T91">
                  <a:pos x="T26" y="T27"/>
                </a:cxn>
                <a:cxn ang="T92">
                  <a:pos x="T28" y="T29"/>
                </a:cxn>
                <a:cxn ang="T93">
                  <a:pos x="T30" y="T31"/>
                </a:cxn>
                <a:cxn ang="T94">
                  <a:pos x="T32" y="T33"/>
                </a:cxn>
                <a:cxn ang="T95">
                  <a:pos x="T34" y="T35"/>
                </a:cxn>
                <a:cxn ang="T96">
                  <a:pos x="T36" y="T37"/>
                </a:cxn>
                <a:cxn ang="T97">
                  <a:pos x="T38" y="T39"/>
                </a:cxn>
                <a:cxn ang="T98">
                  <a:pos x="T40" y="T41"/>
                </a:cxn>
                <a:cxn ang="T99">
                  <a:pos x="T42" y="T43"/>
                </a:cxn>
                <a:cxn ang="T100">
                  <a:pos x="T44" y="T45"/>
                </a:cxn>
                <a:cxn ang="T101">
                  <a:pos x="T46" y="T47"/>
                </a:cxn>
                <a:cxn ang="T102">
                  <a:pos x="T48" y="T49"/>
                </a:cxn>
                <a:cxn ang="T103">
                  <a:pos x="T50" y="T51"/>
                </a:cxn>
                <a:cxn ang="T104">
                  <a:pos x="T52" y="T53"/>
                </a:cxn>
                <a:cxn ang="T105">
                  <a:pos x="T54" y="T55"/>
                </a:cxn>
                <a:cxn ang="T106">
                  <a:pos x="T56" y="T57"/>
                </a:cxn>
                <a:cxn ang="T107">
                  <a:pos x="T58" y="T59"/>
                </a:cxn>
                <a:cxn ang="T108">
                  <a:pos x="T60" y="T61"/>
                </a:cxn>
                <a:cxn ang="T109">
                  <a:pos x="T62" y="T63"/>
                </a:cxn>
                <a:cxn ang="T110">
                  <a:pos x="T64" y="T65"/>
                </a:cxn>
                <a:cxn ang="T111">
                  <a:pos x="T66" y="T67"/>
                </a:cxn>
                <a:cxn ang="T112">
                  <a:pos x="T68" y="T69"/>
                </a:cxn>
                <a:cxn ang="T113">
                  <a:pos x="T70" y="T71"/>
                </a:cxn>
                <a:cxn ang="T114">
                  <a:pos x="T72" y="T73"/>
                </a:cxn>
                <a:cxn ang="T115">
                  <a:pos x="T74" y="T75"/>
                </a:cxn>
                <a:cxn ang="T116">
                  <a:pos x="T76" y="T77"/>
                </a:cxn>
              </a:cxnLst>
              <a:rect l="T117" t="T118" r="T119" b="T120"/>
              <a:pathLst>
                <a:path w="169" h="124">
                  <a:moveTo>
                    <a:pt x="104" y="12"/>
                  </a:moveTo>
                  <a:cubicBezTo>
                    <a:pt x="69" y="11"/>
                    <a:pt x="69" y="11"/>
                    <a:pt x="69" y="11"/>
                  </a:cubicBezTo>
                  <a:cubicBezTo>
                    <a:pt x="69" y="11"/>
                    <a:pt x="65" y="12"/>
                    <a:pt x="63" y="13"/>
                  </a:cubicBezTo>
                  <a:cubicBezTo>
                    <a:pt x="62" y="14"/>
                    <a:pt x="62" y="18"/>
                    <a:pt x="62" y="18"/>
                  </a:cubicBezTo>
                  <a:cubicBezTo>
                    <a:pt x="62" y="28"/>
                    <a:pt x="62" y="28"/>
                    <a:pt x="62" y="28"/>
                  </a:cubicBezTo>
                  <a:cubicBezTo>
                    <a:pt x="24" y="28"/>
                    <a:pt x="24" y="28"/>
                    <a:pt x="24" y="28"/>
                  </a:cubicBezTo>
                  <a:cubicBezTo>
                    <a:pt x="24" y="28"/>
                    <a:pt x="17" y="28"/>
                    <a:pt x="15" y="31"/>
                  </a:cubicBezTo>
                  <a:cubicBezTo>
                    <a:pt x="11" y="35"/>
                    <a:pt x="12" y="41"/>
                    <a:pt x="12" y="41"/>
                  </a:cubicBezTo>
                  <a:cubicBezTo>
                    <a:pt x="12" y="81"/>
                    <a:pt x="12" y="81"/>
                    <a:pt x="12" y="81"/>
                  </a:cubicBezTo>
                  <a:cubicBezTo>
                    <a:pt x="160" y="81"/>
                    <a:pt x="160" y="81"/>
                    <a:pt x="160" y="81"/>
                  </a:cubicBezTo>
                  <a:cubicBezTo>
                    <a:pt x="160" y="41"/>
                    <a:pt x="160" y="41"/>
                    <a:pt x="160" y="41"/>
                  </a:cubicBezTo>
                  <a:cubicBezTo>
                    <a:pt x="160" y="41"/>
                    <a:pt x="161" y="35"/>
                    <a:pt x="158" y="31"/>
                  </a:cubicBezTo>
                  <a:cubicBezTo>
                    <a:pt x="156" y="28"/>
                    <a:pt x="149" y="28"/>
                    <a:pt x="149" y="28"/>
                  </a:cubicBezTo>
                  <a:cubicBezTo>
                    <a:pt x="111" y="28"/>
                    <a:pt x="111" y="28"/>
                    <a:pt x="111" y="28"/>
                  </a:cubicBezTo>
                  <a:cubicBezTo>
                    <a:pt x="111" y="18"/>
                    <a:pt x="111" y="18"/>
                    <a:pt x="111" y="18"/>
                  </a:cubicBezTo>
                  <a:cubicBezTo>
                    <a:pt x="111" y="18"/>
                    <a:pt x="111" y="15"/>
                    <a:pt x="109" y="13"/>
                  </a:cubicBezTo>
                  <a:cubicBezTo>
                    <a:pt x="107" y="12"/>
                    <a:pt x="104" y="12"/>
                    <a:pt x="104" y="12"/>
                  </a:cubicBezTo>
                  <a:moveTo>
                    <a:pt x="87" y="1"/>
                  </a:moveTo>
                  <a:cubicBezTo>
                    <a:pt x="111" y="1"/>
                    <a:pt x="111" y="1"/>
                    <a:pt x="111" y="1"/>
                  </a:cubicBezTo>
                  <a:cubicBezTo>
                    <a:pt x="111" y="1"/>
                    <a:pt x="134" y="1"/>
                    <a:pt x="151" y="13"/>
                  </a:cubicBezTo>
                  <a:cubicBezTo>
                    <a:pt x="169" y="26"/>
                    <a:pt x="169" y="44"/>
                    <a:pt x="169" y="44"/>
                  </a:cubicBezTo>
                  <a:cubicBezTo>
                    <a:pt x="169" y="124"/>
                    <a:pt x="169" y="124"/>
                    <a:pt x="169" y="124"/>
                  </a:cubicBezTo>
                  <a:cubicBezTo>
                    <a:pt x="160" y="124"/>
                    <a:pt x="160" y="124"/>
                    <a:pt x="160" y="124"/>
                  </a:cubicBezTo>
                  <a:cubicBezTo>
                    <a:pt x="160" y="109"/>
                    <a:pt x="160" y="109"/>
                    <a:pt x="160" y="109"/>
                  </a:cubicBezTo>
                  <a:cubicBezTo>
                    <a:pt x="158" y="106"/>
                    <a:pt x="158" y="106"/>
                    <a:pt x="158" y="106"/>
                  </a:cubicBezTo>
                  <a:cubicBezTo>
                    <a:pt x="115" y="106"/>
                    <a:pt x="115" y="106"/>
                    <a:pt x="115" y="106"/>
                  </a:cubicBezTo>
                  <a:cubicBezTo>
                    <a:pt x="113" y="110"/>
                    <a:pt x="113" y="110"/>
                    <a:pt x="113" y="110"/>
                  </a:cubicBezTo>
                  <a:cubicBezTo>
                    <a:pt x="113" y="124"/>
                    <a:pt x="113" y="124"/>
                    <a:pt x="113" y="124"/>
                  </a:cubicBezTo>
                  <a:cubicBezTo>
                    <a:pt x="59" y="124"/>
                    <a:pt x="59" y="124"/>
                    <a:pt x="59" y="124"/>
                  </a:cubicBezTo>
                  <a:cubicBezTo>
                    <a:pt x="59" y="109"/>
                    <a:pt x="59" y="109"/>
                    <a:pt x="59" y="109"/>
                  </a:cubicBezTo>
                  <a:cubicBezTo>
                    <a:pt x="56" y="106"/>
                    <a:pt x="56" y="106"/>
                    <a:pt x="56" y="106"/>
                  </a:cubicBezTo>
                  <a:cubicBezTo>
                    <a:pt x="14" y="106"/>
                    <a:pt x="14" y="106"/>
                    <a:pt x="14" y="106"/>
                  </a:cubicBezTo>
                  <a:cubicBezTo>
                    <a:pt x="12" y="109"/>
                    <a:pt x="12" y="109"/>
                    <a:pt x="12" y="109"/>
                  </a:cubicBezTo>
                  <a:cubicBezTo>
                    <a:pt x="12" y="124"/>
                    <a:pt x="12" y="124"/>
                    <a:pt x="12" y="124"/>
                  </a:cubicBezTo>
                  <a:cubicBezTo>
                    <a:pt x="2" y="124"/>
                    <a:pt x="2" y="124"/>
                    <a:pt x="2" y="124"/>
                  </a:cubicBezTo>
                  <a:cubicBezTo>
                    <a:pt x="2" y="45"/>
                    <a:pt x="2" y="45"/>
                    <a:pt x="2" y="45"/>
                  </a:cubicBezTo>
                  <a:cubicBezTo>
                    <a:pt x="2" y="45"/>
                    <a:pt x="0" y="30"/>
                    <a:pt x="20" y="15"/>
                  </a:cubicBezTo>
                  <a:cubicBezTo>
                    <a:pt x="39" y="0"/>
                    <a:pt x="64" y="1"/>
                    <a:pt x="64" y="1"/>
                  </a:cubicBezTo>
                  <a:lnTo>
                    <a:pt x="87" y="1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8445" name="Freeform 73"/>
            <p:cNvSpPr>
              <a:spLocks noEditPoints="1"/>
            </p:cNvSpPr>
            <p:nvPr/>
          </p:nvSpPr>
          <p:spPr bwMode="auto">
            <a:xfrm>
              <a:off x="690563" y="4803775"/>
              <a:ext cx="303212" cy="223838"/>
            </a:xfrm>
            <a:custGeom>
              <a:avLst/>
              <a:gdLst>
                <a:gd name="T0" fmla="*/ 2147483647 w 169"/>
                <a:gd name="T1" fmla="*/ 2147483647 h 124"/>
                <a:gd name="T2" fmla="*/ 2147483647 w 169"/>
                <a:gd name="T3" fmla="*/ 2147483647 h 124"/>
                <a:gd name="T4" fmla="*/ 2147483647 w 169"/>
                <a:gd name="T5" fmla="*/ 2147483647 h 124"/>
                <a:gd name="T6" fmla="*/ 2147483647 w 169"/>
                <a:gd name="T7" fmla="*/ 2147483647 h 124"/>
                <a:gd name="T8" fmla="*/ 2147483647 w 169"/>
                <a:gd name="T9" fmla="*/ 2147483647 h 124"/>
                <a:gd name="T10" fmla="*/ 2147483647 w 169"/>
                <a:gd name="T11" fmla="*/ 2147483647 h 124"/>
                <a:gd name="T12" fmla="*/ 2147483647 w 169"/>
                <a:gd name="T13" fmla="*/ 2147483647 h 124"/>
                <a:gd name="T14" fmla="*/ 2147483647 w 169"/>
                <a:gd name="T15" fmla="*/ 2147483647 h 124"/>
                <a:gd name="T16" fmla="*/ 2147483647 w 169"/>
                <a:gd name="T17" fmla="*/ 2147483647 h 124"/>
                <a:gd name="T18" fmla="*/ 2147483647 w 169"/>
                <a:gd name="T19" fmla="*/ 2147483647 h 124"/>
                <a:gd name="T20" fmla="*/ 2147483647 w 169"/>
                <a:gd name="T21" fmla="*/ 2147483647 h 124"/>
                <a:gd name="T22" fmla="*/ 2147483647 w 169"/>
                <a:gd name="T23" fmla="*/ 2147483647 h 124"/>
                <a:gd name="T24" fmla="*/ 2147483647 w 169"/>
                <a:gd name="T25" fmla="*/ 2147483647 h 124"/>
                <a:gd name="T26" fmla="*/ 2147483647 w 169"/>
                <a:gd name="T27" fmla="*/ 2147483647 h 124"/>
                <a:gd name="T28" fmla="*/ 2147483647 w 169"/>
                <a:gd name="T29" fmla="*/ 2147483647 h 124"/>
                <a:gd name="T30" fmla="*/ 2147483647 w 169"/>
                <a:gd name="T31" fmla="*/ 2147483647 h 124"/>
                <a:gd name="T32" fmla="*/ 2147483647 w 169"/>
                <a:gd name="T33" fmla="*/ 2147483647 h 124"/>
                <a:gd name="T34" fmla="*/ 2147483647 w 169"/>
                <a:gd name="T35" fmla="*/ 2147483647 h 124"/>
                <a:gd name="T36" fmla="*/ 2147483647 w 169"/>
                <a:gd name="T37" fmla="*/ 2147483647 h 124"/>
                <a:gd name="T38" fmla="*/ 2147483647 w 169"/>
                <a:gd name="T39" fmla="*/ 2147483647 h 124"/>
                <a:gd name="T40" fmla="*/ 2147483647 w 169"/>
                <a:gd name="T41" fmla="*/ 2147483647 h 124"/>
                <a:gd name="T42" fmla="*/ 2147483647 w 169"/>
                <a:gd name="T43" fmla="*/ 2147483647 h 124"/>
                <a:gd name="T44" fmla="*/ 2147483647 w 169"/>
                <a:gd name="T45" fmla="*/ 2147483647 h 124"/>
                <a:gd name="T46" fmla="*/ 2147483647 w 169"/>
                <a:gd name="T47" fmla="*/ 2147483647 h 124"/>
                <a:gd name="T48" fmla="*/ 2147483647 w 169"/>
                <a:gd name="T49" fmla="*/ 2147483647 h 124"/>
                <a:gd name="T50" fmla="*/ 2147483647 w 169"/>
                <a:gd name="T51" fmla="*/ 2147483647 h 124"/>
                <a:gd name="T52" fmla="*/ 2147483647 w 169"/>
                <a:gd name="T53" fmla="*/ 2147483647 h 124"/>
                <a:gd name="T54" fmla="*/ 2147483647 w 169"/>
                <a:gd name="T55" fmla="*/ 2147483647 h 124"/>
                <a:gd name="T56" fmla="*/ 2147483647 w 169"/>
                <a:gd name="T57" fmla="*/ 2147483647 h 124"/>
                <a:gd name="T58" fmla="*/ 2147483647 w 169"/>
                <a:gd name="T59" fmla="*/ 2147483647 h 124"/>
                <a:gd name="T60" fmla="*/ 2147483647 w 169"/>
                <a:gd name="T61" fmla="*/ 2147483647 h 124"/>
                <a:gd name="T62" fmla="*/ 2147483647 w 169"/>
                <a:gd name="T63" fmla="*/ 2147483647 h 124"/>
                <a:gd name="T64" fmla="*/ 2147483647 w 169"/>
                <a:gd name="T65" fmla="*/ 2147483647 h 124"/>
                <a:gd name="T66" fmla="*/ 2147483647 w 169"/>
                <a:gd name="T67" fmla="*/ 2147483647 h 124"/>
                <a:gd name="T68" fmla="*/ 2147483647 w 169"/>
                <a:gd name="T69" fmla="*/ 2147483647 h 124"/>
                <a:gd name="T70" fmla="*/ 2147483647 w 169"/>
                <a:gd name="T71" fmla="*/ 2147483647 h 124"/>
                <a:gd name="T72" fmla="*/ 2147483647 w 169"/>
                <a:gd name="T73" fmla="*/ 2147483647 h 124"/>
                <a:gd name="T74" fmla="*/ 2147483647 w 169"/>
                <a:gd name="T75" fmla="*/ 2147483647 h 124"/>
                <a:gd name="T76" fmla="*/ 2147483647 w 169"/>
                <a:gd name="T77" fmla="*/ 2147483647 h 124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w 169"/>
                <a:gd name="T118" fmla="*/ 0 h 124"/>
                <a:gd name="T119" fmla="*/ 169 w 169"/>
                <a:gd name="T120" fmla="*/ 124 h 124"/>
              </a:gdLst>
              <a:ahLst/>
              <a:cxnLst>
                <a:cxn ang="T78">
                  <a:pos x="T0" y="T1"/>
                </a:cxn>
                <a:cxn ang="T79">
                  <a:pos x="T2" y="T3"/>
                </a:cxn>
                <a:cxn ang="T80">
                  <a:pos x="T4" y="T5"/>
                </a:cxn>
                <a:cxn ang="T81">
                  <a:pos x="T6" y="T7"/>
                </a:cxn>
                <a:cxn ang="T82">
                  <a:pos x="T8" y="T9"/>
                </a:cxn>
                <a:cxn ang="T83">
                  <a:pos x="T10" y="T11"/>
                </a:cxn>
                <a:cxn ang="T84">
                  <a:pos x="T12" y="T13"/>
                </a:cxn>
                <a:cxn ang="T85">
                  <a:pos x="T14" y="T15"/>
                </a:cxn>
                <a:cxn ang="T86">
                  <a:pos x="T16" y="T17"/>
                </a:cxn>
                <a:cxn ang="T87">
                  <a:pos x="T18" y="T19"/>
                </a:cxn>
                <a:cxn ang="T88">
                  <a:pos x="T20" y="T21"/>
                </a:cxn>
                <a:cxn ang="T89">
                  <a:pos x="T22" y="T23"/>
                </a:cxn>
                <a:cxn ang="T90">
                  <a:pos x="T24" y="T25"/>
                </a:cxn>
                <a:cxn ang="T91">
                  <a:pos x="T26" y="T27"/>
                </a:cxn>
                <a:cxn ang="T92">
                  <a:pos x="T28" y="T29"/>
                </a:cxn>
                <a:cxn ang="T93">
                  <a:pos x="T30" y="T31"/>
                </a:cxn>
                <a:cxn ang="T94">
                  <a:pos x="T32" y="T33"/>
                </a:cxn>
                <a:cxn ang="T95">
                  <a:pos x="T34" y="T35"/>
                </a:cxn>
                <a:cxn ang="T96">
                  <a:pos x="T36" y="T37"/>
                </a:cxn>
                <a:cxn ang="T97">
                  <a:pos x="T38" y="T39"/>
                </a:cxn>
                <a:cxn ang="T98">
                  <a:pos x="T40" y="T41"/>
                </a:cxn>
                <a:cxn ang="T99">
                  <a:pos x="T42" y="T43"/>
                </a:cxn>
                <a:cxn ang="T100">
                  <a:pos x="T44" y="T45"/>
                </a:cxn>
                <a:cxn ang="T101">
                  <a:pos x="T46" y="T47"/>
                </a:cxn>
                <a:cxn ang="T102">
                  <a:pos x="T48" y="T49"/>
                </a:cxn>
                <a:cxn ang="T103">
                  <a:pos x="T50" y="T51"/>
                </a:cxn>
                <a:cxn ang="T104">
                  <a:pos x="T52" y="T53"/>
                </a:cxn>
                <a:cxn ang="T105">
                  <a:pos x="T54" y="T55"/>
                </a:cxn>
                <a:cxn ang="T106">
                  <a:pos x="T56" y="T57"/>
                </a:cxn>
                <a:cxn ang="T107">
                  <a:pos x="T58" y="T59"/>
                </a:cxn>
                <a:cxn ang="T108">
                  <a:pos x="T60" y="T61"/>
                </a:cxn>
                <a:cxn ang="T109">
                  <a:pos x="T62" y="T63"/>
                </a:cxn>
                <a:cxn ang="T110">
                  <a:pos x="T64" y="T65"/>
                </a:cxn>
                <a:cxn ang="T111">
                  <a:pos x="T66" y="T67"/>
                </a:cxn>
                <a:cxn ang="T112">
                  <a:pos x="T68" y="T69"/>
                </a:cxn>
                <a:cxn ang="T113">
                  <a:pos x="T70" y="T71"/>
                </a:cxn>
                <a:cxn ang="T114">
                  <a:pos x="T72" y="T73"/>
                </a:cxn>
                <a:cxn ang="T115">
                  <a:pos x="T74" y="T75"/>
                </a:cxn>
                <a:cxn ang="T116">
                  <a:pos x="T76" y="T77"/>
                </a:cxn>
              </a:cxnLst>
              <a:rect l="T117" t="T118" r="T119" b="T120"/>
              <a:pathLst>
                <a:path w="169" h="124">
                  <a:moveTo>
                    <a:pt x="104" y="12"/>
                  </a:moveTo>
                  <a:cubicBezTo>
                    <a:pt x="69" y="11"/>
                    <a:pt x="69" y="11"/>
                    <a:pt x="69" y="11"/>
                  </a:cubicBezTo>
                  <a:cubicBezTo>
                    <a:pt x="69" y="11"/>
                    <a:pt x="65" y="12"/>
                    <a:pt x="63" y="13"/>
                  </a:cubicBezTo>
                  <a:cubicBezTo>
                    <a:pt x="62" y="14"/>
                    <a:pt x="62" y="18"/>
                    <a:pt x="62" y="18"/>
                  </a:cubicBezTo>
                  <a:cubicBezTo>
                    <a:pt x="62" y="28"/>
                    <a:pt x="62" y="28"/>
                    <a:pt x="62" y="28"/>
                  </a:cubicBezTo>
                  <a:cubicBezTo>
                    <a:pt x="24" y="28"/>
                    <a:pt x="24" y="28"/>
                    <a:pt x="24" y="28"/>
                  </a:cubicBezTo>
                  <a:cubicBezTo>
                    <a:pt x="24" y="28"/>
                    <a:pt x="17" y="28"/>
                    <a:pt x="15" y="31"/>
                  </a:cubicBezTo>
                  <a:cubicBezTo>
                    <a:pt x="11" y="35"/>
                    <a:pt x="12" y="41"/>
                    <a:pt x="12" y="41"/>
                  </a:cubicBezTo>
                  <a:cubicBezTo>
                    <a:pt x="12" y="81"/>
                    <a:pt x="12" y="81"/>
                    <a:pt x="12" y="81"/>
                  </a:cubicBezTo>
                  <a:cubicBezTo>
                    <a:pt x="160" y="81"/>
                    <a:pt x="160" y="81"/>
                    <a:pt x="160" y="81"/>
                  </a:cubicBezTo>
                  <a:cubicBezTo>
                    <a:pt x="160" y="41"/>
                    <a:pt x="160" y="41"/>
                    <a:pt x="160" y="41"/>
                  </a:cubicBezTo>
                  <a:cubicBezTo>
                    <a:pt x="160" y="41"/>
                    <a:pt x="161" y="35"/>
                    <a:pt x="158" y="31"/>
                  </a:cubicBezTo>
                  <a:cubicBezTo>
                    <a:pt x="156" y="28"/>
                    <a:pt x="149" y="28"/>
                    <a:pt x="149" y="28"/>
                  </a:cubicBezTo>
                  <a:cubicBezTo>
                    <a:pt x="111" y="28"/>
                    <a:pt x="111" y="28"/>
                    <a:pt x="111" y="28"/>
                  </a:cubicBezTo>
                  <a:cubicBezTo>
                    <a:pt x="111" y="18"/>
                    <a:pt x="111" y="18"/>
                    <a:pt x="111" y="18"/>
                  </a:cubicBezTo>
                  <a:cubicBezTo>
                    <a:pt x="111" y="18"/>
                    <a:pt x="111" y="15"/>
                    <a:pt x="109" y="13"/>
                  </a:cubicBezTo>
                  <a:cubicBezTo>
                    <a:pt x="107" y="12"/>
                    <a:pt x="104" y="12"/>
                    <a:pt x="104" y="12"/>
                  </a:cubicBezTo>
                  <a:moveTo>
                    <a:pt x="87" y="1"/>
                  </a:moveTo>
                  <a:cubicBezTo>
                    <a:pt x="111" y="1"/>
                    <a:pt x="111" y="1"/>
                    <a:pt x="111" y="1"/>
                  </a:cubicBezTo>
                  <a:cubicBezTo>
                    <a:pt x="111" y="1"/>
                    <a:pt x="134" y="1"/>
                    <a:pt x="151" y="13"/>
                  </a:cubicBezTo>
                  <a:cubicBezTo>
                    <a:pt x="169" y="26"/>
                    <a:pt x="169" y="44"/>
                    <a:pt x="169" y="44"/>
                  </a:cubicBezTo>
                  <a:cubicBezTo>
                    <a:pt x="169" y="124"/>
                    <a:pt x="169" y="124"/>
                    <a:pt x="169" y="124"/>
                  </a:cubicBezTo>
                  <a:cubicBezTo>
                    <a:pt x="160" y="124"/>
                    <a:pt x="160" y="124"/>
                    <a:pt x="160" y="124"/>
                  </a:cubicBezTo>
                  <a:cubicBezTo>
                    <a:pt x="160" y="109"/>
                    <a:pt x="160" y="109"/>
                    <a:pt x="160" y="109"/>
                  </a:cubicBezTo>
                  <a:cubicBezTo>
                    <a:pt x="158" y="106"/>
                    <a:pt x="158" y="106"/>
                    <a:pt x="158" y="106"/>
                  </a:cubicBezTo>
                  <a:cubicBezTo>
                    <a:pt x="115" y="106"/>
                    <a:pt x="115" y="106"/>
                    <a:pt x="115" y="106"/>
                  </a:cubicBezTo>
                  <a:cubicBezTo>
                    <a:pt x="113" y="110"/>
                    <a:pt x="113" y="110"/>
                    <a:pt x="113" y="110"/>
                  </a:cubicBezTo>
                  <a:cubicBezTo>
                    <a:pt x="113" y="124"/>
                    <a:pt x="113" y="124"/>
                    <a:pt x="113" y="124"/>
                  </a:cubicBezTo>
                  <a:cubicBezTo>
                    <a:pt x="59" y="124"/>
                    <a:pt x="59" y="124"/>
                    <a:pt x="59" y="124"/>
                  </a:cubicBezTo>
                  <a:cubicBezTo>
                    <a:pt x="59" y="109"/>
                    <a:pt x="59" y="109"/>
                    <a:pt x="59" y="109"/>
                  </a:cubicBezTo>
                  <a:cubicBezTo>
                    <a:pt x="56" y="106"/>
                    <a:pt x="56" y="106"/>
                    <a:pt x="56" y="106"/>
                  </a:cubicBezTo>
                  <a:cubicBezTo>
                    <a:pt x="14" y="106"/>
                    <a:pt x="14" y="106"/>
                    <a:pt x="14" y="106"/>
                  </a:cubicBezTo>
                  <a:cubicBezTo>
                    <a:pt x="12" y="109"/>
                    <a:pt x="12" y="109"/>
                    <a:pt x="12" y="109"/>
                  </a:cubicBezTo>
                  <a:cubicBezTo>
                    <a:pt x="12" y="124"/>
                    <a:pt x="12" y="124"/>
                    <a:pt x="12" y="124"/>
                  </a:cubicBezTo>
                  <a:cubicBezTo>
                    <a:pt x="2" y="124"/>
                    <a:pt x="2" y="124"/>
                    <a:pt x="2" y="124"/>
                  </a:cubicBezTo>
                  <a:cubicBezTo>
                    <a:pt x="2" y="45"/>
                    <a:pt x="2" y="45"/>
                    <a:pt x="2" y="45"/>
                  </a:cubicBezTo>
                  <a:cubicBezTo>
                    <a:pt x="2" y="45"/>
                    <a:pt x="0" y="30"/>
                    <a:pt x="20" y="15"/>
                  </a:cubicBezTo>
                  <a:cubicBezTo>
                    <a:pt x="39" y="0"/>
                    <a:pt x="64" y="1"/>
                    <a:pt x="64" y="1"/>
                  </a:cubicBezTo>
                  <a:lnTo>
                    <a:pt x="87" y="1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8446" name="Freeform 74"/>
            <p:cNvSpPr>
              <a:spLocks/>
            </p:cNvSpPr>
            <p:nvPr/>
          </p:nvSpPr>
          <p:spPr bwMode="auto">
            <a:xfrm>
              <a:off x="693738" y="5041900"/>
              <a:ext cx="300037" cy="82550"/>
            </a:xfrm>
            <a:custGeom>
              <a:avLst/>
              <a:gdLst>
                <a:gd name="T0" fmla="*/ 2147483647 w 167"/>
                <a:gd name="T1" fmla="*/ 2147483647 h 45"/>
                <a:gd name="T2" fmla="*/ 2147483647 w 167"/>
                <a:gd name="T3" fmla="*/ 2147483647 h 45"/>
                <a:gd name="T4" fmla="*/ 2147483647 w 167"/>
                <a:gd name="T5" fmla="*/ 2147483647 h 45"/>
                <a:gd name="T6" fmla="*/ 2147483647 w 167"/>
                <a:gd name="T7" fmla="*/ 2147483647 h 45"/>
                <a:gd name="T8" fmla="*/ 2147483647 w 167"/>
                <a:gd name="T9" fmla="*/ 2147483647 h 45"/>
                <a:gd name="T10" fmla="*/ 2147483647 w 167"/>
                <a:gd name="T11" fmla="*/ 2147483647 h 45"/>
                <a:gd name="T12" fmla="*/ 2147483647 w 167"/>
                <a:gd name="T13" fmla="*/ 2147483647 h 45"/>
                <a:gd name="T14" fmla="*/ 2147483647 w 167"/>
                <a:gd name="T15" fmla="*/ 2147483647 h 45"/>
                <a:gd name="T16" fmla="*/ 2147483647 w 167"/>
                <a:gd name="T17" fmla="*/ 0 h 45"/>
                <a:gd name="T18" fmla="*/ 2147483647 w 167"/>
                <a:gd name="T19" fmla="*/ 0 h 45"/>
                <a:gd name="T20" fmla="*/ 2147483647 w 167"/>
                <a:gd name="T21" fmla="*/ 0 h 45"/>
                <a:gd name="T22" fmla="*/ 2147483647 w 167"/>
                <a:gd name="T23" fmla="*/ 2147483647 h 45"/>
                <a:gd name="T24" fmla="*/ 2147483647 w 167"/>
                <a:gd name="T25" fmla="*/ 2147483647 h 45"/>
                <a:gd name="T26" fmla="*/ 2147483647 w 167"/>
                <a:gd name="T27" fmla="*/ 2147483647 h 45"/>
                <a:gd name="T28" fmla="*/ 2147483647 w 167"/>
                <a:gd name="T29" fmla="*/ 0 h 45"/>
                <a:gd name="T30" fmla="*/ 0 w 167"/>
                <a:gd name="T31" fmla="*/ 0 h 45"/>
                <a:gd name="T32" fmla="*/ 0 w 167"/>
                <a:gd name="T33" fmla="*/ 2147483647 h 45"/>
                <a:gd name="T34" fmla="*/ 2147483647 w 167"/>
                <a:gd name="T35" fmla="*/ 2147483647 h 45"/>
                <a:gd name="T36" fmla="*/ 2147483647 w 167"/>
                <a:gd name="T37" fmla="*/ 2147483647 h 45"/>
                <a:gd name="T38" fmla="*/ 2147483647 w 167"/>
                <a:gd name="T39" fmla="*/ 2147483647 h 45"/>
                <a:gd name="T40" fmla="*/ 2147483647 w 167"/>
                <a:gd name="T41" fmla="*/ 2147483647 h 45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167"/>
                <a:gd name="T64" fmla="*/ 0 h 45"/>
                <a:gd name="T65" fmla="*/ 167 w 167"/>
                <a:gd name="T66" fmla="*/ 45 h 45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167" h="45">
                  <a:moveTo>
                    <a:pt x="140" y="44"/>
                  </a:moveTo>
                  <a:cubicBezTo>
                    <a:pt x="140" y="44"/>
                    <a:pt x="157" y="45"/>
                    <a:pt x="162" y="38"/>
                  </a:cubicBezTo>
                  <a:cubicBezTo>
                    <a:pt x="167" y="32"/>
                    <a:pt x="167" y="22"/>
                    <a:pt x="167" y="22"/>
                  </a:cubicBezTo>
                  <a:cubicBezTo>
                    <a:pt x="167" y="1"/>
                    <a:pt x="167" y="1"/>
                    <a:pt x="167" y="1"/>
                  </a:cubicBezTo>
                  <a:cubicBezTo>
                    <a:pt x="141" y="1"/>
                    <a:pt x="141" y="1"/>
                    <a:pt x="141" y="1"/>
                  </a:cubicBezTo>
                  <a:cubicBezTo>
                    <a:pt x="141" y="1"/>
                    <a:pt x="150" y="11"/>
                    <a:pt x="150" y="18"/>
                  </a:cubicBezTo>
                  <a:cubicBezTo>
                    <a:pt x="150" y="24"/>
                    <a:pt x="145" y="34"/>
                    <a:pt x="134" y="34"/>
                  </a:cubicBezTo>
                  <a:cubicBezTo>
                    <a:pt x="124" y="34"/>
                    <a:pt x="117" y="27"/>
                    <a:pt x="117" y="18"/>
                  </a:cubicBezTo>
                  <a:cubicBezTo>
                    <a:pt x="117" y="8"/>
                    <a:pt x="127" y="0"/>
                    <a:pt x="127" y="0"/>
                  </a:cubicBezTo>
                  <a:cubicBezTo>
                    <a:pt x="84" y="0"/>
                    <a:pt x="84" y="0"/>
                    <a:pt x="84" y="0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50" y="8"/>
                    <a:pt x="50" y="18"/>
                  </a:cubicBezTo>
                  <a:cubicBezTo>
                    <a:pt x="50" y="27"/>
                    <a:pt x="43" y="34"/>
                    <a:pt x="33" y="34"/>
                  </a:cubicBezTo>
                  <a:cubicBezTo>
                    <a:pt x="22" y="34"/>
                    <a:pt x="17" y="24"/>
                    <a:pt x="17" y="18"/>
                  </a:cubicBezTo>
                  <a:cubicBezTo>
                    <a:pt x="17" y="11"/>
                    <a:pt x="26" y="0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21"/>
                    <a:pt x="0" y="32"/>
                    <a:pt x="5" y="38"/>
                  </a:cubicBezTo>
                  <a:cubicBezTo>
                    <a:pt x="10" y="44"/>
                    <a:pt x="27" y="44"/>
                    <a:pt x="27" y="44"/>
                  </a:cubicBezTo>
                  <a:cubicBezTo>
                    <a:pt x="83" y="44"/>
                    <a:pt x="83" y="44"/>
                    <a:pt x="83" y="44"/>
                  </a:cubicBezTo>
                  <a:lnTo>
                    <a:pt x="140" y="4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8447" name="Freeform 75"/>
            <p:cNvSpPr>
              <a:spLocks/>
            </p:cNvSpPr>
            <p:nvPr/>
          </p:nvSpPr>
          <p:spPr bwMode="auto">
            <a:xfrm>
              <a:off x="693738" y="5041900"/>
              <a:ext cx="300037" cy="82550"/>
            </a:xfrm>
            <a:custGeom>
              <a:avLst/>
              <a:gdLst>
                <a:gd name="T0" fmla="*/ 2147483647 w 167"/>
                <a:gd name="T1" fmla="*/ 2147483647 h 45"/>
                <a:gd name="T2" fmla="*/ 2147483647 w 167"/>
                <a:gd name="T3" fmla="*/ 2147483647 h 45"/>
                <a:gd name="T4" fmla="*/ 2147483647 w 167"/>
                <a:gd name="T5" fmla="*/ 2147483647 h 45"/>
                <a:gd name="T6" fmla="*/ 2147483647 w 167"/>
                <a:gd name="T7" fmla="*/ 2147483647 h 45"/>
                <a:gd name="T8" fmla="*/ 2147483647 w 167"/>
                <a:gd name="T9" fmla="*/ 2147483647 h 45"/>
                <a:gd name="T10" fmla="*/ 2147483647 w 167"/>
                <a:gd name="T11" fmla="*/ 2147483647 h 45"/>
                <a:gd name="T12" fmla="*/ 2147483647 w 167"/>
                <a:gd name="T13" fmla="*/ 2147483647 h 45"/>
                <a:gd name="T14" fmla="*/ 2147483647 w 167"/>
                <a:gd name="T15" fmla="*/ 2147483647 h 45"/>
                <a:gd name="T16" fmla="*/ 2147483647 w 167"/>
                <a:gd name="T17" fmla="*/ 0 h 45"/>
                <a:gd name="T18" fmla="*/ 2147483647 w 167"/>
                <a:gd name="T19" fmla="*/ 0 h 45"/>
                <a:gd name="T20" fmla="*/ 2147483647 w 167"/>
                <a:gd name="T21" fmla="*/ 0 h 45"/>
                <a:gd name="T22" fmla="*/ 2147483647 w 167"/>
                <a:gd name="T23" fmla="*/ 2147483647 h 45"/>
                <a:gd name="T24" fmla="*/ 2147483647 w 167"/>
                <a:gd name="T25" fmla="*/ 2147483647 h 45"/>
                <a:gd name="T26" fmla="*/ 2147483647 w 167"/>
                <a:gd name="T27" fmla="*/ 2147483647 h 45"/>
                <a:gd name="T28" fmla="*/ 2147483647 w 167"/>
                <a:gd name="T29" fmla="*/ 0 h 45"/>
                <a:gd name="T30" fmla="*/ 0 w 167"/>
                <a:gd name="T31" fmla="*/ 0 h 45"/>
                <a:gd name="T32" fmla="*/ 0 w 167"/>
                <a:gd name="T33" fmla="*/ 2147483647 h 45"/>
                <a:gd name="T34" fmla="*/ 2147483647 w 167"/>
                <a:gd name="T35" fmla="*/ 2147483647 h 45"/>
                <a:gd name="T36" fmla="*/ 2147483647 w 167"/>
                <a:gd name="T37" fmla="*/ 2147483647 h 45"/>
                <a:gd name="T38" fmla="*/ 2147483647 w 167"/>
                <a:gd name="T39" fmla="*/ 2147483647 h 45"/>
                <a:gd name="T40" fmla="*/ 2147483647 w 167"/>
                <a:gd name="T41" fmla="*/ 2147483647 h 45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167"/>
                <a:gd name="T64" fmla="*/ 0 h 45"/>
                <a:gd name="T65" fmla="*/ 167 w 167"/>
                <a:gd name="T66" fmla="*/ 45 h 45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167" h="45">
                  <a:moveTo>
                    <a:pt x="140" y="44"/>
                  </a:moveTo>
                  <a:cubicBezTo>
                    <a:pt x="140" y="44"/>
                    <a:pt x="157" y="45"/>
                    <a:pt x="162" y="38"/>
                  </a:cubicBezTo>
                  <a:cubicBezTo>
                    <a:pt x="167" y="32"/>
                    <a:pt x="167" y="22"/>
                    <a:pt x="167" y="22"/>
                  </a:cubicBezTo>
                  <a:cubicBezTo>
                    <a:pt x="167" y="1"/>
                    <a:pt x="167" y="1"/>
                    <a:pt x="167" y="1"/>
                  </a:cubicBezTo>
                  <a:cubicBezTo>
                    <a:pt x="141" y="1"/>
                    <a:pt x="141" y="1"/>
                    <a:pt x="141" y="1"/>
                  </a:cubicBezTo>
                  <a:cubicBezTo>
                    <a:pt x="141" y="1"/>
                    <a:pt x="150" y="11"/>
                    <a:pt x="150" y="18"/>
                  </a:cubicBezTo>
                  <a:cubicBezTo>
                    <a:pt x="150" y="24"/>
                    <a:pt x="145" y="34"/>
                    <a:pt x="134" y="34"/>
                  </a:cubicBezTo>
                  <a:cubicBezTo>
                    <a:pt x="124" y="34"/>
                    <a:pt x="117" y="27"/>
                    <a:pt x="117" y="18"/>
                  </a:cubicBezTo>
                  <a:cubicBezTo>
                    <a:pt x="117" y="8"/>
                    <a:pt x="127" y="0"/>
                    <a:pt x="127" y="0"/>
                  </a:cubicBezTo>
                  <a:cubicBezTo>
                    <a:pt x="84" y="0"/>
                    <a:pt x="84" y="0"/>
                    <a:pt x="84" y="0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50" y="8"/>
                    <a:pt x="50" y="18"/>
                  </a:cubicBezTo>
                  <a:cubicBezTo>
                    <a:pt x="50" y="27"/>
                    <a:pt x="43" y="34"/>
                    <a:pt x="33" y="34"/>
                  </a:cubicBezTo>
                  <a:cubicBezTo>
                    <a:pt x="22" y="34"/>
                    <a:pt x="17" y="24"/>
                    <a:pt x="17" y="18"/>
                  </a:cubicBezTo>
                  <a:cubicBezTo>
                    <a:pt x="17" y="11"/>
                    <a:pt x="26" y="0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21"/>
                    <a:pt x="0" y="32"/>
                    <a:pt x="5" y="38"/>
                  </a:cubicBezTo>
                  <a:cubicBezTo>
                    <a:pt x="10" y="44"/>
                    <a:pt x="27" y="44"/>
                    <a:pt x="27" y="44"/>
                  </a:cubicBezTo>
                  <a:cubicBezTo>
                    <a:pt x="83" y="44"/>
                    <a:pt x="83" y="44"/>
                    <a:pt x="83" y="44"/>
                  </a:cubicBezTo>
                  <a:lnTo>
                    <a:pt x="140" y="4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8448" name="Rectangle 76"/>
            <p:cNvSpPr>
              <a:spLocks noChangeArrowheads="1"/>
            </p:cNvSpPr>
            <p:nvPr/>
          </p:nvSpPr>
          <p:spPr bwMode="auto">
            <a:xfrm>
              <a:off x="741363" y="5148263"/>
              <a:ext cx="215900" cy="793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300" b="0" i="0" u="none" strike="noStrike" kern="0" cap="none" spc="0" normalizeH="0" baseline="0" noProof="0">
                <a:ln>
                  <a:noFill/>
                </a:ln>
                <a:solidFill>
                  <a:srgbClr val="717073"/>
                </a:solidFill>
                <a:effectLst/>
                <a:uLnTx/>
                <a:uFillTx/>
                <a:latin typeface="Times New Roman" pitchFamily="18" charset="0"/>
              </a:endParaRPr>
            </a:p>
          </p:txBody>
        </p:sp>
        <p:sp>
          <p:nvSpPr>
            <p:cNvPr id="18449" name="Rectangle 77"/>
            <p:cNvSpPr>
              <a:spLocks noChangeArrowheads="1"/>
            </p:cNvSpPr>
            <p:nvPr/>
          </p:nvSpPr>
          <p:spPr bwMode="auto">
            <a:xfrm>
              <a:off x="709613" y="5178425"/>
              <a:ext cx="274637" cy="11113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300" b="0" i="0" u="none" strike="noStrike" kern="0" cap="none" spc="0" normalizeH="0" baseline="0" noProof="0">
                <a:ln>
                  <a:noFill/>
                </a:ln>
                <a:solidFill>
                  <a:srgbClr val="717073"/>
                </a:solidFill>
                <a:effectLst/>
                <a:uLnTx/>
                <a:uFillTx/>
                <a:latin typeface="Times New Roman" pitchFamily="18" charset="0"/>
              </a:endParaRPr>
            </a:p>
          </p:txBody>
        </p:sp>
        <p:sp>
          <p:nvSpPr>
            <p:cNvPr id="18450" name="Rectangle 78"/>
            <p:cNvSpPr>
              <a:spLocks noChangeArrowheads="1"/>
            </p:cNvSpPr>
            <p:nvPr/>
          </p:nvSpPr>
          <p:spPr bwMode="auto">
            <a:xfrm>
              <a:off x="677863" y="5211763"/>
              <a:ext cx="336550" cy="142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300" b="0" i="0" u="none" strike="noStrike" kern="0" cap="none" spc="0" normalizeH="0" baseline="0" noProof="0">
                <a:ln>
                  <a:noFill/>
                </a:ln>
                <a:solidFill>
                  <a:srgbClr val="717073"/>
                </a:solidFill>
                <a:effectLst/>
                <a:uLnTx/>
                <a:uFillTx/>
                <a:latin typeface="Times New Roman" pitchFamily="18" charset="0"/>
              </a:endParaRPr>
            </a:p>
          </p:txBody>
        </p:sp>
        <p:sp>
          <p:nvSpPr>
            <p:cNvPr id="18451" name="Freeform 79"/>
            <p:cNvSpPr>
              <a:spLocks noEditPoints="1"/>
            </p:cNvSpPr>
            <p:nvPr/>
          </p:nvSpPr>
          <p:spPr bwMode="auto">
            <a:xfrm>
              <a:off x="469900" y="4643438"/>
              <a:ext cx="755650" cy="760412"/>
            </a:xfrm>
            <a:custGeom>
              <a:avLst/>
              <a:gdLst>
                <a:gd name="T0" fmla="*/ 2147483647 w 421"/>
                <a:gd name="T1" fmla="*/ 2147483647 h 421"/>
                <a:gd name="T2" fmla="*/ 2147483647 w 421"/>
                <a:gd name="T3" fmla="*/ 2147483647 h 421"/>
                <a:gd name="T4" fmla="*/ 2147483647 w 421"/>
                <a:gd name="T5" fmla="*/ 0 h 421"/>
                <a:gd name="T6" fmla="*/ 0 w 421"/>
                <a:gd name="T7" fmla="*/ 2147483647 h 421"/>
                <a:gd name="T8" fmla="*/ 2147483647 w 421"/>
                <a:gd name="T9" fmla="*/ 2147483647 h 421"/>
                <a:gd name="T10" fmla="*/ 2147483647 w 421"/>
                <a:gd name="T11" fmla="*/ 2147483647 h 421"/>
                <a:gd name="T12" fmla="*/ 2147483647 w 421"/>
                <a:gd name="T13" fmla="*/ 2147483647 h 421"/>
                <a:gd name="T14" fmla="*/ 2147483647 w 421"/>
                <a:gd name="T15" fmla="*/ 2147483647 h 421"/>
                <a:gd name="T16" fmla="*/ 2147483647 w 421"/>
                <a:gd name="T17" fmla="*/ 2147483647 h 421"/>
                <a:gd name="T18" fmla="*/ 2147483647 w 421"/>
                <a:gd name="T19" fmla="*/ 2147483647 h 421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421"/>
                <a:gd name="T31" fmla="*/ 0 h 421"/>
                <a:gd name="T32" fmla="*/ 421 w 421"/>
                <a:gd name="T33" fmla="*/ 421 h 421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421" h="421">
                  <a:moveTo>
                    <a:pt x="210" y="421"/>
                  </a:moveTo>
                  <a:cubicBezTo>
                    <a:pt x="326" y="421"/>
                    <a:pt x="421" y="327"/>
                    <a:pt x="421" y="211"/>
                  </a:cubicBezTo>
                  <a:cubicBezTo>
                    <a:pt x="421" y="95"/>
                    <a:pt x="326" y="0"/>
                    <a:pt x="210" y="0"/>
                  </a:cubicBezTo>
                  <a:cubicBezTo>
                    <a:pt x="94" y="0"/>
                    <a:pt x="0" y="95"/>
                    <a:pt x="0" y="211"/>
                  </a:cubicBezTo>
                  <a:cubicBezTo>
                    <a:pt x="0" y="327"/>
                    <a:pt x="94" y="421"/>
                    <a:pt x="210" y="421"/>
                  </a:cubicBezTo>
                  <a:moveTo>
                    <a:pt x="38" y="211"/>
                  </a:moveTo>
                  <a:cubicBezTo>
                    <a:pt x="38" y="115"/>
                    <a:pt x="115" y="38"/>
                    <a:pt x="210" y="38"/>
                  </a:cubicBezTo>
                  <a:cubicBezTo>
                    <a:pt x="306" y="38"/>
                    <a:pt x="383" y="115"/>
                    <a:pt x="383" y="211"/>
                  </a:cubicBezTo>
                  <a:cubicBezTo>
                    <a:pt x="383" y="306"/>
                    <a:pt x="306" y="383"/>
                    <a:pt x="210" y="383"/>
                  </a:cubicBezTo>
                  <a:cubicBezTo>
                    <a:pt x="115" y="383"/>
                    <a:pt x="38" y="306"/>
                    <a:pt x="38" y="211"/>
                  </a:cubicBezTo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8452" name="Freeform 80"/>
            <p:cNvSpPr>
              <a:spLocks/>
            </p:cNvSpPr>
            <p:nvPr/>
          </p:nvSpPr>
          <p:spPr bwMode="auto">
            <a:xfrm>
              <a:off x="814388" y="4841875"/>
              <a:ext cx="63500" cy="15875"/>
            </a:xfrm>
            <a:custGeom>
              <a:avLst/>
              <a:gdLst>
                <a:gd name="T0" fmla="*/ 0 w 35"/>
                <a:gd name="T1" fmla="*/ 2147483647 h 8"/>
                <a:gd name="T2" fmla="*/ 0 w 35"/>
                <a:gd name="T3" fmla="*/ 2147483647 h 8"/>
                <a:gd name="T4" fmla="*/ 2147483647 w 35"/>
                <a:gd name="T5" fmla="*/ 0 h 8"/>
                <a:gd name="T6" fmla="*/ 2147483647 w 35"/>
                <a:gd name="T7" fmla="*/ 0 h 8"/>
                <a:gd name="T8" fmla="*/ 2147483647 w 35"/>
                <a:gd name="T9" fmla="*/ 0 h 8"/>
                <a:gd name="T10" fmla="*/ 2147483647 w 35"/>
                <a:gd name="T11" fmla="*/ 2147483647 h 8"/>
                <a:gd name="T12" fmla="*/ 2147483647 w 35"/>
                <a:gd name="T13" fmla="*/ 2147483647 h 8"/>
                <a:gd name="T14" fmla="*/ 0 w 35"/>
                <a:gd name="T15" fmla="*/ 2147483647 h 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35"/>
                <a:gd name="T25" fmla="*/ 0 h 8"/>
                <a:gd name="T26" fmla="*/ 35 w 35"/>
                <a:gd name="T27" fmla="*/ 8 h 8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35" h="8">
                  <a:moveTo>
                    <a:pt x="0" y="8"/>
                  </a:move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3" y="1"/>
                    <a:pt x="6" y="0"/>
                  </a:cubicBezTo>
                  <a:cubicBezTo>
                    <a:pt x="9" y="0"/>
                    <a:pt x="13" y="0"/>
                    <a:pt x="17" y="0"/>
                  </a:cubicBezTo>
                  <a:cubicBezTo>
                    <a:pt x="21" y="0"/>
                    <a:pt x="27" y="0"/>
                    <a:pt x="30" y="0"/>
                  </a:cubicBezTo>
                  <a:cubicBezTo>
                    <a:pt x="33" y="1"/>
                    <a:pt x="35" y="3"/>
                    <a:pt x="35" y="3"/>
                  </a:cubicBezTo>
                  <a:cubicBezTo>
                    <a:pt x="35" y="8"/>
                    <a:pt x="35" y="8"/>
                    <a:pt x="35" y="8"/>
                  </a:cubicBezTo>
                  <a:lnTo>
                    <a:pt x="0" y="8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8453" name="Freeform 81"/>
            <p:cNvSpPr>
              <a:spLocks/>
            </p:cNvSpPr>
            <p:nvPr/>
          </p:nvSpPr>
          <p:spPr bwMode="auto">
            <a:xfrm>
              <a:off x="814388" y="4841875"/>
              <a:ext cx="63500" cy="15875"/>
            </a:xfrm>
            <a:custGeom>
              <a:avLst/>
              <a:gdLst>
                <a:gd name="T0" fmla="*/ 0 w 35"/>
                <a:gd name="T1" fmla="*/ 2147483647 h 8"/>
                <a:gd name="T2" fmla="*/ 0 w 35"/>
                <a:gd name="T3" fmla="*/ 2147483647 h 8"/>
                <a:gd name="T4" fmla="*/ 2147483647 w 35"/>
                <a:gd name="T5" fmla="*/ 0 h 8"/>
                <a:gd name="T6" fmla="*/ 2147483647 w 35"/>
                <a:gd name="T7" fmla="*/ 0 h 8"/>
                <a:gd name="T8" fmla="*/ 2147483647 w 35"/>
                <a:gd name="T9" fmla="*/ 0 h 8"/>
                <a:gd name="T10" fmla="*/ 2147483647 w 35"/>
                <a:gd name="T11" fmla="*/ 2147483647 h 8"/>
                <a:gd name="T12" fmla="*/ 2147483647 w 35"/>
                <a:gd name="T13" fmla="*/ 2147483647 h 8"/>
                <a:gd name="T14" fmla="*/ 0 w 35"/>
                <a:gd name="T15" fmla="*/ 2147483647 h 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35"/>
                <a:gd name="T25" fmla="*/ 0 h 8"/>
                <a:gd name="T26" fmla="*/ 35 w 35"/>
                <a:gd name="T27" fmla="*/ 8 h 8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35" h="8">
                  <a:moveTo>
                    <a:pt x="0" y="8"/>
                  </a:move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3" y="1"/>
                    <a:pt x="6" y="0"/>
                  </a:cubicBezTo>
                  <a:cubicBezTo>
                    <a:pt x="9" y="0"/>
                    <a:pt x="13" y="0"/>
                    <a:pt x="17" y="0"/>
                  </a:cubicBezTo>
                  <a:cubicBezTo>
                    <a:pt x="21" y="0"/>
                    <a:pt x="27" y="0"/>
                    <a:pt x="30" y="0"/>
                  </a:cubicBezTo>
                  <a:cubicBezTo>
                    <a:pt x="33" y="1"/>
                    <a:pt x="35" y="3"/>
                    <a:pt x="35" y="3"/>
                  </a:cubicBezTo>
                  <a:cubicBezTo>
                    <a:pt x="35" y="8"/>
                    <a:pt x="35" y="8"/>
                    <a:pt x="35" y="8"/>
                  </a:cubicBezTo>
                  <a:lnTo>
                    <a:pt x="0" y="8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4" name="Group 22"/>
          <p:cNvGrpSpPr>
            <a:grpSpLocks/>
          </p:cNvGrpSpPr>
          <p:nvPr/>
        </p:nvGrpSpPr>
        <p:grpSpPr bwMode="auto">
          <a:xfrm>
            <a:off x="539750" y="3141663"/>
            <a:ext cx="755650" cy="760412"/>
            <a:chOff x="469900" y="3071813"/>
            <a:chExt cx="755650" cy="760412"/>
          </a:xfrm>
        </p:grpSpPr>
        <p:sp>
          <p:nvSpPr>
            <p:cNvPr id="18442" name="Freeform 65"/>
            <p:cNvSpPr>
              <a:spLocks noEditPoints="1"/>
            </p:cNvSpPr>
            <p:nvPr/>
          </p:nvSpPr>
          <p:spPr bwMode="auto">
            <a:xfrm>
              <a:off x="469900" y="3071813"/>
              <a:ext cx="755650" cy="760412"/>
            </a:xfrm>
            <a:custGeom>
              <a:avLst/>
              <a:gdLst>
                <a:gd name="T0" fmla="*/ 0 w 421"/>
                <a:gd name="T1" fmla="*/ 2147483647 h 421"/>
                <a:gd name="T2" fmla="*/ 2147483647 w 421"/>
                <a:gd name="T3" fmla="*/ 0 h 421"/>
                <a:gd name="T4" fmla="*/ 2147483647 w 421"/>
                <a:gd name="T5" fmla="*/ 2147483647 h 421"/>
                <a:gd name="T6" fmla="*/ 2147483647 w 421"/>
                <a:gd name="T7" fmla="*/ 2147483647 h 421"/>
                <a:gd name="T8" fmla="*/ 0 w 421"/>
                <a:gd name="T9" fmla="*/ 2147483647 h 421"/>
                <a:gd name="T10" fmla="*/ 2147483647 w 421"/>
                <a:gd name="T11" fmla="*/ 2147483647 h 421"/>
                <a:gd name="T12" fmla="*/ 2147483647 w 421"/>
                <a:gd name="T13" fmla="*/ 2147483647 h 421"/>
                <a:gd name="T14" fmla="*/ 2147483647 w 421"/>
                <a:gd name="T15" fmla="*/ 2147483647 h 421"/>
                <a:gd name="T16" fmla="*/ 2147483647 w 421"/>
                <a:gd name="T17" fmla="*/ 2147483647 h 421"/>
                <a:gd name="T18" fmla="*/ 2147483647 w 421"/>
                <a:gd name="T19" fmla="*/ 2147483647 h 421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421"/>
                <a:gd name="T31" fmla="*/ 0 h 421"/>
                <a:gd name="T32" fmla="*/ 421 w 421"/>
                <a:gd name="T33" fmla="*/ 421 h 421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421" h="421">
                  <a:moveTo>
                    <a:pt x="0" y="211"/>
                  </a:moveTo>
                  <a:cubicBezTo>
                    <a:pt x="0" y="94"/>
                    <a:pt x="94" y="0"/>
                    <a:pt x="210" y="0"/>
                  </a:cubicBezTo>
                  <a:cubicBezTo>
                    <a:pt x="326" y="0"/>
                    <a:pt x="421" y="94"/>
                    <a:pt x="421" y="211"/>
                  </a:cubicBezTo>
                  <a:cubicBezTo>
                    <a:pt x="421" y="327"/>
                    <a:pt x="326" y="421"/>
                    <a:pt x="210" y="421"/>
                  </a:cubicBezTo>
                  <a:cubicBezTo>
                    <a:pt x="94" y="421"/>
                    <a:pt x="0" y="327"/>
                    <a:pt x="0" y="211"/>
                  </a:cubicBezTo>
                  <a:moveTo>
                    <a:pt x="37" y="211"/>
                  </a:moveTo>
                  <a:cubicBezTo>
                    <a:pt x="37" y="306"/>
                    <a:pt x="115" y="384"/>
                    <a:pt x="210" y="384"/>
                  </a:cubicBezTo>
                  <a:cubicBezTo>
                    <a:pt x="306" y="384"/>
                    <a:pt x="383" y="306"/>
                    <a:pt x="383" y="211"/>
                  </a:cubicBezTo>
                  <a:cubicBezTo>
                    <a:pt x="383" y="115"/>
                    <a:pt x="306" y="37"/>
                    <a:pt x="210" y="37"/>
                  </a:cubicBezTo>
                  <a:cubicBezTo>
                    <a:pt x="115" y="37"/>
                    <a:pt x="37" y="115"/>
                    <a:pt x="37" y="211"/>
                  </a:cubicBezTo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8443" name="Freeform 66"/>
            <p:cNvSpPr>
              <a:spLocks/>
            </p:cNvSpPr>
            <p:nvPr/>
          </p:nvSpPr>
          <p:spPr bwMode="auto">
            <a:xfrm>
              <a:off x="582613" y="3373438"/>
              <a:ext cx="528637" cy="125412"/>
            </a:xfrm>
            <a:custGeom>
              <a:avLst/>
              <a:gdLst>
                <a:gd name="T0" fmla="*/ 2147483647 w 295"/>
                <a:gd name="T1" fmla="*/ 2147483647 h 69"/>
                <a:gd name="T2" fmla="*/ 2147483647 w 295"/>
                <a:gd name="T3" fmla="*/ 2147483647 h 69"/>
                <a:gd name="T4" fmla="*/ 2147483647 w 295"/>
                <a:gd name="T5" fmla="*/ 2147483647 h 69"/>
                <a:gd name="T6" fmla="*/ 2147483647 w 295"/>
                <a:gd name="T7" fmla="*/ 2147483647 h 69"/>
                <a:gd name="T8" fmla="*/ 2147483647 w 295"/>
                <a:gd name="T9" fmla="*/ 2147483647 h 69"/>
                <a:gd name="T10" fmla="*/ 2147483647 w 295"/>
                <a:gd name="T11" fmla="*/ 2147483647 h 69"/>
                <a:gd name="T12" fmla="*/ 2147483647 w 295"/>
                <a:gd name="T13" fmla="*/ 2147483647 h 69"/>
                <a:gd name="T14" fmla="*/ 2147483647 w 295"/>
                <a:gd name="T15" fmla="*/ 2147483647 h 69"/>
                <a:gd name="T16" fmla="*/ 2147483647 w 295"/>
                <a:gd name="T17" fmla="*/ 2147483647 h 69"/>
                <a:gd name="T18" fmla="*/ 2147483647 w 295"/>
                <a:gd name="T19" fmla="*/ 2147483647 h 69"/>
                <a:gd name="T20" fmla="*/ 2147483647 w 295"/>
                <a:gd name="T21" fmla="*/ 2147483647 h 69"/>
                <a:gd name="T22" fmla="*/ 2147483647 w 295"/>
                <a:gd name="T23" fmla="*/ 2147483647 h 69"/>
                <a:gd name="T24" fmla="*/ 2147483647 w 295"/>
                <a:gd name="T25" fmla="*/ 2147483647 h 69"/>
                <a:gd name="T26" fmla="*/ 2147483647 w 295"/>
                <a:gd name="T27" fmla="*/ 2147483647 h 69"/>
                <a:gd name="T28" fmla="*/ 2147483647 w 295"/>
                <a:gd name="T29" fmla="*/ 2147483647 h 69"/>
                <a:gd name="T30" fmla="*/ 0 w 295"/>
                <a:gd name="T31" fmla="*/ 2147483647 h 69"/>
                <a:gd name="T32" fmla="*/ 2147483647 w 295"/>
                <a:gd name="T33" fmla="*/ 2147483647 h 69"/>
                <a:gd name="T34" fmla="*/ 2147483647 w 295"/>
                <a:gd name="T35" fmla="*/ 2147483647 h 69"/>
                <a:gd name="T36" fmla="*/ 2147483647 w 295"/>
                <a:gd name="T37" fmla="*/ 2147483647 h 69"/>
                <a:gd name="T38" fmla="*/ 2147483647 w 295"/>
                <a:gd name="T39" fmla="*/ 2147483647 h 69"/>
                <a:gd name="T40" fmla="*/ 2147483647 w 295"/>
                <a:gd name="T41" fmla="*/ 2147483647 h 69"/>
                <a:gd name="T42" fmla="*/ 2147483647 w 295"/>
                <a:gd name="T43" fmla="*/ 2147483647 h 69"/>
                <a:gd name="T44" fmla="*/ 2147483647 w 295"/>
                <a:gd name="T45" fmla="*/ 2147483647 h 69"/>
                <a:gd name="T46" fmla="*/ 2147483647 w 295"/>
                <a:gd name="T47" fmla="*/ 2147483647 h 69"/>
                <a:gd name="T48" fmla="*/ 2147483647 w 295"/>
                <a:gd name="T49" fmla="*/ 2147483647 h 69"/>
                <a:gd name="T50" fmla="*/ 2147483647 w 295"/>
                <a:gd name="T51" fmla="*/ 2147483647 h 69"/>
                <a:gd name="T52" fmla="*/ 2147483647 w 295"/>
                <a:gd name="T53" fmla="*/ 2147483647 h 69"/>
                <a:gd name="T54" fmla="*/ 2147483647 w 295"/>
                <a:gd name="T55" fmla="*/ 2147483647 h 69"/>
                <a:gd name="T56" fmla="*/ 2147483647 w 295"/>
                <a:gd name="T57" fmla="*/ 2147483647 h 69"/>
                <a:gd name="T58" fmla="*/ 2147483647 w 295"/>
                <a:gd name="T59" fmla="*/ 2147483647 h 69"/>
                <a:gd name="T60" fmla="*/ 2147483647 w 295"/>
                <a:gd name="T61" fmla="*/ 2147483647 h 69"/>
                <a:gd name="T62" fmla="*/ 2147483647 w 295"/>
                <a:gd name="T63" fmla="*/ 2147483647 h 69"/>
                <a:gd name="T64" fmla="*/ 2147483647 w 295"/>
                <a:gd name="T65" fmla="*/ 2147483647 h 69"/>
                <a:gd name="T66" fmla="*/ 2147483647 w 295"/>
                <a:gd name="T67" fmla="*/ 2147483647 h 69"/>
                <a:gd name="T68" fmla="*/ 2147483647 w 295"/>
                <a:gd name="T69" fmla="*/ 2147483647 h 69"/>
                <a:gd name="T70" fmla="*/ 2147483647 w 295"/>
                <a:gd name="T71" fmla="*/ 2147483647 h 69"/>
                <a:gd name="T72" fmla="*/ 2147483647 w 295"/>
                <a:gd name="T73" fmla="*/ 2147483647 h 69"/>
                <a:gd name="T74" fmla="*/ 2147483647 w 295"/>
                <a:gd name="T75" fmla="*/ 2147483647 h 69"/>
                <a:gd name="T76" fmla="*/ 2147483647 w 295"/>
                <a:gd name="T77" fmla="*/ 2147483647 h 69"/>
                <a:gd name="T78" fmla="*/ 2147483647 w 295"/>
                <a:gd name="T79" fmla="*/ 2147483647 h 69"/>
                <a:gd name="T80" fmla="*/ 2147483647 w 295"/>
                <a:gd name="T81" fmla="*/ 2147483647 h 69"/>
                <a:gd name="T82" fmla="*/ 2147483647 w 295"/>
                <a:gd name="T83" fmla="*/ 2147483647 h 69"/>
                <a:gd name="T84" fmla="*/ 2147483647 w 295"/>
                <a:gd name="T85" fmla="*/ 2147483647 h 69"/>
                <a:gd name="T86" fmla="*/ 2147483647 w 295"/>
                <a:gd name="T87" fmla="*/ 2147483647 h 69"/>
                <a:gd name="T88" fmla="*/ 2147483647 w 295"/>
                <a:gd name="T89" fmla="*/ 2147483647 h 69"/>
                <a:gd name="T90" fmla="*/ 2147483647 w 295"/>
                <a:gd name="T91" fmla="*/ 2147483647 h 69"/>
                <a:gd name="T92" fmla="*/ 2147483647 w 295"/>
                <a:gd name="T93" fmla="*/ 2147483647 h 69"/>
                <a:gd name="T94" fmla="*/ 2147483647 w 295"/>
                <a:gd name="T95" fmla="*/ 2147483647 h 69"/>
                <a:gd name="T96" fmla="*/ 2147483647 w 295"/>
                <a:gd name="T97" fmla="*/ 2147483647 h 69"/>
                <a:gd name="T98" fmla="*/ 2147483647 w 295"/>
                <a:gd name="T99" fmla="*/ 2147483647 h 69"/>
                <a:gd name="T100" fmla="*/ 2147483647 w 295"/>
                <a:gd name="T101" fmla="*/ 2147483647 h 69"/>
                <a:gd name="T102" fmla="*/ 2147483647 w 295"/>
                <a:gd name="T103" fmla="*/ 2147483647 h 69"/>
                <a:gd name="T104" fmla="*/ 2147483647 w 295"/>
                <a:gd name="T105" fmla="*/ 2147483647 h 69"/>
                <a:gd name="T106" fmla="*/ 2147483647 w 295"/>
                <a:gd name="T107" fmla="*/ 2147483647 h 69"/>
                <a:gd name="T108" fmla="*/ 2147483647 w 295"/>
                <a:gd name="T109" fmla="*/ 2147483647 h 69"/>
                <a:gd name="T110" fmla="*/ 2147483647 w 295"/>
                <a:gd name="T111" fmla="*/ 2147483647 h 69"/>
                <a:gd name="T112" fmla="*/ 2147483647 w 295"/>
                <a:gd name="T113" fmla="*/ 2147483647 h 69"/>
                <a:gd name="T114" fmla="*/ 2147483647 w 295"/>
                <a:gd name="T115" fmla="*/ 2147483647 h 69"/>
                <a:gd name="T116" fmla="*/ 2147483647 w 295"/>
                <a:gd name="T117" fmla="*/ 0 h 69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w 295"/>
                <a:gd name="T178" fmla="*/ 0 h 69"/>
                <a:gd name="T179" fmla="*/ 295 w 295"/>
                <a:gd name="T180" fmla="*/ 69 h 69"/>
              </a:gdLst>
              <a:ahLst/>
              <a:cxnLst>
                <a:cxn ang="T118">
                  <a:pos x="T0" y="T1"/>
                </a:cxn>
                <a:cxn ang="T119">
                  <a:pos x="T2" y="T3"/>
                </a:cxn>
                <a:cxn ang="T120">
                  <a:pos x="T4" y="T5"/>
                </a:cxn>
                <a:cxn ang="T121">
                  <a:pos x="T6" y="T7"/>
                </a:cxn>
                <a:cxn ang="T122">
                  <a:pos x="T8" y="T9"/>
                </a:cxn>
                <a:cxn ang="T123">
                  <a:pos x="T10" y="T11"/>
                </a:cxn>
                <a:cxn ang="T124">
                  <a:pos x="T12" y="T13"/>
                </a:cxn>
                <a:cxn ang="T125">
                  <a:pos x="T14" y="T15"/>
                </a:cxn>
                <a:cxn ang="T126">
                  <a:pos x="T16" y="T17"/>
                </a:cxn>
                <a:cxn ang="T127">
                  <a:pos x="T18" y="T19"/>
                </a:cxn>
                <a:cxn ang="T128">
                  <a:pos x="T20" y="T21"/>
                </a:cxn>
                <a:cxn ang="T129">
                  <a:pos x="T22" y="T23"/>
                </a:cxn>
                <a:cxn ang="T130">
                  <a:pos x="T24" y="T25"/>
                </a:cxn>
                <a:cxn ang="T131">
                  <a:pos x="T26" y="T27"/>
                </a:cxn>
                <a:cxn ang="T132">
                  <a:pos x="T28" y="T29"/>
                </a:cxn>
                <a:cxn ang="T133">
                  <a:pos x="T30" y="T31"/>
                </a:cxn>
                <a:cxn ang="T134">
                  <a:pos x="T32" y="T33"/>
                </a:cxn>
                <a:cxn ang="T135">
                  <a:pos x="T34" y="T35"/>
                </a:cxn>
                <a:cxn ang="T136">
                  <a:pos x="T36" y="T37"/>
                </a:cxn>
                <a:cxn ang="T137">
                  <a:pos x="T38" y="T39"/>
                </a:cxn>
                <a:cxn ang="T138">
                  <a:pos x="T40" y="T41"/>
                </a:cxn>
                <a:cxn ang="T139">
                  <a:pos x="T42" y="T43"/>
                </a:cxn>
                <a:cxn ang="T140">
                  <a:pos x="T44" y="T45"/>
                </a:cxn>
                <a:cxn ang="T141">
                  <a:pos x="T46" y="T47"/>
                </a:cxn>
                <a:cxn ang="T142">
                  <a:pos x="T48" y="T49"/>
                </a:cxn>
                <a:cxn ang="T143">
                  <a:pos x="T50" y="T51"/>
                </a:cxn>
                <a:cxn ang="T144">
                  <a:pos x="T52" y="T53"/>
                </a:cxn>
                <a:cxn ang="T145">
                  <a:pos x="T54" y="T55"/>
                </a:cxn>
                <a:cxn ang="T146">
                  <a:pos x="T56" y="T57"/>
                </a:cxn>
                <a:cxn ang="T147">
                  <a:pos x="T58" y="T59"/>
                </a:cxn>
                <a:cxn ang="T148">
                  <a:pos x="T60" y="T61"/>
                </a:cxn>
                <a:cxn ang="T149">
                  <a:pos x="T62" y="T63"/>
                </a:cxn>
                <a:cxn ang="T150">
                  <a:pos x="T64" y="T65"/>
                </a:cxn>
                <a:cxn ang="T151">
                  <a:pos x="T66" y="T67"/>
                </a:cxn>
                <a:cxn ang="T152">
                  <a:pos x="T68" y="T69"/>
                </a:cxn>
                <a:cxn ang="T153">
                  <a:pos x="T70" y="T71"/>
                </a:cxn>
                <a:cxn ang="T154">
                  <a:pos x="T72" y="T73"/>
                </a:cxn>
                <a:cxn ang="T155">
                  <a:pos x="T74" y="T75"/>
                </a:cxn>
                <a:cxn ang="T156">
                  <a:pos x="T76" y="T77"/>
                </a:cxn>
                <a:cxn ang="T157">
                  <a:pos x="T78" y="T79"/>
                </a:cxn>
                <a:cxn ang="T158">
                  <a:pos x="T80" y="T81"/>
                </a:cxn>
                <a:cxn ang="T159">
                  <a:pos x="T82" y="T83"/>
                </a:cxn>
                <a:cxn ang="T160">
                  <a:pos x="T84" y="T85"/>
                </a:cxn>
                <a:cxn ang="T161">
                  <a:pos x="T86" y="T87"/>
                </a:cxn>
                <a:cxn ang="T162">
                  <a:pos x="T88" y="T89"/>
                </a:cxn>
                <a:cxn ang="T163">
                  <a:pos x="T90" y="T91"/>
                </a:cxn>
                <a:cxn ang="T164">
                  <a:pos x="T92" y="T93"/>
                </a:cxn>
                <a:cxn ang="T165">
                  <a:pos x="T94" y="T95"/>
                </a:cxn>
                <a:cxn ang="T166">
                  <a:pos x="T96" y="T97"/>
                </a:cxn>
                <a:cxn ang="T167">
                  <a:pos x="T98" y="T99"/>
                </a:cxn>
                <a:cxn ang="T168">
                  <a:pos x="T100" y="T101"/>
                </a:cxn>
                <a:cxn ang="T169">
                  <a:pos x="T102" y="T103"/>
                </a:cxn>
                <a:cxn ang="T170">
                  <a:pos x="T104" y="T105"/>
                </a:cxn>
                <a:cxn ang="T171">
                  <a:pos x="T106" y="T107"/>
                </a:cxn>
                <a:cxn ang="T172">
                  <a:pos x="T108" y="T109"/>
                </a:cxn>
                <a:cxn ang="T173">
                  <a:pos x="T110" y="T111"/>
                </a:cxn>
                <a:cxn ang="T174">
                  <a:pos x="T112" y="T113"/>
                </a:cxn>
                <a:cxn ang="T175">
                  <a:pos x="T114" y="T115"/>
                </a:cxn>
                <a:cxn ang="T176">
                  <a:pos x="T116" y="T117"/>
                </a:cxn>
              </a:cxnLst>
              <a:rect l="T177" t="T178" r="T179" b="T180"/>
              <a:pathLst>
                <a:path w="295" h="69">
                  <a:moveTo>
                    <a:pt x="164" y="3"/>
                  </a:moveTo>
                  <a:cubicBezTo>
                    <a:pt x="161" y="4"/>
                    <a:pt x="155" y="5"/>
                    <a:pt x="153" y="5"/>
                  </a:cubicBezTo>
                  <a:cubicBezTo>
                    <a:pt x="151" y="5"/>
                    <a:pt x="149" y="5"/>
                    <a:pt x="147" y="5"/>
                  </a:cubicBezTo>
                  <a:cubicBezTo>
                    <a:pt x="137" y="5"/>
                    <a:pt x="119" y="4"/>
                    <a:pt x="107" y="11"/>
                  </a:cubicBezTo>
                  <a:cubicBezTo>
                    <a:pt x="101" y="14"/>
                    <a:pt x="96" y="16"/>
                    <a:pt x="91" y="16"/>
                  </a:cubicBezTo>
                  <a:cubicBezTo>
                    <a:pt x="89" y="16"/>
                    <a:pt x="84" y="17"/>
                    <a:pt x="81" y="18"/>
                  </a:cubicBezTo>
                  <a:cubicBezTo>
                    <a:pt x="78" y="19"/>
                    <a:pt x="74" y="21"/>
                    <a:pt x="68" y="23"/>
                  </a:cubicBezTo>
                  <a:cubicBezTo>
                    <a:pt x="58" y="26"/>
                    <a:pt x="42" y="30"/>
                    <a:pt x="29" y="27"/>
                  </a:cubicBezTo>
                  <a:cubicBezTo>
                    <a:pt x="24" y="27"/>
                    <a:pt x="20" y="26"/>
                    <a:pt x="18" y="25"/>
                  </a:cubicBezTo>
                  <a:cubicBezTo>
                    <a:pt x="17" y="25"/>
                    <a:pt x="17" y="25"/>
                    <a:pt x="17" y="26"/>
                  </a:cubicBezTo>
                  <a:cubicBezTo>
                    <a:pt x="19" y="28"/>
                    <a:pt x="25" y="31"/>
                    <a:pt x="29" y="32"/>
                  </a:cubicBezTo>
                  <a:cubicBezTo>
                    <a:pt x="34" y="33"/>
                    <a:pt x="45" y="32"/>
                    <a:pt x="52" y="32"/>
                  </a:cubicBezTo>
                  <a:cubicBezTo>
                    <a:pt x="63" y="31"/>
                    <a:pt x="74" y="27"/>
                    <a:pt x="83" y="23"/>
                  </a:cubicBezTo>
                  <a:cubicBezTo>
                    <a:pt x="85" y="23"/>
                    <a:pt x="88" y="22"/>
                    <a:pt x="88" y="22"/>
                  </a:cubicBezTo>
                  <a:cubicBezTo>
                    <a:pt x="90" y="22"/>
                    <a:pt x="90" y="23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2" y="27"/>
                    <a:pt x="78" y="33"/>
                    <a:pt x="77" y="36"/>
                  </a:cubicBezTo>
                  <a:cubicBezTo>
                    <a:pt x="76" y="37"/>
                    <a:pt x="73" y="44"/>
                    <a:pt x="71" y="46"/>
                  </a:cubicBezTo>
                  <a:cubicBezTo>
                    <a:pt x="71" y="46"/>
                    <a:pt x="70" y="46"/>
                    <a:pt x="69" y="46"/>
                  </a:cubicBezTo>
                  <a:cubicBezTo>
                    <a:pt x="67" y="46"/>
                    <a:pt x="64" y="45"/>
                    <a:pt x="64" y="45"/>
                  </a:cubicBezTo>
                  <a:cubicBezTo>
                    <a:pt x="63" y="45"/>
                    <a:pt x="61" y="44"/>
                    <a:pt x="59" y="43"/>
                  </a:cubicBezTo>
                  <a:cubicBezTo>
                    <a:pt x="58" y="43"/>
                    <a:pt x="58" y="43"/>
                    <a:pt x="57" y="43"/>
                  </a:cubicBezTo>
                  <a:cubicBezTo>
                    <a:pt x="56" y="44"/>
                    <a:pt x="52" y="47"/>
                    <a:pt x="50" y="47"/>
                  </a:cubicBezTo>
                  <a:cubicBezTo>
                    <a:pt x="49" y="47"/>
                    <a:pt x="45" y="45"/>
                    <a:pt x="43" y="45"/>
                  </a:cubicBezTo>
                  <a:cubicBezTo>
                    <a:pt x="41" y="44"/>
                    <a:pt x="40" y="45"/>
                    <a:pt x="36" y="46"/>
                  </a:cubicBezTo>
                  <a:cubicBezTo>
                    <a:pt x="30" y="49"/>
                    <a:pt x="26" y="51"/>
                    <a:pt x="20" y="53"/>
                  </a:cubicBezTo>
                  <a:cubicBezTo>
                    <a:pt x="18" y="54"/>
                    <a:pt x="18" y="54"/>
                    <a:pt x="15" y="54"/>
                  </a:cubicBezTo>
                  <a:cubicBezTo>
                    <a:pt x="15" y="54"/>
                    <a:pt x="15" y="54"/>
                    <a:pt x="14" y="55"/>
                  </a:cubicBezTo>
                  <a:cubicBezTo>
                    <a:pt x="13" y="55"/>
                    <a:pt x="12" y="55"/>
                    <a:pt x="12" y="55"/>
                  </a:cubicBezTo>
                  <a:cubicBezTo>
                    <a:pt x="11" y="55"/>
                    <a:pt x="10" y="55"/>
                    <a:pt x="9" y="55"/>
                  </a:cubicBezTo>
                  <a:cubicBezTo>
                    <a:pt x="6" y="55"/>
                    <a:pt x="2" y="57"/>
                    <a:pt x="0" y="58"/>
                  </a:cubicBezTo>
                  <a:cubicBezTo>
                    <a:pt x="0" y="58"/>
                    <a:pt x="0" y="59"/>
                    <a:pt x="0" y="60"/>
                  </a:cubicBezTo>
                  <a:cubicBezTo>
                    <a:pt x="1" y="60"/>
                    <a:pt x="2" y="61"/>
                    <a:pt x="4" y="62"/>
                  </a:cubicBezTo>
                  <a:cubicBezTo>
                    <a:pt x="5" y="62"/>
                    <a:pt x="5" y="62"/>
                    <a:pt x="7" y="62"/>
                  </a:cubicBezTo>
                  <a:cubicBezTo>
                    <a:pt x="11" y="62"/>
                    <a:pt x="11" y="62"/>
                    <a:pt x="11" y="62"/>
                  </a:cubicBezTo>
                  <a:cubicBezTo>
                    <a:pt x="14" y="62"/>
                    <a:pt x="15" y="62"/>
                    <a:pt x="18" y="61"/>
                  </a:cubicBezTo>
                  <a:cubicBezTo>
                    <a:pt x="19" y="61"/>
                    <a:pt x="29" y="56"/>
                    <a:pt x="32" y="55"/>
                  </a:cubicBezTo>
                  <a:cubicBezTo>
                    <a:pt x="35" y="55"/>
                    <a:pt x="38" y="54"/>
                    <a:pt x="39" y="54"/>
                  </a:cubicBezTo>
                  <a:cubicBezTo>
                    <a:pt x="39" y="55"/>
                    <a:pt x="36" y="57"/>
                    <a:pt x="30" y="59"/>
                  </a:cubicBezTo>
                  <a:cubicBezTo>
                    <a:pt x="29" y="59"/>
                    <a:pt x="28" y="59"/>
                    <a:pt x="27" y="60"/>
                  </a:cubicBezTo>
                  <a:cubicBezTo>
                    <a:pt x="27" y="60"/>
                    <a:pt x="26" y="60"/>
                    <a:pt x="25" y="60"/>
                  </a:cubicBezTo>
                  <a:cubicBezTo>
                    <a:pt x="23" y="61"/>
                    <a:pt x="22" y="62"/>
                    <a:pt x="21" y="62"/>
                  </a:cubicBezTo>
                  <a:cubicBezTo>
                    <a:pt x="20" y="63"/>
                    <a:pt x="19" y="63"/>
                    <a:pt x="18" y="63"/>
                  </a:cubicBezTo>
                  <a:cubicBezTo>
                    <a:pt x="16" y="64"/>
                    <a:pt x="17" y="66"/>
                    <a:pt x="18" y="66"/>
                  </a:cubicBezTo>
                  <a:cubicBezTo>
                    <a:pt x="19" y="66"/>
                    <a:pt x="19" y="66"/>
                    <a:pt x="20" y="67"/>
                  </a:cubicBezTo>
                  <a:cubicBezTo>
                    <a:pt x="20" y="67"/>
                    <a:pt x="21" y="68"/>
                    <a:pt x="23" y="68"/>
                  </a:cubicBezTo>
                  <a:cubicBezTo>
                    <a:pt x="24" y="68"/>
                    <a:pt x="24" y="68"/>
                    <a:pt x="25" y="67"/>
                  </a:cubicBezTo>
                  <a:cubicBezTo>
                    <a:pt x="27" y="67"/>
                    <a:pt x="29" y="67"/>
                    <a:pt x="31" y="66"/>
                  </a:cubicBezTo>
                  <a:cubicBezTo>
                    <a:pt x="33" y="66"/>
                    <a:pt x="47" y="57"/>
                    <a:pt x="49" y="56"/>
                  </a:cubicBezTo>
                  <a:cubicBezTo>
                    <a:pt x="50" y="57"/>
                    <a:pt x="58" y="61"/>
                    <a:pt x="63" y="62"/>
                  </a:cubicBezTo>
                  <a:cubicBezTo>
                    <a:pt x="69" y="65"/>
                    <a:pt x="75" y="64"/>
                    <a:pt x="78" y="63"/>
                  </a:cubicBezTo>
                  <a:cubicBezTo>
                    <a:pt x="80" y="62"/>
                    <a:pt x="82" y="61"/>
                    <a:pt x="85" y="60"/>
                  </a:cubicBezTo>
                  <a:cubicBezTo>
                    <a:pt x="89" y="61"/>
                    <a:pt x="93" y="60"/>
                    <a:pt x="95" y="59"/>
                  </a:cubicBezTo>
                  <a:cubicBezTo>
                    <a:pt x="103" y="55"/>
                    <a:pt x="107" y="50"/>
                    <a:pt x="114" y="44"/>
                  </a:cubicBezTo>
                  <a:cubicBezTo>
                    <a:pt x="116" y="42"/>
                    <a:pt x="120" y="39"/>
                    <a:pt x="122" y="38"/>
                  </a:cubicBezTo>
                  <a:cubicBezTo>
                    <a:pt x="130" y="33"/>
                    <a:pt x="136" y="36"/>
                    <a:pt x="140" y="37"/>
                  </a:cubicBezTo>
                  <a:cubicBezTo>
                    <a:pt x="144" y="39"/>
                    <a:pt x="168" y="51"/>
                    <a:pt x="168" y="51"/>
                  </a:cubicBezTo>
                  <a:cubicBezTo>
                    <a:pt x="176" y="54"/>
                    <a:pt x="183" y="54"/>
                    <a:pt x="187" y="53"/>
                  </a:cubicBezTo>
                  <a:cubicBezTo>
                    <a:pt x="191" y="52"/>
                    <a:pt x="196" y="49"/>
                    <a:pt x="198" y="48"/>
                  </a:cubicBezTo>
                  <a:cubicBezTo>
                    <a:pt x="198" y="48"/>
                    <a:pt x="199" y="48"/>
                    <a:pt x="199" y="49"/>
                  </a:cubicBezTo>
                  <a:cubicBezTo>
                    <a:pt x="202" y="51"/>
                    <a:pt x="202" y="53"/>
                    <a:pt x="202" y="53"/>
                  </a:cubicBezTo>
                  <a:cubicBezTo>
                    <a:pt x="201" y="54"/>
                    <a:pt x="202" y="54"/>
                    <a:pt x="202" y="54"/>
                  </a:cubicBezTo>
                  <a:cubicBezTo>
                    <a:pt x="202" y="55"/>
                    <a:pt x="202" y="55"/>
                    <a:pt x="203" y="56"/>
                  </a:cubicBezTo>
                  <a:cubicBezTo>
                    <a:pt x="203" y="57"/>
                    <a:pt x="204" y="57"/>
                    <a:pt x="204" y="57"/>
                  </a:cubicBezTo>
                  <a:cubicBezTo>
                    <a:pt x="211" y="59"/>
                    <a:pt x="227" y="59"/>
                    <a:pt x="239" y="57"/>
                  </a:cubicBezTo>
                  <a:cubicBezTo>
                    <a:pt x="244" y="56"/>
                    <a:pt x="250" y="57"/>
                    <a:pt x="253" y="57"/>
                  </a:cubicBezTo>
                  <a:cubicBezTo>
                    <a:pt x="255" y="57"/>
                    <a:pt x="255" y="57"/>
                    <a:pt x="256" y="58"/>
                  </a:cubicBezTo>
                  <a:cubicBezTo>
                    <a:pt x="257" y="59"/>
                    <a:pt x="262" y="65"/>
                    <a:pt x="262" y="65"/>
                  </a:cubicBezTo>
                  <a:cubicBezTo>
                    <a:pt x="262" y="66"/>
                    <a:pt x="263" y="66"/>
                    <a:pt x="264" y="66"/>
                  </a:cubicBezTo>
                  <a:cubicBezTo>
                    <a:pt x="265" y="67"/>
                    <a:pt x="266" y="67"/>
                    <a:pt x="266" y="67"/>
                  </a:cubicBezTo>
                  <a:cubicBezTo>
                    <a:pt x="267" y="67"/>
                    <a:pt x="267" y="67"/>
                    <a:pt x="268" y="68"/>
                  </a:cubicBezTo>
                  <a:cubicBezTo>
                    <a:pt x="268" y="68"/>
                    <a:pt x="269" y="69"/>
                    <a:pt x="270" y="69"/>
                  </a:cubicBezTo>
                  <a:cubicBezTo>
                    <a:pt x="271" y="69"/>
                    <a:pt x="276" y="69"/>
                    <a:pt x="276" y="69"/>
                  </a:cubicBezTo>
                  <a:cubicBezTo>
                    <a:pt x="277" y="69"/>
                    <a:pt x="278" y="69"/>
                    <a:pt x="278" y="67"/>
                  </a:cubicBezTo>
                  <a:cubicBezTo>
                    <a:pt x="277" y="66"/>
                    <a:pt x="276" y="64"/>
                    <a:pt x="274" y="63"/>
                  </a:cubicBezTo>
                  <a:cubicBezTo>
                    <a:pt x="273" y="62"/>
                    <a:pt x="270" y="62"/>
                    <a:pt x="268" y="60"/>
                  </a:cubicBezTo>
                  <a:cubicBezTo>
                    <a:pt x="265" y="59"/>
                    <a:pt x="264" y="58"/>
                    <a:pt x="264" y="57"/>
                  </a:cubicBezTo>
                  <a:cubicBezTo>
                    <a:pt x="264" y="57"/>
                    <a:pt x="271" y="60"/>
                    <a:pt x="272" y="60"/>
                  </a:cubicBezTo>
                  <a:cubicBezTo>
                    <a:pt x="273" y="61"/>
                    <a:pt x="275" y="62"/>
                    <a:pt x="276" y="63"/>
                  </a:cubicBezTo>
                  <a:cubicBezTo>
                    <a:pt x="277" y="63"/>
                    <a:pt x="277" y="64"/>
                    <a:pt x="278" y="64"/>
                  </a:cubicBezTo>
                  <a:cubicBezTo>
                    <a:pt x="279" y="64"/>
                    <a:pt x="279" y="64"/>
                    <a:pt x="281" y="64"/>
                  </a:cubicBezTo>
                  <a:cubicBezTo>
                    <a:pt x="284" y="66"/>
                    <a:pt x="286" y="66"/>
                    <a:pt x="289" y="65"/>
                  </a:cubicBezTo>
                  <a:cubicBezTo>
                    <a:pt x="289" y="65"/>
                    <a:pt x="292" y="64"/>
                    <a:pt x="294" y="64"/>
                  </a:cubicBezTo>
                  <a:cubicBezTo>
                    <a:pt x="294" y="63"/>
                    <a:pt x="295" y="63"/>
                    <a:pt x="294" y="62"/>
                  </a:cubicBezTo>
                  <a:cubicBezTo>
                    <a:pt x="293" y="61"/>
                    <a:pt x="292" y="59"/>
                    <a:pt x="291" y="59"/>
                  </a:cubicBezTo>
                  <a:cubicBezTo>
                    <a:pt x="290" y="58"/>
                    <a:pt x="290" y="58"/>
                    <a:pt x="289" y="58"/>
                  </a:cubicBezTo>
                  <a:cubicBezTo>
                    <a:pt x="287" y="58"/>
                    <a:pt x="285" y="59"/>
                    <a:pt x="282" y="57"/>
                  </a:cubicBezTo>
                  <a:cubicBezTo>
                    <a:pt x="278" y="56"/>
                    <a:pt x="271" y="53"/>
                    <a:pt x="268" y="52"/>
                  </a:cubicBezTo>
                  <a:cubicBezTo>
                    <a:pt x="265" y="50"/>
                    <a:pt x="262" y="49"/>
                    <a:pt x="259" y="49"/>
                  </a:cubicBezTo>
                  <a:cubicBezTo>
                    <a:pt x="258" y="49"/>
                    <a:pt x="257" y="49"/>
                    <a:pt x="257" y="49"/>
                  </a:cubicBezTo>
                  <a:cubicBezTo>
                    <a:pt x="255" y="48"/>
                    <a:pt x="253" y="47"/>
                    <a:pt x="250" y="46"/>
                  </a:cubicBezTo>
                  <a:cubicBezTo>
                    <a:pt x="246" y="45"/>
                    <a:pt x="231" y="42"/>
                    <a:pt x="227" y="42"/>
                  </a:cubicBezTo>
                  <a:cubicBezTo>
                    <a:pt x="225" y="42"/>
                    <a:pt x="220" y="42"/>
                    <a:pt x="219" y="40"/>
                  </a:cubicBezTo>
                  <a:cubicBezTo>
                    <a:pt x="218" y="37"/>
                    <a:pt x="218" y="35"/>
                    <a:pt x="217" y="32"/>
                  </a:cubicBezTo>
                  <a:cubicBezTo>
                    <a:pt x="216" y="27"/>
                    <a:pt x="215" y="28"/>
                    <a:pt x="214" y="25"/>
                  </a:cubicBezTo>
                  <a:cubicBezTo>
                    <a:pt x="214" y="24"/>
                    <a:pt x="215" y="24"/>
                    <a:pt x="215" y="24"/>
                  </a:cubicBezTo>
                  <a:cubicBezTo>
                    <a:pt x="216" y="23"/>
                    <a:pt x="218" y="22"/>
                    <a:pt x="218" y="22"/>
                  </a:cubicBezTo>
                  <a:cubicBezTo>
                    <a:pt x="224" y="21"/>
                    <a:pt x="231" y="21"/>
                    <a:pt x="235" y="24"/>
                  </a:cubicBezTo>
                  <a:cubicBezTo>
                    <a:pt x="237" y="26"/>
                    <a:pt x="238" y="26"/>
                    <a:pt x="240" y="26"/>
                  </a:cubicBezTo>
                  <a:cubicBezTo>
                    <a:pt x="242" y="26"/>
                    <a:pt x="249" y="26"/>
                    <a:pt x="253" y="27"/>
                  </a:cubicBezTo>
                  <a:cubicBezTo>
                    <a:pt x="256" y="27"/>
                    <a:pt x="263" y="28"/>
                    <a:pt x="265" y="28"/>
                  </a:cubicBezTo>
                  <a:cubicBezTo>
                    <a:pt x="267" y="28"/>
                    <a:pt x="270" y="27"/>
                    <a:pt x="270" y="27"/>
                  </a:cubicBezTo>
                  <a:cubicBezTo>
                    <a:pt x="272" y="26"/>
                    <a:pt x="275" y="25"/>
                    <a:pt x="275" y="25"/>
                  </a:cubicBezTo>
                  <a:cubicBezTo>
                    <a:pt x="277" y="24"/>
                    <a:pt x="277" y="22"/>
                    <a:pt x="275" y="21"/>
                  </a:cubicBezTo>
                  <a:cubicBezTo>
                    <a:pt x="275" y="21"/>
                    <a:pt x="274" y="20"/>
                    <a:pt x="273" y="20"/>
                  </a:cubicBezTo>
                  <a:cubicBezTo>
                    <a:pt x="273" y="20"/>
                    <a:pt x="271" y="19"/>
                    <a:pt x="270" y="18"/>
                  </a:cubicBezTo>
                  <a:cubicBezTo>
                    <a:pt x="267" y="17"/>
                    <a:pt x="261" y="15"/>
                    <a:pt x="256" y="12"/>
                  </a:cubicBezTo>
                  <a:cubicBezTo>
                    <a:pt x="255" y="12"/>
                    <a:pt x="254" y="11"/>
                    <a:pt x="253" y="9"/>
                  </a:cubicBezTo>
                  <a:cubicBezTo>
                    <a:pt x="252" y="7"/>
                    <a:pt x="252" y="7"/>
                    <a:pt x="252" y="7"/>
                  </a:cubicBezTo>
                  <a:cubicBezTo>
                    <a:pt x="251" y="7"/>
                    <a:pt x="249" y="7"/>
                    <a:pt x="246" y="5"/>
                  </a:cubicBezTo>
                  <a:cubicBezTo>
                    <a:pt x="244" y="4"/>
                    <a:pt x="238" y="2"/>
                    <a:pt x="236" y="2"/>
                  </a:cubicBezTo>
                  <a:cubicBezTo>
                    <a:pt x="236" y="2"/>
                    <a:pt x="235" y="2"/>
                    <a:pt x="233" y="2"/>
                  </a:cubicBezTo>
                  <a:cubicBezTo>
                    <a:pt x="232" y="2"/>
                    <a:pt x="231" y="2"/>
                    <a:pt x="230" y="2"/>
                  </a:cubicBezTo>
                  <a:cubicBezTo>
                    <a:pt x="230" y="2"/>
                    <a:pt x="227" y="0"/>
                    <a:pt x="225" y="2"/>
                  </a:cubicBezTo>
                  <a:cubicBezTo>
                    <a:pt x="221" y="2"/>
                    <a:pt x="215" y="1"/>
                    <a:pt x="211" y="2"/>
                  </a:cubicBezTo>
                  <a:cubicBezTo>
                    <a:pt x="205" y="2"/>
                    <a:pt x="203" y="2"/>
                    <a:pt x="198" y="2"/>
                  </a:cubicBezTo>
                  <a:cubicBezTo>
                    <a:pt x="196" y="2"/>
                    <a:pt x="194" y="2"/>
                    <a:pt x="192" y="1"/>
                  </a:cubicBezTo>
                  <a:cubicBezTo>
                    <a:pt x="189" y="1"/>
                    <a:pt x="186" y="0"/>
                    <a:pt x="183" y="0"/>
                  </a:cubicBezTo>
                  <a:cubicBezTo>
                    <a:pt x="178" y="0"/>
                    <a:pt x="172" y="1"/>
                    <a:pt x="164" y="3"/>
                  </a:cubicBezTo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</p:grpSp>
      <p:pic>
        <p:nvPicPr>
          <p:cNvPr id="28" name="Picture 2" descr="C:\Users\flora\AppData\Local\Microsoft\Windows\Temporary Internet Files\Content.Outlook\90UW1JUY\FIRST GROUP ICONS (2).jpg"/>
          <p:cNvPicPr>
            <a:picLocks noChangeAspect="1" noChangeArrowheads="1"/>
          </p:cNvPicPr>
          <p:nvPr/>
        </p:nvPicPr>
        <p:blipFill rotWithShape="1">
          <a:blip r:embed="rId2" cstate="print">
            <a:clrChange>
              <a:clrFrom>
                <a:srgbClr val="B0AE98"/>
              </a:clrFrom>
              <a:clrTo>
                <a:srgbClr val="B0AE98">
                  <a:alpha val="0"/>
                </a:srgbClr>
              </a:clrTo>
            </a:clrChange>
            <a:duotone>
              <a:schemeClr val="bg2">
                <a:shade val="45000"/>
                <a:satMod val="135000"/>
              </a:schemeClr>
              <a:prstClr val="white"/>
            </a:duotone>
            <a:extLst/>
          </a:blip>
          <a:srcRect l="21316" t="9259" r="61003" b="21435"/>
          <a:stretch/>
        </p:blipFill>
        <p:spPr bwMode="auto">
          <a:xfrm>
            <a:off x="470102" y="2239969"/>
            <a:ext cx="839714" cy="846131"/>
          </a:xfrm>
          <a:prstGeom prst="rect">
            <a:avLst/>
          </a:prstGeom>
          <a:noFill/>
          <a:extLst/>
        </p:spPr>
      </p:pic>
      <p:pic>
        <p:nvPicPr>
          <p:cNvPr id="29" name="Picture 2" descr="C:\Users\flora\AppData\Local\Microsoft\Windows\Temporary Internet Files\Content.Outlook\90UW1JUY\FIRST GROUP ICONS (2).jpg"/>
          <p:cNvPicPr>
            <a:picLocks noChangeAspect="1" noChangeArrowheads="1"/>
          </p:cNvPicPr>
          <p:nvPr/>
        </p:nvPicPr>
        <p:blipFill rotWithShape="1">
          <a:blip r:embed="rId3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duotone>
              <a:schemeClr val="bg2">
                <a:shade val="45000"/>
                <a:satMod val="135000"/>
              </a:schemeClr>
              <a:prstClr val="white"/>
            </a:duotone>
            <a:extLst/>
          </a:blip>
          <a:srcRect r="78289" b="19591"/>
          <a:stretch/>
        </p:blipFill>
        <p:spPr bwMode="auto">
          <a:xfrm>
            <a:off x="332740" y="1291313"/>
            <a:ext cx="1052195" cy="1001832"/>
          </a:xfrm>
          <a:prstGeom prst="rect">
            <a:avLst/>
          </a:prstGeom>
          <a:noFill/>
          <a:extLst/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3731" y="3717198"/>
            <a:ext cx="2932214" cy="1957253"/>
          </a:xfrm>
          <a:prstGeom prst="roundRect">
            <a:avLst>
              <a:gd name="adj" fmla="val 8594"/>
            </a:avLst>
          </a:prstGeom>
          <a:blipFill>
            <a:blip r:embed="rId5"/>
            <a:srcRect/>
            <a:stretch>
              <a:fillRect t="-984" b="-2016"/>
            </a:stretch>
          </a:blipFill>
          <a:ln w="19050">
            <a:solidFill>
              <a:schemeClr val="tx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cxnSp>
        <p:nvCxnSpPr>
          <p:cNvPr id="30" name="Straight Connector 29"/>
          <p:cNvCxnSpPr/>
          <p:nvPr/>
        </p:nvCxnSpPr>
        <p:spPr>
          <a:xfrm>
            <a:off x="457200" y="274638"/>
            <a:ext cx="8229600" cy="0"/>
          </a:xfrm>
          <a:prstGeom prst="line">
            <a:avLst/>
          </a:prstGeom>
          <a:ln w="57150" cmpd="sng">
            <a:solidFill>
              <a:srgbClr val="0D3A2F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/>
          <p:cNvCxnSpPr/>
          <p:nvPr/>
        </p:nvCxnSpPr>
        <p:spPr>
          <a:xfrm>
            <a:off x="457200" y="1431558"/>
            <a:ext cx="8229600" cy="0"/>
          </a:xfrm>
          <a:prstGeom prst="line">
            <a:avLst/>
          </a:prstGeom>
          <a:ln w="28575" cmpd="sng">
            <a:solidFill>
              <a:srgbClr val="000000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4913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/>
          <p:cNvCxnSpPr/>
          <p:nvPr/>
        </p:nvCxnSpPr>
        <p:spPr>
          <a:xfrm>
            <a:off x="457200" y="274638"/>
            <a:ext cx="8229600" cy="0"/>
          </a:xfrm>
          <a:prstGeom prst="line">
            <a:avLst/>
          </a:prstGeom>
          <a:ln w="57150" cmpd="sng">
            <a:solidFill>
              <a:srgbClr val="0D3A2F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457200" y="319810"/>
            <a:ext cx="8229600" cy="1631216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0D3A2F"/>
                </a:solidFill>
                <a:effectLst/>
                <a:uLnTx/>
                <a:uFillTx/>
                <a:latin typeface="Glypha LT Std Black" pitchFamily="18" charset="0"/>
                <a:cs typeface="Tahoma" pitchFamily="34" charset="0"/>
              </a:rPr>
              <a:t>Background </a:t>
            </a:r>
            <a:b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0D3A2F"/>
                </a:solidFill>
                <a:effectLst/>
                <a:uLnTx/>
                <a:uFillTx/>
                <a:latin typeface="Glypha LT Std Black" pitchFamily="18" charset="0"/>
                <a:cs typeface="Tahoma" pitchFamily="34" charset="0"/>
              </a:rPr>
            </a:b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0D3A2F"/>
                </a:solidFill>
                <a:effectLst/>
                <a:uLnTx/>
                <a:uFillTx/>
                <a:latin typeface="Glypha LT Std Black" pitchFamily="18" charset="0"/>
                <a:cs typeface="Tahoma" pitchFamily="34" charset="0"/>
              </a:rPr>
              <a:t>Great Western Railway - GWR </a:t>
            </a:r>
            <a:endParaRPr kumimoji="0" lang="en-US" sz="2800" b="1" i="0" u="none" strike="noStrike" kern="0" cap="none" spc="0" normalizeH="0" baseline="0" noProof="0" dirty="0">
              <a:ln>
                <a:noFill/>
              </a:ln>
              <a:solidFill>
                <a:srgbClr val="0D3A2F"/>
              </a:solidFill>
              <a:effectLst/>
              <a:uLnTx/>
              <a:uFillTx/>
              <a:latin typeface="Glypha LT Std Black" pitchFamily="18" charset="0"/>
              <a:cs typeface="Arial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400" b="0" i="0" u="none" strike="noStrike" kern="0" cap="none" spc="0" normalizeH="0" baseline="0" noProof="0" dirty="0">
              <a:ln>
                <a:noFill/>
              </a:ln>
              <a:solidFill>
                <a:srgbClr val="0D3A2F"/>
              </a:solidFill>
              <a:effectLst/>
              <a:uLnTx/>
              <a:uFillTx/>
              <a:latin typeface="Glypha LT Std" pitchFamily="18" charset="0"/>
              <a:cs typeface="Arial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57200" y="1680940"/>
            <a:ext cx="8229600" cy="4809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ea typeface="SimSun"/>
              <a:cs typeface="Arial"/>
            </a:endParaRPr>
          </a:p>
        </p:txBody>
      </p:sp>
      <p:cxnSp>
        <p:nvCxnSpPr>
          <p:cNvPr id="7" name="Straight Connector 6"/>
          <p:cNvCxnSpPr/>
          <p:nvPr/>
        </p:nvCxnSpPr>
        <p:spPr>
          <a:xfrm>
            <a:off x="457200" y="1312815"/>
            <a:ext cx="8229600" cy="0"/>
          </a:xfrm>
          <a:prstGeom prst="line">
            <a:avLst/>
          </a:prstGeom>
          <a:ln w="28575" cmpd="sng">
            <a:solidFill>
              <a:srgbClr val="000000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403760" y="1432484"/>
            <a:ext cx="4611585" cy="43242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80975" marR="0" lvl="0" indent="-180975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>
                <a:srgbClr val="0D3A2F"/>
              </a:buClr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0D3A2F"/>
                </a:solidFill>
                <a:effectLst/>
                <a:uLnTx/>
                <a:uFillTx/>
                <a:latin typeface="Glypha LT Std" pitchFamily="18" charset="0"/>
                <a:ea typeface="Tahoma" panose="020B0604030504040204" pitchFamily="34" charset="0"/>
                <a:cs typeface="Arial" panose="020B0604020202020204" pitchFamily="34" charset="0"/>
              </a:rPr>
              <a:t>Integrated franchise providing high speed, commuter, regional and branch line train services across the Great Western franchise </a:t>
            </a:r>
          </a:p>
          <a:p>
            <a:pPr marL="180975" marR="0" lvl="0" indent="-180975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>
                <a:srgbClr val="0D3A2F"/>
              </a:buClr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0D3A2F"/>
                </a:solidFill>
                <a:effectLst/>
                <a:uLnTx/>
                <a:uFillTx/>
                <a:latin typeface="Glypha LT Std" pitchFamily="18" charset="0"/>
                <a:ea typeface="Tahoma" panose="020B0604030504040204" pitchFamily="34" charset="0"/>
                <a:cs typeface="Arial" panose="020B0604020202020204" pitchFamily="34" charset="0"/>
              </a:rPr>
              <a:t>More than 103 million passengers in 2014/15</a:t>
            </a:r>
          </a:p>
          <a:p>
            <a:pPr marL="180975" marR="0" lvl="0" indent="-180975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>
                <a:srgbClr val="0D3A2F"/>
              </a:buClr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0D3A2F"/>
                </a:solidFill>
                <a:effectLst/>
                <a:uLnTx/>
                <a:uFillTx/>
                <a:latin typeface="Glypha LT Std" pitchFamily="18" charset="0"/>
                <a:ea typeface="Tahoma" panose="020B0604030504040204" pitchFamily="34" charset="0"/>
                <a:cs typeface="Arial" panose="020B0604020202020204" pitchFamily="34" charset="0"/>
              </a:rPr>
              <a:t>£7.5bn Great Western Mainline modernisation programme, and new Crossrail (Elizabeth Line)</a:t>
            </a:r>
          </a:p>
          <a:p>
            <a:pPr marL="180975" marR="0" lvl="0" indent="-180975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>
                <a:srgbClr val="0D3A2F"/>
              </a:buClr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0D3A2F"/>
                </a:solidFill>
                <a:effectLst/>
                <a:uLnTx/>
                <a:uFillTx/>
                <a:latin typeface="Glypha LT Std" pitchFamily="18" charset="0"/>
                <a:ea typeface="Tahoma" panose="020B0604030504040204" pitchFamily="34" charset="0"/>
                <a:cs typeface="Arial" panose="020B0604020202020204" pitchFamily="34" charset="0"/>
              </a:rPr>
              <a:t>Due to see new or refurbished trains on every part of the network by the close of the franchise (March 2019)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2025" y="3755753"/>
            <a:ext cx="3390405" cy="200099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2026" y="1415683"/>
            <a:ext cx="3390405" cy="2269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60753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0940C06-8037-4FB3-BBA3-74CD2ABA80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Glypha LT Std" panose="02060503030505020204" pitchFamily="18" charset="0"/>
              </a:rPr>
              <a:t>Structure of Railway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9500652-7CEA-47FA-99B0-DC40305E62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>
                <a:latin typeface="Glypha LT Std" panose="02060503030505020204" pitchFamily="18" charset="0"/>
              </a:rPr>
              <a:t>Train Operating Companies (TOCs) - the companies that operate passenger rail services and run stations (</a:t>
            </a:r>
            <a:r>
              <a:rPr lang="en-GB" dirty="0" err="1">
                <a:latin typeface="Glypha LT Std" panose="02060503030505020204" pitchFamily="18" charset="0"/>
              </a:rPr>
              <a:t>e.g</a:t>
            </a:r>
            <a:r>
              <a:rPr lang="en-GB" dirty="0">
                <a:latin typeface="Glypha LT Std" panose="02060503030505020204" pitchFamily="18" charset="0"/>
              </a:rPr>
              <a:t> GWR and Arriva Trains Wales)</a:t>
            </a:r>
          </a:p>
          <a:p>
            <a:r>
              <a:rPr lang="en-GB" u="sng" dirty="0">
                <a:latin typeface="Glypha LT Std" panose="02060503030505020204" pitchFamily="18" charset="0"/>
              </a:rPr>
              <a:t>Owning groups</a:t>
            </a:r>
            <a:r>
              <a:rPr lang="en-GB" dirty="0">
                <a:latin typeface="Glypha LT Std" panose="02060503030505020204" pitchFamily="18" charset="0"/>
              </a:rPr>
              <a:t> - the companies that fully or jointly own the train companies (</a:t>
            </a:r>
            <a:r>
              <a:rPr lang="en-GB" dirty="0" err="1">
                <a:latin typeface="Glypha LT Std" panose="02060503030505020204" pitchFamily="18" charset="0"/>
              </a:rPr>
              <a:t>e.g</a:t>
            </a:r>
            <a:r>
              <a:rPr lang="en-GB" dirty="0">
                <a:latin typeface="Glypha LT Std" panose="02060503030505020204" pitchFamily="18" charset="0"/>
              </a:rPr>
              <a:t> First Group, Arriva DB)</a:t>
            </a:r>
          </a:p>
          <a:p>
            <a:r>
              <a:rPr lang="en-GB" u="sng" dirty="0">
                <a:latin typeface="Glypha LT Std" panose="02060503030505020204" pitchFamily="18" charset="0"/>
              </a:rPr>
              <a:t>Freight companies</a:t>
            </a:r>
            <a:r>
              <a:rPr lang="en-GB" dirty="0">
                <a:latin typeface="Glypha LT Std" panose="02060503030505020204" pitchFamily="18" charset="0"/>
              </a:rPr>
              <a:t> - the companies that transport goods by rail (e.g. EWS</a:t>
            </a:r>
          </a:p>
          <a:p>
            <a:r>
              <a:rPr lang="en-GB" u="sng" dirty="0">
                <a:latin typeface="Glypha LT Std" panose="02060503030505020204" pitchFamily="18" charset="0"/>
              </a:rPr>
              <a:t>Track and infrastructure</a:t>
            </a:r>
            <a:r>
              <a:rPr lang="en-GB" dirty="0">
                <a:latin typeface="Glypha LT Std" panose="02060503030505020204" pitchFamily="18" charset="0"/>
              </a:rPr>
              <a:t> - the companies that manage rail tracks, infrastructure (</a:t>
            </a:r>
            <a:r>
              <a:rPr lang="en-GB" dirty="0" err="1">
                <a:latin typeface="Glypha LT Std" panose="02060503030505020204" pitchFamily="18" charset="0"/>
              </a:rPr>
              <a:t>incl</a:t>
            </a:r>
            <a:r>
              <a:rPr lang="en-GB" dirty="0">
                <a:latin typeface="Glypha LT Std" panose="02060503030505020204" pitchFamily="18" charset="0"/>
              </a:rPr>
              <a:t> stations) and signalling systems (i.e. Network Rail)</a:t>
            </a:r>
          </a:p>
          <a:p>
            <a:r>
              <a:rPr lang="en-GB" u="sng" dirty="0">
                <a:latin typeface="Glypha LT Std" panose="02060503030505020204" pitchFamily="18" charset="0"/>
              </a:rPr>
              <a:t>Supply chain</a:t>
            </a:r>
            <a:r>
              <a:rPr lang="en-GB" dirty="0">
                <a:latin typeface="Glypha LT Std" panose="02060503030505020204" pitchFamily="18" charset="0"/>
              </a:rPr>
              <a:t> – the companies that support the rail industry</a:t>
            </a:r>
          </a:p>
          <a:p>
            <a:endParaRPr lang="en-GB" dirty="0">
              <a:latin typeface="Glypha LT Std" panose="02060503030505020204" pitchFamily="18" charset="0"/>
            </a:endParaRPr>
          </a:p>
          <a:p>
            <a:r>
              <a:rPr lang="en-GB" dirty="0">
                <a:latin typeface="Glypha LT Std" panose="02060503030505020204" pitchFamily="18" charset="0"/>
              </a:rPr>
              <a:t>Governments – UK, DfT, Welsh Government, Transport for Wales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99599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s://englishrail.files.wordpress.com/2013/03/maps_pre_post.jpg?w=450&amp;h=387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38" r="50150" b="2701"/>
          <a:stretch/>
        </p:blipFill>
        <p:spPr bwMode="auto">
          <a:xfrm>
            <a:off x="5387009" y="0"/>
            <a:ext cx="3756991" cy="6053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457200" y="407505"/>
            <a:ext cx="478182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0D3A2F"/>
                </a:solidFill>
                <a:latin typeface="Glypha LT Std Black" pitchFamily="18" charset="0"/>
              </a:rPr>
              <a:t>The British Railway network – before </a:t>
            </a:r>
            <a:r>
              <a:rPr lang="en-GB" sz="3200" dirty="0" err="1">
                <a:solidFill>
                  <a:srgbClr val="0D3A2F"/>
                </a:solidFill>
                <a:latin typeface="Glypha LT Std Black" pitchFamily="18" charset="0"/>
              </a:rPr>
              <a:t>Beeching</a:t>
            </a:r>
            <a:endParaRPr lang="en-GB" sz="3200" dirty="0">
              <a:solidFill>
                <a:srgbClr val="0D3A2F"/>
              </a:solidFill>
              <a:latin typeface="Glypha LT Std Black" pitchFamily="18" charset="0"/>
            </a:endParaRPr>
          </a:p>
        </p:txBody>
      </p:sp>
      <p:cxnSp>
        <p:nvCxnSpPr>
          <p:cNvPr id="8" name="Straight Connector 7"/>
          <p:cNvCxnSpPr/>
          <p:nvPr/>
        </p:nvCxnSpPr>
        <p:spPr>
          <a:xfrm>
            <a:off x="457200" y="274638"/>
            <a:ext cx="5138530" cy="0"/>
          </a:xfrm>
          <a:prstGeom prst="line">
            <a:avLst/>
          </a:prstGeom>
          <a:ln w="57150" cmpd="sng">
            <a:solidFill>
              <a:srgbClr val="0D3A2F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457200" y="1977165"/>
            <a:ext cx="5138530" cy="0"/>
          </a:xfrm>
          <a:prstGeom prst="line">
            <a:avLst/>
          </a:prstGeom>
          <a:ln w="28575" cmpd="sng">
            <a:solidFill>
              <a:srgbClr val="000000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457200" y="2307106"/>
            <a:ext cx="434494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D3A2F"/>
                </a:solidFill>
                <a:latin typeface="Glypha LT Std" pitchFamily="18" charset="0"/>
              </a:rPr>
              <a:t>Dr Richard </a:t>
            </a:r>
            <a:r>
              <a:rPr lang="en-GB" dirty="0" err="1">
                <a:solidFill>
                  <a:srgbClr val="0D3A2F"/>
                </a:solidFill>
                <a:latin typeface="Glypha LT Std" pitchFamily="18" charset="0"/>
              </a:rPr>
              <a:t>Beeching’s</a:t>
            </a:r>
            <a:r>
              <a:rPr lang="en-GB" dirty="0">
                <a:solidFill>
                  <a:srgbClr val="0D3A2F"/>
                </a:solidFill>
                <a:latin typeface="Glypha LT Std" pitchFamily="18" charset="0"/>
              </a:rPr>
              <a:t>  infamous report and consequential cuts to the national rail network in the 1960s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D3A2F"/>
                </a:solidFill>
                <a:latin typeface="Glypha LT Std" pitchFamily="18" charset="0"/>
              </a:rPr>
              <a:t>Significant loss of local services/routes</a:t>
            </a:r>
          </a:p>
          <a:p>
            <a:endParaRPr lang="en-GB" dirty="0"/>
          </a:p>
        </p:txBody>
      </p:sp>
      <p:pic>
        <p:nvPicPr>
          <p:cNvPr id="13" name="Picture 2" descr="http://ichef-1.bbci.co.uk/news/660/media/images/66615000/jpg/_66615448_london_protesters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370" y="4179034"/>
            <a:ext cx="3335065" cy="1874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50337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https://englishrail.files.wordpress.com/2013/03/maps_pre_post.jpg?w=450&amp;h=387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3412" r="2241" b="2539"/>
          <a:stretch/>
        </p:blipFill>
        <p:spPr bwMode="auto">
          <a:xfrm>
            <a:off x="5367131" y="0"/>
            <a:ext cx="3588027" cy="6092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457200" y="394543"/>
            <a:ext cx="543670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0D3A2F"/>
                </a:solidFill>
                <a:latin typeface="Glypha LT Std Black" pitchFamily="18" charset="0"/>
              </a:rPr>
              <a:t>The British Railway network – after </a:t>
            </a:r>
            <a:r>
              <a:rPr lang="en-GB" sz="3200" dirty="0" err="1">
                <a:solidFill>
                  <a:srgbClr val="0D3A2F"/>
                </a:solidFill>
                <a:latin typeface="Glypha LT Std Black" pitchFamily="18" charset="0"/>
              </a:rPr>
              <a:t>Beeching</a:t>
            </a:r>
            <a:endParaRPr lang="en-GB" sz="3200" dirty="0">
              <a:solidFill>
                <a:srgbClr val="0D3A2F"/>
              </a:solidFill>
              <a:latin typeface="Glypha LT Std Black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57200" y="2158162"/>
            <a:ext cx="456206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D3A2F"/>
                </a:solidFill>
                <a:latin typeface="Glypha LT Std" pitchFamily="18" charset="0"/>
              </a:rPr>
              <a:t>A few routes / stations                                                            have reopened since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0D3A2F"/>
              </a:solidFill>
              <a:latin typeface="Glypha LT Std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D3A2F"/>
                </a:solidFill>
                <a:latin typeface="Glypha LT Std" pitchFamily="18" charset="0"/>
              </a:rPr>
              <a:t>The railway network                                                                 today remains much                                                           smaller than </a:t>
            </a:r>
            <a:r>
              <a:rPr lang="en-GB">
                <a:solidFill>
                  <a:srgbClr val="0D3A2F"/>
                </a:solidFill>
                <a:latin typeface="Glypha LT Std" pitchFamily="18" charset="0"/>
              </a:rPr>
              <a:t>many would </a:t>
            </a:r>
            <a:r>
              <a:rPr lang="en-GB" dirty="0">
                <a:solidFill>
                  <a:srgbClr val="0D3A2F"/>
                </a:solidFill>
                <a:latin typeface="Glypha LT Std" pitchFamily="18" charset="0"/>
              </a:rPr>
              <a:t>like</a:t>
            </a:r>
          </a:p>
        </p:txBody>
      </p:sp>
      <p:cxnSp>
        <p:nvCxnSpPr>
          <p:cNvPr id="7" name="Straight Connector 6"/>
          <p:cNvCxnSpPr/>
          <p:nvPr/>
        </p:nvCxnSpPr>
        <p:spPr>
          <a:xfrm>
            <a:off x="457200" y="274638"/>
            <a:ext cx="5138530" cy="0"/>
          </a:xfrm>
          <a:prstGeom prst="line">
            <a:avLst/>
          </a:prstGeom>
          <a:ln w="57150" cmpd="sng">
            <a:solidFill>
              <a:srgbClr val="0D3A2F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457200" y="1624008"/>
            <a:ext cx="5138530" cy="0"/>
          </a:xfrm>
          <a:prstGeom prst="line">
            <a:avLst/>
          </a:prstGeom>
          <a:ln w="28575" cmpd="sng">
            <a:solidFill>
              <a:srgbClr val="000000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58750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/>
          <p:cNvCxnSpPr/>
          <p:nvPr/>
        </p:nvCxnSpPr>
        <p:spPr>
          <a:xfrm>
            <a:off x="457200" y="274638"/>
            <a:ext cx="8229600" cy="0"/>
          </a:xfrm>
          <a:prstGeom prst="line">
            <a:avLst/>
          </a:prstGeom>
          <a:ln w="57150" cmpd="sng">
            <a:solidFill>
              <a:srgbClr val="0D3A2F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568411" y="494216"/>
            <a:ext cx="8229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400" b="1" kern="0" dirty="0">
                <a:solidFill>
                  <a:srgbClr val="0D3A2F"/>
                </a:solidFill>
                <a:latin typeface="Glypha LT Std Black" pitchFamily="18" charset="0"/>
                <a:cs typeface="Arial"/>
              </a:rPr>
              <a:t>Funding</a:t>
            </a:r>
            <a:endParaRPr kumimoji="0" lang="en-US" sz="4400" b="1" i="0" u="none" strike="noStrike" kern="0" cap="none" spc="0" normalizeH="0" baseline="0" noProof="0" dirty="0">
              <a:ln>
                <a:noFill/>
              </a:ln>
              <a:solidFill>
                <a:srgbClr val="0D3A2F"/>
              </a:solidFill>
              <a:effectLst/>
              <a:uLnTx/>
              <a:uFillTx/>
              <a:latin typeface="Glypha LT Std Black" pitchFamily="18" charset="0"/>
              <a:cs typeface="Arial"/>
            </a:endParaRPr>
          </a:p>
        </p:txBody>
      </p:sp>
      <p:cxnSp>
        <p:nvCxnSpPr>
          <p:cNvPr id="7" name="Straight Connector 6"/>
          <p:cNvCxnSpPr/>
          <p:nvPr/>
        </p:nvCxnSpPr>
        <p:spPr>
          <a:xfrm>
            <a:off x="457200" y="1680940"/>
            <a:ext cx="8229600" cy="0"/>
          </a:xfrm>
          <a:prstGeom prst="line">
            <a:avLst/>
          </a:prstGeom>
          <a:ln w="28575" cmpd="sng">
            <a:solidFill>
              <a:srgbClr val="000000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2F568691-24C8-4A76-B735-22E08EF979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7132" y="1789428"/>
            <a:ext cx="6989736" cy="422391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FC12AE8C-FA4D-423F-A3A9-D1AEDA92625C}"/>
              </a:ext>
            </a:extLst>
          </p:cNvPr>
          <p:cNvSpPr txBox="1"/>
          <p:nvPr/>
        </p:nvSpPr>
        <p:spPr>
          <a:xfrm>
            <a:off x="6478292" y="5284922"/>
            <a:ext cx="25107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Glypha LT Std" panose="02060503030505020204" pitchFamily="18" charset="0"/>
              </a:rPr>
              <a:t>Source: NationalRail.co.uk</a:t>
            </a:r>
            <a:r>
              <a:rPr lang="en-GB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15609661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/>
          <p:cNvCxnSpPr/>
          <p:nvPr/>
        </p:nvCxnSpPr>
        <p:spPr>
          <a:xfrm>
            <a:off x="457200" y="274638"/>
            <a:ext cx="8229600" cy="0"/>
          </a:xfrm>
          <a:prstGeom prst="line">
            <a:avLst/>
          </a:prstGeom>
          <a:ln w="57150" cmpd="sng">
            <a:solidFill>
              <a:srgbClr val="0D3A2F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568411" y="494216"/>
            <a:ext cx="8229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0" cap="none" spc="0" normalizeH="0" baseline="0" noProof="0" dirty="0">
                <a:ln>
                  <a:noFill/>
                </a:ln>
                <a:solidFill>
                  <a:srgbClr val="0D3A2F"/>
                </a:solidFill>
                <a:effectLst/>
                <a:uLnTx/>
                <a:uFillTx/>
                <a:latin typeface="Glypha LT Std Black" pitchFamily="18" charset="0"/>
                <a:cs typeface="Arial"/>
              </a:rPr>
              <a:t>Growth</a:t>
            </a:r>
          </a:p>
        </p:txBody>
      </p:sp>
      <p:cxnSp>
        <p:nvCxnSpPr>
          <p:cNvPr id="7" name="Straight Connector 6"/>
          <p:cNvCxnSpPr/>
          <p:nvPr/>
        </p:nvCxnSpPr>
        <p:spPr>
          <a:xfrm>
            <a:off x="457200" y="1680940"/>
            <a:ext cx="8229600" cy="0"/>
          </a:xfrm>
          <a:prstGeom prst="line">
            <a:avLst/>
          </a:prstGeom>
          <a:ln w="28575" cmpd="sng">
            <a:solidFill>
              <a:srgbClr val="000000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Chart 5"/>
          <p:cNvGraphicFramePr>
            <a:graphicFrameLocks/>
          </p:cNvGraphicFramePr>
          <p:nvPr>
            <p:extLst/>
          </p:nvPr>
        </p:nvGraphicFramePr>
        <p:xfrm>
          <a:off x="706582" y="1900518"/>
          <a:ext cx="7692857" cy="39624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31342558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 Shot 2015-09-24 at 15.03.04.jpg"/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9144000" cy="6138332"/>
          </a:xfrm>
          <a:prstGeom prst="rect">
            <a:avLst/>
          </a:prstGeom>
        </p:spPr>
      </p:pic>
      <p:cxnSp>
        <p:nvCxnSpPr>
          <p:cNvPr id="3" name="Straight Connector 2"/>
          <p:cNvCxnSpPr/>
          <p:nvPr/>
        </p:nvCxnSpPr>
        <p:spPr>
          <a:xfrm>
            <a:off x="457200" y="274638"/>
            <a:ext cx="8229600" cy="0"/>
          </a:xfrm>
          <a:prstGeom prst="line">
            <a:avLst/>
          </a:prstGeom>
          <a:ln w="57150" cmpd="sng">
            <a:solidFill>
              <a:schemeClr val="bg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TextBox 3"/>
          <p:cNvSpPr txBox="1"/>
          <p:nvPr/>
        </p:nvSpPr>
        <p:spPr>
          <a:xfrm>
            <a:off x="457200" y="319810"/>
            <a:ext cx="76112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0" dirty="0">
                <a:solidFill>
                  <a:schemeClr val="bg1"/>
                </a:solidFill>
                <a:latin typeface="Glypha LT Std" panose="02060503030505020204" pitchFamily="18" charset="0"/>
                <a:cs typeface="Arial"/>
              </a:rPr>
              <a:t>Our network</a:t>
            </a:r>
            <a:endParaRPr lang="en-US" sz="4800" b="0" baseline="0" dirty="0">
              <a:solidFill>
                <a:schemeClr val="bg1"/>
              </a:solidFill>
              <a:latin typeface="Glypha LT Std" panose="0206050303050502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08269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/>
          <p:cNvCxnSpPr/>
          <p:nvPr/>
        </p:nvCxnSpPr>
        <p:spPr>
          <a:xfrm>
            <a:off x="457200" y="274638"/>
            <a:ext cx="8229600" cy="0"/>
          </a:xfrm>
          <a:prstGeom prst="line">
            <a:avLst/>
          </a:prstGeom>
          <a:ln w="57150" cmpd="sng">
            <a:solidFill>
              <a:srgbClr val="0D3A2F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457200" y="476600"/>
            <a:ext cx="8229600" cy="769441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400" kern="0" dirty="0">
                <a:solidFill>
                  <a:srgbClr val="0D3A2F"/>
                </a:solidFill>
                <a:latin typeface="Glypha LT Std Black" pitchFamily="18" charset="0"/>
                <a:cs typeface="Tahoma" pitchFamily="34" charset="0"/>
              </a:rPr>
              <a:t>Our Network</a:t>
            </a:r>
            <a:r>
              <a:rPr kumimoji="0" lang="en-GB" sz="4400" b="0" i="0" u="none" strike="noStrike" kern="0" cap="none" spc="0" normalizeH="0" baseline="0" noProof="0" dirty="0">
                <a:ln>
                  <a:noFill/>
                </a:ln>
                <a:solidFill>
                  <a:srgbClr val="0D3A2F"/>
                </a:solidFill>
                <a:effectLst/>
                <a:uLnTx/>
                <a:uFillTx/>
                <a:latin typeface="Glypha LT Std Black" pitchFamily="18" charset="0"/>
                <a:cs typeface="Tahoma" pitchFamily="34" charset="0"/>
              </a:rPr>
              <a:t> </a:t>
            </a: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0D3A2F"/>
                </a:solidFill>
                <a:effectLst/>
                <a:uLnTx/>
                <a:uFillTx/>
                <a:latin typeface="Glypha LT Std Black" pitchFamily="18" charset="0"/>
                <a:cs typeface="Tahoma" pitchFamily="34" charset="0"/>
              </a:rPr>
              <a:t> </a:t>
            </a:r>
            <a:endParaRPr kumimoji="0" lang="en-US" sz="2800" b="1" i="0" u="none" strike="noStrike" kern="0" cap="none" spc="0" normalizeH="0" baseline="0" noProof="0" dirty="0">
              <a:ln>
                <a:noFill/>
              </a:ln>
              <a:solidFill>
                <a:srgbClr val="0D3A2F"/>
              </a:solidFill>
              <a:effectLst/>
              <a:uLnTx/>
              <a:uFillTx/>
              <a:latin typeface="Glypha LT Std Black" pitchFamily="18" charset="0"/>
              <a:cs typeface="Arial"/>
            </a:endParaRPr>
          </a:p>
        </p:txBody>
      </p:sp>
      <p:cxnSp>
        <p:nvCxnSpPr>
          <p:cNvPr id="7" name="Straight Connector 6"/>
          <p:cNvCxnSpPr/>
          <p:nvPr/>
        </p:nvCxnSpPr>
        <p:spPr>
          <a:xfrm>
            <a:off x="457200" y="1680940"/>
            <a:ext cx="8229600" cy="0"/>
          </a:xfrm>
          <a:prstGeom prst="line">
            <a:avLst/>
          </a:prstGeom>
          <a:ln w="28575" cmpd="sng">
            <a:solidFill>
              <a:srgbClr val="000000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6" name="Group 5"/>
          <p:cNvGrpSpPr/>
          <p:nvPr/>
        </p:nvGrpSpPr>
        <p:grpSpPr>
          <a:xfrm>
            <a:off x="309967" y="274638"/>
            <a:ext cx="8376834" cy="5769615"/>
            <a:chOff x="450547" y="2067030"/>
            <a:chExt cx="6031441" cy="3904820"/>
          </a:xfrm>
        </p:grpSpPr>
        <p:pic>
          <p:nvPicPr>
            <p:cNvPr id="8" name="Picture 4"/>
            <p:cNvPicPr>
              <a:picLocks noChangeAspect="1" noChangeArrowheads="1"/>
            </p:cNvPicPr>
            <p:nvPr/>
          </p:nvPicPr>
          <p:blipFill rotWithShape="1">
            <a:blip r:embed="rId3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450547" y="2067030"/>
              <a:ext cx="6031441" cy="39048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pic>
        <p:sp>
          <p:nvSpPr>
            <p:cNvPr id="9" name="Rectangle 8"/>
            <p:cNvSpPr/>
            <p:nvPr/>
          </p:nvSpPr>
          <p:spPr>
            <a:xfrm>
              <a:off x="3640666" y="5342180"/>
              <a:ext cx="2841322" cy="60361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420981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/>
          <p:cNvCxnSpPr/>
          <p:nvPr/>
        </p:nvCxnSpPr>
        <p:spPr>
          <a:xfrm>
            <a:off x="457200" y="274638"/>
            <a:ext cx="8229600" cy="0"/>
          </a:xfrm>
          <a:prstGeom prst="line">
            <a:avLst/>
          </a:prstGeom>
          <a:ln w="57150" cmpd="sng">
            <a:solidFill>
              <a:srgbClr val="0D3A2F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457200" y="377625"/>
            <a:ext cx="8229600" cy="1200329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400" kern="0" dirty="0">
                <a:solidFill>
                  <a:srgbClr val="0D3A2F"/>
                </a:solidFill>
                <a:latin typeface="Glypha LT Std Black" pitchFamily="18" charset="0"/>
                <a:cs typeface="Tahoma" pitchFamily="34" charset="0"/>
              </a:rPr>
              <a:t>Overview of our services</a:t>
            </a:r>
            <a:r>
              <a:rPr kumimoji="0" lang="en-GB" sz="4400" b="0" i="0" u="none" strike="noStrike" kern="0" cap="none" spc="0" normalizeH="0" baseline="0" noProof="0" dirty="0">
                <a:ln>
                  <a:noFill/>
                </a:ln>
                <a:solidFill>
                  <a:srgbClr val="0D3A2F"/>
                </a:solidFill>
                <a:effectLst/>
                <a:uLnTx/>
                <a:uFillTx/>
                <a:latin typeface="Glypha LT Std Black" pitchFamily="18" charset="0"/>
                <a:cs typeface="Tahoma" pitchFamily="34" charset="0"/>
              </a:rPr>
              <a:t/>
            </a:r>
            <a:br>
              <a:rPr kumimoji="0" lang="en-GB" sz="4400" b="0" i="0" u="none" strike="noStrike" kern="0" cap="none" spc="0" normalizeH="0" baseline="0" noProof="0" dirty="0">
                <a:ln>
                  <a:noFill/>
                </a:ln>
                <a:solidFill>
                  <a:srgbClr val="0D3A2F"/>
                </a:solidFill>
                <a:effectLst/>
                <a:uLnTx/>
                <a:uFillTx/>
                <a:latin typeface="Glypha LT Std Black" pitchFamily="18" charset="0"/>
                <a:cs typeface="Tahoma" pitchFamily="34" charset="0"/>
              </a:rPr>
            </a:b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0D3A2F"/>
                </a:solidFill>
                <a:effectLst/>
                <a:uLnTx/>
                <a:uFillTx/>
                <a:latin typeface="Glypha LT Std Black" pitchFamily="18" charset="0"/>
                <a:cs typeface="Tahoma" pitchFamily="34" charset="0"/>
              </a:rPr>
              <a:t>Great Western franchise </a:t>
            </a:r>
            <a:endParaRPr kumimoji="0" lang="en-US" sz="2800" b="1" i="0" u="none" strike="noStrike" kern="0" cap="none" spc="0" normalizeH="0" baseline="0" noProof="0" dirty="0">
              <a:ln>
                <a:noFill/>
              </a:ln>
              <a:solidFill>
                <a:srgbClr val="0D3A2F"/>
              </a:solidFill>
              <a:effectLst/>
              <a:uLnTx/>
              <a:uFillTx/>
              <a:latin typeface="Glypha LT Std Black" pitchFamily="18" charset="0"/>
              <a:cs typeface="Arial"/>
            </a:endParaRPr>
          </a:p>
        </p:txBody>
      </p:sp>
      <p:cxnSp>
        <p:nvCxnSpPr>
          <p:cNvPr id="7" name="Straight Connector 6"/>
          <p:cNvCxnSpPr/>
          <p:nvPr/>
        </p:nvCxnSpPr>
        <p:spPr>
          <a:xfrm>
            <a:off x="457200" y="1680940"/>
            <a:ext cx="8229600" cy="0"/>
          </a:xfrm>
          <a:prstGeom prst="line">
            <a:avLst/>
          </a:prstGeom>
          <a:ln w="28575" cmpd="sng">
            <a:solidFill>
              <a:srgbClr val="000000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Rectangle 2"/>
          <p:cNvSpPr/>
          <p:nvPr/>
        </p:nvSpPr>
        <p:spPr>
          <a:xfrm>
            <a:off x="119270" y="1783927"/>
            <a:ext cx="9024730" cy="38041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spcAft>
                <a:spcPts val="600"/>
              </a:spcAft>
              <a:buClr>
                <a:srgbClr val="1F992A"/>
              </a:buClr>
              <a:buSzPct val="100000"/>
              <a:buFont typeface="Arial"/>
              <a:buChar char="•"/>
              <a:defRPr/>
            </a:pPr>
            <a:r>
              <a:rPr lang="en-GB" dirty="0">
                <a:latin typeface="Glypha LT Std" panose="02060503030505020204" pitchFamily="18" charset="0"/>
              </a:rPr>
              <a:t>We employ over </a:t>
            </a:r>
            <a:r>
              <a:rPr lang="en-GB" b="1" dirty="0">
                <a:latin typeface="Glypha LT Std" panose="02060503030505020204" pitchFamily="18" charset="0"/>
              </a:rPr>
              <a:t>5,900 people</a:t>
            </a:r>
            <a:endParaRPr lang="en-GB" dirty="0">
              <a:latin typeface="Glypha LT Std" panose="02060503030505020204" pitchFamily="18" charset="0"/>
            </a:endParaRPr>
          </a:p>
          <a:p>
            <a:pPr marL="285750" indent="-285750">
              <a:spcAft>
                <a:spcPts val="600"/>
              </a:spcAft>
              <a:buClr>
                <a:srgbClr val="1F992A"/>
              </a:buClr>
              <a:buSzPct val="100000"/>
              <a:buFont typeface="Arial"/>
              <a:buChar char="•"/>
              <a:defRPr/>
            </a:pPr>
            <a:r>
              <a:rPr lang="en-GB" dirty="0">
                <a:latin typeface="Glypha LT Std" panose="02060503030505020204" pitchFamily="18" charset="0"/>
              </a:rPr>
              <a:t>We run </a:t>
            </a:r>
            <a:r>
              <a:rPr lang="en-GB" b="1" dirty="0">
                <a:latin typeface="Glypha LT Std" panose="02060503030505020204" pitchFamily="18" charset="0"/>
              </a:rPr>
              <a:t>1,570 trains </a:t>
            </a:r>
            <a:r>
              <a:rPr lang="en-GB" dirty="0">
                <a:latin typeface="Glypha LT Std" panose="02060503030505020204" pitchFamily="18" charset="0"/>
              </a:rPr>
              <a:t>per day</a:t>
            </a:r>
          </a:p>
          <a:p>
            <a:pPr marL="285750" indent="-285750">
              <a:spcAft>
                <a:spcPts val="600"/>
              </a:spcAft>
              <a:buClr>
                <a:srgbClr val="1F992A"/>
              </a:buClr>
              <a:buSzPct val="100000"/>
              <a:buFont typeface="Arial"/>
              <a:buChar char="•"/>
              <a:defRPr/>
            </a:pPr>
            <a:r>
              <a:rPr lang="en-GB" dirty="0">
                <a:latin typeface="Glypha LT Std" panose="02060503030505020204" pitchFamily="18" charset="0"/>
              </a:rPr>
              <a:t>We operate services to </a:t>
            </a:r>
            <a:r>
              <a:rPr lang="en-GB" b="1" dirty="0">
                <a:latin typeface="Glypha LT Std" panose="02060503030505020204" pitchFamily="18" charset="0"/>
              </a:rPr>
              <a:t>276 stations</a:t>
            </a:r>
            <a:r>
              <a:rPr lang="en-GB" dirty="0">
                <a:latin typeface="Glypha LT Std" panose="02060503030505020204" pitchFamily="18" charset="0"/>
              </a:rPr>
              <a:t>, and manage 206 of them</a:t>
            </a:r>
          </a:p>
          <a:p>
            <a:pPr marL="285750" indent="-285750">
              <a:spcAft>
                <a:spcPts val="600"/>
              </a:spcAft>
              <a:buClr>
                <a:srgbClr val="1F992A"/>
              </a:buClr>
              <a:buSzPct val="100000"/>
              <a:buFont typeface="Arial"/>
              <a:buChar char="•"/>
              <a:defRPr/>
            </a:pPr>
            <a:r>
              <a:rPr lang="en-GB" dirty="0">
                <a:latin typeface="Glypha LT Std" panose="02060503030505020204" pitchFamily="18" charset="0"/>
              </a:rPr>
              <a:t>The most diverse fleet in the UK with over </a:t>
            </a:r>
            <a:r>
              <a:rPr lang="en-GB" b="1" dirty="0">
                <a:latin typeface="Glypha LT Std" panose="02060503030505020204" pitchFamily="18" charset="0"/>
              </a:rPr>
              <a:t>192 train sets </a:t>
            </a:r>
            <a:r>
              <a:rPr lang="en-GB" dirty="0">
                <a:latin typeface="Glypha LT Std" panose="02060503030505020204" pitchFamily="18" charset="0"/>
              </a:rPr>
              <a:t>of various type</a:t>
            </a:r>
          </a:p>
          <a:p>
            <a:pPr marL="285750" indent="-285750">
              <a:spcAft>
                <a:spcPts val="600"/>
              </a:spcAft>
              <a:buClr>
                <a:srgbClr val="1F992A"/>
              </a:buClr>
              <a:buSzPct val="100000"/>
              <a:buFont typeface="Arial"/>
              <a:buChar char="•"/>
              <a:defRPr/>
            </a:pPr>
            <a:r>
              <a:rPr lang="en-GB" dirty="0">
                <a:latin typeface="Glypha LT Std" panose="02060503030505020204" pitchFamily="18" charset="0"/>
              </a:rPr>
              <a:t>We cover </a:t>
            </a:r>
            <a:r>
              <a:rPr lang="en-GB" b="1" dirty="0">
                <a:latin typeface="Glypha LT Std" panose="02060503030505020204" pitchFamily="18" charset="0"/>
              </a:rPr>
              <a:t>1,360 miles of operational track</a:t>
            </a:r>
            <a:endParaRPr lang="en-GB" dirty="0">
              <a:latin typeface="Glypha LT Std" panose="02060503030505020204" pitchFamily="18" charset="0"/>
            </a:endParaRPr>
          </a:p>
          <a:p>
            <a:pPr marL="285750" indent="-285750">
              <a:spcAft>
                <a:spcPts val="600"/>
              </a:spcAft>
              <a:buClr>
                <a:srgbClr val="1F992A"/>
              </a:buClr>
              <a:buSzPct val="100000"/>
              <a:buFont typeface="Arial"/>
              <a:buChar char="•"/>
              <a:defRPr/>
            </a:pPr>
            <a:r>
              <a:rPr lang="en-GB" dirty="0">
                <a:latin typeface="Glypha LT Std" panose="02060503030505020204" pitchFamily="18" charset="0"/>
              </a:rPr>
              <a:t>Our unique selling points are the </a:t>
            </a:r>
            <a:r>
              <a:rPr lang="en-GB" b="1" dirty="0">
                <a:latin typeface="Glypha LT Std" panose="02060503030505020204" pitchFamily="18" charset="0"/>
              </a:rPr>
              <a:t>Night Riviera </a:t>
            </a:r>
            <a:r>
              <a:rPr lang="en-GB" dirty="0">
                <a:latin typeface="Glypha LT Std" panose="02060503030505020204" pitchFamily="18" charset="0"/>
              </a:rPr>
              <a:t>sleeper which runs from Paddington to Penzance and our </a:t>
            </a:r>
            <a:r>
              <a:rPr lang="en-GB" b="1" dirty="0">
                <a:latin typeface="Glypha LT Std" panose="02060503030505020204" pitchFamily="18" charset="0"/>
              </a:rPr>
              <a:t>Pullman</a:t>
            </a:r>
            <a:r>
              <a:rPr lang="en-GB" dirty="0">
                <a:latin typeface="Glypha LT Std" panose="02060503030505020204" pitchFamily="18" charset="0"/>
              </a:rPr>
              <a:t> service</a:t>
            </a:r>
          </a:p>
          <a:p>
            <a:pPr marL="285750" indent="-285750">
              <a:spcAft>
                <a:spcPts val="600"/>
              </a:spcAft>
              <a:buClr>
                <a:srgbClr val="1F992A"/>
              </a:buClr>
              <a:buSzPct val="100000"/>
              <a:buFont typeface="Arial"/>
              <a:buChar char="•"/>
              <a:defRPr/>
            </a:pPr>
            <a:r>
              <a:rPr lang="en-GB" dirty="0">
                <a:latin typeface="Glypha LT Std" panose="02060503030505020204" pitchFamily="18" charset="0"/>
              </a:rPr>
              <a:t>We use more than </a:t>
            </a:r>
            <a:r>
              <a:rPr lang="en-GB" b="1" dirty="0">
                <a:latin typeface="Glypha LT Std" panose="02060503030505020204" pitchFamily="18" charset="0"/>
              </a:rPr>
              <a:t>100 local suppliers </a:t>
            </a:r>
            <a:r>
              <a:rPr lang="en-GB" dirty="0">
                <a:latin typeface="Glypha LT Std" panose="02060503030505020204" pitchFamily="18" charset="0"/>
              </a:rPr>
              <a:t>within 50 miles of our railway</a:t>
            </a:r>
          </a:p>
          <a:p>
            <a:pPr marL="285750" indent="-285750">
              <a:spcAft>
                <a:spcPts val="600"/>
              </a:spcAft>
              <a:buClr>
                <a:srgbClr val="1F992A"/>
              </a:buClr>
              <a:buSzPct val="100000"/>
              <a:buFont typeface="Arial"/>
              <a:buChar char="•"/>
              <a:defRPr/>
            </a:pPr>
            <a:r>
              <a:rPr lang="en-GB" dirty="0">
                <a:latin typeface="Glypha LT Std" panose="02060503030505020204" pitchFamily="18" charset="0"/>
              </a:rPr>
              <a:t>In the last 12 months we sold 405,000 beers and 60,000 Kit Kats!</a:t>
            </a:r>
          </a:p>
          <a:p>
            <a:pPr marL="285750" indent="-285750">
              <a:spcAft>
                <a:spcPts val="600"/>
              </a:spcAft>
              <a:buClr>
                <a:srgbClr val="1F992A"/>
              </a:buClr>
              <a:buSzPct val="100000"/>
              <a:buFont typeface="Arial"/>
              <a:buChar char="•"/>
              <a:defRPr/>
            </a:pPr>
            <a:r>
              <a:rPr lang="en-GB" dirty="0">
                <a:latin typeface="Glypha LT Std" panose="02060503030505020204" pitchFamily="18" charset="0"/>
              </a:rPr>
              <a:t>The current franchise started in September 2015 runs until 1 April 2019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Clr>
                <a:srgbClr val="1F992A"/>
              </a:buClr>
              <a:buSzPct val="100000"/>
              <a:buFont typeface="Arial"/>
              <a:buChar char="•"/>
              <a:defRPr/>
            </a:pPr>
            <a:endParaRPr lang="en-GB" dirty="0">
              <a:latin typeface="Glypha LT Std" panose="0206050303050502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0176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/>
        </p:nvCxnSpPr>
        <p:spPr>
          <a:xfrm>
            <a:off x="457200" y="274638"/>
            <a:ext cx="8229600" cy="0"/>
          </a:xfrm>
          <a:prstGeom prst="line">
            <a:avLst/>
          </a:prstGeom>
          <a:ln w="57150" cmpd="sng">
            <a:solidFill>
              <a:srgbClr val="0D3A2F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0960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284924" y="5183090"/>
            <a:ext cx="38590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0" dirty="0">
                <a:solidFill>
                  <a:schemeClr val="bg1"/>
                </a:solidFill>
                <a:latin typeface="Glypha LT Std Black" panose="02060803040505020204" pitchFamily="18" charset="0"/>
                <a:cs typeface="Arial"/>
              </a:rPr>
              <a:t>New Trains</a:t>
            </a:r>
            <a:endParaRPr lang="en-US" sz="4800" b="0" baseline="0" dirty="0">
              <a:solidFill>
                <a:schemeClr val="bg1"/>
              </a:solidFill>
              <a:latin typeface="Glypha LT Std Black" panose="0206080304050502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29005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62921"/>
            <a:ext cx="8604447" cy="653928"/>
          </a:xfrm>
        </p:spPr>
        <p:txBody>
          <a:bodyPr>
            <a:normAutofit fontScale="90000"/>
          </a:bodyPr>
          <a:lstStyle/>
          <a:p>
            <a:pPr algn="l">
              <a:defRPr/>
            </a:pPr>
            <a:r>
              <a:rPr lang="en-GB" dirty="0">
                <a:solidFill>
                  <a:srgbClr val="0D3A2F"/>
                </a:solidFill>
                <a:latin typeface="Glypha LT Std Black" pitchFamily="18" charset="0"/>
                <a:ea typeface="+mn-ea"/>
                <a:cs typeface="Arial"/>
              </a:rPr>
              <a:t>Brand new long distance trains</a:t>
            </a:r>
          </a:p>
        </p:txBody>
      </p:sp>
      <p:cxnSp>
        <p:nvCxnSpPr>
          <p:cNvPr id="5" name="Straight Connector 4"/>
          <p:cNvCxnSpPr/>
          <p:nvPr/>
        </p:nvCxnSpPr>
        <p:spPr>
          <a:xfrm>
            <a:off x="457200" y="274638"/>
            <a:ext cx="8229600" cy="0"/>
          </a:xfrm>
          <a:prstGeom prst="line">
            <a:avLst/>
          </a:prstGeom>
          <a:ln w="57150" cmpd="sng">
            <a:solidFill>
              <a:srgbClr val="0D3A2F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457200" y="1526561"/>
            <a:ext cx="8229600" cy="0"/>
          </a:xfrm>
          <a:prstGeom prst="line">
            <a:avLst/>
          </a:prstGeom>
          <a:ln w="28575" cmpd="sng">
            <a:solidFill>
              <a:srgbClr val="000000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7865" y="1714244"/>
            <a:ext cx="6588270" cy="4201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98429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19604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>
                <a:solidFill>
                  <a:srgbClr val="0D3A2F"/>
                </a:solidFill>
                <a:latin typeface="Glypha LT Std Black" pitchFamily="18" charset="0"/>
                <a:cs typeface="Arial"/>
              </a:rPr>
              <a:t>Brand new long distance trains</a:t>
            </a:r>
            <a:endParaRPr lang="en-GB" dirty="0">
              <a:solidFill>
                <a:srgbClr val="0D3A2F"/>
              </a:solidFill>
              <a:latin typeface="Glypha LT Std Black" pitchFamily="18" charset="0"/>
            </a:endParaRPr>
          </a:p>
        </p:txBody>
      </p:sp>
      <p:cxnSp>
        <p:nvCxnSpPr>
          <p:cNvPr id="4" name="Straight Connector 3"/>
          <p:cNvCxnSpPr/>
          <p:nvPr/>
        </p:nvCxnSpPr>
        <p:spPr>
          <a:xfrm>
            <a:off x="457200" y="274638"/>
            <a:ext cx="8229600" cy="0"/>
          </a:xfrm>
          <a:prstGeom prst="line">
            <a:avLst/>
          </a:prstGeom>
          <a:ln w="57150" cmpd="sng">
            <a:solidFill>
              <a:srgbClr val="0D3A2F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/>
          <p:cNvCxnSpPr/>
          <p:nvPr/>
        </p:nvCxnSpPr>
        <p:spPr>
          <a:xfrm>
            <a:off x="457200" y="1526561"/>
            <a:ext cx="8229600" cy="0"/>
          </a:xfrm>
          <a:prstGeom prst="line">
            <a:avLst/>
          </a:prstGeom>
          <a:ln w="28575" cmpd="sng">
            <a:solidFill>
              <a:srgbClr val="000000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457199" y="1710047"/>
            <a:ext cx="8419605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Glypha LT Std" pitchFamily="18" charset="0"/>
              </a:rPr>
              <a:t>On board capacity increase with InterCity Express Trains:</a:t>
            </a:r>
          </a:p>
          <a:p>
            <a:pPr marL="285750" marR="0" lvl="0" indent="-2857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0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Glypha LT Std" pitchFamily="18" charset="0"/>
            </a:endParaRPr>
          </a:p>
          <a:p>
            <a:pPr marL="742950" marR="0" lvl="1" indent="-2857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Glypha LT Std" pitchFamily="18" charset="0"/>
              </a:rPr>
              <a:t>648 seats on a 10-car v 522 seats on a typical HST: a 24% increase</a:t>
            </a:r>
          </a:p>
          <a:p>
            <a:pPr marL="0" marR="0" lvl="1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Glypha LT Std" pitchFamily="18" charset="0"/>
            </a:endParaRPr>
          </a:p>
          <a:p>
            <a:pPr marL="742950" marR="0" lvl="1" indent="-2857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Glypha LT Std" pitchFamily="18" charset="0"/>
              </a:rPr>
              <a:t>First of the new trains </a:t>
            </a:r>
            <a:r>
              <a:rPr lang="en-GB" sz="2000" kern="0" dirty="0">
                <a:latin typeface="Glypha LT Std" pitchFamily="18" charset="0"/>
              </a:rPr>
              <a:t>in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Glypha LT Std" pitchFamily="18" charset="0"/>
              </a:rPr>
              <a:t> service this Autumn, with all GWR long distance services operated by 5, 9 or 10 car InterCity Express trains by December 2018</a:t>
            </a:r>
          </a:p>
          <a:p>
            <a:pPr marL="742950" marR="0" lvl="1" indent="-2857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0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Glypha LT Std" pitchFamily="18" charset="0"/>
            </a:endParaRP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Glypha LT Std" pitchFamily="18" charset="0"/>
              </a:rPr>
              <a:t>Able to run as electric and diesel</a:t>
            </a: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0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Glypha LT Std" pitchFamily="18" charset="0"/>
            </a:endParaRP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Glypha LT Std" pitchFamily="18" charset="0"/>
              </a:rPr>
              <a:t>Improved Wi-Fi.  More leg-room.  </a:t>
            </a:r>
            <a:r>
              <a:rPr lang="en-GB" sz="2000" kern="0" dirty="0">
                <a:latin typeface="Glypha LT Std" pitchFamily="18" charset="0"/>
              </a:rPr>
              <a:t>More power points. 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Glypha LT Std" pitchFamily="18" charset="0"/>
              </a:rPr>
              <a:t>At seat food and drink service in Standard Class</a:t>
            </a:r>
            <a:endParaRPr kumimoji="0" lang="en-GB" sz="18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41122660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62921"/>
            <a:ext cx="8604447" cy="653928"/>
          </a:xfrm>
        </p:spPr>
        <p:txBody>
          <a:bodyPr>
            <a:normAutofit fontScale="90000"/>
          </a:bodyPr>
          <a:lstStyle/>
          <a:p>
            <a:pPr algn="l">
              <a:defRPr/>
            </a:pPr>
            <a:r>
              <a:rPr lang="en-GB" dirty="0">
                <a:solidFill>
                  <a:srgbClr val="0D3A2F"/>
                </a:solidFill>
                <a:latin typeface="Glypha LT Std Black" pitchFamily="18" charset="0"/>
                <a:ea typeface="+mn-ea"/>
                <a:cs typeface="Arial"/>
              </a:rPr>
              <a:t>Brand new electric local trains</a:t>
            </a:r>
          </a:p>
        </p:txBody>
      </p:sp>
      <p:cxnSp>
        <p:nvCxnSpPr>
          <p:cNvPr id="5" name="Straight Connector 4"/>
          <p:cNvCxnSpPr/>
          <p:nvPr/>
        </p:nvCxnSpPr>
        <p:spPr>
          <a:xfrm>
            <a:off x="457200" y="274638"/>
            <a:ext cx="8229600" cy="0"/>
          </a:xfrm>
          <a:prstGeom prst="line">
            <a:avLst/>
          </a:prstGeom>
          <a:ln w="57150" cmpd="sng">
            <a:solidFill>
              <a:srgbClr val="0D3A2F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457200" y="1526561"/>
            <a:ext cx="8229600" cy="0"/>
          </a:xfrm>
          <a:prstGeom prst="line">
            <a:avLst/>
          </a:prstGeom>
          <a:ln w="28575" cmpd="sng">
            <a:solidFill>
              <a:srgbClr val="000000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16182" y="1670700"/>
            <a:ext cx="6424770" cy="4279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16396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dirty="0">
                <a:solidFill>
                  <a:srgbClr val="0D3A2F"/>
                </a:solidFill>
                <a:latin typeface="Glypha LT Std Black" pitchFamily="18" charset="0"/>
                <a:cs typeface="Arial"/>
              </a:rPr>
              <a:t>Brand new local trains</a:t>
            </a:r>
            <a:endParaRPr lang="en-GB" b="1" dirty="0">
              <a:solidFill>
                <a:srgbClr val="0D3A2F"/>
              </a:solidFill>
              <a:latin typeface="Glypha LT Std Black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31124"/>
            <a:ext cx="8229600" cy="409995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0D3A2F"/>
                </a:solidFill>
                <a:latin typeface="Glypha LT Std" pitchFamily="18" charset="0"/>
              </a:rPr>
              <a:t> </a:t>
            </a:r>
          </a:p>
        </p:txBody>
      </p:sp>
      <p:cxnSp>
        <p:nvCxnSpPr>
          <p:cNvPr id="4" name="Straight Connector 3"/>
          <p:cNvCxnSpPr/>
          <p:nvPr/>
        </p:nvCxnSpPr>
        <p:spPr>
          <a:xfrm>
            <a:off x="457200" y="274638"/>
            <a:ext cx="8229600" cy="0"/>
          </a:xfrm>
          <a:prstGeom prst="line">
            <a:avLst/>
          </a:prstGeom>
          <a:ln w="57150" cmpd="sng">
            <a:solidFill>
              <a:srgbClr val="0D3A2F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/>
          <p:cNvCxnSpPr/>
          <p:nvPr/>
        </p:nvCxnSpPr>
        <p:spPr>
          <a:xfrm>
            <a:off x="457200" y="1526561"/>
            <a:ext cx="8229600" cy="0"/>
          </a:xfrm>
          <a:prstGeom prst="line">
            <a:avLst/>
          </a:prstGeom>
          <a:ln w="28575" cmpd="sng">
            <a:solidFill>
              <a:srgbClr val="000000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Rectangle 5"/>
          <p:cNvSpPr/>
          <p:nvPr/>
        </p:nvSpPr>
        <p:spPr>
          <a:xfrm>
            <a:off x="289891" y="1425667"/>
            <a:ext cx="8721587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marR="0" lvl="0" indent="-2857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srgbClr val="0D3A2F"/>
              </a:solidFill>
              <a:effectLst/>
              <a:uLnTx/>
              <a:uFillTx/>
              <a:latin typeface="Glypha LT Std" pitchFamily="18" charset="0"/>
            </a:endParaRPr>
          </a:p>
          <a:p>
            <a:pPr marL="285750" marR="0" lvl="0" indent="-2857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0D3A2F"/>
                </a:solidFill>
                <a:effectLst/>
                <a:uLnTx/>
                <a:uFillTx/>
                <a:latin typeface="Glypha LT Std" pitchFamily="18" charset="0"/>
              </a:rPr>
              <a:t>On board capacity increase with Electrostar trains capable of running as 12 car services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srgbClr val="0D3A2F"/>
              </a:solidFill>
              <a:effectLst/>
              <a:uLnTx/>
              <a:uFillTx/>
              <a:latin typeface="Glypha LT Std" pitchFamily="18" charset="0"/>
            </a:endParaRPr>
          </a:p>
          <a:p>
            <a:pPr marL="285750" marR="0" lvl="0" indent="-2857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0D3A2F"/>
                </a:solidFill>
                <a:effectLst/>
                <a:uLnTx/>
                <a:uFillTx/>
                <a:latin typeface="Glypha LT Std" pitchFamily="18" charset="0"/>
              </a:rPr>
              <a:t>16% increase in capacity into London Paddington</a:t>
            </a:r>
          </a:p>
          <a:p>
            <a:pPr marL="285750" marR="0" lvl="0" indent="-2857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srgbClr val="0D3A2F"/>
              </a:solidFill>
              <a:effectLst/>
              <a:uLnTx/>
              <a:uFillTx/>
              <a:latin typeface="Glypha LT Std" pitchFamily="18" charset="0"/>
            </a:endParaRP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0D3A2F"/>
                </a:solidFill>
                <a:effectLst/>
                <a:uLnTx/>
                <a:uFillTx/>
                <a:latin typeface="Glypha LT Std" pitchFamily="18" charset="0"/>
              </a:rPr>
              <a:t>110mph EMU operation will enable faster journeys</a:t>
            </a:r>
            <a:r>
              <a:rPr kumimoji="0" lang="en-GB" sz="2000" b="0" i="0" u="none" strike="noStrike" kern="0" cap="none" spc="0" normalizeH="0" noProof="0" dirty="0">
                <a:ln>
                  <a:noFill/>
                </a:ln>
                <a:solidFill>
                  <a:srgbClr val="0D3A2F"/>
                </a:solidFill>
                <a:effectLst/>
                <a:uLnTx/>
                <a:uFillTx/>
                <a:latin typeface="Glypha LT Std" pitchFamily="18" charset="0"/>
              </a:rPr>
              <a:t> through the Thames Valley to London</a:t>
            </a: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srgbClr val="0D3A2F"/>
              </a:solidFill>
              <a:effectLst/>
              <a:uLnTx/>
              <a:uFillTx/>
              <a:latin typeface="Glypha LT Std" pitchFamily="18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srgbClr val="0D3A2F"/>
              </a:solidFill>
              <a:effectLst/>
              <a:uLnTx/>
              <a:uFillTx/>
              <a:latin typeface="Glypha LT Std" pitchFamily="18" charset="0"/>
            </a:endParaRPr>
          </a:p>
          <a:p>
            <a:pPr marL="342900" lvl="0" indent="-342900" defTabSz="914400">
              <a:buFont typeface="Arial" panose="020B0604020202020204" pitchFamily="34" charset="0"/>
              <a:buChar char="•"/>
              <a:defRPr/>
            </a:pPr>
            <a:r>
              <a:rPr lang="en-GB" sz="2000" kern="0" dirty="0">
                <a:solidFill>
                  <a:srgbClr val="0D3A2F"/>
                </a:solidFill>
                <a:latin typeface="Glypha LT Std" pitchFamily="18" charset="0"/>
              </a:rPr>
              <a:t>S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srgbClr val="0D3A2F"/>
                </a:solidFill>
                <a:effectLst/>
                <a:uLnTx/>
                <a:uFillTx/>
                <a:latin typeface="Glypha LT Std" pitchFamily="18" charset="0"/>
              </a:rPr>
              <a:t>ervices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0D3A2F"/>
                </a:solidFill>
                <a:effectLst/>
                <a:uLnTx/>
                <a:uFillTx/>
                <a:latin typeface="Glypha LT Std" pitchFamily="18" charset="0"/>
              </a:rPr>
              <a:t> now running between Maidenhead</a:t>
            </a:r>
            <a:r>
              <a:rPr kumimoji="0" lang="en-GB" sz="2000" b="0" i="0" u="none" strike="noStrike" kern="0" cap="none" spc="0" normalizeH="0" noProof="0" dirty="0">
                <a:ln>
                  <a:noFill/>
                </a:ln>
                <a:solidFill>
                  <a:srgbClr val="0D3A2F"/>
                </a:solidFill>
                <a:effectLst/>
                <a:uLnTx/>
                <a:uFillTx/>
                <a:latin typeface="Glypha LT Std" pitchFamily="18" charset="0"/>
              </a:rPr>
              <a:t> 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0D3A2F"/>
                </a:solidFill>
                <a:effectLst/>
                <a:uLnTx/>
                <a:uFillTx/>
                <a:latin typeface="Glypha LT Std" pitchFamily="18" charset="0"/>
              </a:rPr>
              <a:t>and London Paddington.   Will extend to</a:t>
            </a:r>
            <a:r>
              <a:rPr kumimoji="0" lang="en-GB" sz="2000" b="0" i="0" u="none" strike="noStrike" kern="0" cap="none" spc="0" normalizeH="0" noProof="0" dirty="0">
                <a:ln>
                  <a:noFill/>
                </a:ln>
                <a:solidFill>
                  <a:srgbClr val="0D3A2F"/>
                </a:solidFill>
                <a:effectLst/>
                <a:uLnTx/>
                <a:uFillTx/>
                <a:latin typeface="Glypha LT Std" pitchFamily="18" charset="0"/>
              </a:rPr>
              <a:t> all </a:t>
            </a:r>
            <a:r>
              <a:rPr lang="en-GB" sz="2000" kern="0" dirty="0">
                <a:solidFill>
                  <a:srgbClr val="0D3A2F"/>
                </a:solidFill>
                <a:latin typeface="Glypha LT Std" pitchFamily="18" charset="0"/>
              </a:rPr>
              <a:t>Didcot to London local services from January 2018</a:t>
            </a:r>
          </a:p>
          <a:p>
            <a:pPr marL="342900" lvl="0" indent="-342900" defTabSz="914400">
              <a:buFont typeface="Arial" panose="020B0604020202020204" pitchFamily="34" charset="0"/>
              <a:buChar char="•"/>
              <a:defRPr/>
            </a:pPr>
            <a:endParaRPr lang="en-GB" sz="2000" kern="0" dirty="0">
              <a:solidFill>
                <a:srgbClr val="0D3A2F"/>
              </a:solidFill>
              <a:latin typeface="Glypha LT Std" pitchFamily="18" charset="0"/>
            </a:endParaRP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0D3A2F"/>
                </a:solidFill>
                <a:effectLst/>
                <a:uLnTx/>
                <a:uFillTx/>
                <a:latin typeface="Glypha LT Std" pitchFamily="18" charset="0"/>
              </a:rPr>
              <a:t>Allows trains to be cascaded to Bristol, and Bristol trains to go further West</a:t>
            </a:r>
          </a:p>
        </p:txBody>
      </p:sp>
    </p:spTree>
    <p:extLst>
      <p:ext uri="{BB962C8B-B14F-4D97-AF65-F5344CB8AC3E}">
        <p14:creationId xmlns:p14="http://schemas.microsoft.com/office/powerpoint/2010/main" val="18820053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dirty="0">
                <a:solidFill>
                  <a:srgbClr val="0D3A2F"/>
                </a:solidFill>
                <a:latin typeface="Glypha LT Std Black" pitchFamily="18" charset="0"/>
              </a:rPr>
              <a:t>Crossrail/Elizabeth 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31124"/>
            <a:ext cx="8229600" cy="4099954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2000" dirty="0">
              <a:solidFill>
                <a:srgbClr val="0D3A2F"/>
              </a:solidFill>
              <a:latin typeface="Glypha LT Std" pitchFamily="18" charset="0"/>
            </a:endParaRPr>
          </a:p>
          <a:p>
            <a:r>
              <a:rPr lang="en-GB" sz="2000" dirty="0">
                <a:solidFill>
                  <a:srgbClr val="0D3A2F"/>
                </a:solidFill>
                <a:latin typeface="Glypha LT Std" pitchFamily="18" charset="0"/>
              </a:rPr>
              <a:t>First services from May 2018</a:t>
            </a:r>
          </a:p>
          <a:p>
            <a:endParaRPr lang="en-GB" sz="2000" dirty="0">
              <a:solidFill>
                <a:srgbClr val="0D3A2F"/>
              </a:solidFill>
              <a:latin typeface="Glypha LT Std" pitchFamily="18" charset="0"/>
            </a:endParaRPr>
          </a:p>
          <a:p>
            <a:pPr lvl="1"/>
            <a:r>
              <a:rPr lang="en-GB" sz="2000" dirty="0">
                <a:solidFill>
                  <a:srgbClr val="0D3A2F"/>
                </a:solidFill>
                <a:latin typeface="Glypha LT Std" pitchFamily="18" charset="0"/>
              </a:rPr>
              <a:t>Paddington to Bond Street in 3 minutes</a:t>
            </a:r>
          </a:p>
          <a:p>
            <a:pPr lvl="1"/>
            <a:endParaRPr lang="en-GB" sz="2000" dirty="0">
              <a:solidFill>
                <a:srgbClr val="0D3A2F"/>
              </a:solidFill>
              <a:latin typeface="Glypha LT Std" pitchFamily="18" charset="0"/>
            </a:endParaRPr>
          </a:p>
          <a:p>
            <a:pPr lvl="1"/>
            <a:r>
              <a:rPr lang="en-GB" sz="2000" dirty="0">
                <a:solidFill>
                  <a:srgbClr val="0D3A2F"/>
                </a:solidFill>
                <a:latin typeface="Glypha LT Std" pitchFamily="18" charset="0"/>
              </a:rPr>
              <a:t>Paddington to Canary Wharf in 17 minutes </a:t>
            </a:r>
          </a:p>
          <a:p>
            <a:pPr marL="400050" lvl="1" indent="0">
              <a:buNone/>
            </a:pPr>
            <a:endParaRPr lang="en-GB" sz="2000" dirty="0">
              <a:solidFill>
                <a:srgbClr val="0D3A2F"/>
              </a:solidFill>
              <a:latin typeface="Glypha LT Std" pitchFamily="18" charset="0"/>
            </a:endParaRPr>
          </a:p>
          <a:p>
            <a:pPr lvl="1"/>
            <a:r>
              <a:rPr lang="en-GB" sz="2000" dirty="0">
                <a:solidFill>
                  <a:srgbClr val="0D3A2F"/>
                </a:solidFill>
                <a:latin typeface="Glypha LT Std" pitchFamily="18" charset="0"/>
              </a:rPr>
              <a:t>Paddington to Stratford in 19 minutes</a:t>
            </a:r>
          </a:p>
          <a:p>
            <a:pPr lvl="1"/>
            <a:endParaRPr lang="en-GB" sz="2000" dirty="0">
              <a:solidFill>
                <a:srgbClr val="0D3A2F"/>
              </a:solidFill>
              <a:latin typeface="Glypha LT Std" pitchFamily="18" charset="0"/>
            </a:endParaRPr>
          </a:p>
          <a:p>
            <a:pPr lvl="1"/>
            <a:r>
              <a:rPr lang="en-GB" sz="2000" dirty="0">
                <a:solidFill>
                  <a:srgbClr val="0D3A2F"/>
                </a:solidFill>
                <a:latin typeface="Glypha LT Std" pitchFamily="18" charset="0"/>
              </a:rPr>
              <a:t>Paddington to Liverpool Street in 21 minutes</a:t>
            </a:r>
          </a:p>
          <a:p>
            <a:endParaRPr lang="en-GB" sz="2000" dirty="0">
              <a:solidFill>
                <a:srgbClr val="0D3A2F"/>
              </a:solidFill>
              <a:latin typeface="Glypha LT Std" pitchFamily="18" charset="0"/>
            </a:endParaRPr>
          </a:p>
          <a:p>
            <a:pPr marL="0" indent="0">
              <a:buNone/>
            </a:pPr>
            <a:endParaRPr lang="en-GB" sz="2000" dirty="0">
              <a:solidFill>
                <a:srgbClr val="0D3A2F"/>
              </a:solidFill>
              <a:latin typeface="Glypha LT Std" pitchFamily="18" charset="0"/>
            </a:endParaRPr>
          </a:p>
          <a:p>
            <a:endParaRPr lang="en-GB" sz="2000" dirty="0">
              <a:solidFill>
                <a:srgbClr val="0D3A2F"/>
              </a:solidFill>
              <a:latin typeface="Glypha LT Std" pitchFamily="18" charset="0"/>
            </a:endParaRPr>
          </a:p>
          <a:p>
            <a:endParaRPr lang="en-GB" sz="2000" dirty="0">
              <a:solidFill>
                <a:srgbClr val="0D3A2F"/>
              </a:solidFill>
              <a:latin typeface="Glypha LT Std" pitchFamily="18" charset="0"/>
            </a:endParaRPr>
          </a:p>
          <a:p>
            <a:endParaRPr lang="en-GB" sz="2000" dirty="0">
              <a:solidFill>
                <a:srgbClr val="0D3A2F"/>
              </a:solidFill>
              <a:latin typeface="Glypha LT Std" pitchFamily="18" charset="0"/>
            </a:endParaRPr>
          </a:p>
          <a:p>
            <a:endParaRPr lang="en-GB" sz="2000" dirty="0">
              <a:solidFill>
                <a:srgbClr val="0D3A2F"/>
              </a:solidFill>
              <a:latin typeface="Glypha LT Std" pitchFamily="18" charset="0"/>
            </a:endParaRPr>
          </a:p>
        </p:txBody>
      </p:sp>
      <p:cxnSp>
        <p:nvCxnSpPr>
          <p:cNvPr id="4" name="Straight Connector 3"/>
          <p:cNvCxnSpPr/>
          <p:nvPr/>
        </p:nvCxnSpPr>
        <p:spPr>
          <a:xfrm>
            <a:off x="457200" y="274638"/>
            <a:ext cx="8229600" cy="0"/>
          </a:xfrm>
          <a:prstGeom prst="line">
            <a:avLst/>
          </a:prstGeom>
          <a:ln w="57150" cmpd="sng">
            <a:solidFill>
              <a:srgbClr val="0D3A2F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/>
          <p:cNvCxnSpPr/>
          <p:nvPr/>
        </p:nvCxnSpPr>
        <p:spPr>
          <a:xfrm>
            <a:off x="457200" y="1526561"/>
            <a:ext cx="8229600" cy="0"/>
          </a:xfrm>
          <a:prstGeom prst="line">
            <a:avLst/>
          </a:prstGeom>
          <a:ln w="28575" cmpd="sng">
            <a:solidFill>
              <a:srgbClr val="000000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2513765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Title 3"/>
          <p:cNvSpPr>
            <a:spLocks noGrp="1"/>
          </p:cNvSpPr>
          <p:nvPr>
            <p:ph type="title"/>
          </p:nvPr>
        </p:nvSpPr>
        <p:spPr>
          <a:xfrm>
            <a:off x="414704" y="262306"/>
            <a:ext cx="8229600" cy="1150858"/>
          </a:xfrm>
        </p:spPr>
        <p:txBody>
          <a:bodyPr>
            <a:noAutofit/>
          </a:bodyPr>
          <a:lstStyle/>
          <a:p>
            <a:pPr algn="l"/>
            <a:r>
              <a:rPr lang="en-GB" sz="4000" b="1" dirty="0">
                <a:solidFill>
                  <a:srgbClr val="0D3A2F"/>
                </a:solidFill>
                <a:latin typeface="Glypha LT Std Black" pitchFamily="18" charset="0"/>
                <a:ea typeface="+mn-ea"/>
                <a:cs typeface="Arial"/>
              </a:rPr>
              <a:t>Improving local services </a:t>
            </a:r>
          </a:p>
        </p:txBody>
      </p:sp>
      <p:sp>
        <p:nvSpPr>
          <p:cNvPr id="235" name="Slide Number Placeholder 23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3E518-7F68-704C-A96C-1FFBD38898C4}" type="slidenum">
              <a:rPr lang="en-US" smtClean="0"/>
              <a:pPr/>
              <a:t>20</a:t>
            </a:fld>
            <a:endParaRPr lang="en-US"/>
          </a:p>
        </p:txBody>
      </p:sp>
      <p:pic>
        <p:nvPicPr>
          <p:cNvPr id="4" name="Picture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992" y="2078630"/>
            <a:ext cx="1595803" cy="1225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0003" y="2078630"/>
            <a:ext cx="1594338" cy="1225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1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9457" y="3450538"/>
            <a:ext cx="1628042" cy="1152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1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992" y="4733692"/>
            <a:ext cx="1698380" cy="1287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1771" y="4733692"/>
            <a:ext cx="1595804" cy="1287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5433341" y="1647743"/>
            <a:ext cx="2239717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altLang="en-US" sz="2200" dirty="0">
                <a:solidFill>
                  <a:srgbClr val="0D3A2F"/>
                </a:solidFill>
                <a:latin typeface="Glypha LT Std" pitchFamily="18" charset="0"/>
                <a:cs typeface="Arial" panose="020B0604020202020204" pitchFamily="34" charset="0"/>
              </a:rPr>
              <a:t>December</a:t>
            </a:r>
            <a:r>
              <a:rPr lang="en-GB" altLang="en-US" sz="2200" dirty="0">
                <a:solidFill>
                  <a:srgbClr val="0D3A2F"/>
                </a:solidFill>
                <a:latin typeface="Glypha LT Std" pitchFamily="18" charset="0"/>
              </a:rPr>
              <a:t> 2018</a:t>
            </a:r>
          </a:p>
        </p:txBody>
      </p:sp>
      <p:sp>
        <p:nvSpPr>
          <p:cNvPr id="3" name="Rectangle 2"/>
          <p:cNvSpPr/>
          <p:nvPr/>
        </p:nvSpPr>
        <p:spPr>
          <a:xfrm>
            <a:off x="414704" y="1647743"/>
            <a:ext cx="811441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altLang="en-US" sz="2200" dirty="0">
                <a:solidFill>
                  <a:srgbClr val="0D3A2F"/>
                </a:solidFill>
                <a:latin typeface="Glypha LT Std" pitchFamily="18" charset="0"/>
                <a:cs typeface="Arial" panose="020B0604020202020204" pitchFamily="34" charset="0"/>
              </a:rPr>
              <a:t>Now</a:t>
            </a:r>
          </a:p>
        </p:txBody>
      </p:sp>
      <p:cxnSp>
        <p:nvCxnSpPr>
          <p:cNvPr id="15" name="Straight Connector 14"/>
          <p:cNvCxnSpPr/>
          <p:nvPr/>
        </p:nvCxnSpPr>
        <p:spPr>
          <a:xfrm>
            <a:off x="457200" y="274638"/>
            <a:ext cx="8229600" cy="0"/>
          </a:xfrm>
          <a:prstGeom prst="line">
            <a:avLst/>
          </a:prstGeom>
          <a:ln w="57150" cmpd="sng">
            <a:solidFill>
              <a:srgbClr val="0D3A2F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457200" y="1526561"/>
            <a:ext cx="8229600" cy="0"/>
          </a:xfrm>
          <a:prstGeom prst="line">
            <a:avLst/>
          </a:prstGeom>
          <a:ln w="28575" cmpd="sng">
            <a:solidFill>
              <a:srgbClr val="000000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https://i.ytimg.com/vi/ETpFE6BRjLw/hqdefault.jpg">
            <a:hlinkClick r:id="rId8"/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831" r="12857" b="13066"/>
          <a:stretch/>
        </p:blipFill>
        <p:spPr bwMode="auto">
          <a:xfrm>
            <a:off x="5597641" y="2089750"/>
            <a:ext cx="1930217" cy="1214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images.akamai.steamusercontent.com/ugc/535145240942224396/FDF5499F9A91F53CA8268C50E52DD4D1042E913A/">
            <a:hlinkClick r:id="rId10"/>
          </p:cNvPr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37" r="10001" b="21553"/>
          <a:stretch/>
        </p:blipFill>
        <p:spPr bwMode="auto">
          <a:xfrm>
            <a:off x="5568461" y="3458668"/>
            <a:ext cx="2104597" cy="1241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images.akamai.steamusercontent.com/ugc/535145684699522023/876AB2E1BFE8EB10337B854A50924AC1439995B7/">
            <a:hlinkClick r:id="rId12"/>
          </p:cNvPr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56" t="22815" r="9822" b="17813"/>
          <a:stretch/>
        </p:blipFill>
        <p:spPr bwMode="auto">
          <a:xfrm>
            <a:off x="5568461" y="4896026"/>
            <a:ext cx="2831720" cy="1205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335110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88935"/>
            <a:ext cx="9345478" cy="673182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479010" y="5187511"/>
            <a:ext cx="51299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0" dirty="0">
                <a:solidFill>
                  <a:schemeClr val="bg1"/>
                </a:solidFill>
                <a:latin typeface="Glypha LT Std Black" panose="02060803040505020204" pitchFamily="18" charset="0"/>
                <a:cs typeface="Arial"/>
              </a:rPr>
              <a:t>More Services</a:t>
            </a:r>
            <a:endParaRPr lang="en-US" sz="4800" b="0" baseline="0" dirty="0">
              <a:solidFill>
                <a:schemeClr val="bg1"/>
              </a:solidFill>
              <a:latin typeface="Glypha LT Std Black" panose="0206080304050502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64501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dirty="0">
                <a:solidFill>
                  <a:srgbClr val="0D3A2F"/>
                </a:solidFill>
                <a:latin typeface="Glypha LT Std Black" pitchFamily="18" charset="0"/>
                <a:cs typeface="Arial"/>
              </a:rPr>
              <a:t>New Timetable</a:t>
            </a:r>
            <a:endParaRPr lang="en-GB" b="1" dirty="0">
              <a:solidFill>
                <a:srgbClr val="0D3A2F"/>
              </a:solidFill>
              <a:latin typeface="Glypha LT Std Black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31124"/>
            <a:ext cx="8229600" cy="409995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0D3A2F"/>
                </a:solidFill>
                <a:latin typeface="Glypha LT Std" pitchFamily="18" charset="0"/>
              </a:rPr>
              <a:t> </a:t>
            </a:r>
          </a:p>
        </p:txBody>
      </p:sp>
      <p:cxnSp>
        <p:nvCxnSpPr>
          <p:cNvPr id="4" name="Straight Connector 3"/>
          <p:cNvCxnSpPr/>
          <p:nvPr/>
        </p:nvCxnSpPr>
        <p:spPr>
          <a:xfrm>
            <a:off x="457200" y="274638"/>
            <a:ext cx="8229600" cy="0"/>
          </a:xfrm>
          <a:prstGeom prst="line">
            <a:avLst/>
          </a:prstGeom>
          <a:ln w="57150" cmpd="sng">
            <a:solidFill>
              <a:srgbClr val="0D3A2F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/>
          <p:cNvCxnSpPr/>
          <p:nvPr/>
        </p:nvCxnSpPr>
        <p:spPr>
          <a:xfrm>
            <a:off x="457200" y="1526561"/>
            <a:ext cx="8229600" cy="0"/>
          </a:xfrm>
          <a:prstGeom prst="line">
            <a:avLst/>
          </a:prstGeom>
          <a:ln w="28575" cmpd="sng">
            <a:solidFill>
              <a:srgbClr val="000000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4692" y="3388935"/>
            <a:ext cx="8392332" cy="25421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534692" y="1658319"/>
            <a:ext cx="780339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 defTabSz="914400">
              <a:buFont typeface="Arial" panose="020B0604020202020204" pitchFamily="34" charset="0"/>
              <a:buChar char="•"/>
              <a:defRPr/>
            </a:pPr>
            <a:r>
              <a:rPr lang="en-GB" kern="0" dirty="0">
                <a:solidFill>
                  <a:srgbClr val="0D3A2F"/>
                </a:solidFill>
                <a:latin typeface="Glypha LT Std" pitchFamily="18" charset="0"/>
              </a:rPr>
              <a:t>New timetable in December 2018, biggest change in a generation</a:t>
            </a:r>
          </a:p>
          <a:p>
            <a:pPr lvl="0" defTabSz="914400">
              <a:defRPr/>
            </a:pPr>
            <a:endParaRPr lang="en-GB" kern="0" dirty="0">
              <a:solidFill>
                <a:srgbClr val="0D3A2F"/>
              </a:solidFill>
              <a:latin typeface="Glypha LT Std" pitchFamily="18" charset="0"/>
            </a:endParaRPr>
          </a:p>
          <a:p>
            <a:pPr marL="285750" lvl="0" indent="-285750" defTabSz="914400">
              <a:buFont typeface="Arial" panose="020B0604020202020204" pitchFamily="34" charset="0"/>
              <a:buChar char="•"/>
              <a:defRPr/>
            </a:pPr>
            <a:r>
              <a:rPr lang="en-GB" kern="0" dirty="0">
                <a:solidFill>
                  <a:srgbClr val="0D3A2F"/>
                </a:solidFill>
                <a:latin typeface="Glypha LT Std" pitchFamily="18" charset="0"/>
              </a:rPr>
              <a:t>Faster journeys, more services</a:t>
            </a:r>
          </a:p>
          <a:p>
            <a:pPr marL="285750" lvl="0" indent="-285750" defTabSz="914400">
              <a:buFont typeface="Arial" panose="020B0604020202020204" pitchFamily="34" charset="0"/>
              <a:buChar char="•"/>
              <a:defRPr/>
            </a:pPr>
            <a:endParaRPr lang="en-GB" kern="0" dirty="0">
              <a:solidFill>
                <a:srgbClr val="0D3A2F"/>
              </a:solidFill>
              <a:latin typeface="Glypha LT Std" pitchFamily="18" charset="0"/>
            </a:endParaRPr>
          </a:p>
          <a:p>
            <a:pPr marL="285750" lvl="0" indent="-285750" defTabSz="914400">
              <a:buFont typeface="Arial" panose="020B0604020202020204" pitchFamily="34" charset="0"/>
              <a:buChar char="•"/>
              <a:defRPr/>
            </a:pPr>
            <a:r>
              <a:rPr lang="en-GB" kern="0" dirty="0">
                <a:solidFill>
                  <a:srgbClr val="0D3A2F"/>
                </a:solidFill>
                <a:latin typeface="Glypha LT Std" pitchFamily="18" charset="0"/>
              </a:rPr>
              <a:t>Average saving from Penzance to Paddington, 14 minutes</a:t>
            </a:r>
          </a:p>
          <a:p>
            <a:pPr marL="285750" lvl="0" indent="-285750" defTabSz="914400">
              <a:buFont typeface="Arial" panose="020B0604020202020204" pitchFamily="34" charset="0"/>
              <a:buChar char="•"/>
              <a:defRPr/>
            </a:pPr>
            <a:endParaRPr lang="en-GB" kern="0" dirty="0">
              <a:solidFill>
                <a:srgbClr val="0D3A2F"/>
              </a:solidFill>
              <a:latin typeface="Glypha LT Std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530096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dirty="0">
                <a:solidFill>
                  <a:srgbClr val="0D3A2F"/>
                </a:solidFill>
                <a:latin typeface="Glypha LT Std Black" pitchFamily="18" charset="0"/>
              </a:rPr>
              <a:t>New Timetable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31124"/>
            <a:ext cx="8229600" cy="4099954"/>
          </a:xfrm>
        </p:spPr>
        <p:txBody>
          <a:bodyPr>
            <a:noAutofit/>
          </a:bodyPr>
          <a:lstStyle/>
          <a:p>
            <a:r>
              <a:rPr lang="en-GB" sz="2000" dirty="0">
                <a:solidFill>
                  <a:srgbClr val="0D3A2F"/>
                </a:solidFill>
                <a:latin typeface="Glypha LT Std" pitchFamily="18" charset="0"/>
              </a:rPr>
              <a:t>2 trains per hour Cardiff to London, 3 trains per hour at peak times.  Hourly Swansea to London service.  </a:t>
            </a:r>
          </a:p>
          <a:p>
            <a:r>
              <a:rPr lang="en-GB" sz="2000" dirty="0">
                <a:solidFill>
                  <a:srgbClr val="0D3A2F"/>
                </a:solidFill>
                <a:latin typeface="Glypha LT Std" pitchFamily="18" charset="0"/>
              </a:rPr>
              <a:t>Combination of local, inter-city and Cross Country services – gives 2 trains per hour on the Cornish Main Line</a:t>
            </a:r>
          </a:p>
          <a:p>
            <a:r>
              <a:rPr lang="en-GB" sz="2000" dirty="0">
                <a:solidFill>
                  <a:srgbClr val="0D3A2F"/>
                </a:solidFill>
                <a:latin typeface="Glypha LT Std" pitchFamily="18" charset="0"/>
              </a:rPr>
              <a:t>Earlier direct first inter-city service to the South West, departing London c0637, arriving Exeter c0845, Plymouth c0945 and Penzance c1140</a:t>
            </a:r>
          </a:p>
          <a:p>
            <a:r>
              <a:rPr lang="en-GB" sz="2000" dirty="0">
                <a:solidFill>
                  <a:srgbClr val="0D3A2F"/>
                </a:solidFill>
                <a:latin typeface="Glypha LT Std" pitchFamily="18" charset="0"/>
              </a:rPr>
              <a:t>Hourly frequency direct service to London from the South Cotswolds (Stroud, Cheltenham and Gloucester)</a:t>
            </a:r>
          </a:p>
          <a:p>
            <a:r>
              <a:rPr lang="en-GB" sz="2000" dirty="0">
                <a:solidFill>
                  <a:srgbClr val="0D3A2F"/>
                </a:solidFill>
                <a:latin typeface="Glypha LT Std" pitchFamily="18" charset="0"/>
              </a:rPr>
              <a:t>Five trains an hour from Bristol</a:t>
            </a:r>
          </a:p>
          <a:p>
            <a:pPr marL="0" indent="0">
              <a:buNone/>
            </a:pPr>
            <a:endParaRPr lang="en-GB" sz="2000" dirty="0">
              <a:solidFill>
                <a:srgbClr val="0D3A2F"/>
              </a:solidFill>
              <a:latin typeface="Glypha LT Std" pitchFamily="18" charset="0"/>
            </a:endParaRPr>
          </a:p>
          <a:p>
            <a:pPr marL="0" indent="0">
              <a:buNone/>
            </a:pPr>
            <a:endParaRPr lang="en-GB" sz="2000" dirty="0">
              <a:solidFill>
                <a:srgbClr val="0D3A2F"/>
              </a:solidFill>
              <a:latin typeface="Glypha LT Std" pitchFamily="18" charset="0"/>
            </a:endParaRPr>
          </a:p>
        </p:txBody>
      </p:sp>
      <p:cxnSp>
        <p:nvCxnSpPr>
          <p:cNvPr id="4" name="Straight Connector 3"/>
          <p:cNvCxnSpPr/>
          <p:nvPr/>
        </p:nvCxnSpPr>
        <p:spPr>
          <a:xfrm>
            <a:off x="457200" y="274638"/>
            <a:ext cx="8229600" cy="0"/>
          </a:xfrm>
          <a:prstGeom prst="line">
            <a:avLst/>
          </a:prstGeom>
          <a:ln w="57150" cmpd="sng">
            <a:solidFill>
              <a:srgbClr val="0D3A2F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/>
          <p:cNvCxnSpPr/>
          <p:nvPr/>
        </p:nvCxnSpPr>
        <p:spPr>
          <a:xfrm>
            <a:off x="457200" y="1526561"/>
            <a:ext cx="8229600" cy="0"/>
          </a:xfrm>
          <a:prstGeom prst="line">
            <a:avLst/>
          </a:prstGeom>
          <a:ln w="28575" cmpd="sng">
            <a:solidFill>
              <a:srgbClr val="000000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611687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D46B370-2AE2-42DC-A62E-907059B27B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D3A2F"/>
                </a:solidFill>
                <a:latin typeface="Glypha LT Std Black" pitchFamily="18" charset="0"/>
              </a:rPr>
              <a:t>Strategic 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2A1ABBF-4FA8-4F9B-A2E2-2E9E77223B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Glypha LT Std" panose="02060503030505020204" pitchFamily="18" charset="0"/>
                <a:cs typeface="Tahoma" pitchFamily="34" charset="0"/>
              </a:rPr>
              <a:t>Growing demand for rail</a:t>
            </a:r>
          </a:p>
          <a:p>
            <a:r>
              <a:rPr lang="en-GB" sz="2800" dirty="0">
                <a:latin typeface="Glypha LT Std" panose="02060503030505020204" pitchFamily="18" charset="0"/>
                <a:cs typeface="Tahoma" pitchFamily="34" charset="0"/>
              </a:rPr>
              <a:t>Upgrading Network and Increasing Capacity</a:t>
            </a:r>
          </a:p>
          <a:p>
            <a:r>
              <a:rPr lang="en-GB" sz="2800" dirty="0">
                <a:latin typeface="Glypha LT Std" panose="02060503030505020204" pitchFamily="18" charset="0"/>
                <a:cs typeface="Tahoma" pitchFamily="34" charset="0"/>
              </a:rPr>
              <a:t>External factors</a:t>
            </a:r>
          </a:p>
          <a:p>
            <a:pPr lvl="1"/>
            <a:r>
              <a:rPr lang="en-GB" dirty="0">
                <a:latin typeface="Glypha LT Std" panose="02060503030505020204" pitchFamily="18" charset="0"/>
                <a:cs typeface="Tahoma" pitchFamily="34" charset="0"/>
              </a:rPr>
              <a:t>AVs</a:t>
            </a:r>
          </a:p>
          <a:p>
            <a:pPr lvl="1"/>
            <a:r>
              <a:rPr lang="en-GB" dirty="0">
                <a:latin typeface="Glypha LT Std" panose="02060503030505020204" pitchFamily="18" charset="0"/>
                <a:cs typeface="Tahoma" pitchFamily="34" charset="0"/>
              </a:rPr>
              <a:t>Electric Cars</a:t>
            </a:r>
          </a:p>
          <a:p>
            <a:pPr lvl="1"/>
            <a:r>
              <a:rPr lang="en-GB" dirty="0">
                <a:latin typeface="Glypha LT Std" panose="02060503030505020204" pitchFamily="18" charset="0"/>
                <a:cs typeface="Tahoma" pitchFamily="34" charset="0"/>
              </a:rPr>
              <a:t>Future travel habits</a:t>
            </a:r>
          </a:p>
        </p:txBody>
      </p:sp>
    </p:spTree>
    <p:extLst>
      <p:ext uri="{BB962C8B-B14F-4D97-AF65-F5344CB8AC3E}">
        <p14:creationId xmlns:p14="http://schemas.microsoft.com/office/powerpoint/2010/main" val="211792197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/>
          <p:cNvCxnSpPr/>
          <p:nvPr/>
        </p:nvCxnSpPr>
        <p:spPr>
          <a:xfrm>
            <a:off x="457200" y="274638"/>
            <a:ext cx="8229600" cy="0"/>
          </a:xfrm>
          <a:prstGeom prst="line">
            <a:avLst/>
          </a:prstGeom>
          <a:ln w="57150" cmpd="sng">
            <a:solidFill>
              <a:srgbClr val="0D3A2F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568411" y="494216"/>
            <a:ext cx="8229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0" cap="none" spc="0" normalizeH="0" baseline="0" noProof="0" dirty="0">
                <a:ln>
                  <a:noFill/>
                </a:ln>
                <a:solidFill>
                  <a:srgbClr val="0D3A2F"/>
                </a:solidFill>
                <a:effectLst/>
                <a:uLnTx/>
                <a:uFillTx/>
                <a:latin typeface="Glypha LT Std Black" pitchFamily="18" charset="0"/>
                <a:cs typeface="Arial"/>
              </a:rPr>
              <a:t>Growing Demand for rail - 1</a:t>
            </a:r>
          </a:p>
        </p:txBody>
      </p:sp>
      <p:cxnSp>
        <p:nvCxnSpPr>
          <p:cNvPr id="7" name="Straight Connector 6"/>
          <p:cNvCxnSpPr/>
          <p:nvPr/>
        </p:nvCxnSpPr>
        <p:spPr>
          <a:xfrm>
            <a:off x="457200" y="1680940"/>
            <a:ext cx="8229600" cy="0"/>
          </a:xfrm>
          <a:prstGeom prst="line">
            <a:avLst/>
          </a:prstGeom>
          <a:ln w="28575" cmpd="sng">
            <a:solidFill>
              <a:srgbClr val="000000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Chart 5"/>
          <p:cNvGraphicFramePr>
            <a:graphicFrameLocks/>
          </p:cNvGraphicFramePr>
          <p:nvPr>
            <p:extLst/>
          </p:nvPr>
        </p:nvGraphicFramePr>
        <p:xfrm>
          <a:off x="706582" y="1900518"/>
          <a:ext cx="7692857" cy="39624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181604224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E510847-D1B3-4CA7-B84F-8C062149D2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Glypha LT Std" panose="02060503030505020204" pitchFamily="18" charset="0"/>
              </a:rPr>
              <a:t>Growing Demand for Rail - 2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71204D6-0F0C-400A-8C49-9D53CAAF74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>
                <a:latin typeface="Glypha LT Std" panose="02060503030505020204" pitchFamily="18" charset="0"/>
                <a:cs typeface="Tahoma" pitchFamily="34" charset="0"/>
              </a:rPr>
              <a:t>Forecast growth to 2023</a:t>
            </a:r>
          </a:p>
          <a:p>
            <a:pPr lvl="1"/>
            <a:r>
              <a:rPr lang="en-GB" sz="2400" dirty="0">
                <a:latin typeface="Glypha LT Std" panose="02060503030505020204" pitchFamily="18" charset="0"/>
                <a:cs typeface="Tahoma" pitchFamily="34" charset="0"/>
              </a:rPr>
              <a:t>34% on journeys between Cardiff and London</a:t>
            </a:r>
          </a:p>
          <a:p>
            <a:pPr lvl="1"/>
            <a:r>
              <a:rPr lang="en-GB" sz="2400" dirty="0">
                <a:latin typeface="Glypha LT Std" panose="02060503030505020204" pitchFamily="18" charset="0"/>
                <a:cs typeface="Tahoma" pitchFamily="34" charset="0"/>
              </a:rPr>
              <a:t>28% commuting journeys into Swansea</a:t>
            </a:r>
          </a:p>
          <a:p>
            <a:pPr lvl="1"/>
            <a:endParaRPr lang="en-GB" sz="2400" dirty="0">
              <a:latin typeface="Glypha LT Std" panose="02060503030505020204" pitchFamily="18" charset="0"/>
              <a:cs typeface="Tahoma" pitchFamily="34" charset="0"/>
            </a:endParaRPr>
          </a:p>
          <a:p>
            <a:r>
              <a:rPr lang="en-GB" sz="2800" dirty="0">
                <a:latin typeface="Glypha LT Std" panose="02060503030505020204" pitchFamily="18" charset="0"/>
                <a:cs typeface="Tahoma" pitchFamily="34" charset="0"/>
              </a:rPr>
              <a:t>Forecast growth to 2043</a:t>
            </a:r>
          </a:p>
          <a:p>
            <a:pPr lvl="1"/>
            <a:r>
              <a:rPr lang="en-GB" sz="2400" dirty="0">
                <a:latin typeface="Glypha LT Std" panose="02060503030505020204" pitchFamily="18" charset="0"/>
                <a:cs typeface="Tahoma" pitchFamily="34" charset="0"/>
              </a:rPr>
              <a:t>142% on Cardiff-London</a:t>
            </a:r>
          </a:p>
          <a:p>
            <a:pPr lvl="1"/>
            <a:r>
              <a:rPr lang="en-GB" sz="2400" dirty="0">
                <a:latin typeface="Glypha LT Std" panose="02060503030505020204" pitchFamily="18" charset="0"/>
                <a:cs typeface="Tahoma" pitchFamily="34" charset="0"/>
              </a:rPr>
              <a:t>111% on commuting into Swansea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1600" dirty="0">
                <a:latin typeface="Glypha LT Std" panose="02060503030505020204" pitchFamily="18" charset="0"/>
                <a:cs typeface="Tahoma" pitchFamily="34" charset="0"/>
              </a:rPr>
              <a:t>Source: Network Rail Long Term Planning Process – Wales Route Study 2016</a:t>
            </a:r>
          </a:p>
        </p:txBody>
      </p:sp>
    </p:spTree>
    <p:extLst>
      <p:ext uri="{BB962C8B-B14F-4D97-AF65-F5344CB8AC3E}">
        <p14:creationId xmlns:p14="http://schemas.microsoft.com/office/powerpoint/2010/main" val="31154349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E510847-D1B3-4CA7-B84F-8C062149D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sz="3100" b="1" dirty="0">
                <a:latin typeface="Glypha LT Std" panose="02060503030505020204" pitchFamily="18" charset="0"/>
              </a:rPr>
              <a:t>Upgrading Network and Increasing Capacity</a:t>
            </a:r>
            <a:r>
              <a:rPr lang="en-GB" dirty="0">
                <a:latin typeface="Glypha LT Std" panose="02060503030505020204" pitchFamily="18" charset="0"/>
                <a:cs typeface="Tahoma" pitchFamily="34" charset="0"/>
              </a:rPr>
              <a:t/>
            </a:r>
            <a:br>
              <a:rPr lang="en-GB" dirty="0">
                <a:latin typeface="Glypha LT Std" panose="02060503030505020204" pitchFamily="18" charset="0"/>
                <a:cs typeface="Tahoma" pitchFamily="34" charset="0"/>
              </a:rPr>
            </a:br>
            <a:endParaRPr lang="en-GB" b="1" dirty="0">
              <a:latin typeface="Glypha LT Std" panose="020605030305050202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71204D6-0F0C-400A-8C49-9D53CAAF74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>
                <a:latin typeface="Glypha LT Std" panose="02060503030505020204" pitchFamily="18" charset="0"/>
                <a:cs typeface="Tahoma" pitchFamily="34" charset="0"/>
              </a:rPr>
              <a:t>Electrification – London to Cardiff</a:t>
            </a:r>
          </a:p>
          <a:p>
            <a:r>
              <a:rPr lang="en-GB" sz="2800" dirty="0">
                <a:latin typeface="Glypha LT Std" panose="02060503030505020204" pitchFamily="18" charset="0"/>
                <a:cs typeface="Tahoma" pitchFamily="34" charset="0"/>
              </a:rPr>
              <a:t>Additional platforms and tracks in Bristol</a:t>
            </a:r>
            <a:endParaRPr lang="en-GB" sz="2400" dirty="0">
              <a:latin typeface="Glypha LT Std" panose="02060503030505020204" pitchFamily="18" charset="0"/>
              <a:cs typeface="Tahoma" pitchFamily="34" charset="0"/>
            </a:endParaRPr>
          </a:p>
          <a:p>
            <a:r>
              <a:rPr lang="en-GB" sz="2400" dirty="0">
                <a:latin typeface="Glypha LT Std" panose="02060503030505020204" pitchFamily="18" charset="0"/>
                <a:cs typeface="Tahoma" pitchFamily="34" charset="0"/>
              </a:rPr>
              <a:t>Crossrail</a:t>
            </a:r>
          </a:p>
          <a:p>
            <a:endParaRPr lang="en-GB" sz="2400" dirty="0">
              <a:latin typeface="Glypha LT Std" panose="02060503030505020204" pitchFamily="18" charset="0"/>
              <a:cs typeface="Tahoma" pitchFamily="34" charset="0"/>
            </a:endParaRPr>
          </a:p>
          <a:p>
            <a:r>
              <a:rPr lang="en-GB" sz="2400" dirty="0">
                <a:latin typeface="Glypha LT Std" panose="02060503030505020204" pitchFamily="18" charset="0"/>
                <a:cs typeface="Tahoma" pitchFamily="34" charset="0"/>
              </a:rPr>
              <a:t>Further capacity needed?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1600" dirty="0">
                <a:latin typeface="Glypha LT Std" panose="02060503030505020204" pitchFamily="18" charset="0"/>
                <a:cs typeface="Tahoma" pitchFamily="34" charset="0"/>
              </a:rPr>
              <a:t>Source: Network Rail Long Term Planning Process – Wales Route Study 2016</a:t>
            </a:r>
          </a:p>
        </p:txBody>
      </p:sp>
    </p:spTree>
    <p:extLst>
      <p:ext uri="{BB962C8B-B14F-4D97-AF65-F5344CB8AC3E}">
        <p14:creationId xmlns:p14="http://schemas.microsoft.com/office/powerpoint/2010/main" val="142453147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E510847-D1B3-4CA7-B84F-8C062149D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2"/>
            <a:ext cx="8229600" cy="1015137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Glypha LT Std" panose="02060503030505020204" pitchFamily="18" charset="0"/>
              </a:rPr>
              <a:t>External Factors</a:t>
            </a:r>
            <a:r>
              <a:rPr lang="en-GB" dirty="0">
                <a:latin typeface="Glypha LT Std" panose="02060503030505020204" pitchFamily="18" charset="0"/>
                <a:cs typeface="Tahoma" pitchFamily="34" charset="0"/>
              </a:rPr>
              <a:t/>
            </a:r>
            <a:br>
              <a:rPr lang="en-GB" dirty="0">
                <a:latin typeface="Glypha LT Std" panose="02060503030505020204" pitchFamily="18" charset="0"/>
                <a:cs typeface="Tahoma" pitchFamily="34" charset="0"/>
              </a:rPr>
            </a:br>
            <a:endParaRPr lang="en-GB" b="1" dirty="0">
              <a:latin typeface="Glypha LT Std" panose="02060503030505020204" pitchFamily="18" charset="0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A17912DC-EE76-4D7B-8F82-A635BF7A16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8958" y="1317356"/>
            <a:ext cx="7993632" cy="4649491"/>
          </a:xfrm>
        </p:spPr>
      </p:pic>
    </p:spTree>
    <p:extLst>
      <p:ext uri="{BB962C8B-B14F-4D97-AF65-F5344CB8AC3E}">
        <p14:creationId xmlns:p14="http://schemas.microsoft.com/office/powerpoint/2010/main" val="137927309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E510847-D1B3-4CA7-B84F-8C062149D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2"/>
            <a:ext cx="8229600" cy="1015137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Glypha LT Std" panose="02060503030505020204" pitchFamily="18" charset="0"/>
              </a:rPr>
              <a:t>External Factors</a:t>
            </a:r>
            <a:r>
              <a:rPr lang="en-GB" dirty="0">
                <a:latin typeface="Glypha LT Std" panose="02060503030505020204" pitchFamily="18" charset="0"/>
                <a:cs typeface="Tahoma" pitchFamily="34" charset="0"/>
              </a:rPr>
              <a:t/>
            </a:r>
            <a:br>
              <a:rPr lang="en-GB" dirty="0">
                <a:latin typeface="Glypha LT Std" panose="02060503030505020204" pitchFamily="18" charset="0"/>
                <a:cs typeface="Tahoma" pitchFamily="34" charset="0"/>
              </a:rPr>
            </a:br>
            <a:endParaRPr lang="en-GB" b="1" dirty="0">
              <a:latin typeface="Glypha LT Std" panose="02060503030505020204" pitchFamily="18" charset="0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A17912DC-EE76-4D7B-8F82-A635BF7A16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8958" y="1317356"/>
            <a:ext cx="7993632" cy="4649491"/>
          </a:xfr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8DBE869F-9B2D-43FA-BA57-8655222CD0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0"/>
            <a:ext cx="9144000" cy="5725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3094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D46B370-2AE2-42DC-A62E-907059B27B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D3A2F"/>
                </a:solidFill>
                <a:latin typeface="Glypha LT Std Black" pitchFamily="18" charset="0"/>
              </a:rPr>
              <a:t>Railways and Tourism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0CCBC8AD-BF34-4411-8BBE-C16A902ECB5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31376" y="1170580"/>
            <a:ext cx="6668355" cy="4525963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BB4C768D-AFC4-4DA1-9BA5-A13577F466C1}"/>
              </a:ext>
            </a:extLst>
          </p:cNvPr>
          <p:cNvSpPr txBox="1"/>
          <p:nvPr/>
        </p:nvSpPr>
        <p:spPr>
          <a:xfrm>
            <a:off x="1301858" y="5696543"/>
            <a:ext cx="71720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Glypha LT Std" panose="02060503030505020204" pitchFamily="18" charset="0"/>
              </a:rPr>
              <a:t>Source: GWR Publicity 1920s – supplied by Stephen Miles</a:t>
            </a:r>
          </a:p>
        </p:txBody>
      </p:sp>
    </p:spTree>
    <p:extLst>
      <p:ext uri="{BB962C8B-B14F-4D97-AF65-F5344CB8AC3E}">
        <p14:creationId xmlns:p14="http://schemas.microsoft.com/office/powerpoint/2010/main" val="363297415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D46B370-2AE2-42DC-A62E-907059B27B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>
              <a:solidFill>
                <a:srgbClr val="0D3A2F"/>
              </a:solidFill>
              <a:latin typeface="Glypha LT Std Black" pitchFamily="18" charset="0"/>
            </a:endParaRP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xmlns="" id="{2AACBCA9-6220-4793-906E-4F2F5EE65AC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5573" y="846138"/>
            <a:ext cx="2851356" cy="4525963"/>
          </a:xfr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xmlns="" id="{A2DEDCB2-F42D-4184-8603-BEC42E126D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9661" y="255493"/>
            <a:ext cx="5707251" cy="57072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034267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81FF0BC-DC4B-4AAA-8F3C-53868DEEEC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Glypha LT Std" panose="02060503030505020204" pitchFamily="18" charset="0"/>
              </a:rPr>
              <a:t>Railways and Tourism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xmlns="" id="{14A832BD-27CF-4F7B-8D04-A4806FFC11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9" name="Picture 4" descr="https://www.gwr.com/~/media/gwr/content-images/campaigns/2017/autumn-leisure/reading-to-cornwall.png?h=428&amp;w=760&amp;la=en&amp;hash=BC40E0901417B48D48F70FE896D9C321E1C1E31B">
            <a:extLst>
              <a:ext uri="{FF2B5EF4-FFF2-40B4-BE49-F238E27FC236}">
                <a16:creationId xmlns:a16="http://schemas.microsoft.com/office/drawing/2014/main" xmlns="" id="{18F59DDC-EEB2-420C-A931-0BDB420344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500" y="1600202"/>
            <a:ext cx="7239000" cy="4076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393987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12115_GWR_Canvasses X6 _080915_MR_ARTWORK_Page_6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647804"/>
            <a:ext cx="9144000" cy="5494659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1" y="0"/>
            <a:ext cx="9152759" cy="731837"/>
          </a:xfrm>
          <a:prstGeom prst="rect">
            <a:avLst/>
          </a:prstGeom>
          <a:solidFill>
            <a:srgbClr val="0D3A2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5078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2000">
        <p:fade/>
      </p:transition>
    </mc:Choice>
    <mc:Fallback xmlns="">
      <p:transition xmlns:p14="http://schemas.microsoft.com/office/powerpoint/2010/main" spd="med" advClick="0" advTm="2000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9144000" cy="6858000"/>
          </a:xfrm>
          <a:prstGeom prst="rect">
            <a:avLst/>
          </a:prstGeom>
        </p:spPr>
      </p:pic>
      <p:cxnSp>
        <p:nvCxnSpPr>
          <p:cNvPr id="5" name="Straight Connector 4"/>
          <p:cNvCxnSpPr/>
          <p:nvPr/>
        </p:nvCxnSpPr>
        <p:spPr>
          <a:xfrm>
            <a:off x="457200" y="1770929"/>
            <a:ext cx="8229600" cy="0"/>
          </a:xfrm>
          <a:prstGeom prst="line">
            <a:avLst/>
          </a:prstGeom>
          <a:ln w="57150" cmpd="sng">
            <a:solidFill>
              <a:schemeClr val="bg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705173" y="2232561"/>
            <a:ext cx="8229600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400" kern="0" dirty="0">
                <a:latin typeface="Glypha LT Std Black" pitchFamily="18" charset="0"/>
              </a:rPr>
              <a:t>Thank you and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400" kern="0" dirty="0">
                <a:latin typeface="Glypha LT Std Black" pitchFamily="18" charset="0"/>
              </a:rPr>
              <a:t>Any Questions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44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Glypha LT Std Black" pitchFamily="18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kern="0" dirty="0">
                <a:solidFill>
                  <a:schemeClr val="bg1"/>
                </a:solidFill>
                <a:latin typeface="Glypha LT Std Black" pitchFamily="18" charset="0"/>
              </a:rPr>
              <a:t>Mark Youngman@gwr.com</a:t>
            </a:r>
            <a:endParaRPr kumimoji="0" lang="en-GB" sz="24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Glypha LT Std Black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69218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7951</TotalTime>
  <Words>910</Words>
  <Application>Microsoft Office PowerPoint</Application>
  <PresentationFormat>On-screen Show (4:3)</PresentationFormat>
  <Paragraphs>172</Paragraphs>
  <Slides>34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34</vt:i4>
      </vt:variant>
    </vt:vector>
  </HeadingPairs>
  <TitlesOfParts>
    <vt:vector size="43" baseType="lpstr">
      <vt:lpstr>SimSun</vt:lpstr>
      <vt:lpstr>Arial</vt:lpstr>
      <vt:lpstr>Calibri</vt:lpstr>
      <vt:lpstr>Glypha LT Std</vt:lpstr>
      <vt:lpstr>Glypha LT Std Black</vt:lpstr>
      <vt:lpstr>Tahoma</vt:lpstr>
      <vt:lpstr>Times New Roman</vt:lpstr>
      <vt:lpstr>Office Theme</vt:lpstr>
      <vt:lpstr>1_Office Theme</vt:lpstr>
      <vt:lpstr>PowerPoint Presentation</vt:lpstr>
      <vt:lpstr>Introduction  </vt:lpstr>
      <vt:lpstr>Mark Youngman</vt:lpstr>
      <vt:lpstr>Background  FirstGroup </vt:lpstr>
      <vt:lpstr>PowerPoint Presentation</vt:lpstr>
      <vt:lpstr>Structure of Railway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Brand new long distance trains</vt:lpstr>
      <vt:lpstr>Brand new long distance trains</vt:lpstr>
      <vt:lpstr>Brand new electric local trains</vt:lpstr>
      <vt:lpstr>Brand new local trains</vt:lpstr>
      <vt:lpstr>Crossrail/Elizabeth Line</vt:lpstr>
      <vt:lpstr>Improving local services </vt:lpstr>
      <vt:lpstr>PowerPoint Presentation</vt:lpstr>
      <vt:lpstr>New Timetable</vt:lpstr>
      <vt:lpstr>New Timetable</vt:lpstr>
      <vt:lpstr>Strategic Challenges</vt:lpstr>
      <vt:lpstr>PowerPoint Presentation</vt:lpstr>
      <vt:lpstr>Growing Demand for Rail - 2</vt:lpstr>
      <vt:lpstr>Upgrading Network and Increasing Capacity </vt:lpstr>
      <vt:lpstr>External Factors </vt:lpstr>
      <vt:lpstr>External Factors </vt:lpstr>
      <vt:lpstr>Railways and Tourism</vt:lpstr>
      <vt:lpstr>PowerPoint Presentation</vt:lpstr>
      <vt:lpstr>Railways and Tourism</vt:lpstr>
      <vt:lpstr>PowerPoint Presentation</vt:lpstr>
      <vt:lpstr>PowerPoint Presentation</vt:lpstr>
    </vt:vector>
  </TitlesOfParts>
  <Company>Pentagram Design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Camille Lapham-Flores</dc:creator>
  <cp:lastModifiedBy>Mike Davies (Business)</cp:lastModifiedBy>
  <cp:revision>261</cp:revision>
  <cp:lastPrinted>2015-08-25T09:35:01Z</cp:lastPrinted>
  <dcterms:created xsi:type="dcterms:W3CDTF">2015-08-25T09:21:58Z</dcterms:created>
  <dcterms:modified xsi:type="dcterms:W3CDTF">2017-11-20T09:44:26Z</dcterms:modified>
</cp:coreProperties>
</file>