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0"/>
  </p:notesMasterIdLst>
  <p:sldIdLst>
    <p:sldId id="257" r:id="rId5"/>
    <p:sldId id="260" r:id="rId6"/>
    <p:sldId id="270" r:id="rId7"/>
    <p:sldId id="261" r:id="rId8"/>
    <p:sldId id="27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2" r:id="rId18"/>
    <p:sldId id="25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032986-8AB2-44DB-846D-86B5CADDCE7B}" v="17" dt="2025-11-16T12:34:56.5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30"/>
    <p:restoredTop sz="94689"/>
  </p:normalViewPr>
  <p:slideViewPr>
    <p:cSldViewPr snapToGrid="0" showGuides="1">
      <p:cViewPr varScale="1">
        <p:scale>
          <a:sx n="71" d="100"/>
          <a:sy n="71" d="100"/>
        </p:scale>
        <p:origin x="926" y="28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liia Pivovarova" userId="30587a26656489cb" providerId="LiveId" clId="{BBFE217D-6A23-40B5-B4BD-83983255FF6E}"/>
    <pc:docChg chg="custSel addSld modSld">
      <pc:chgData name="Liliia Pivovarova" userId="30587a26656489cb" providerId="LiveId" clId="{BBFE217D-6A23-40B5-B4BD-83983255FF6E}" dt="2025-11-16T13:02:51.990" v="138" actId="1076"/>
      <pc:docMkLst>
        <pc:docMk/>
      </pc:docMkLst>
      <pc:sldChg chg="addSp delSp modSp mod">
        <pc:chgData name="Liliia Pivovarova" userId="30587a26656489cb" providerId="LiveId" clId="{BBFE217D-6A23-40B5-B4BD-83983255FF6E}" dt="2025-11-16T12:34:56.588" v="47" actId="1076"/>
        <pc:sldMkLst>
          <pc:docMk/>
          <pc:sldMk cId="4116388871" sldId="258"/>
        </pc:sldMkLst>
        <pc:spChg chg="add del mod">
          <ac:chgData name="Liliia Pivovarova" userId="30587a26656489cb" providerId="LiveId" clId="{BBFE217D-6A23-40B5-B4BD-83983255FF6E}" dt="2025-11-16T12:31:18.188" v="30"/>
          <ac:spMkLst>
            <pc:docMk/>
            <pc:sldMk cId="4116388871" sldId="258"/>
            <ac:spMk id="3" creationId="{0C0A1F15-2B6F-3DC4-0A13-B27D439F2F08}"/>
          </ac:spMkLst>
        </pc:spChg>
        <pc:spChg chg="add">
          <ac:chgData name="Liliia Pivovarova" userId="30587a26656489cb" providerId="LiveId" clId="{BBFE217D-6A23-40B5-B4BD-83983255FF6E}" dt="2025-11-16T12:31:07.513" v="26"/>
          <ac:spMkLst>
            <pc:docMk/>
            <pc:sldMk cId="4116388871" sldId="258"/>
            <ac:spMk id="4" creationId="{1F92C594-E90A-EC95-C8D8-643CFE6433B6}"/>
          </ac:spMkLst>
        </pc:spChg>
        <pc:spChg chg="add mod">
          <ac:chgData name="Liliia Pivovarova" userId="30587a26656489cb" providerId="LiveId" clId="{BBFE217D-6A23-40B5-B4BD-83983255FF6E}" dt="2025-11-16T12:34:56.588" v="47" actId="1076"/>
          <ac:spMkLst>
            <pc:docMk/>
            <pc:sldMk cId="4116388871" sldId="258"/>
            <ac:spMk id="5" creationId="{B6DBA85E-1A8D-93B8-A21F-37CEAFE5D591}"/>
          </ac:spMkLst>
        </pc:spChg>
        <pc:spChg chg="add">
          <ac:chgData name="Liliia Pivovarova" userId="30587a26656489cb" providerId="LiveId" clId="{BBFE217D-6A23-40B5-B4BD-83983255FF6E}" dt="2025-11-16T12:33:03.716" v="38"/>
          <ac:spMkLst>
            <pc:docMk/>
            <pc:sldMk cId="4116388871" sldId="258"/>
            <ac:spMk id="6" creationId="{89910EDC-92E1-D617-EE3A-22E45CE97433}"/>
          </ac:spMkLst>
        </pc:spChg>
        <pc:spChg chg="add">
          <ac:chgData name="Liliia Pivovarova" userId="30587a26656489cb" providerId="LiveId" clId="{BBFE217D-6A23-40B5-B4BD-83983255FF6E}" dt="2025-11-16T12:33:11.029" v="41"/>
          <ac:spMkLst>
            <pc:docMk/>
            <pc:sldMk cId="4116388871" sldId="258"/>
            <ac:spMk id="7" creationId="{73049C82-3A7D-C6D4-1B0B-6B65293B16AC}"/>
          </ac:spMkLst>
        </pc:spChg>
      </pc:sldChg>
      <pc:sldChg chg="modSp mod">
        <pc:chgData name="Liliia Pivovarova" userId="30587a26656489cb" providerId="LiveId" clId="{BBFE217D-6A23-40B5-B4BD-83983255FF6E}" dt="2025-11-16T12:26:58.971" v="25" actId="20577"/>
        <pc:sldMkLst>
          <pc:docMk/>
          <pc:sldMk cId="1300508214" sldId="263"/>
        </pc:sldMkLst>
        <pc:spChg chg="mod">
          <ac:chgData name="Liliia Pivovarova" userId="30587a26656489cb" providerId="LiveId" clId="{BBFE217D-6A23-40B5-B4BD-83983255FF6E}" dt="2025-11-16T12:26:58.971" v="25" actId="20577"/>
          <ac:spMkLst>
            <pc:docMk/>
            <pc:sldMk cId="1300508214" sldId="263"/>
            <ac:spMk id="3" creationId="{F5ACB55B-F057-6FE4-FECD-D0BF4DB2CBC1}"/>
          </ac:spMkLst>
        </pc:spChg>
      </pc:sldChg>
      <pc:sldChg chg="delSp modSp new mod">
        <pc:chgData name="Liliia Pivovarova" userId="30587a26656489cb" providerId="LiveId" clId="{BBFE217D-6A23-40B5-B4BD-83983255FF6E}" dt="2025-11-16T13:02:51.990" v="138" actId="1076"/>
        <pc:sldMkLst>
          <pc:docMk/>
          <pc:sldMk cId="1084823215" sldId="272"/>
        </pc:sldMkLst>
        <pc:spChg chg="mod">
          <ac:chgData name="Liliia Pivovarova" userId="30587a26656489cb" providerId="LiveId" clId="{BBFE217D-6A23-40B5-B4BD-83983255FF6E}" dt="2025-11-16T13:02:51.990" v="138" actId="1076"/>
          <ac:spMkLst>
            <pc:docMk/>
            <pc:sldMk cId="1084823215" sldId="272"/>
            <ac:spMk id="2" creationId="{E28BB810-F3BA-0D19-A8C2-99DEAA545A19}"/>
          </ac:spMkLst>
        </pc:spChg>
        <pc:spChg chg="del mod">
          <ac:chgData name="Liliia Pivovarova" userId="30587a26656489cb" providerId="LiveId" clId="{BBFE217D-6A23-40B5-B4BD-83983255FF6E}" dt="2025-11-16T13:02:16.633" v="96" actId="478"/>
          <ac:spMkLst>
            <pc:docMk/>
            <pc:sldMk cId="1084823215" sldId="272"/>
            <ac:spMk id="3" creationId="{085C775A-10C8-3518-11E4-FA10F300F4E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5AEC9A-95E8-4FF3-BC42-5D8ACDA8C88B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004DB3-1173-4D14-82A7-E5C52E1C1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680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004DB3-1173-4D14-82A7-E5C52E1C1EC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359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004DB3-1173-4D14-82A7-E5C52E1C1EC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771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004DB3-1173-4D14-82A7-E5C52E1C1EC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6706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004DB3-1173-4D14-82A7-E5C52E1C1EC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5110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004DB3-1173-4D14-82A7-E5C52E1C1EC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512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0437" y="2371240"/>
            <a:ext cx="8796880" cy="1593711"/>
          </a:xfrm>
        </p:spPr>
        <p:txBody>
          <a:bodyPr>
            <a:normAutofit fontScale="90000"/>
          </a:bodyPr>
          <a:lstStyle/>
          <a:p>
            <a:pPr algn="l"/>
            <a:br>
              <a:rPr lang="en-GB" sz="800" b="1" dirty="0">
                <a:ea typeface="Aptos" panose="020B0004020202020204" pitchFamily="34" charset="0"/>
              </a:rPr>
            </a:br>
            <a:br>
              <a:rPr lang="en-GB" sz="2000" dirty="0"/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Student name: Liliia Pyvovarova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Student number: 2431416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Dr.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Christopher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Mafuva</a:t>
            </a:r>
            <a:br>
              <a:rPr lang="en-GB" sz="1125" dirty="0"/>
            </a:br>
            <a:endParaRPr lang="en-GB" sz="1125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446" y="5024063"/>
            <a:ext cx="11313763" cy="1593712"/>
          </a:xfrm>
        </p:spPr>
        <p:txBody>
          <a:bodyPr>
            <a:noAutofit/>
          </a:bodyPr>
          <a:lstStyle/>
          <a:p>
            <a:pPr algn="l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 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used any AI tools in the research and creation of this assignment. I confirm that I have not presented any AI generated materials as my own work. 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I have copies of my drafts, notes, and other resources I used, which I may be asked to provide in evidence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3253361" y="1363899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4803" y="198767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BBD04-1F7B-8773-51C5-EE3C75606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7318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/>
              <a:t>PSYCHOLOGY &amp; DEVELOPMENTAL PSYCHOLOGY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CB55B-F057-6FE4-FECD-D0BF4DB2C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064" y="1612881"/>
            <a:ext cx="10781872" cy="27680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     </a:t>
            </a:r>
            <a:r>
              <a:rPr lang="en-GB" sz="3200" dirty="0"/>
              <a:t>PSYCHOLOGY – the scientific study of the human mind and behaviour (Todorov et al., 2011). </a:t>
            </a:r>
          </a:p>
          <a:p>
            <a:pPr marL="0" indent="0">
              <a:buNone/>
            </a:pPr>
            <a:r>
              <a:rPr lang="en-GB" sz="3200" dirty="0"/>
              <a:t>     DEVELOPMENTAL PSYCHOLOGY – the study of human growth and changes across the lifespan, including physical, intellectual and social (PIES) development (Papalia &amp; Martorell, 2021).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788833-BE46-E667-534D-9E9B5CF68187}"/>
              </a:ext>
            </a:extLst>
          </p:cNvPr>
          <p:cNvSpPr txBox="1"/>
          <p:nvPr/>
        </p:nvSpPr>
        <p:spPr>
          <a:xfrm>
            <a:off x="582304" y="4517409"/>
            <a:ext cx="1102739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dirty="0"/>
              <a:t>Helps understand how biological and environmental factors influence a child’s development in early years. 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12557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BBD04-1F7B-8773-51C5-EE3C75606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CB55B-F057-6FE4-FECD-D0BF4DB2C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064" y="1466030"/>
            <a:ext cx="10781872" cy="2095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Case study: Amira, 3 years old, new to nursery, anxious when left by carers, limited speech, difficulty joining play. </a:t>
            </a:r>
          </a:p>
          <a:p>
            <a:pPr marL="0" indent="0">
              <a:buNone/>
            </a:pPr>
            <a:r>
              <a:rPr lang="en-GB" dirty="0"/>
              <a:t>Chosen theory: John Bowlby’s Attachment Theory (1969).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How to Ease Your Child's Separation Anxiety - HealthyChildren.org">
            <a:extLst>
              <a:ext uri="{FF2B5EF4-FFF2-40B4-BE49-F238E27FC236}">
                <a16:creationId xmlns:a16="http://schemas.microsoft.com/office/drawing/2014/main" id="{BEC200D1-4FB0-36CF-6DB9-B1B0FC6C99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21" r="1"/>
          <a:stretch/>
        </p:blipFill>
        <p:spPr bwMode="auto">
          <a:xfrm>
            <a:off x="404471" y="3416969"/>
            <a:ext cx="3569487" cy="2490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788833-BE46-E667-534D-9E9B5CF68187}"/>
              </a:ext>
            </a:extLst>
          </p:cNvPr>
          <p:cNvSpPr txBox="1"/>
          <p:nvPr/>
        </p:nvSpPr>
        <p:spPr>
          <a:xfrm>
            <a:off x="4274551" y="3692938"/>
            <a:ext cx="751297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/>
              <a:t>Aim of the presentation: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To explain Bowlby’s theory;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To apply it to Amira’s development;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To suggest practical strategies that promote emotional, social, cognitive and physical wellbeing.</a:t>
            </a:r>
          </a:p>
        </p:txBody>
      </p:sp>
    </p:spTree>
    <p:extLst>
      <p:ext uri="{BB962C8B-B14F-4D97-AF65-F5344CB8AC3E}">
        <p14:creationId xmlns:p14="http://schemas.microsoft.com/office/powerpoint/2010/main" val="1676697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BBD04-1F7B-8773-51C5-EE3C75606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110" y="426769"/>
            <a:ext cx="9534416" cy="1175999"/>
          </a:xfrm>
        </p:spPr>
        <p:txBody>
          <a:bodyPr>
            <a:normAutofit/>
          </a:bodyPr>
          <a:lstStyle/>
          <a:p>
            <a:r>
              <a:rPr lang="en-GB" sz="3600" dirty="0"/>
              <a:t>OVERVIEW OF 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CB55B-F057-6FE4-FECD-D0BF4DB2C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634" y="1739245"/>
            <a:ext cx="11114731" cy="4960961"/>
          </a:xfrm>
        </p:spPr>
        <p:txBody>
          <a:bodyPr>
            <a:normAutofit/>
          </a:bodyPr>
          <a:lstStyle/>
          <a:p>
            <a:r>
              <a:rPr lang="en-GB" dirty="0"/>
              <a:t>Proposed by </a:t>
            </a:r>
            <a:r>
              <a:rPr lang="en-GB" b="1" dirty="0"/>
              <a:t>John Bowlby </a:t>
            </a:r>
            <a:r>
              <a:rPr lang="en-GB" dirty="0"/>
              <a:t>(1969,1988).</a:t>
            </a:r>
          </a:p>
          <a:p>
            <a:r>
              <a:rPr lang="en-GB" dirty="0"/>
              <a:t>Focused on the </a:t>
            </a:r>
            <a:r>
              <a:rPr lang="en-GB" b="1" dirty="0"/>
              <a:t>emotional bond </a:t>
            </a:r>
            <a:r>
              <a:rPr lang="en-GB" dirty="0"/>
              <a:t>between a child and main caregiver.</a:t>
            </a:r>
          </a:p>
          <a:p>
            <a:r>
              <a:rPr lang="en-GB" dirty="0"/>
              <a:t>Secure attachment leads to confidence and exploration.</a:t>
            </a:r>
          </a:p>
          <a:p>
            <a:r>
              <a:rPr lang="en-GB" dirty="0"/>
              <a:t>Insecure attachment = anxiety, clinginess or withdrawal.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459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BBD04-1F7B-8773-51C5-EE3C75606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109" y="426769"/>
            <a:ext cx="10782191" cy="1175999"/>
          </a:xfrm>
        </p:spPr>
        <p:txBody>
          <a:bodyPr>
            <a:normAutofit/>
          </a:bodyPr>
          <a:lstStyle/>
          <a:p>
            <a:r>
              <a:rPr lang="en-GB" sz="3600" dirty="0"/>
              <a:t>STAGES OF BOWLBY’S ATTACHMENT THEORY (1969)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8535248A-A929-90F2-AC8C-483E196705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7367218"/>
              </p:ext>
            </p:extLst>
          </p:nvPr>
        </p:nvGraphicFramePr>
        <p:xfrm>
          <a:off x="618700" y="1419367"/>
          <a:ext cx="11050137" cy="4905004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2046661">
                  <a:extLst>
                    <a:ext uri="{9D8B030D-6E8A-4147-A177-3AD203B41FA5}">
                      <a16:colId xmlns:a16="http://schemas.microsoft.com/office/drawing/2014/main" val="1906718309"/>
                    </a:ext>
                  </a:extLst>
                </a:gridCol>
                <a:gridCol w="1156410">
                  <a:extLst>
                    <a:ext uri="{9D8B030D-6E8A-4147-A177-3AD203B41FA5}">
                      <a16:colId xmlns:a16="http://schemas.microsoft.com/office/drawing/2014/main" val="3944619111"/>
                    </a:ext>
                  </a:extLst>
                </a:gridCol>
                <a:gridCol w="3951067">
                  <a:extLst>
                    <a:ext uri="{9D8B030D-6E8A-4147-A177-3AD203B41FA5}">
                      <a16:colId xmlns:a16="http://schemas.microsoft.com/office/drawing/2014/main" val="1717601353"/>
                    </a:ext>
                  </a:extLst>
                </a:gridCol>
                <a:gridCol w="3895999">
                  <a:extLst>
                    <a:ext uri="{9D8B030D-6E8A-4147-A177-3AD203B41FA5}">
                      <a16:colId xmlns:a16="http://schemas.microsoft.com/office/drawing/2014/main" val="1509016578"/>
                    </a:ext>
                  </a:extLst>
                </a:gridCol>
              </a:tblGrid>
              <a:tr h="668740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Behaviour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94698"/>
                  </a:ext>
                </a:extLst>
              </a:tr>
              <a:tr h="1059066">
                <a:tc>
                  <a:txBody>
                    <a:bodyPr/>
                    <a:lstStyle/>
                    <a:p>
                      <a:r>
                        <a:rPr lang="en-GB" sz="2000" dirty="0"/>
                        <a:t>1. </a:t>
                      </a:r>
                      <a:r>
                        <a:rPr lang="en-GB" sz="2000" b="1" dirty="0"/>
                        <a:t>Pre-attachment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Birth – 6 week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Show general attachment behaviours to attract caregivers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Crying, smiling and eye contact draw adult attention. </a:t>
                      </a:r>
                      <a:r>
                        <a:rPr lang="en-GB" sz="2000" b="1" dirty="0"/>
                        <a:t>No clear preference yet.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9782888"/>
                  </a:ext>
                </a:extLst>
              </a:tr>
              <a:tr h="1059066">
                <a:tc>
                  <a:txBody>
                    <a:bodyPr/>
                    <a:lstStyle/>
                    <a:p>
                      <a:r>
                        <a:rPr lang="en-GB" sz="2000" dirty="0"/>
                        <a:t>2. </a:t>
                      </a:r>
                      <a:r>
                        <a:rPr lang="en-GB" sz="2000" b="1" dirty="0"/>
                        <a:t>Attachment in the making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6 week – 6 months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Begin to recognise and prefer their main caregivers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Show comfort when familiar adults respond; </a:t>
                      </a:r>
                      <a:r>
                        <a:rPr lang="en-GB" sz="2000" b="1" dirty="0"/>
                        <a:t>start building trust.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5273883"/>
                  </a:ext>
                </a:extLst>
              </a:tr>
              <a:tr h="1059066">
                <a:tc>
                  <a:txBody>
                    <a:bodyPr/>
                    <a:lstStyle/>
                    <a:p>
                      <a:r>
                        <a:rPr lang="en-GB" sz="2000" dirty="0"/>
                        <a:t>3. </a:t>
                      </a:r>
                      <a:r>
                        <a:rPr lang="en-GB" sz="2000" b="1" dirty="0"/>
                        <a:t>Clear-cut attachment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6 months – 2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Strong attachment forms; separation anxiety develops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Child seeks closeness, </a:t>
                      </a:r>
                      <a:r>
                        <a:rPr lang="en-GB" sz="2000" dirty="0"/>
                        <a:t>protects caregiver’s departure, uses them as a secure base for exploration.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3165532"/>
                  </a:ext>
                </a:extLst>
              </a:tr>
              <a:tr h="1059066">
                <a:tc>
                  <a:txBody>
                    <a:bodyPr/>
                    <a:lstStyle/>
                    <a:p>
                      <a:r>
                        <a:rPr lang="en-GB" sz="2000" dirty="0"/>
                        <a:t>4. </a:t>
                      </a:r>
                      <a:r>
                        <a:rPr lang="en-GB" sz="2000" b="1" dirty="0"/>
                        <a:t>Formation of a reciprocal relationship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2 years and beyond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Child becomes more independent but maintains emotional connection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Understands caregiver’s coming and going</a:t>
                      </a:r>
                      <a:r>
                        <a:rPr lang="en-GB" sz="2000" b="0" dirty="0"/>
                        <a:t>,</a:t>
                      </a:r>
                      <a:r>
                        <a:rPr lang="en-GB" sz="2000" b="1" dirty="0"/>
                        <a:t> seeks reassurance when needed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01436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5708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9" name="Rectangle 2068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DBBD04-1F7B-8773-51C5-EE3C75606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dirty="0"/>
              <a:t>RELEVANCE TO EARLY CHILDHOOD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CB55B-F057-6FE4-FECD-D0BF4DB2C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307" y="1761708"/>
            <a:ext cx="5456107" cy="4213323"/>
          </a:xfrm>
        </p:spPr>
        <p:txBody>
          <a:bodyPr>
            <a:normAutofit/>
          </a:bodyPr>
          <a:lstStyle/>
          <a:p>
            <a:r>
              <a:rPr lang="en-GB" sz="2400" b="1" dirty="0"/>
              <a:t>First five years </a:t>
            </a:r>
            <a:r>
              <a:rPr lang="en-GB" sz="2400" dirty="0"/>
              <a:t>= </a:t>
            </a:r>
            <a:r>
              <a:rPr lang="en-GB" sz="2400" b="1" dirty="0"/>
              <a:t>critical</a:t>
            </a:r>
            <a:r>
              <a:rPr lang="en-GB" sz="2400" dirty="0"/>
              <a:t> period for forming secure attachments.</a:t>
            </a:r>
          </a:p>
          <a:p>
            <a:r>
              <a:rPr lang="en-GB" sz="2400" b="1" dirty="0"/>
              <a:t>Influences are </a:t>
            </a:r>
            <a:r>
              <a:rPr lang="en-GB" sz="2400" dirty="0"/>
              <a:t>emotional regulation, language development, social interaction.</a:t>
            </a:r>
          </a:p>
          <a:p>
            <a:r>
              <a:rPr lang="en-GB" sz="2400" dirty="0"/>
              <a:t>Children with secure attachment show curiosity and resilience.</a:t>
            </a:r>
          </a:p>
          <a:p>
            <a:r>
              <a:rPr lang="en-GB" sz="2400" dirty="0"/>
              <a:t>In nursery settings </a:t>
            </a:r>
            <a:r>
              <a:rPr lang="en-GB" sz="2400" b="1" dirty="0"/>
              <a:t>the key person approach reflects Bowlby’s ideas</a:t>
            </a:r>
            <a:r>
              <a:rPr lang="en-GB" sz="2400" dirty="0"/>
              <a:t>.</a:t>
            </a:r>
          </a:p>
        </p:txBody>
      </p:sp>
      <p:pic>
        <p:nvPicPr>
          <p:cNvPr id="2050" name="Picture 2" descr="Attachment Theory: Bowlby and Ainsworth's Theory Explained">
            <a:extLst>
              <a:ext uri="{FF2B5EF4-FFF2-40B4-BE49-F238E27FC236}">
                <a16:creationId xmlns:a16="http://schemas.microsoft.com/office/drawing/2014/main" id="{FBD8424D-CC9E-53BB-F673-A1AD689FE1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04" t="1204" r="5730" b="1865"/>
          <a:stretch/>
        </p:blipFill>
        <p:spPr bwMode="auto">
          <a:xfrm>
            <a:off x="5715414" y="1761709"/>
            <a:ext cx="5979332" cy="4563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52061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BBD04-1F7B-8773-51C5-EE3C75606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063" y="365125"/>
            <a:ext cx="10873911" cy="1100905"/>
          </a:xfrm>
        </p:spPr>
        <p:txBody>
          <a:bodyPr>
            <a:normAutofit/>
          </a:bodyPr>
          <a:lstStyle/>
          <a:p>
            <a:r>
              <a:rPr lang="en-GB" sz="3600" dirty="0"/>
              <a:t>APPLYING THE THEORY TO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CB55B-F057-6FE4-FECD-D0BF4DB2C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580" y="1589319"/>
            <a:ext cx="11154840" cy="500255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Amira’s anxiety may show </a:t>
            </a:r>
            <a:r>
              <a:rPr lang="en-GB" b="1" dirty="0"/>
              <a:t>insecure or disrupted attachment </a:t>
            </a:r>
            <a:r>
              <a:rPr lang="en-GB" dirty="0"/>
              <a:t>(Bowlby, 1988).</a:t>
            </a:r>
          </a:p>
          <a:p>
            <a:r>
              <a:rPr lang="en-GB" dirty="0"/>
              <a:t>Limited communication may stem from </a:t>
            </a:r>
            <a:r>
              <a:rPr lang="en-GB" b="1" dirty="0"/>
              <a:t>fear or low confidence </a:t>
            </a:r>
            <a:r>
              <a:rPr lang="en-GB" dirty="0"/>
              <a:t>to explore.</a:t>
            </a:r>
          </a:p>
          <a:p>
            <a:r>
              <a:rPr lang="en-GB" dirty="0"/>
              <a:t>Difficulty joining group play shows </a:t>
            </a:r>
            <a:r>
              <a:rPr lang="en-GB" b="1" dirty="0"/>
              <a:t>reduced </a:t>
            </a:r>
            <a:r>
              <a:rPr lang="en-GB" i="1" dirty="0"/>
              <a:t>internal working model </a:t>
            </a:r>
            <a:r>
              <a:rPr lang="en-GB" dirty="0"/>
              <a:t>of </a:t>
            </a:r>
            <a:r>
              <a:rPr lang="en-GB" b="1" dirty="0"/>
              <a:t>trust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PIES development of Amira is affected:</a:t>
            </a:r>
            <a:endParaRPr lang="ru-RU" dirty="0"/>
          </a:p>
          <a:p>
            <a:pPr>
              <a:buFontTx/>
              <a:buChar char="-"/>
            </a:pPr>
            <a:r>
              <a:rPr lang="en-GB" dirty="0"/>
              <a:t>physically – she may be tense and less active</a:t>
            </a:r>
            <a:r>
              <a:rPr lang="en-US" dirty="0"/>
              <a:t>,</a:t>
            </a:r>
          </a:p>
          <a:p>
            <a:pPr>
              <a:buFontTx/>
              <a:buChar char="-"/>
            </a:pPr>
            <a:r>
              <a:rPr lang="en-GB" dirty="0"/>
              <a:t>intellectually – stress blocks learning and speech, </a:t>
            </a:r>
          </a:p>
          <a:p>
            <a:pPr marL="0" indent="0">
              <a:buNone/>
            </a:pPr>
            <a:r>
              <a:rPr lang="en-GB" dirty="0"/>
              <a:t>- emotionally – she feels worried,</a:t>
            </a:r>
          </a:p>
          <a:p>
            <a:pPr marL="0" indent="0">
              <a:buNone/>
            </a:pPr>
            <a:r>
              <a:rPr lang="en-GB" dirty="0"/>
              <a:t>- socially – she avoids group play.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By strengthening secure relationships at nursery = her confidence can grow.</a:t>
            </a:r>
          </a:p>
        </p:txBody>
      </p:sp>
    </p:spTree>
    <p:extLst>
      <p:ext uri="{BB962C8B-B14F-4D97-AF65-F5344CB8AC3E}">
        <p14:creationId xmlns:p14="http://schemas.microsoft.com/office/powerpoint/2010/main" val="1300508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BBD04-1F7B-8773-51C5-EE3C75606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063" y="365125"/>
            <a:ext cx="10873911" cy="1100905"/>
          </a:xfrm>
        </p:spPr>
        <p:txBody>
          <a:bodyPr>
            <a:normAutofit/>
          </a:bodyPr>
          <a:lstStyle/>
          <a:p>
            <a:r>
              <a:rPr lang="en-GB" sz="3600" dirty="0"/>
              <a:t>BIOLOGICAL AND ENVIROMENTAL FACTORS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CB55B-F057-6FE4-FECD-D0BF4DB2C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9441" y="1752633"/>
            <a:ext cx="10205154" cy="3675205"/>
          </a:xfrm>
        </p:spPr>
        <p:txBody>
          <a:bodyPr>
            <a:normAutofit/>
          </a:bodyPr>
          <a:lstStyle/>
          <a:p>
            <a:r>
              <a:rPr lang="en-GB" b="1" dirty="0"/>
              <a:t>Biological: </a:t>
            </a:r>
            <a:r>
              <a:rPr lang="en-GB" dirty="0"/>
              <a:t>inherited temperament, speech delay, anxiety tendency.</a:t>
            </a:r>
          </a:p>
          <a:p>
            <a:r>
              <a:rPr lang="en-GB" b="1" dirty="0"/>
              <a:t>Environmental: </a:t>
            </a:r>
            <a:r>
              <a:rPr lang="en-GB" dirty="0"/>
              <a:t>recent transition from home, separation from parents, possible bilingual environment, new routines.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Interactions of both shapes emotional and cognitive development (</a:t>
            </a:r>
            <a:r>
              <a:rPr lang="en-GB" dirty="0" err="1"/>
              <a:t>Pluess&amp;Belsky</a:t>
            </a:r>
            <a:r>
              <a:rPr lang="en-GB" dirty="0"/>
              <a:t>, 2010).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97325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BBD04-1F7B-8773-51C5-EE3C75606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228" y="308703"/>
            <a:ext cx="10371759" cy="890199"/>
          </a:xfrm>
        </p:spPr>
        <p:txBody>
          <a:bodyPr>
            <a:normAutofit/>
          </a:bodyPr>
          <a:lstStyle/>
          <a:p>
            <a:r>
              <a:rPr lang="en-GB" sz="3200" dirty="0"/>
              <a:t>SUPPORT STRATEGIES (BASED ON ATTACHMENT THEORY)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CB55B-F057-6FE4-FECD-D0BF4DB2C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549" y="1219846"/>
            <a:ext cx="6764834" cy="532945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Assign a </a:t>
            </a:r>
            <a:r>
              <a:rPr lang="en-GB" sz="2400" b="1" dirty="0"/>
              <a:t>consistent key person </a:t>
            </a:r>
            <a:r>
              <a:rPr lang="en-GB" sz="2400" dirty="0"/>
              <a:t>for Amira (Barnett et al., 2022).</a:t>
            </a:r>
          </a:p>
          <a:p>
            <a:r>
              <a:rPr lang="en-GB" sz="2400" dirty="0"/>
              <a:t>Gradual separation process with </a:t>
            </a:r>
            <a:r>
              <a:rPr lang="en-GB" sz="2400" b="1" dirty="0"/>
              <a:t>short stays </a:t>
            </a:r>
            <a:r>
              <a:rPr lang="en-GB" sz="2400" dirty="0"/>
              <a:t>at first (Berk, 2021).</a:t>
            </a:r>
          </a:p>
          <a:p>
            <a:r>
              <a:rPr lang="en-GB" sz="2400" dirty="0"/>
              <a:t>Encourage </a:t>
            </a:r>
            <a:r>
              <a:rPr lang="en-GB" sz="2400" b="1" dirty="0"/>
              <a:t>parental involvement </a:t>
            </a:r>
            <a:r>
              <a:rPr lang="en-GB" sz="2400" dirty="0"/>
              <a:t>during drop-off (Berk, 2021).</a:t>
            </a:r>
          </a:p>
          <a:p>
            <a:r>
              <a:rPr lang="en-GB" sz="2400" dirty="0"/>
              <a:t>Use </a:t>
            </a:r>
            <a:r>
              <a:rPr lang="en-GB" sz="2400" b="1" dirty="0"/>
              <a:t>comfort items </a:t>
            </a:r>
            <a:r>
              <a:rPr lang="en-GB" sz="2400" dirty="0"/>
              <a:t>(transitional objects) (Berk, 2021).</a:t>
            </a:r>
          </a:p>
          <a:p>
            <a:r>
              <a:rPr lang="en-GB" sz="2400" dirty="0"/>
              <a:t>Provide </a:t>
            </a:r>
            <a:r>
              <a:rPr lang="en-GB" sz="2400" b="1" dirty="0"/>
              <a:t>safe, calm spaces </a:t>
            </a:r>
            <a:r>
              <a:rPr lang="en-GB" sz="2400" dirty="0"/>
              <a:t>and emotional reassurance (Papalia, Feldman &amp; Martorell, 2021).</a:t>
            </a:r>
          </a:p>
          <a:p>
            <a:r>
              <a:rPr lang="en-GB" sz="2400" b="1" dirty="0"/>
              <a:t>Model and name emotions </a:t>
            </a:r>
            <a:r>
              <a:rPr lang="en-GB" sz="2400" dirty="0"/>
              <a:t>to build emotional literacy (NHS, 2023).</a:t>
            </a:r>
          </a:p>
          <a:p>
            <a:r>
              <a:rPr lang="en-GB" sz="2400" dirty="0"/>
              <a:t>Gentle </a:t>
            </a:r>
            <a:r>
              <a:rPr lang="en-GB" sz="2400" b="1" dirty="0"/>
              <a:t>peer play activities </a:t>
            </a:r>
            <a:r>
              <a:rPr lang="en-GB" sz="2400" dirty="0"/>
              <a:t>to develop trust and social confidence (Bee &amp; Boyd, 2019). </a:t>
            </a:r>
          </a:p>
        </p:txBody>
      </p:sp>
      <p:pic>
        <p:nvPicPr>
          <p:cNvPr id="4" name="Picture 2" descr="Dealing with separation anxiety: How to keep the nursery drop-off tear-free  - GreenwichMums">
            <a:extLst>
              <a:ext uri="{FF2B5EF4-FFF2-40B4-BE49-F238E27FC236}">
                <a16:creationId xmlns:a16="http://schemas.microsoft.com/office/drawing/2014/main" id="{AD379810-1F14-A8D1-332D-38C66E64E4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1383" y="3922168"/>
            <a:ext cx="4661257" cy="2627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ow to Teach Your 3-Year-Old to Read">
            <a:extLst>
              <a:ext uri="{FF2B5EF4-FFF2-40B4-BE49-F238E27FC236}">
                <a16:creationId xmlns:a16="http://schemas.microsoft.com/office/drawing/2014/main" id="{1364A54D-173C-AAD9-AA70-9D634456F4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8736" y="1198902"/>
            <a:ext cx="3813904" cy="253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3347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BBD04-1F7B-8773-51C5-EE3C75606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44" y="226031"/>
            <a:ext cx="10873911" cy="1100905"/>
          </a:xfrm>
        </p:spPr>
        <p:txBody>
          <a:bodyPr>
            <a:normAutofit/>
          </a:bodyPr>
          <a:lstStyle/>
          <a:p>
            <a:r>
              <a:rPr lang="en-GB" sz="3200" dirty="0"/>
              <a:t>LINKING STRATEGIES TO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CB55B-F057-6FE4-FECD-D0BF4DB2C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625" y="1487606"/>
            <a:ext cx="11410748" cy="4421875"/>
          </a:xfrm>
        </p:spPr>
        <p:txBody>
          <a:bodyPr>
            <a:normAutofit/>
          </a:bodyPr>
          <a:lstStyle/>
          <a:p>
            <a:r>
              <a:rPr lang="en-GB" dirty="0"/>
              <a:t>Consistency and emotional availability build secure base. </a:t>
            </a:r>
          </a:p>
          <a:p>
            <a:r>
              <a:rPr lang="en-GB" dirty="0"/>
              <a:t>Familiar caregiver reduces stress hormones (cortisol) (Gunnar &amp; Donzella, 2002).</a:t>
            </a:r>
          </a:p>
          <a:p>
            <a:r>
              <a:rPr lang="en-GB" dirty="0"/>
              <a:t>Secure attachment promotes exploration and language development.</a:t>
            </a:r>
          </a:p>
          <a:p>
            <a:r>
              <a:rPr lang="en-GB" dirty="0"/>
              <a:t>Aligns with EYFS (Early years foundation stage) principles of “positive relationships” and “enabling environments”.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942435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BBD04-1F7B-8773-51C5-EE3C75606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44" y="215757"/>
            <a:ext cx="10873911" cy="1100905"/>
          </a:xfrm>
        </p:spPr>
        <p:txBody>
          <a:bodyPr>
            <a:normAutofit/>
          </a:bodyPr>
          <a:lstStyle/>
          <a:p>
            <a:r>
              <a:rPr lang="en-GB" sz="3200" dirty="0"/>
              <a:t>STRENGTHS OF BOWLBY’S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CB55B-F057-6FE4-FECD-D0BF4DB2C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4254" y="1767038"/>
            <a:ext cx="10873911" cy="3104009"/>
          </a:xfrm>
        </p:spPr>
        <p:txBody>
          <a:bodyPr>
            <a:normAutofit/>
          </a:bodyPr>
          <a:lstStyle/>
          <a:p>
            <a:r>
              <a:rPr lang="en-GB" dirty="0"/>
              <a:t>Strong empirical support (Ainsworth et al., 1978; Grossmann et al., 2005).</a:t>
            </a:r>
          </a:p>
          <a:p>
            <a:r>
              <a:rPr lang="en-GB" dirty="0"/>
              <a:t>Practical for early-years practitioners.</a:t>
            </a:r>
          </a:p>
          <a:p>
            <a:r>
              <a:rPr lang="en-GB" dirty="0"/>
              <a:t>Explains emotional and social difficulties like Amira’s clearly.</a:t>
            </a:r>
          </a:p>
          <a:p>
            <a:r>
              <a:rPr lang="en-GB" dirty="0"/>
              <a:t>Widely integrated into childcare policy (e.g., Early years foundation stage framework).</a:t>
            </a:r>
          </a:p>
        </p:txBody>
      </p:sp>
    </p:spTree>
    <p:extLst>
      <p:ext uri="{BB962C8B-B14F-4D97-AF65-F5344CB8AC3E}">
        <p14:creationId xmlns:p14="http://schemas.microsoft.com/office/powerpoint/2010/main" val="40854094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BBD04-1F7B-8773-51C5-EE3C75606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44" y="277402"/>
            <a:ext cx="10873911" cy="1100905"/>
          </a:xfrm>
        </p:spPr>
        <p:txBody>
          <a:bodyPr>
            <a:normAutofit/>
          </a:bodyPr>
          <a:lstStyle/>
          <a:p>
            <a:r>
              <a:rPr lang="en-GB" sz="3200" dirty="0"/>
              <a:t>LIMITATIONS OF THE BOWLBY’S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CB55B-F057-6FE4-FECD-D0BF4DB2C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998" y="1883390"/>
            <a:ext cx="10992003" cy="256457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Overemphasis on mother-child bond – </a:t>
            </a:r>
            <a:r>
              <a:rPr lang="en-GB" b="1" dirty="0"/>
              <a:t>may ignore multiple attachments.</a:t>
            </a:r>
          </a:p>
          <a:p>
            <a:r>
              <a:rPr lang="en-GB" b="1" dirty="0"/>
              <a:t>Cultural bias</a:t>
            </a:r>
            <a:r>
              <a:rPr lang="en-GB" dirty="0"/>
              <a:t>: not all societies value the same attachment patterns.</a:t>
            </a:r>
          </a:p>
          <a:p>
            <a:r>
              <a:rPr lang="en-GB" dirty="0"/>
              <a:t>Does </a:t>
            </a:r>
            <a:r>
              <a:rPr lang="en-GB" b="1" dirty="0"/>
              <a:t>not fully explain resilience in some children </a:t>
            </a:r>
            <a:r>
              <a:rPr lang="en-GB" dirty="0"/>
              <a:t>despite insecure attachment.</a:t>
            </a:r>
          </a:p>
          <a:p>
            <a:r>
              <a:rPr lang="en-GB" b="1" dirty="0"/>
              <a:t>Later theories </a:t>
            </a:r>
            <a:r>
              <a:rPr lang="en-GB" dirty="0"/>
              <a:t>(Rutter, 1981) suggest children can form new secure attachments even after early disruption.</a:t>
            </a:r>
          </a:p>
        </p:txBody>
      </p:sp>
    </p:spTree>
    <p:extLst>
      <p:ext uri="{BB962C8B-B14F-4D97-AF65-F5344CB8AC3E}">
        <p14:creationId xmlns:p14="http://schemas.microsoft.com/office/powerpoint/2010/main" val="2201862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BBD04-1F7B-8773-51C5-EE3C75606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44" y="277402"/>
            <a:ext cx="10873911" cy="1100905"/>
          </a:xfrm>
        </p:spPr>
        <p:txBody>
          <a:bodyPr>
            <a:normAutofit/>
          </a:bodyPr>
          <a:lstStyle/>
          <a:p>
            <a:r>
              <a:rPr lang="en-GB" sz="32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CB55B-F057-6FE4-FECD-D0BF4DB2C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996" y="1443377"/>
            <a:ext cx="5496002" cy="4722125"/>
          </a:xfrm>
        </p:spPr>
        <p:txBody>
          <a:bodyPr>
            <a:normAutofit/>
          </a:bodyPr>
          <a:lstStyle/>
          <a:p>
            <a:r>
              <a:rPr lang="en-GB" dirty="0"/>
              <a:t>Amira’s anxiety explained by insecure attachment.</a:t>
            </a:r>
          </a:p>
          <a:p>
            <a:r>
              <a:rPr lang="en-GB" dirty="0"/>
              <a:t>Supports all PIES development.</a:t>
            </a:r>
          </a:p>
          <a:p>
            <a:r>
              <a:rPr lang="en-GB" dirty="0"/>
              <a:t>Highlighted theory’s strengths and limitations.</a:t>
            </a:r>
          </a:p>
          <a:p>
            <a:r>
              <a:rPr lang="en-GB" dirty="0"/>
              <a:t>Suggested strategies to build security and confidence of the child.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B9BA96-569A-0D4B-DAAE-DEAFC7BB9182}"/>
              </a:ext>
            </a:extLst>
          </p:cNvPr>
          <p:cNvSpPr txBox="1"/>
          <p:nvPr/>
        </p:nvSpPr>
        <p:spPr>
          <a:xfrm>
            <a:off x="1849270" y="5473005"/>
            <a:ext cx="849345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Key message: </a:t>
            </a:r>
            <a:r>
              <a:rPr lang="en-GB" sz="2800" b="1" i="1" dirty="0"/>
              <a:t>emotional security is the foundation for healthy development. </a:t>
            </a:r>
          </a:p>
        </p:txBody>
      </p:sp>
      <p:pic>
        <p:nvPicPr>
          <p:cNvPr id="4098" name="Picture 2" descr="7 Play-Based Learning Activities for 3-Year-Olds - Begin Learning">
            <a:extLst>
              <a:ext uri="{FF2B5EF4-FFF2-40B4-BE49-F238E27FC236}">
                <a16:creationId xmlns:a16="http://schemas.microsoft.com/office/drawing/2014/main" id="{BADEFBFB-281C-F7D9-BBB5-A6EC1C2505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2150" y="827854"/>
            <a:ext cx="5786465" cy="4008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75146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28BB810-F3BA-0D19-A8C2-99DEAA545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82589"/>
            <a:ext cx="10515600" cy="2067205"/>
          </a:xfrm>
        </p:spPr>
        <p:txBody>
          <a:bodyPr/>
          <a:lstStyle/>
          <a:p>
            <a:pPr algn="ctr"/>
            <a:r>
              <a:rPr lang="en-US" b="1" dirty="0"/>
              <a:t>Thank you for listening!</a:t>
            </a:r>
            <a:br>
              <a:rPr lang="en-US" b="1" dirty="0"/>
            </a:br>
            <a:r>
              <a:rPr lang="en-US" dirty="0"/>
              <a:t>Do you have any questions?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0848232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AD9C4-2521-DCB7-1E6E-1EC3A3E54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6DBA85E-1A8D-93B8-A21F-37CEAFE5D59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83472" y="1533374"/>
            <a:ext cx="10425056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Barnett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W. S.,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Jung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K.,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Yarosz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D. &amp; Thomas, J. (2022) </a:t>
            </a:r>
            <a:r>
              <a:rPr kumimoji="0" lang="ru-RU" altLang="ru-RU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Early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ru-RU" altLang="ru-RU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Childhood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Development </a:t>
            </a:r>
            <a:r>
              <a:rPr kumimoji="0" lang="ru-RU" altLang="ru-RU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and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Care.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5th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ed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London: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Routledge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Bee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H. &amp;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Boyd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D. (2019) </a:t>
            </a:r>
            <a:r>
              <a:rPr kumimoji="0" lang="ru-RU" altLang="ru-RU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Lifespan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Development.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8th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ed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Harlow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Pearson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Education.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Berk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L. E. (2021) 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Development </a:t>
            </a:r>
            <a:r>
              <a:rPr kumimoji="0" lang="ru-RU" altLang="ru-RU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Through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ru-RU" altLang="ru-RU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the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ru-RU" altLang="ru-RU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Lifespan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7th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ed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Harlow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Pearson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Education.</a:t>
            </a:r>
            <a:endParaRPr kumimoji="0" lang="en-US" altLang="ru-RU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1800" dirty="0"/>
              <a:t>Bowlby, J. (1969) </a:t>
            </a:r>
            <a:r>
              <a:rPr lang="en-US" sz="1800" i="1" dirty="0"/>
              <a:t>Attachment and Loss: Vol. 1. Attachment.</a:t>
            </a:r>
            <a:r>
              <a:rPr lang="en-US" sz="1800" dirty="0"/>
              <a:t> New York: Basic Books.</a:t>
            </a:r>
            <a:endParaRPr kumimoji="0" lang="ru-RU" altLang="ru-RU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NHS (2023) 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Child Development 0–5 </a:t>
            </a:r>
            <a:r>
              <a:rPr kumimoji="0" lang="ru-RU" altLang="ru-RU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years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Available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at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2"/>
              </a:rPr>
              <a:t>www.nhs.uk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Papalia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D. E.,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Feldman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R. D. &amp;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Martorell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G. (2021) 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Experience Human Development.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14th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ed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New York: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McGraw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-Hill.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Piaget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J. (1952) 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</a:t>
            </a:r>
            <a:r>
              <a:rPr kumimoji="0" lang="ru-RU" altLang="ru-RU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Origins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ru-RU" altLang="ru-RU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of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Intelligence </a:t>
            </a:r>
            <a:r>
              <a:rPr kumimoji="0" lang="ru-RU" altLang="ru-RU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in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ru-RU" altLang="ru-RU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Children</a:t>
            </a:r>
            <a:r>
              <a:rPr kumimoji="0" lang="ru-RU" altLang="ru-RU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New York: International </a:t>
            </a:r>
            <a:r>
              <a:rPr kumimoji="0" lang="ru-RU" altLang="ru-RU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Universities</a:t>
            </a:r>
            <a:r>
              <a:rPr kumimoji="0" lang="ru-RU" altLang="ru-RU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Press.</a:t>
            </a:r>
            <a:endParaRPr kumimoji="0" lang="en-US" altLang="ru-RU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1800" dirty="0"/>
              <a:t>Todorov, A., Fiske, S.T. &amp; Prentice, D.A. (2011) </a:t>
            </a:r>
            <a:r>
              <a:rPr lang="en-US" sz="1800" i="1" dirty="0"/>
              <a:t>Social Psychology: Handbook of Basic Principles.</a:t>
            </a:r>
            <a:r>
              <a:rPr lang="en-US" sz="1800" dirty="0"/>
              <a:t> 2nd ed. New York: Guilford Press.</a:t>
            </a:r>
            <a:endParaRPr kumimoji="0" lang="en-US" altLang="ru-RU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16388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9fbb283b17fc3334fd74a325466c9398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b688f0ac0c326d4c9f028be408e2e1a6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Props1.xml><?xml version="1.0" encoding="utf-8"?>
<ds:datastoreItem xmlns:ds="http://schemas.openxmlformats.org/officeDocument/2006/customXml" ds:itemID="{FC3367E0-2201-4EBE-A589-7F632B92AB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0F96289-FE66-42DB-AAFC-16DE451269B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7111338-40EB-4A92-BFE2-8CC6ABCE3A1E}">
  <ds:schemaRefs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http://purl.org/dc/terms/"/>
    <ds:schemaRef ds:uri="http://schemas.microsoft.com/office/infopath/2007/PartnerControls"/>
    <ds:schemaRef ds:uri="37a0acea-1511-41cc-bfdb-5619dd373231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1140</Words>
  <Application>Microsoft Office PowerPoint</Application>
  <PresentationFormat>Широкоэкранный</PresentationFormat>
  <Paragraphs>114</Paragraphs>
  <Slides>15</Slides>
  <Notes>5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  Student name: Liliia Pyvovarova Student number: 2431416 Lecturer’s name: Dr. Christopher Mafuva </vt:lpstr>
      <vt:lpstr>PSYCHOLOGY &amp; DEVELOPMENTAL PSYCHOLOGY</vt:lpstr>
      <vt:lpstr>INTRODUCTION</vt:lpstr>
      <vt:lpstr>OVERVIEW OF BOWLBY’S ATTACHMENT THEORY</vt:lpstr>
      <vt:lpstr>STAGES OF BOWLBY’S ATTACHMENT THEORY (1969)</vt:lpstr>
      <vt:lpstr>RELEVANCE TO EARLY CHILDHOOD</vt:lpstr>
      <vt:lpstr>APPLYING THE THEORY TO AMIRA</vt:lpstr>
      <vt:lpstr>BIOLOGICAL AND ENVIROMENTAL FACTORS </vt:lpstr>
      <vt:lpstr>SUPPORT STRATEGIES (BASED ON ATTACHMENT THEORY)</vt:lpstr>
      <vt:lpstr>LINKING STRATEGIES TO THEORY</vt:lpstr>
      <vt:lpstr>STRENGTHS OF BOWLBY’S THEORY</vt:lpstr>
      <vt:lpstr>LIMITATIONS OF THE BOWLBY’S THEORY</vt:lpstr>
      <vt:lpstr>CONCLUSION</vt:lpstr>
      <vt:lpstr>Thank you for listening! Do you have 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Student name: Liliia Pyvovarova Student number: 2431416 Lecturer’s name: Dr. Christopher Mafuva </dc:title>
  <dc:creator>Farah Wiita</dc:creator>
  <cp:lastModifiedBy>Liliia Pivovarova</cp:lastModifiedBy>
  <cp:revision>6</cp:revision>
  <dcterms:created xsi:type="dcterms:W3CDTF">2025-10-14T20:52:47Z</dcterms:created>
  <dcterms:modified xsi:type="dcterms:W3CDTF">2025-11-16T13:02:53Z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