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71" autoAdjust="0"/>
    <p:restoredTop sz="94660"/>
  </p:normalViewPr>
  <p:slideViewPr>
    <p:cSldViewPr snapToGrid="0">
      <p:cViewPr varScale="1">
        <p:scale>
          <a:sx n="87" d="100"/>
          <a:sy n="87" d="100"/>
        </p:scale>
        <p:origin x="54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AD6EE87-EBD5-4F12-A48A-63ACA297AC8F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7620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409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692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504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728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0089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791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1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605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867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0948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1944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774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4006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846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40665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4842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0298CD5-6C1E-4009-B41F-6DF62E31D3BE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4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  <p:sldLayoutId id="214748380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news-and-comment/blogs/the-digital-divide-a-key-issue-for-the-nhs-and-patients" TargetMode="External"/><Relationship Id="rId2" Type="http://schemas.openxmlformats.org/officeDocument/2006/relationships/hyperlink" Target="https://www.gov.uk/government/publications/data-saves-lives-reshaping-health-and-social-care-with-da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2024/01/digital-and-data-play-key-role-in-nhs-plans-to-recover-urgent-and-emergency-care-services/" TargetMode="External"/><Relationship Id="rId5" Type="http://schemas.openxmlformats.org/officeDocument/2006/relationships/hyperlink" Target="https://www.england.nhs.uk/virtual-wards/" TargetMode="External"/><Relationship Id="rId4" Type="http://schemas.openxmlformats.org/officeDocument/2006/relationships/hyperlink" Target="https://www.health.org.uk/publications/reports/the-potential-of-remote-c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The Impact of Remote Patient Monitoring (RPM) in UK Health and Social Care</a:t>
            </a: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BMHP6026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Adnan Sayeed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411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 Introduction to RPM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1" dirty="0"/>
              <a:t>What is RPM?</a:t>
            </a:r>
            <a:endParaRPr lang="en-US" dirty="0"/>
          </a:p>
          <a:p>
            <a:pPr lvl="1"/>
            <a:r>
              <a:rPr lang="en-US" dirty="0"/>
              <a:t>A digital healthcare method using technology (wearables, apps, online systems) to monitor patients' health from their homes.</a:t>
            </a:r>
          </a:p>
          <a:p>
            <a:r>
              <a:rPr lang="en-US" b="1" dirty="0"/>
              <a:t>The Paradigm Shift:</a:t>
            </a:r>
            <a:endParaRPr lang="en-US" dirty="0"/>
          </a:p>
          <a:p>
            <a:pPr lvl="1"/>
            <a:r>
              <a:rPr lang="en-US" dirty="0"/>
              <a:t>Moves care from a </a:t>
            </a:r>
            <a:r>
              <a:rPr lang="en-US" b="1" dirty="0"/>
              <a:t>reactive, episodic model</a:t>
            </a:r>
            <a:r>
              <a:rPr lang="en-US" dirty="0"/>
              <a:t> to a </a:t>
            </a:r>
            <a:r>
              <a:rPr lang="en-US" b="1" dirty="0"/>
              <a:t>proactive, continuous, and data-driven</a:t>
            </a:r>
            <a:r>
              <a:rPr lang="en-US" dirty="0"/>
              <a:t> one (</a:t>
            </a:r>
            <a:r>
              <a:rPr lang="en-US" dirty="0" err="1"/>
              <a:t>Fatehi</a:t>
            </a:r>
            <a:r>
              <a:rPr lang="en-US" dirty="0"/>
              <a:t> et al., 2020).</a:t>
            </a:r>
          </a:p>
          <a:p>
            <a:r>
              <a:rPr lang="en-US" b="1" dirty="0"/>
              <a:t>Why is RPM Significant </a:t>
            </a:r>
            <a:r>
              <a:rPr lang="en-US" b="1" i="1" dirty="0"/>
              <a:t>Now</a:t>
            </a:r>
            <a:r>
              <a:rPr lang="en-US" b="1" dirty="0"/>
              <a:t>?</a:t>
            </a:r>
            <a:endParaRPr lang="en-US" dirty="0"/>
          </a:p>
          <a:p>
            <a:pPr lvl="1"/>
            <a:r>
              <a:rPr lang="en-US" dirty="0"/>
              <a:t>Directly addresses key pressures on the UK's NHS:</a:t>
            </a:r>
          </a:p>
          <a:p>
            <a:pPr lvl="2"/>
            <a:r>
              <a:rPr lang="en-US" b="1" dirty="0"/>
              <a:t>Ageing Population &amp; Chronic Disease Rise:</a:t>
            </a:r>
            <a:r>
              <a:rPr lang="en-US" dirty="0"/>
              <a:t> Requires more efficient long-term condition management (NHS England, 2019).</a:t>
            </a:r>
          </a:p>
          <a:p>
            <a:pPr lvl="2"/>
            <a:r>
              <a:rPr lang="en-US" b="1" dirty="0"/>
              <a:t>Workforce &amp; Financial Constraints:</a:t>
            </a:r>
            <a:r>
              <a:rPr lang="en-US" dirty="0"/>
              <a:t> RPM offers a potential solution for optimizing resources.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6713" y="4582724"/>
            <a:ext cx="2786062" cy="16862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9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 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Introduction </a:t>
            </a:r>
            <a:r>
              <a:rPr lang="en-US" b="1" dirty="0"/>
              <a:t>&amp; Scope (2/2)</a:t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Report Aim:</a:t>
            </a:r>
            <a:r>
              <a:rPr lang="en-US" dirty="0"/>
              <a:t> To critically evaluate the impact of RPM on two core domains of the UK health and social care system.</a:t>
            </a:r>
          </a:p>
          <a:p>
            <a:r>
              <a:rPr lang="en-US" b="1" dirty="0"/>
              <a:t>Chosen Areas of Analysis:</a:t>
            </a:r>
            <a:endParaRPr lang="en-US" dirty="0"/>
          </a:p>
          <a:p>
            <a:pPr lvl="1"/>
            <a:r>
              <a:rPr lang="en-US" b="1" dirty="0"/>
              <a:t>The Health and Social Care Workforce</a:t>
            </a:r>
            <a:endParaRPr lang="en-US" dirty="0"/>
          </a:p>
          <a:p>
            <a:pPr lvl="1"/>
            <a:r>
              <a:rPr lang="en-US" b="1" dirty="0"/>
              <a:t>The Patient / Service User</a:t>
            </a:r>
            <a:endParaRPr lang="en-US" dirty="0"/>
          </a:p>
          <a:p>
            <a:r>
              <a:rPr lang="en-US" b="1" dirty="0"/>
              <a:t>Critical Lens:</a:t>
            </a:r>
            <a:r>
              <a:rPr lang="en-US" dirty="0"/>
              <a:t> This analysis will balance the documented benefits against the significant implementation challenges, focusing on equity and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109689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Area 1: Workforce - A Transformation of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From Hands-On to Data-Driven:</a:t>
            </a:r>
            <a:endParaRPr lang="en-US" dirty="0"/>
          </a:p>
          <a:p>
            <a:pPr lvl="1"/>
            <a:r>
              <a:rPr lang="en-US" b="1" dirty="0"/>
              <a:t>Traditional Role:</a:t>
            </a:r>
            <a:r>
              <a:rPr lang="en-US" dirty="0"/>
              <a:t> Community nurses &amp; GPs conducting periodic, in-person observations.</a:t>
            </a:r>
          </a:p>
          <a:p>
            <a:pPr lvl="1"/>
            <a:r>
              <a:rPr lang="en-US" b="1" dirty="0"/>
              <a:t>RPM-Evolved Role:</a:t>
            </a:r>
            <a:r>
              <a:rPr lang="en-US" dirty="0"/>
              <a:t> Clinicians now </a:t>
            </a:r>
            <a:r>
              <a:rPr lang="en-US" b="1" dirty="0"/>
              <a:t>triage and analyze continuous data streams</a:t>
            </a:r>
            <a:r>
              <a:rPr lang="en-US" dirty="0"/>
              <a:t> from home settings.</a:t>
            </a:r>
          </a:p>
          <a:p>
            <a:r>
              <a:rPr lang="en-US" b="1" dirty="0"/>
              <a:t>Critical Analysis - Role Redefinition:</a:t>
            </a:r>
            <a:endParaRPr lang="en-US" dirty="0"/>
          </a:p>
          <a:p>
            <a:pPr lvl="1"/>
            <a:r>
              <a:rPr lang="en-US" b="1" dirty="0"/>
              <a:t>Beyond Automation:</a:t>
            </a:r>
            <a:r>
              <a:rPr lang="en-US" dirty="0"/>
              <a:t> This is not job replacement, but </a:t>
            </a:r>
            <a:r>
              <a:rPr lang="en-US" b="1" dirty="0"/>
              <a:t>role enhancement and specialization</a:t>
            </a:r>
            <a:r>
              <a:rPr lang="en-US" dirty="0"/>
              <a:t>.</a:t>
            </a:r>
          </a:p>
          <a:p>
            <a:pPr lvl="1"/>
            <a:r>
              <a:rPr lang="en-US" b="1" dirty="0"/>
              <a:t>Emergence of New Roles:</a:t>
            </a:r>
            <a:r>
              <a:rPr lang="en-US" dirty="0"/>
              <a:t> "Digital nurses" and "clinical analysts" now manage population-level dashboards, requiring new skills in data interpretation and prioritization (</a:t>
            </a:r>
            <a:r>
              <a:rPr lang="en-US" dirty="0" err="1"/>
              <a:t>Greenhalgh</a:t>
            </a:r>
            <a:r>
              <a:rPr lang="en-US" dirty="0"/>
              <a:t> et al., 2017).</a:t>
            </a:r>
          </a:p>
          <a:p>
            <a:pPr lvl="1"/>
            <a:r>
              <a:rPr lang="en-US" b="1" dirty="0"/>
              <a:t>The 'Digital Visibility' Challenge:</a:t>
            </a:r>
            <a:r>
              <a:rPr lang="en-US" dirty="0"/>
              <a:t> Clinical judgment is now based on data-mediated care, replacing the traditional reliance on physical presence.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5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 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Workforce </a:t>
            </a:r>
            <a:r>
              <a:rPr lang="en-US" b="1" dirty="0"/>
              <a:t>- Skills, Training &amp; The Competency Gap</a:t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The New Core Competencies:</a:t>
            </a:r>
            <a:endParaRPr lang="en-US" dirty="0"/>
          </a:p>
          <a:p>
            <a:pPr lvl="1"/>
            <a:r>
              <a:rPr lang="en-US" b="1" dirty="0"/>
              <a:t>Digital Literacy &amp; Data Analytics:</a:t>
            </a:r>
            <a:r>
              <a:rPr lang="en-US" dirty="0"/>
              <a:t> Proficiency with platforms and ability to interpret longitudinal data for early warning signs.</a:t>
            </a:r>
          </a:p>
          <a:p>
            <a:pPr lvl="1"/>
            <a:r>
              <a:rPr lang="en-US" b="1" dirty="0"/>
              <a:t>Remote Therapeutic Communication:</a:t>
            </a:r>
            <a:r>
              <a:rPr lang="en-US" dirty="0"/>
              <a:t> Building rapport and ensuring safety virtually (NHS Digital, 2021).</a:t>
            </a:r>
          </a:p>
          <a:p>
            <a:r>
              <a:rPr lang="en-US" b="1" dirty="0"/>
              <a:t>Critical Challenge - The Training Deficit:</a:t>
            </a:r>
            <a:endParaRPr lang="en-US" dirty="0"/>
          </a:p>
          <a:p>
            <a:pPr lvl="1"/>
            <a:r>
              <a:rPr lang="en-US" dirty="0"/>
              <a:t>A </a:t>
            </a:r>
            <a:r>
              <a:rPr lang="en-US" dirty="0" err="1"/>
              <a:t>decentralised</a:t>
            </a:r>
            <a:r>
              <a:rPr lang="en-US" dirty="0"/>
              <a:t>, often voluntary approach to training risks creating a </a:t>
            </a:r>
            <a:r>
              <a:rPr lang="en-US" b="1" dirty="0"/>
              <a:t>"digital divide" within the workforce</a:t>
            </a:r>
            <a:r>
              <a:rPr lang="en-US" dirty="0"/>
              <a:t> (The King’s Fund, 2020).</a:t>
            </a:r>
          </a:p>
          <a:p>
            <a:pPr lvl="1"/>
            <a:r>
              <a:rPr lang="en-US" b="1" dirty="0"/>
              <a:t>Consequence:</a:t>
            </a:r>
            <a:r>
              <a:rPr lang="en-US" dirty="0"/>
              <a:t> This leads to inconsistent care quality, professional frustration, and risks to patient safety. </a:t>
            </a:r>
            <a:r>
              <a:rPr lang="en-US" b="1" dirty="0"/>
              <a:t>Why it matters:</a:t>
            </a:r>
            <a:r>
              <a:rPr lang="en-US" dirty="0"/>
              <a:t> Without systematic investment, the workforce cannot safely or effectively deliver on RPM's promise.</a:t>
            </a:r>
          </a:p>
        </p:txBody>
      </p:sp>
    </p:spTree>
    <p:extLst>
      <p:ext uri="{BB962C8B-B14F-4D97-AF65-F5344CB8AC3E}">
        <p14:creationId xmlns:p14="http://schemas.microsoft.com/office/powerpoint/2010/main" val="317248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>Workforce </a:t>
            </a:r>
            <a:r>
              <a:rPr lang="en-US" b="1" dirty="0"/>
              <a:t>- Benefits vs. Obstacles</a:t>
            </a:r>
            <a:br>
              <a:rPr lang="en-US" b="1" dirty="0"/>
            </a:b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1" dirty="0"/>
              <a:t>Benefits (The "Potential"):</a:t>
            </a:r>
            <a:endParaRPr lang="en-US" dirty="0"/>
          </a:p>
          <a:p>
            <a:pPr lvl="1"/>
            <a:r>
              <a:rPr lang="en-US" b="1" dirty="0"/>
              <a:t>Enhanced Efficiency:</a:t>
            </a:r>
            <a:r>
              <a:rPr lang="en-US" dirty="0"/>
              <a:t> Automates routine tasks (e.g., vital sign collection), freeing clinician time for complex cases (</a:t>
            </a:r>
            <a:r>
              <a:rPr lang="en-US" dirty="0" err="1"/>
              <a:t>Bashi</a:t>
            </a:r>
            <a:r>
              <a:rPr lang="en-US" dirty="0"/>
              <a:t> et al., 2020).</a:t>
            </a:r>
          </a:p>
          <a:p>
            <a:pPr lvl="1"/>
            <a:r>
              <a:rPr lang="en-US" b="1" dirty="0"/>
              <a:t>Improved Decision-Making:</a:t>
            </a:r>
            <a:r>
              <a:rPr lang="en-US" dirty="0"/>
              <a:t> Data from NHS virtual wards allows for more </a:t>
            </a:r>
            <a:r>
              <a:rPr lang="en-US" dirty="0" err="1"/>
              <a:t>personalised</a:t>
            </a:r>
            <a:r>
              <a:rPr lang="en-US" dirty="0"/>
              <a:t> and earlier interventions.</a:t>
            </a:r>
          </a:p>
          <a:p>
            <a:r>
              <a:rPr lang="en-US" b="1" dirty="0"/>
              <a:t>Obstacles (The "Reality"):</a:t>
            </a:r>
            <a:endParaRPr lang="en-US" dirty="0"/>
          </a:p>
          <a:p>
            <a:pPr lvl="1"/>
            <a:r>
              <a:rPr lang="en-US" b="1" dirty="0"/>
              <a:t>Professional Resistance:</a:t>
            </a:r>
            <a:r>
              <a:rPr lang="en-US" dirty="0"/>
              <a:t> Driven by data overload, fear of </a:t>
            </a:r>
            <a:r>
              <a:rPr lang="en-US" dirty="0" err="1"/>
              <a:t>dehumanised</a:t>
            </a:r>
            <a:r>
              <a:rPr lang="en-US" dirty="0"/>
              <a:t> care, and unclear medico-legal guidance (Wade et al., 2020).</a:t>
            </a:r>
          </a:p>
          <a:p>
            <a:pPr lvl="1"/>
            <a:r>
              <a:rPr lang="en-US" b="1" dirty="0"/>
              <a:t>Insufficient </a:t>
            </a:r>
            <a:r>
              <a:rPr lang="en-US" b="1" dirty="0" err="1"/>
              <a:t>Organisational</a:t>
            </a:r>
            <a:r>
              <a:rPr lang="en-US" b="1" dirty="0"/>
              <a:t> Support:</a:t>
            </a:r>
            <a:r>
              <a:rPr lang="en-US" dirty="0"/>
              <a:t> Lack of protected time for training and lack of robust change management strategies.</a:t>
            </a:r>
          </a:p>
          <a:p>
            <a:r>
              <a:rPr lang="en-US" b="1" dirty="0"/>
              <a:t>Critical Balance:</a:t>
            </a:r>
            <a:r>
              <a:rPr lang="en-US" dirty="0"/>
              <a:t> The benefits are contingent on overcoming these human and </a:t>
            </a:r>
            <a:r>
              <a:rPr lang="en-US" dirty="0" err="1"/>
              <a:t>organisational</a:t>
            </a:r>
            <a:r>
              <a:rPr lang="en-US" dirty="0"/>
              <a:t> barriers.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31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Area </a:t>
            </a:r>
            <a:r>
              <a:rPr lang="en-US" b="1" dirty="0"/>
              <a:t>2: Patient/Service User - Enhanced Access &amp; Outcomes</a:t>
            </a:r>
            <a:br>
              <a:rPr lang="en-US" b="1" dirty="0"/>
            </a:b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1" dirty="0"/>
              <a:t>Tangible Benefits in the UK:</a:t>
            </a:r>
            <a:endParaRPr lang="en-US" dirty="0"/>
          </a:p>
          <a:p>
            <a:pPr lvl="1"/>
            <a:r>
              <a:rPr lang="en-US" b="1" dirty="0"/>
              <a:t>Improved Access:</a:t>
            </a:r>
            <a:r>
              <a:rPr lang="en-US" dirty="0"/>
              <a:t> Reduces the burden and cost of travel for frequent hospital visits, crucial for rural or mobility-impaired patients (NHS England, 2022).</a:t>
            </a:r>
          </a:p>
          <a:p>
            <a:pPr lvl="1"/>
            <a:r>
              <a:rPr lang="en-US" b="1" dirty="0"/>
              <a:t>Evidence-Based Outcomes:</a:t>
            </a:r>
            <a:endParaRPr lang="en-US" dirty="0"/>
          </a:p>
          <a:p>
            <a:pPr lvl="2"/>
            <a:r>
              <a:rPr lang="en-US" dirty="0"/>
              <a:t>NHS Kent's virtual wards led to a </a:t>
            </a:r>
            <a:r>
              <a:rPr lang="en-US" b="1" dirty="0"/>
              <a:t>35% reduction in emergency admissions for COPD</a:t>
            </a:r>
            <a:r>
              <a:rPr lang="en-US" dirty="0"/>
              <a:t> (NHS England, 2022).</a:t>
            </a:r>
          </a:p>
          <a:p>
            <a:pPr lvl="2"/>
            <a:r>
              <a:rPr lang="en-US" b="1" dirty="0"/>
              <a:t>60% of diabetes patients</a:t>
            </a:r>
            <a:r>
              <a:rPr lang="en-US" dirty="0"/>
              <a:t> using RPM saw improved glycemic control (The Health Foundation, 2023).</a:t>
            </a:r>
          </a:p>
          <a:p>
            <a:r>
              <a:rPr lang="en-US" b="1" dirty="0"/>
              <a:t>Critical Analysis - Empowerment:</a:t>
            </a:r>
            <a:endParaRPr lang="en-US" dirty="0"/>
          </a:p>
          <a:p>
            <a:pPr lvl="1"/>
            <a:r>
              <a:rPr lang="en-US" dirty="0"/>
              <a:t>RPM shifts the patient from a </a:t>
            </a:r>
            <a:r>
              <a:rPr lang="en-US" b="1" dirty="0"/>
              <a:t>passive recipient</a:t>
            </a:r>
            <a:r>
              <a:rPr lang="en-US" dirty="0"/>
              <a:t> to an </a:t>
            </a:r>
            <a:r>
              <a:rPr lang="en-US" b="1" dirty="0"/>
              <a:t>active co-manager</a:t>
            </a:r>
            <a:r>
              <a:rPr lang="en-US" dirty="0"/>
              <a:t> of their health, fostering engagement and self-efficacy.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81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Patient/Service User - Risks &amp; Barriers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The Threat to Equitable Care:</a:t>
            </a:r>
            <a:endParaRPr lang="en-US" dirty="0"/>
          </a:p>
          <a:p>
            <a:pPr lvl="1"/>
            <a:r>
              <a:rPr lang="en-US" b="1" dirty="0"/>
              <a:t>Digital Exclusion:</a:t>
            </a:r>
            <a:r>
              <a:rPr lang="en-US" dirty="0"/>
              <a:t> 30% of adults over 65 struggle with digital health tools; 20% of low-income households lack reliable internet (Seifert et al., 2020; NHS Digital, 2024).</a:t>
            </a:r>
          </a:p>
          <a:p>
            <a:pPr lvl="1"/>
            <a:r>
              <a:rPr lang="en-US" b="1" dirty="0"/>
              <a:t>Data Security:</a:t>
            </a:r>
            <a:r>
              <a:rPr lang="en-US" dirty="0"/>
              <a:t> 40% of patients express significant concerns about the privacy of their health data (The Health Foundation, 2019).</a:t>
            </a:r>
          </a:p>
          <a:p>
            <a:pPr lvl="1"/>
            <a:r>
              <a:rPr lang="en-US" b="1" dirty="0"/>
              <a:t>Psychosocial Impact:</a:t>
            </a:r>
            <a:r>
              <a:rPr lang="en-US" dirty="0"/>
              <a:t> Risks of isolation and feelings of clinical abandonment for some (</a:t>
            </a:r>
            <a:r>
              <a:rPr lang="en-US" dirty="0" err="1"/>
              <a:t>Greenhalgh</a:t>
            </a:r>
            <a:r>
              <a:rPr lang="en-US" dirty="0"/>
              <a:t> et al., 2017).</a:t>
            </a:r>
          </a:p>
          <a:p>
            <a:r>
              <a:rPr lang="en-US" b="1" dirty="0"/>
              <a:t>Critical Analysis:</a:t>
            </a:r>
            <a:r>
              <a:rPr lang="en-US" dirty="0"/>
              <a:t> Without intervention, RPM risks </a:t>
            </a:r>
            <a:r>
              <a:rPr lang="en-US" b="1" dirty="0"/>
              <a:t>exacerbating pre-existing health inequalities</a:t>
            </a:r>
            <a:r>
              <a:rPr lang="en-US" dirty="0"/>
              <a:t>, creating a two-tier system where the digitally literate thrive and others are left behind.</a:t>
            </a:r>
          </a:p>
          <a:p>
            <a:pPr marL="0" indent="0">
              <a:buNone/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5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Conclusions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RPM is a powerful innovation with demonstrated benefits for </a:t>
            </a:r>
            <a:r>
              <a:rPr lang="en-US" b="1" dirty="0"/>
              <a:t>workforce efficiency</a:t>
            </a:r>
            <a:r>
              <a:rPr lang="en-US" dirty="0"/>
              <a:t> and </a:t>
            </a:r>
            <a:r>
              <a:rPr lang="en-US" b="1" dirty="0"/>
              <a:t>patient outcomes</a:t>
            </a:r>
            <a:r>
              <a:rPr lang="en-US" dirty="0"/>
              <a:t> in the UK.</a:t>
            </a:r>
          </a:p>
          <a:p>
            <a:r>
              <a:rPr lang="en-US" dirty="0"/>
              <a:t>However, its impact is </a:t>
            </a:r>
            <a:r>
              <a:rPr lang="en-US" b="1" dirty="0"/>
              <a:t>not universally positive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The workforce requires significant </a:t>
            </a:r>
            <a:r>
              <a:rPr lang="en-US" b="1" dirty="0"/>
              <a:t>upskilling and support</a:t>
            </a:r>
            <a:r>
              <a:rPr lang="en-US" dirty="0"/>
              <a:t> to adapt.</a:t>
            </a:r>
          </a:p>
          <a:p>
            <a:pPr lvl="1"/>
            <a:r>
              <a:rPr lang="en-US" dirty="0"/>
              <a:t>Patients face a real risk of </a:t>
            </a:r>
            <a:r>
              <a:rPr lang="en-US" b="1" dirty="0"/>
              <a:t>digital exclusion</a:t>
            </a:r>
            <a:r>
              <a:rPr lang="en-US" dirty="0"/>
              <a:t>.</a:t>
            </a:r>
          </a:p>
          <a:p>
            <a:r>
              <a:rPr lang="en-US" b="1" dirty="0"/>
              <a:t>The Core Tension:</a:t>
            </a:r>
            <a:r>
              <a:rPr lang="en-US" dirty="0"/>
              <a:t> The success of RPM depends on addressing profound </a:t>
            </a:r>
            <a:r>
              <a:rPr lang="en-US" b="1" dirty="0"/>
              <a:t>non-technical challenges</a:t>
            </a:r>
            <a:r>
              <a:rPr lang="en-US" dirty="0"/>
              <a:t>—workforce culture, training, and societal equity—not just on deploying technology.</a:t>
            </a:r>
          </a:p>
          <a:p>
            <a:r>
              <a:rPr lang="en-US" dirty="0"/>
              <a:t>Used uncritically, RPM could worsen NHS pressures; implemented strategically, it is essential for a sustainable </a:t>
            </a:r>
            <a:r>
              <a:rPr lang="en-US" dirty="0" smtClean="0"/>
              <a:t>future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94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Recommendations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1. For Policy &amp; NHS England:</a:t>
            </a:r>
            <a:endParaRPr lang="en-US" dirty="0"/>
          </a:p>
          <a:p>
            <a:pPr lvl="1"/>
            <a:r>
              <a:rPr lang="en-US" b="1" dirty="0"/>
              <a:t>Mandate &amp; Fund Digital Inclusion:</a:t>
            </a:r>
            <a:r>
              <a:rPr lang="en-US" dirty="0"/>
              <a:t> Launch community 'digital champion' </a:t>
            </a:r>
            <a:r>
              <a:rPr lang="en-US" dirty="0" err="1"/>
              <a:t>programmes</a:t>
            </a:r>
            <a:r>
              <a:rPr lang="en-US" dirty="0"/>
              <a:t> and </a:t>
            </a:r>
            <a:r>
              <a:rPr lang="en-US" dirty="0" err="1"/>
              <a:t>subsidise</a:t>
            </a:r>
            <a:r>
              <a:rPr lang="en-US" dirty="0"/>
              <a:t> internet/data for low-income patients. </a:t>
            </a:r>
            <a:r>
              <a:rPr lang="en-US" b="1" dirty="0"/>
              <a:t>Target:</a:t>
            </a:r>
            <a:r>
              <a:rPr lang="en-US" dirty="0"/>
              <a:t> 50% uptake in underserved areas by 2027.</a:t>
            </a:r>
          </a:p>
          <a:p>
            <a:pPr lvl="1"/>
            <a:r>
              <a:rPr lang="en-US" b="1" dirty="0"/>
              <a:t>Develop Clear Governance:</a:t>
            </a:r>
            <a:r>
              <a:rPr lang="en-US" dirty="0"/>
              <a:t> Establish UK-wide guidelines on liability and data use for RPM to build trust.</a:t>
            </a:r>
          </a:p>
          <a:p>
            <a:r>
              <a:rPr lang="en-US" b="1" dirty="0"/>
              <a:t>2. For NHS Trusts (Practice):</a:t>
            </a:r>
            <a:endParaRPr lang="en-US" dirty="0"/>
          </a:p>
          <a:p>
            <a:pPr lvl="1"/>
            <a:r>
              <a:rPr lang="en-US" b="1" dirty="0"/>
              <a:t>Implement Mandatory, </a:t>
            </a:r>
            <a:r>
              <a:rPr lang="en-US" b="1" dirty="0" err="1"/>
              <a:t>Standardised</a:t>
            </a:r>
            <a:r>
              <a:rPr lang="en-US" b="1" dirty="0"/>
              <a:t> Training:</a:t>
            </a:r>
            <a:r>
              <a:rPr lang="en-US" dirty="0"/>
              <a:t> Biannual training in RPM data analytics and remote communication, co-designed with staff.</a:t>
            </a:r>
          </a:p>
          <a:p>
            <a:pPr lvl="1"/>
            <a:r>
              <a:rPr lang="en-US" b="1" dirty="0"/>
              <a:t>Adopt a Hybrid Care Model by Default:</a:t>
            </a:r>
            <a:r>
              <a:rPr lang="en-US" dirty="0"/>
              <a:t> Ensure RPM </a:t>
            </a:r>
            <a:r>
              <a:rPr lang="en-US" i="1" dirty="0"/>
              <a:t>enhances</a:t>
            </a:r>
            <a:r>
              <a:rPr lang="en-US" dirty="0"/>
              <a:t> traditional care, and that in-person options remain easily accessible to prevent exclusion.</a:t>
            </a:r>
          </a:p>
          <a:p>
            <a:pPr marL="0" indent="0">
              <a:buNone/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28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113" y="497391"/>
            <a:ext cx="10103384" cy="127632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0424" y="1101687"/>
            <a:ext cx="9720073" cy="5756313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</a:t>
            </a:r>
            <a:r>
              <a:rPr lang="en-US" b="1" dirty="0" err="1" smtClean="0"/>
              <a:t>Bashi</a:t>
            </a:r>
            <a:r>
              <a:rPr lang="en-US" b="1" dirty="0"/>
              <a:t>, N., </a:t>
            </a:r>
            <a:r>
              <a:rPr lang="en-US" b="1" dirty="0" err="1"/>
              <a:t>Fatehi</a:t>
            </a:r>
            <a:r>
              <a:rPr lang="en-US" b="1" dirty="0"/>
              <a:t>, F., </a:t>
            </a:r>
            <a:r>
              <a:rPr lang="en-US" b="1" dirty="0" err="1"/>
              <a:t>Mosadeghi</a:t>
            </a:r>
            <a:r>
              <a:rPr lang="en-US" b="1" dirty="0"/>
              <a:t>-Nik, M., </a:t>
            </a:r>
            <a:r>
              <a:rPr lang="en-US" b="1" dirty="0" err="1"/>
              <a:t>Askari</a:t>
            </a:r>
            <a:r>
              <a:rPr lang="en-US" b="1" dirty="0"/>
              <a:t>, M.S. and </a:t>
            </a:r>
            <a:r>
              <a:rPr lang="en-US" b="1" dirty="0" err="1"/>
              <a:t>Karunanithi</a:t>
            </a:r>
            <a:r>
              <a:rPr lang="en-US" b="1" dirty="0"/>
              <a:t>, M.</a:t>
            </a:r>
            <a:r>
              <a:rPr lang="en-US" dirty="0"/>
              <a:t> (2020) 'Digital health interventions for chronic disease management: A systematic review and meta-analysis', </a:t>
            </a:r>
            <a:r>
              <a:rPr lang="en-US" i="1" dirty="0"/>
              <a:t>Journal of Telemedicine and Telecare</a:t>
            </a:r>
            <a:r>
              <a:rPr lang="en-US" dirty="0"/>
              <a:t>, 26(4), pp. </a:t>
            </a:r>
            <a:r>
              <a:rPr lang="en-US" dirty="0" smtClean="0"/>
              <a:t>201–210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Department </a:t>
            </a:r>
            <a:r>
              <a:rPr lang="en-US" b="1" dirty="0"/>
              <a:t>of Health and Social Care</a:t>
            </a:r>
            <a:r>
              <a:rPr lang="en-US" dirty="0"/>
              <a:t> (2021) </a:t>
            </a:r>
            <a:r>
              <a:rPr lang="en-US" i="1" dirty="0"/>
              <a:t>Policy paper: Data saves lives: reshaping health and social care with data</a:t>
            </a:r>
            <a:r>
              <a:rPr lang="en-US" dirty="0"/>
              <a:t>. Available at: </a:t>
            </a:r>
            <a:r>
              <a:rPr lang="en-US" dirty="0">
                <a:hlinkClick r:id="rId2"/>
              </a:rPr>
              <a:t>https://www.gov.uk/government/publications/data-saves-lives-reshaping-health-and-social-care-with-data</a:t>
            </a:r>
            <a:r>
              <a:rPr lang="en-US" dirty="0"/>
              <a:t> (Accessed: 15 October 2024</a:t>
            </a:r>
            <a:r>
              <a:rPr lang="en-US" dirty="0" smtClean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err="1" smtClean="0"/>
              <a:t>Fatehi</a:t>
            </a:r>
            <a:r>
              <a:rPr lang="en-US" b="1" dirty="0"/>
              <a:t>, F., </a:t>
            </a:r>
            <a:r>
              <a:rPr lang="en-US" b="1" dirty="0" err="1"/>
              <a:t>Samadbeik</a:t>
            </a:r>
            <a:r>
              <a:rPr lang="en-US" b="1" dirty="0"/>
              <a:t>, M. and </a:t>
            </a:r>
            <a:r>
              <a:rPr lang="en-US" b="1" dirty="0" err="1"/>
              <a:t>Kazemi</a:t>
            </a:r>
            <a:r>
              <a:rPr lang="en-US" b="1" dirty="0"/>
              <a:t>, A.</a:t>
            </a:r>
            <a:r>
              <a:rPr lang="en-US" dirty="0"/>
              <a:t> (2020) 'What is Digital Health? Review of Definitions', in </a:t>
            </a:r>
            <a:r>
              <a:rPr lang="en-US" i="1" dirty="0"/>
              <a:t>Integrated Citizen Centered Digital Health and Social Care</a:t>
            </a:r>
            <a:r>
              <a:rPr lang="en-US" dirty="0"/>
              <a:t>. Amsterdam: IOS Press, pp. </a:t>
            </a:r>
            <a:r>
              <a:rPr lang="en-US" dirty="0" smtClean="0"/>
              <a:t>67–71.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err="1" smtClean="0"/>
              <a:t>Greenhalgh</a:t>
            </a:r>
            <a:r>
              <a:rPr lang="en-US" b="1" dirty="0"/>
              <a:t>, T., </a:t>
            </a:r>
            <a:r>
              <a:rPr lang="en-US" b="1" dirty="0" err="1"/>
              <a:t>Wherton</a:t>
            </a:r>
            <a:r>
              <a:rPr lang="en-US" b="1" dirty="0"/>
              <a:t>, J., </a:t>
            </a:r>
            <a:r>
              <a:rPr lang="en-US" b="1" dirty="0" err="1"/>
              <a:t>Papoutsi</a:t>
            </a:r>
            <a:r>
              <a:rPr lang="en-US" b="1" dirty="0"/>
              <a:t>, C., Lynch, J., Hughes, G., </a:t>
            </a:r>
            <a:r>
              <a:rPr lang="en-US" b="1" dirty="0" err="1"/>
              <a:t>A'Court</a:t>
            </a:r>
            <a:r>
              <a:rPr lang="en-US" b="1" dirty="0"/>
              <a:t>, C., Hinder, S., </a:t>
            </a:r>
            <a:r>
              <a:rPr lang="en-US" b="1" dirty="0" err="1"/>
              <a:t>Fahy</a:t>
            </a:r>
            <a:r>
              <a:rPr lang="en-US" b="1" dirty="0"/>
              <a:t>, N., Procter, R. and Shaw, S.</a:t>
            </a:r>
            <a:r>
              <a:rPr lang="en-US" dirty="0"/>
              <a:t> (2017) 'Beyond Adoption: A New Framework for Theorizing and Evaluating </a:t>
            </a:r>
            <a:r>
              <a:rPr lang="en-US" dirty="0" err="1"/>
              <a:t>Nonadoption</a:t>
            </a:r>
            <a:r>
              <a:rPr lang="en-US" dirty="0"/>
              <a:t>, Abandonment, and Challenges to the Scale-Up, Spread, and Sustainability of Health and Care Technologies', </a:t>
            </a:r>
            <a:r>
              <a:rPr lang="en-US" i="1" dirty="0"/>
              <a:t>Journal of Medical Internet Research</a:t>
            </a:r>
            <a:r>
              <a:rPr lang="en-US" dirty="0"/>
              <a:t>, 19(11), </a:t>
            </a:r>
            <a:r>
              <a:rPr lang="en-US" dirty="0" smtClean="0"/>
              <a:t>e367.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The </a:t>
            </a:r>
            <a:r>
              <a:rPr lang="en-US" b="1" dirty="0"/>
              <a:t>Health Foundation</a:t>
            </a:r>
            <a:r>
              <a:rPr lang="en-US" dirty="0"/>
              <a:t> (2019) </a:t>
            </a:r>
            <a:r>
              <a:rPr lang="en-US" i="1" dirty="0"/>
              <a:t>The digital divide: A key issue for the NHS and patients</a:t>
            </a:r>
            <a:r>
              <a:rPr lang="en-US" dirty="0"/>
              <a:t>. Available at: </a:t>
            </a:r>
            <a:r>
              <a:rPr lang="en-US" dirty="0">
                <a:hlinkClick r:id="rId3"/>
              </a:rPr>
              <a:t>https://www.health.org.uk/news-and-comment/blogs/the-digital-divide-a-key-issue-for-the-nhs-and-patients</a:t>
            </a:r>
            <a:r>
              <a:rPr lang="en-US" dirty="0"/>
              <a:t> (Accessed: 15 October 2024</a:t>
            </a:r>
            <a:r>
              <a:rPr lang="en-US" dirty="0" smtClean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The </a:t>
            </a:r>
            <a:r>
              <a:rPr lang="en-US" b="1" dirty="0"/>
              <a:t>Health Foundation</a:t>
            </a:r>
            <a:r>
              <a:rPr lang="en-US" dirty="0"/>
              <a:t> (2023) </a:t>
            </a:r>
            <a:r>
              <a:rPr lang="en-US" i="1" dirty="0"/>
              <a:t>The potential of remote care: A review of the evidence</a:t>
            </a:r>
            <a:r>
              <a:rPr lang="en-US" dirty="0"/>
              <a:t>. Available at: </a:t>
            </a:r>
            <a:r>
              <a:rPr lang="en-US" dirty="0">
                <a:hlinkClick r:id="rId4"/>
              </a:rPr>
              <a:t>https://www.health.org.uk/publications/reports/the-potential-of-remote-care</a:t>
            </a:r>
            <a:r>
              <a:rPr lang="en-US" dirty="0"/>
              <a:t> (Accessed: 15 October 2024</a:t>
            </a:r>
            <a:r>
              <a:rPr lang="en-US" dirty="0" smtClean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 </a:t>
            </a:r>
            <a:r>
              <a:rPr lang="en-US" b="1" dirty="0" smtClean="0"/>
              <a:t>NHS </a:t>
            </a:r>
            <a:r>
              <a:rPr lang="en-US" b="1" dirty="0"/>
              <a:t>Digital</a:t>
            </a:r>
            <a:r>
              <a:rPr lang="en-US" dirty="0"/>
              <a:t> (2021) </a:t>
            </a:r>
            <a:r>
              <a:rPr lang="en-US" i="1" dirty="0"/>
              <a:t>A digital skills framework for health and care staff</a:t>
            </a:r>
            <a:r>
              <a:rPr lang="en-US" dirty="0"/>
              <a:t>. London: NHS </a:t>
            </a:r>
            <a:r>
              <a:rPr lang="en-US" dirty="0" smtClean="0"/>
              <a:t>Digital.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NHS </a:t>
            </a:r>
            <a:r>
              <a:rPr lang="en-US" b="1" dirty="0"/>
              <a:t>England</a:t>
            </a:r>
            <a:r>
              <a:rPr lang="en-US" dirty="0"/>
              <a:t> (2019) </a:t>
            </a:r>
            <a:r>
              <a:rPr lang="en-US" i="1" dirty="0"/>
              <a:t>The NHS Long Term Plan</a:t>
            </a:r>
            <a:r>
              <a:rPr lang="en-US" dirty="0"/>
              <a:t>. London: NHS </a:t>
            </a:r>
            <a:r>
              <a:rPr lang="en-US" dirty="0" smtClean="0"/>
              <a:t>England.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NHS </a:t>
            </a:r>
            <a:r>
              <a:rPr lang="en-US" b="1" dirty="0"/>
              <a:t>England</a:t>
            </a:r>
            <a:r>
              <a:rPr lang="en-US" dirty="0"/>
              <a:t> (2022) </a:t>
            </a:r>
            <a:r>
              <a:rPr lang="en-US" i="1" dirty="0"/>
              <a:t>Virtual wards including hospital at home</a:t>
            </a:r>
            <a:r>
              <a:rPr lang="en-US" dirty="0"/>
              <a:t>. Available at: </a:t>
            </a:r>
            <a:r>
              <a:rPr lang="en-US" dirty="0">
                <a:hlinkClick r:id="rId5"/>
              </a:rPr>
              <a:t>https://www.england.nhs.uk/virtual-wards/</a:t>
            </a:r>
            <a:r>
              <a:rPr lang="en-US" dirty="0"/>
              <a:t> (Accessed: 15 October 2024</a:t>
            </a:r>
            <a:r>
              <a:rPr lang="en-US" dirty="0" smtClean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NHS </a:t>
            </a:r>
            <a:r>
              <a:rPr lang="en-US" b="1" dirty="0"/>
              <a:t>England</a:t>
            </a:r>
            <a:r>
              <a:rPr lang="en-US" dirty="0"/>
              <a:t> (2024) </a:t>
            </a:r>
            <a:r>
              <a:rPr lang="en-US" i="1" dirty="0"/>
              <a:t>Digital and data play key role in NHS plans to recover urgent and emergency care services</a:t>
            </a:r>
            <a:r>
              <a:rPr lang="en-US" dirty="0"/>
              <a:t>. Available at: </a:t>
            </a:r>
            <a:r>
              <a:rPr lang="en-US" dirty="0">
                <a:hlinkClick r:id="rId6"/>
              </a:rPr>
              <a:t>https://www.england.nhs.uk/2024/01/digital-and-data-play-key-role-in-nhs-plans-to-recover-urgent-and-emergency-care-services/</a:t>
            </a:r>
            <a:r>
              <a:rPr lang="en-US" dirty="0"/>
              <a:t> (Accessed: 15 October 2024</a:t>
            </a:r>
            <a:r>
              <a:rPr lang="en-US" dirty="0" smtClean="0"/>
              <a:t>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O'Connor</a:t>
            </a:r>
            <a:r>
              <a:rPr lang="en-US" b="1" dirty="0"/>
              <a:t>, S., Hanlon, P., O'Donnell, C.A., Garcia, S., Glanville, J. and </a:t>
            </a:r>
            <a:r>
              <a:rPr lang="en-US" b="1" dirty="0" err="1"/>
              <a:t>Mair</a:t>
            </a:r>
            <a:r>
              <a:rPr lang="en-US" b="1" dirty="0"/>
              <a:t>, F.S.</a:t>
            </a:r>
            <a:r>
              <a:rPr lang="en-US" dirty="0"/>
              <a:t> (2021) 'Understanding factors affecting patient and public engagement and recruitment to digital health interventions: a systematic review of qualitative studies', </a:t>
            </a:r>
            <a:r>
              <a:rPr lang="en-US" i="1" dirty="0"/>
              <a:t>BMC Medical Informatics and Decision Making</a:t>
            </a:r>
            <a:r>
              <a:rPr lang="en-US" dirty="0"/>
              <a:t>, 16, </a:t>
            </a:r>
            <a:r>
              <a:rPr lang="en-US" dirty="0" smtClean="0"/>
              <a:t>16.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Seifert</a:t>
            </a:r>
            <a:r>
              <a:rPr lang="en-US" b="1" dirty="0"/>
              <a:t>, A., </a:t>
            </a:r>
            <a:r>
              <a:rPr lang="en-US" b="1" dirty="0" err="1"/>
              <a:t>Reinwand</a:t>
            </a:r>
            <a:r>
              <a:rPr lang="en-US" b="1" dirty="0"/>
              <a:t>, D.A. and </a:t>
            </a:r>
            <a:r>
              <a:rPr lang="en-US" b="1" dirty="0" err="1"/>
              <a:t>Schlomann</a:t>
            </a:r>
            <a:r>
              <a:rPr lang="en-US" b="1" dirty="0"/>
              <a:t>, A.</a:t>
            </a:r>
            <a:r>
              <a:rPr lang="en-US" dirty="0"/>
              <a:t> (2020) 'Designing and using digital mental health interventions for older adults: being aware of digital inequality', </a:t>
            </a:r>
            <a:r>
              <a:rPr lang="en-US" i="1" dirty="0"/>
              <a:t>Health Informatics Journal</a:t>
            </a:r>
            <a:r>
              <a:rPr lang="en-US" dirty="0"/>
              <a:t>, 26(3), pp. </a:t>
            </a:r>
            <a:r>
              <a:rPr lang="en-US" dirty="0" smtClean="0"/>
              <a:t>145–156.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Wade</a:t>
            </a:r>
            <a:r>
              <a:rPr lang="en-US" b="1" dirty="0"/>
              <a:t>, V.A., </a:t>
            </a:r>
            <a:r>
              <a:rPr lang="en-US" b="1" dirty="0" err="1"/>
              <a:t>Eliott</a:t>
            </a:r>
            <a:r>
              <a:rPr lang="en-US" b="1" dirty="0"/>
              <a:t>, J.A. and Hiller, J.E.</a:t>
            </a:r>
            <a:r>
              <a:rPr lang="en-US" dirty="0"/>
              <a:t> (2020) 'Clinician resistance to telehealth: a case study from the University of Adelaide', </a:t>
            </a:r>
            <a:r>
              <a:rPr lang="en-US" i="1" dirty="0"/>
              <a:t>BMC Health Services Research</a:t>
            </a:r>
            <a:r>
              <a:rPr lang="en-US" dirty="0"/>
              <a:t>, 20(1), </a:t>
            </a:r>
            <a:r>
              <a:rPr lang="en-US" dirty="0" smtClean="0"/>
              <a:t>745.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 smtClean="0"/>
              <a:t> West</a:t>
            </a:r>
            <a:r>
              <a:rPr lang="en-US" b="1" dirty="0"/>
              <a:t>, C.P., </a:t>
            </a:r>
            <a:r>
              <a:rPr lang="en-US" b="1" dirty="0" err="1"/>
              <a:t>Dyrbye</a:t>
            </a:r>
            <a:r>
              <a:rPr lang="en-US" b="1" dirty="0"/>
              <a:t>, L.N. and </a:t>
            </a:r>
            <a:r>
              <a:rPr lang="en-US" b="1" dirty="0" err="1"/>
              <a:t>Shanafelt</a:t>
            </a:r>
            <a:r>
              <a:rPr lang="en-US" b="1" dirty="0"/>
              <a:t>, T.D.</a:t>
            </a:r>
            <a:r>
              <a:rPr lang="en-US" dirty="0"/>
              <a:t> (2020) 'Physician burnout: contributors, consequences and solutions', </a:t>
            </a:r>
            <a:r>
              <a:rPr lang="en-US" i="1" dirty="0"/>
              <a:t>The Lancet</a:t>
            </a:r>
            <a:r>
              <a:rPr lang="en-US" dirty="0"/>
              <a:t>, 395(10231), pp. </a:t>
            </a:r>
            <a:r>
              <a:rPr lang="en-US" dirty="0" smtClean="0"/>
              <a:t>921–930.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 </a:t>
            </a:r>
            <a:r>
              <a:rPr lang="en-US" b="1" dirty="0" smtClean="0"/>
              <a:t>World </a:t>
            </a:r>
            <a:r>
              <a:rPr lang="en-US" b="1" dirty="0"/>
              <a:t>Health Organization (WHO)</a:t>
            </a:r>
            <a:r>
              <a:rPr lang="en-US" dirty="0"/>
              <a:t> (2021) *Global strategy on digital health 2020-2025*. Geneva: World Health Organization.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33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23</TotalTime>
  <Words>163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Garamond</vt:lpstr>
      <vt:lpstr>Wingdings</vt:lpstr>
      <vt:lpstr>Organic</vt:lpstr>
      <vt:lpstr>The Impact of Remote Patient Monitoring (RPM) in UK Health and Social Care</vt:lpstr>
      <vt:lpstr> Introduction to RPM </vt:lpstr>
      <vt:lpstr>  Introduction &amp; Scope (2/2)  </vt:lpstr>
      <vt:lpstr>Area 1: Workforce - A Transformation of Roles</vt:lpstr>
      <vt:lpstr>  Workforce - Skills, Training &amp; The Competency Gap  </vt:lpstr>
      <vt:lpstr>  Workforce - Benefits vs. Obstacles   </vt:lpstr>
      <vt:lpstr>   Area 2: Patient/Service User - Enhanced Access &amp; Outcomes    </vt:lpstr>
      <vt:lpstr>Patient/Service User - Risks &amp; Barriers </vt:lpstr>
      <vt:lpstr>Conclusions </vt:lpstr>
      <vt:lpstr>Recommendations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Remote Patient Monitoring (RPM) in UK Health and Social Care</dc:title>
  <dc:creator>AK</dc:creator>
  <cp:lastModifiedBy>AK</cp:lastModifiedBy>
  <cp:revision>4</cp:revision>
  <dcterms:created xsi:type="dcterms:W3CDTF">2025-11-02T03:31:08Z</dcterms:created>
  <dcterms:modified xsi:type="dcterms:W3CDTF">2025-11-02T03:55:04Z</dcterms:modified>
</cp:coreProperties>
</file>