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34"/>
  </p:handoutMasterIdLst>
  <p:sldIdLst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20/05/2016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20/05/2016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20/05/2016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20/05/2016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20/05/2016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20/05/2016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20/05/2016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20/05/2016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20/05/2016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20/05/2016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20/05/2016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20/05/2016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20/05/2016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ampshirepartnership.nhs.uk/online-tools/cbt/3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2.unca.edu/et/br022102.html" TargetMode="External"/><Relationship Id="rId2" Type="http://schemas.openxmlformats.org/officeDocument/2006/relationships/hyperlink" Target="http://reflectivepractice-cpd.wikispaces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journals.cambridge.org/action/displayAbstract?fromPage=online&amp;aid=1465656" TargetMode="External"/><Relationship Id="rId5" Type="http://schemas.openxmlformats.org/officeDocument/2006/relationships/hyperlink" Target="http://sites.google.com/site/reflection4learning/why-reflect" TargetMode="External"/><Relationship Id="rId4" Type="http://schemas.openxmlformats.org/officeDocument/2006/relationships/hyperlink" Target="http://www.infed.org/research/keeping_a_journal.htm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1772816"/>
            <a:ext cx="67687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Further Reflective Models – Level 6 - 7</a:t>
            </a: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05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3"/>
          <p:cNvSpPr txBox="1">
            <a:spLocks noChangeArrowheads="1"/>
          </p:cNvSpPr>
          <p:nvPr/>
        </p:nvSpPr>
        <p:spPr bwMode="auto">
          <a:xfrm>
            <a:off x="1371600" y="0"/>
            <a:ext cx="3276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cy-GB" altLang="en-US" sz="2400">
              <a:latin typeface="Times New Roman" pitchFamily="18" charset="0"/>
            </a:endParaRPr>
          </a:p>
        </p:txBody>
      </p:sp>
      <p:sp>
        <p:nvSpPr>
          <p:cNvPr id="12291" name="Text Box 4"/>
          <p:cNvSpPr txBox="1">
            <a:spLocks noChangeArrowheads="1"/>
          </p:cNvSpPr>
          <p:nvPr/>
        </p:nvSpPr>
        <p:spPr bwMode="auto">
          <a:xfrm>
            <a:off x="611188" y="908050"/>
            <a:ext cx="3886200" cy="444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altLang="en-US" sz="2200" b="1"/>
              <a:t>Nod</a:t>
            </a:r>
          </a:p>
          <a:p>
            <a:endParaRPr lang="en-GB" altLang="en-US" sz="2200"/>
          </a:p>
          <a:p>
            <a:r>
              <a:rPr lang="en-GB" altLang="en-US" sz="2200"/>
              <a:t>Trafod y cysyniad o adfyfyrio fel dull dysgu</a:t>
            </a:r>
          </a:p>
          <a:p>
            <a:endParaRPr lang="en-GB" altLang="en-US" sz="2200"/>
          </a:p>
          <a:p>
            <a:r>
              <a:rPr lang="en-GB" altLang="en-US" sz="2200" b="1"/>
              <a:t>Amcanion</a:t>
            </a:r>
            <a:r>
              <a:rPr lang="en-GB" altLang="en-US" sz="2200"/>
              <a:t>:</a:t>
            </a:r>
          </a:p>
          <a:p>
            <a:pPr>
              <a:buFont typeface="Arial" charset="0"/>
              <a:buChar char="•"/>
            </a:pPr>
            <a:r>
              <a:rPr lang="en-GB" altLang="en-US" sz="2200"/>
              <a:t>Trafod:</a:t>
            </a:r>
          </a:p>
          <a:p>
            <a:pPr lvl="1"/>
            <a:r>
              <a:rPr lang="en-GB" altLang="en-US" sz="2200"/>
              <a:t>cysyniad a phwpas  adfyfyrio;</a:t>
            </a:r>
          </a:p>
          <a:p>
            <a:pPr lvl="1"/>
            <a:r>
              <a:rPr lang="en-GB" altLang="en-US" sz="2200"/>
              <a:t>modelau adfyfyrio;</a:t>
            </a:r>
          </a:p>
          <a:p>
            <a:pPr lvl="1"/>
            <a:r>
              <a:rPr lang="en-GB" altLang="en-US" sz="2200"/>
              <a:t>lefelau adfyfyrio.</a:t>
            </a:r>
          </a:p>
          <a:p>
            <a:pPr>
              <a:buFont typeface="Arial" charset="0"/>
              <a:buChar char="•"/>
            </a:pPr>
            <a:r>
              <a:rPr lang="cy-GB" altLang="en-US" sz="2200"/>
              <a:t>Dadansoddi egwyddorion adfyfyrio.</a:t>
            </a:r>
          </a:p>
        </p:txBody>
      </p:sp>
      <p:sp>
        <p:nvSpPr>
          <p:cNvPr id="12292" name="Text Box 5"/>
          <p:cNvSpPr txBox="1">
            <a:spLocks noChangeArrowheads="1"/>
          </p:cNvSpPr>
          <p:nvPr/>
        </p:nvSpPr>
        <p:spPr bwMode="auto">
          <a:xfrm>
            <a:off x="4643438" y="836613"/>
            <a:ext cx="4249737" cy="449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altLang="en-US" sz="2200" b="1" i="1"/>
              <a:t>Aim</a:t>
            </a:r>
          </a:p>
          <a:p>
            <a:endParaRPr lang="en-GB" altLang="en-US" sz="2200" i="1"/>
          </a:p>
          <a:p>
            <a:r>
              <a:rPr lang="en-GB" altLang="en-US" sz="2200" i="1"/>
              <a:t>Discuss the concept of reflection as a learning strategy</a:t>
            </a:r>
          </a:p>
          <a:p>
            <a:endParaRPr lang="en-GB" altLang="en-US" sz="2200" i="1"/>
          </a:p>
          <a:p>
            <a:r>
              <a:rPr lang="en-GB" altLang="en-US" sz="2200" b="1" i="1"/>
              <a:t>Objectives</a:t>
            </a:r>
          </a:p>
          <a:p>
            <a:pPr>
              <a:buFont typeface="Arial" charset="0"/>
              <a:buChar char="•"/>
            </a:pPr>
            <a:r>
              <a:rPr lang="en-GB" altLang="en-US" sz="2200" i="1"/>
              <a:t>Discuss:</a:t>
            </a:r>
          </a:p>
          <a:p>
            <a:pPr lvl="1"/>
            <a:r>
              <a:rPr lang="en-GB" altLang="en-US" sz="2200" i="1"/>
              <a:t>the concept and purposes of reflection;</a:t>
            </a:r>
          </a:p>
          <a:p>
            <a:pPr lvl="1"/>
            <a:r>
              <a:rPr lang="en-GB" altLang="en-US" sz="2200" i="1"/>
              <a:t>models of reflection;</a:t>
            </a:r>
          </a:p>
          <a:p>
            <a:pPr lvl="1"/>
            <a:r>
              <a:rPr lang="en-GB" altLang="en-US" sz="2200" i="1"/>
              <a:t>levels of reflection.</a:t>
            </a:r>
          </a:p>
          <a:p>
            <a:pPr>
              <a:buFont typeface="Arial" charset="0"/>
              <a:buChar char="•"/>
            </a:pPr>
            <a:r>
              <a:rPr lang="cy-GB" altLang="en-US" sz="2200" i="1"/>
              <a:t>Analyse the principles of reflective practice</a:t>
            </a:r>
          </a:p>
        </p:txBody>
      </p:sp>
    </p:spTree>
    <p:extLst>
      <p:ext uri="{BB962C8B-B14F-4D97-AF65-F5344CB8AC3E}">
        <p14:creationId xmlns:p14="http://schemas.microsoft.com/office/powerpoint/2010/main" val="1959924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684213" y="908050"/>
            <a:ext cx="7704137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altLang="en-US" sz="2400"/>
              <a:t>Critical incidents journal</a:t>
            </a:r>
          </a:p>
          <a:p>
            <a:pPr algn="just" eaLnBrk="1" hangingPunct="1">
              <a:spcBef>
                <a:spcPct val="50000"/>
              </a:spcBef>
            </a:pPr>
            <a:r>
              <a:rPr lang="en-GB" altLang="en-US" sz="2400"/>
              <a:t> - record a critical incident ... The critical incident refers to events in which a decision was made, a conflict occurred, a problem resolved. The critical incident journal provides a systematic way to communicate problems and challenges involved in working with and can thus help in dealing with the affective dimensions of the service experience.</a:t>
            </a:r>
          </a:p>
          <a:p>
            <a:pPr>
              <a:spcBef>
                <a:spcPct val="50000"/>
              </a:spcBef>
            </a:pPr>
            <a:endParaRPr lang="en-GB" altLang="en-US" sz="2400">
              <a:latin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767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395288" y="1196975"/>
            <a:ext cx="3960812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altLang="en-US" sz="2400" b="1"/>
              <a:t>Addasrwydd?</a:t>
            </a:r>
          </a:p>
          <a:p>
            <a:endParaRPr lang="en-GB" altLang="en-US" sz="2400"/>
          </a:p>
          <a:p>
            <a:r>
              <a:rPr lang="en-GB" altLang="en-US" sz="2400"/>
              <a:t>Dysgu drwy ddatrys problemau</a:t>
            </a:r>
          </a:p>
          <a:p>
            <a:r>
              <a:rPr lang="en-GB" altLang="en-US" sz="2400"/>
              <a:t>Unrhyw ddisgyblaeth</a:t>
            </a:r>
          </a:p>
          <a:p>
            <a:r>
              <a:rPr lang="en-GB" altLang="en-US" sz="2400"/>
              <a:t>Dull dysgu/asesu amgen</a:t>
            </a:r>
          </a:p>
          <a:p>
            <a:r>
              <a:rPr lang="en-GB" altLang="en-US" sz="2400"/>
              <a:t>Ysgrifennu dros gyfnod o amser</a:t>
            </a:r>
          </a:p>
          <a:p>
            <a:r>
              <a:rPr lang="en-GB" altLang="en-US" sz="2400"/>
              <a:t>Canolbwyntio ar faterion cyfredol</a:t>
            </a:r>
          </a:p>
          <a:p>
            <a:endParaRPr lang="en-GB" altLang="en-US" sz="2400"/>
          </a:p>
          <a:p>
            <a:endParaRPr lang="en-GB" altLang="en-US" sz="2400"/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4859338" y="1196975"/>
            <a:ext cx="3886200" cy="434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altLang="en-US" sz="2400" b="1" i="1"/>
              <a:t>Appropriateness?</a:t>
            </a:r>
          </a:p>
          <a:p>
            <a:endParaRPr lang="en-GB" altLang="en-US" sz="2400" i="1"/>
          </a:p>
          <a:p>
            <a:r>
              <a:rPr lang="en-GB" altLang="en-US" sz="2400" i="1"/>
              <a:t>Problem based learning</a:t>
            </a:r>
          </a:p>
          <a:p>
            <a:r>
              <a:rPr lang="en-GB" altLang="en-US" sz="2400" i="1"/>
              <a:t>Any discipline</a:t>
            </a:r>
          </a:p>
          <a:p>
            <a:r>
              <a:rPr lang="en-GB" altLang="en-US" sz="2400" i="1"/>
              <a:t>Alternative assessment / learning method</a:t>
            </a:r>
          </a:p>
          <a:p>
            <a:r>
              <a:rPr lang="en-GB" altLang="en-US" sz="2400" i="1"/>
              <a:t>Written over a period of time</a:t>
            </a:r>
          </a:p>
          <a:p>
            <a:r>
              <a:rPr lang="en-GB" altLang="en-US" sz="2400" i="1"/>
              <a:t>Focus on ongoing issues</a:t>
            </a:r>
          </a:p>
          <a:p>
            <a:endParaRPr lang="en-GB" altLang="en-US" sz="2400" i="1"/>
          </a:p>
          <a:p>
            <a:pPr>
              <a:spcBef>
                <a:spcPct val="50000"/>
              </a:spcBef>
            </a:pPr>
            <a:endParaRPr lang="en-GB" altLang="en-US" sz="2400" i="1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063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539750" y="908050"/>
            <a:ext cx="41529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altLang="en-US" sz="2400"/>
              <a:t>Dysgu oddi wrth neu fel canlyniad i’r broses</a:t>
            </a:r>
          </a:p>
          <a:p>
            <a:r>
              <a:rPr lang="en-GB" altLang="en-US" sz="2400"/>
              <a:t>Yn ystod y broses neu wedi’r broses</a:t>
            </a:r>
          </a:p>
          <a:p>
            <a:r>
              <a:rPr lang="en-GB" altLang="en-US" sz="2400"/>
              <a:t>Nid cofnod / dyddiadur o ddigwyddiadau</a:t>
            </a: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4859338" y="908050"/>
            <a:ext cx="367347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altLang="en-US" sz="2400" i="1"/>
              <a:t>Learning from, or from the result of, a process</a:t>
            </a:r>
          </a:p>
          <a:p>
            <a:r>
              <a:rPr lang="en-GB" altLang="en-US" sz="2400" i="1"/>
              <a:t>Learning during or after the process</a:t>
            </a:r>
          </a:p>
          <a:p>
            <a:r>
              <a:rPr lang="en-GB" altLang="en-US" sz="2400" i="1"/>
              <a:t>Not an events diary or record</a:t>
            </a:r>
            <a:endParaRPr lang="en-GB" altLang="en-US" sz="2400"/>
          </a:p>
        </p:txBody>
      </p:sp>
    </p:spTree>
    <p:extLst>
      <p:ext uri="{BB962C8B-B14F-4D97-AF65-F5344CB8AC3E}">
        <p14:creationId xmlns:p14="http://schemas.microsoft.com/office/powerpoint/2010/main" val="2177318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1219200" y="1524000"/>
            <a:ext cx="7239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endParaRPr lang="cy-GB" altLang="en-US" sz="2400">
              <a:latin typeface="Times New Roman" pitchFamily="18" charset="0"/>
            </a:endParaRP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611188" y="903288"/>
            <a:ext cx="3960812" cy="449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altLang="en-US" sz="2200" b="1" dirty="0" err="1"/>
              <a:t>Pwysigrwydd</a:t>
            </a:r>
            <a:r>
              <a:rPr lang="en-GB" altLang="en-US" sz="2200" b="1" dirty="0"/>
              <a:t> </a:t>
            </a:r>
            <a:r>
              <a:rPr lang="en-GB" altLang="en-US" sz="2200" b="1" dirty="0" err="1"/>
              <a:t>deall</a:t>
            </a:r>
            <a:r>
              <a:rPr lang="en-GB" altLang="en-US" sz="2200" b="1" dirty="0"/>
              <a:t> y </a:t>
            </a:r>
            <a:r>
              <a:rPr lang="en-GB" altLang="en-US" sz="2200" b="1" dirty="0" err="1"/>
              <a:t>cysyniad</a:t>
            </a:r>
            <a:r>
              <a:rPr lang="en-GB" altLang="en-US" sz="2200" dirty="0"/>
              <a:t>: </a:t>
            </a:r>
          </a:p>
          <a:p>
            <a:endParaRPr lang="en-GB" altLang="en-US" sz="2200" dirty="0"/>
          </a:p>
          <a:p>
            <a:endParaRPr lang="en-GB" alt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200" dirty="0" err="1"/>
              <a:t>Deall</a:t>
            </a:r>
            <a:r>
              <a:rPr lang="en-GB" altLang="en-US" sz="2200" dirty="0"/>
              <a:t> </a:t>
            </a:r>
            <a:r>
              <a:rPr lang="en-GB" altLang="en-US" sz="2200" dirty="0" err="1"/>
              <a:t>beth</a:t>
            </a:r>
            <a:r>
              <a:rPr lang="en-GB" altLang="en-US" sz="2200" dirty="0"/>
              <a:t> a </a:t>
            </a:r>
            <a:r>
              <a:rPr lang="en-GB" altLang="en-US" sz="2200" dirty="0" err="1"/>
              <a:t>olygir</a:t>
            </a:r>
            <a:r>
              <a:rPr lang="en-GB" altLang="en-US" sz="2200" dirty="0"/>
              <a:t> </a:t>
            </a:r>
            <a:r>
              <a:rPr lang="en-GB" altLang="en-US" sz="2200" dirty="0" err="1"/>
              <a:t>wrth</a:t>
            </a:r>
            <a:r>
              <a:rPr lang="en-GB" altLang="en-US" sz="2200" dirty="0"/>
              <a:t> </a:t>
            </a:r>
            <a:r>
              <a:rPr lang="en-GB" altLang="en-US" sz="2200" dirty="0" err="1"/>
              <a:t>adfyfyrio</a:t>
            </a:r>
            <a:r>
              <a:rPr lang="en-GB" altLang="en-US" sz="22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200" dirty="0"/>
              <a:t>Pam </a:t>
            </a:r>
            <a:r>
              <a:rPr lang="en-GB" altLang="en-US" sz="2200" dirty="0" err="1"/>
              <a:t>mae</a:t>
            </a:r>
            <a:r>
              <a:rPr lang="en-GB" altLang="en-US" sz="2200" dirty="0"/>
              <a:t> </a:t>
            </a:r>
            <a:r>
              <a:rPr lang="en-GB" altLang="en-US" sz="2200" dirty="0" err="1"/>
              <a:t>adfyfyrio</a:t>
            </a:r>
            <a:r>
              <a:rPr lang="en-GB" altLang="en-US" sz="2200" dirty="0"/>
              <a:t> </a:t>
            </a:r>
            <a:r>
              <a:rPr lang="en-GB" altLang="en-US" sz="2200" dirty="0" err="1"/>
              <a:t>yn</a:t>
            </a:r>
            <a:r>
              <a:rPr lang="en-GB" altLang="en-US" sz="2200" dirty="0"/>
              <a:t> </a:t>
            </a:r>
            <a:r>
              <a:rPr lang="en-GB" altLang="en-US" sz="2200" dirty="0" err="1"/>
              <a:t>cael</a:t>
            </a:r>
            <a:r>
              <a:rPr lang="en-GB" altLang="en-US" sz="2200" dirty="0"/>
              <a:t> </a:t>
            </a:r>
            <a:r>
              <a:rPr lang="en-GB" altLang="en-US" sz="2200" dirty="0" err="1"/>
              <a:t>ei</a:t>
            </a:r>
            <a:r>
              <a:rPr lang="en-GB" altLang="en-US" sz="2200" dirty="0"/>
              <a:t> </a:t>
            </a:r>
            <a:r>
              <a:rPr lang="en-GB" altLang="en-US" sz="2200" dirty="0" err="1"/>
              <a:t>ddefnyddio</a:t>
            </a:r>
            <a:r>
              <a:rPr lang="en-GB" altLang="en-US" sz="2200" dirty="0"/>
              <a:t> </a:t>
            </a:r>
            <a:r>
              <a:rPr lang="en-GB" altLang="en-US" sz="2200" dirty="0" err="1"/>
              <a:t>ar</a:t>
            </a:r>
            <a:r>
              <a:rPr lang="en-GB" altLang="en-US" sz="2200" dirty="0"/>
              <a:t> </a:t>
            </a:r>
            <a:r>
              <a:rPr lang="en-GB" altLang="en-US" sz="2200" dirty="0" err="1"/>
              <a:t>gyfer</a:t>
            </a:r>
            <a:r>
              <a:rPr lang="en-GB" altLang="en-US" sz="2200" dirty="0"/>
              <a:t> </a:t>
            </a:r>
            <a:r>
              <a:rPr lang="en-GB" altLang="en-US" sz="2200" dirty="0" err="1"/>
              <a:t>datblygiad</a:t>
            </a:r>
            <a:r>
              <a:rPr lang="en-GB" altLang="en-US" sz="2200" dirty="0"/>
              <a:t> </a:t>
            </a:r>
            <a:r>
              <a:rPr lang="en-GB" altLang="en-US" sz="2200" dirty="0" err="1"/>
              <a:t>proffesiynol</a:t>
            </a:r>
            <a:r>
              <a:rPr lang="en-GB" altLang="en-US" sz="2200" dirty="0"/>
              <a:t> </a:t>
            </a:r>
            <a:r>
              <a:rPr lang="en-GB" altLang="en-US" sz="2200" dirty="0" err="1"/>
              <a:t>parhaus</a:t>
            </a:r>
            <a:endParaRPr lang="en-GB" alt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200" dirty="0"/>
              <a:t>Y </a:t>
            </a:r>
            <a:r>
              <a:rPr lang="en-GB" altLang="en-US" sz="2200" dirty="0" err="1"/>
              <a:t>ffordd</a:t>
            </a:r>
            <a:r>
              <a:rPr lang="en-GB" altLang="en-US" sz="2200" dirty="0"/>
              <a:t> y </a:t>
            </a:r>
            <a:r>
              <a:rPr lang="en-GB" altLang="en-US" sz="2200" dirty="0" err="1"/>
              <a:t>defnyddir</a:t>
            </a:r>
            <a:r>
              <a:rPr lang="en-GB" altLang="en-US" sz="2200" dirty="0"/>
              <a:t> </a:t>
            </a:r>
            <a:r>
              <a:rPr lang="en-GB" altLang="en-US" sz="2200" dirty="0" err="1"/>
              <a:t>adfyfyriad</a:t>
            </a:r>
            <a:r>
              <a:rPr lang="en-GB" altLang="en-US" sz="2200" dirty="0"/>
              <a:t> </a:t>
            </a:r>
            <a:r>
              <a:rPr lang="en-GB" altLang="en-US" sz="2200" dirty="0" err="1"/>
              <a:t>mewn</a:t>
            </a:r>
            <a:r>
              <a:rPr lang="en-GB" altLang="en-US" sz="2200" dirty="0"/>
              <a:t> </a:t>
            </a:r>
            <a:r>
              <a:rPr lang="en-GB" altLang="en-US" sz="2200" dirty="0" err="1"/>
              <a:t>asesiad</a:t>
            </a:r>
            <a:r>
              <a:rPr lang="en-GB" altLang="en-US" sz="2200" dirty="0"/>
              <a:t> </a:t>
            </a:r>
            <a:r>
              <a:rPr lang="en-GB" altLang="en-US" sz="2200" dirty="0" err="1"/>
              <a:t>dysgu</a:t>
            </a:r>
            <a:endParaRPr lang="en-GB" altLang="en-US" sz="2200" dirty="0"/>
          </a:p>
        </p:txBody>
      </p:sp>
      <p:sp>
        <p:nvSpPr>
          <p:cNvPr id="16388" name="Text Box 6"/>
          <p:cNvSpPr txBox="1">
            <a:spLocks noChangeArrowheads="1"/>
          </p:cNvSpPr>
          <p:nvPr/>
        </p:nvSpPr>
        <p:spPr bwMode="auto">
          <a:xfrm>
            <a:off x="4787900" y="914400"/>
            <a:ext cx="3744913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altLang="en-US" sz="2200" b="1" i="1" dirty="0"/>
              <a:t>The importance of understanding the concept:</a:t>
            </a:r>
          </a:p>
          <a:p>
            <a:r>
              <a:rPr lang="en-GB" altLang="en-US" sz="2200" b="1" i="1" dirty="0"/>
              <a:t>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200" i="1" dirty="0"/>
              <a:t>Understand what is meant by reflection.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200" i="1" dirty="0"/>
              <a:t>Why is reflection used for continuous professional development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200" i="1" dirty="0"/>
              <a:t>How reflection is used in the assessment of learning</a:t>
            </a:r>
          </a:p>
        </p:txBody>
      </p:sp>
    </p:spTree>
    <p:extLst>
      <p:ext uri="{BB962C8B-B14F-4D97-AF65-F5344CB8AC3E}">
        <p14:creationId xmlns:p14="http://schemas.microsoft.com/office/powerpoint/2010/main" val="570304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4787900" y="990600"/>
            <a:ext cx="3427413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200" i="1" dirty="0"/>
              <a:t>How does it differ from more traditional teaching and learning methods</a:t>
            </a:r>
            <a:endParaRPr lang="en-GB" alt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200" i="1" dirty="0"/>
              <a:t>The issues around the first person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200" i="1" dirty="0"/>
              <a:t>What is good / poor reflection?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200" i="1" dirty="0"/>
              <a:t>Practice on reflective writing and provide opportunities for feedback</a:t>
            </a: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468313" y="981075"/>
            <a:ext cx="3733800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200" dirty="0" err="1"/>
              <a:t>Sut</a:t>
            </a:r>
            <a:r>
              <a:rPr lang="en-GB" altLang="en-US" sz="2200" dirty="0"/>
              <a:t> </a:t>
            </a:r>
            <a:r>
              <a:rPr lang="en-GB" altLang="en-US" sz="2200" dirty="0" err="1"/>
              <a:t>mae</a:t>
            </a:r>
            <a:r>
              <a:rPr lang="en-GB" altLang="en-US" sz="2200" dirty="0"/>
              <a:t> </a:t>
            </a:r>
            <a:r>
              <a:rPr lang="en-GB" altLang="en-US" sz="2200" dirty="0" err="1"/>
              <a:t>e’n</a:t>
            </a:r>
            <a:r>
              <a:rPr lang="en-GB" altLang="en-US" sz="2200" dirty="0"/>
              <a:t> </a:t>
            </a:r>
            <a:r>
              <a:rPr lang="en-GB" altLang="en-US" sz="2200" dirty="0" err="1"/>
              <a:t>gwahaniaethu</a:t>
            </a:r>
            <a:r>
              <a:rPr lang="en-GB" altLang="en-US" sz="2200" dirty="0"/>
              <a:t> </a:t>
            </a:r>
            <a:r>
              <a:rPr lang="en-GB" altLang="en-US" sz="2200" dirty="0" err="1"/>
              <a:t>oddi</a:t>
            </a:r>
            <a:r>
              <a:rPr lang="en-GB" altLang="en-US" sz="2200" dirty="0"/>
              <a:t> </a:t>
            </a:r>
            <a:r>
              <a:rPr lang="en-GB" altLang="en-US" sz="2200" dirty="0" err="1"/>
              <a:t>wrth</a:t>
            </a:r>
            <a:r>
              <a:rPr lang="en-GB" altLang="en-US" sz="2200" dirty="0"/>
              <a:t> </a:t>
            </a:r>
            <a:r>
              <a:rPr lang="en-GB" altLang="en-US" sz="2200" dirty="0" err="1"/>
              <a:t>ddulliau</a:t>
            </a:r>
            <a:r>
              <a:rPr lang="en-GB" altLang="en-US" sz="2200" dirty="0"/>
              <a:t> </a:t>
            </a:r>
            <a:r>
              <a:rPr lang="en-GB" altLang="en-US" sz="2200" dirty="0" err="1"/>
              <a:t>mwy</a:t>
            </a:r>
            <a:r>
              <a:rPr lang="en-GB" altLang="en-US" sz="2200" dirty="0"/>
              <a:t> </a:t>
            </a:r>
            <a:r>
              <a:rPr lang="en-GB" altLang="en-US" sz="2200" dirty="0" err="1"/>
              <a:t>traddodiadol</a:t>
            </a:r>
            <a:r>
              <a:rPr lang="en-GB" altLang="en-US" sz="2200" dirty="0"/>
              <a:t> o </a:t>
            </a:r>
            <a:r>
              <a:rPr lang="en-GB" altLang="en-US" sz="2200" dirty="0" err="1"/>
              <a:t>ddysgu</a:t>
            </a:r>
            <a:r>
              <a:rPr lang="en-GB" altLang="en-US" sz="2200" dirty="0"/>
              <a:t> ac </a:t>
            </a:r>
            <a:r>
              <a:rPr lang="en-GB" altLang="en-US" sz="2200" dirty="0" err="1"/>
              <a:t>addysgu</a:t>
            </a:r>
            <a:r>
              <a:rPr lang="en-GB" altLang="en-US" sz="22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200" dirty="0" err="1"/>
              <a:t>Materion</a:t>
            </a:r>
            <a:r>
              <a:rPr lang="en-GB" altLang="en-US" sz="2200" dirty="0"/>
              <a:t> </a:t>
            </a:r>
            <a:r>
              <a:rPr lang="en-GB" altLang="en-US" sz="2200" dirty="0" err="1"/>
              <a:t>yn</a:t>
            </a:r>
            <a:r>
              <a:rPr lang="en-GB" altLang="en-US" sz="2200" dirty="0"/>
              <a:t> </a:t>
            </a:r>
            <a:r>
              <a:rPr lang="en-GB" altLang="en-US" sz="2200" dirty="0" err="1"/>
              <a:t>ymwneud</a:t>
            </a:r>
            <a:r>
              <a:rPr lang="en-GB" altLang="en-US" sz="2200" dirty="0"/>
              <a:t> </a:t>
            </a:r>
            <a:r>
              <a:rPr lang="en-GB" altLang="en-US" sz="2200" dirty="0" err="1"/>
              <a:t>a’r</a:t>
            </a:r>
            <a:r>
              <a:rPr lang="en-GB" altLang="en-US" sz="2200" dirty="0"/>
              <a:t> person </a:t>
            </a:r>
            <a:r>
              <a:rPr lang="en-GB" altLang="en-US" sz="2200" dirty="0" err="1"/>
              <a:t>cyntaf</a:t>
            </a:r>
            <a:endParaRPr lang="en-GB" altLang="en-US" sz="22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200" dirty="0"/>
              <a:t>Beth </a:t>
            </a:r>
            <a:r>
              <a:rPr lang="en-GB" altLang="en-US" sz="2200" dirty="0" err="1"/>
              <a:t>yw</a:t>
            </a:r>
            <a:r>
              <a:rPr lang="en-GB" altLang="en-US" sz="2200" dirty="0"/>
              <a:t> </a:t>
            </a:r>
            <a:r>
              <a:rPr lang="en-GB" altLang="en-US" sz="2200" dirty="0" err="1"/>
              <a:t>adfyfyrio</a:t>
            </a:r>
            <a:r>
              <a:rPr lang="en-GB" altLang="en-US" sz="2200" dirty="0"/>
              <a:t> da / </a:t>
            </a:r>
            <a:r>
              <a:rPr lang="en-GB" altLang="en-US" sz="2200" dirty="0" err="1"/>
              <a:t>gwael</a:t>
            </a:r>
            <a:r>
              <a:rPr lang="en-GB" altLang="en-US" sz="2200" dirty="0"/>
              <a:t>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altLang="en-US" sz="2200" dirty="0" err="1"/>
              <a:t>Ymarfer</a:t>
            </a:r>
            <a:r>
              <a:rPr lang="en-GB" altLang="en-US" sz="2200" dirty="0"/>
              <a:t> </a:t>
            </a:r>
            <a:r>
              <a:rPr lang="en-GB" altLang="en-US" sz="2200" dirty="0" err="1"/>
              <a:t>ysgrifennu</a:t>
            </a:r>
            <a:r>
              <a:rPr lang="en-GB" altLang="en-US" sz="2200" dirty="0"/>
              <a:t> </a:t>
            </a:r>
            <a:r>
              <a:rPr lang="en-GB" altLang="en-US" sz="2200" dirty="0" err="1"/>
              <a:t>adfyfyrgar</a:t>
            </a:r>
            <a:r>
              <a:rPr lang="en-GB" altLang="en-US" sz="2200" dirty="0"/>
              <a:t> a </a:t>
            </a:r>
            <a:r>
              <a:rPr lang="en-GB" altLang="en-US" sz="2200" dirty="0" err="1"/>
              <a:t>chyfleon</a:t>
            </a:r>
            <a:r>
              <a:rPr lang="en-GB" altLang="en-US" sz="2200" dirty="0"/>
              <a:t> </a:t>
            </a:r>
            <a:r>
              <a:rPr lang="en-GB" altLang="en-US" sz="2200" dirty="0" err="1"/>
              <a:t>adborth</a:t>
            </a:r>
            <a:endParaRPr lang="en-GB" altLang="en-US" sz="2200" dirty="0"/>
          </a:p>
        </p:txBody>
      </p:sp>
    </p:spTree>
    <p:extLst>
      <p:ext uri="{BB962C8B-B14F-4D97-AF65-F5344CB8AC3E}">
        <p14:creationId xmlns:p14="http://schemas.microsoft.com/office/powerpoint/2010/main" val="376074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4787900" y="908050"/>
            <a:ext cx="3816350" cy="381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altLang="en-US" sz="2200" i="1"/>
              <a:t>Reflection can be influenced by emotional reactions to events </a:t>
            </a:r>
          </a:p>
          <a:p>
            <a:endParaRPr lang="en-GB" altLang="en-US" sz="2200" i="1"/>
          </a:p>
          <a:p>
            <a:endParaRPr lang="en-GB" altLang="en-US" sz="2200" i="1"/>
          </a:p>
          <a:p>
            <a:r>
              <a:rPr lang="en-GB" altLang="en-US" sz="2200" i="1"/>
              <a:t>Collaborative methods of deepening reflection e.g. critical friends and group, activities etc   </a:t>
            </a:r>
          </a:p>
          <a:p>
            <a:r>
              <a:rPr lang="en-GB" altLang="en-US" sz="2200" i="1"/>
              <a:t>                                                           </a:t>
            </a:r>
          </a:p>
          <a:p>
            <a:r>
              <a:rPr lang="en-GB" altLang="en-US" sz="2200" i="1"/>
              <a:t>Second-order reflection</a:t>
            </a:r>
            <a:r>
              <a:rPr lang="en-GB" altLang="en-US" sz="2200"/>
              <a:t> 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539750" y="908050"/>
            <a:ext cx="3816350" cy="377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altLang="en-US" sz="2200"/>
              <a:t>Gall gynnwys adfyfyrio fydd wedi cael ei ddylanwadu gan ymateb emosiynol i ddigwyddiadau.</a:t>
            </a:r>
          </a:p>
          <a:p>
            <a:endParaRPr lang="en-GB" altLang="en-US" sz="2200"/>
          </a:p>
          <a:p>
            <a:r>
              <a:rPr lang="en-GB" altLang="en-US" sz="2200"/>
              <a:t>Dulliau cydweithredol o ddyfnhau’r adfyfyrio e.e. ffrindiau beirniadol, gr</a:t>
            </a:r>
            <a:r>
              <a:rPr lang="en-US" altLang="en-US" sz="2200"/>
              <a:t>ŵ</a:t>
            </a:r>
            <a:r>
              <a:rPr lang="en-GB" altLang="en-US" sz="2200"/>
              <a:t>p, gweithgareddau ayyb</a:t>
            </a:r>
          </a:p>
          <a:p>
            <a:endParaRPr lang="en-GB" altLang="en-US" sz="2200"/>
          </a:p>
          <a:p>
            <a:r>
              <a:rPr lang="en-GB" altLang="en-US" sz="2200"/>
              <a:t>Adfyfyrio ar adfyfyriad</a:t>
            </a:r>
            <a:r>
              <a:rPr lang="en-GB" altLang="en-US" sz="2200" b="1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54690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libweb.surrey.ac.uk/library/skills/Critical%20Reflection%20(nurses)/images/driscoll_diagram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692150"/>
            <a:ext cx="567690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Box 2"/>
          <p:cNvSpPr txBox="1">
            <a:spLocks noChangeArrowheads="1"/>
          </p:cNvSpPr>
          <p:nvPr/>
        </p:nvSpPr>
        <p:spPr bwMode="auto">
          <a:xfrm>
            <a:off x="611188" y="4652963"/>
            <a:ext cx="76327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/>
              <a:t>Driscoll, J., Practising  </a:t>
            </a:r>
            <a:r>
              <a:rPr lang="en-GB" altLang="en-US" i="1"/>
              <a:t>Clinical Supervision – a reflective approach</a:t>
            </a:r>
            <a:r>
              <a:rPr lang="en-GB" altLang="en-US"/>
              <a:t>, Royal College of Nursing, 2007.</a:t>
            </a:r>
          </a:p>
        </p:txBody>
      </p:sp>
    </p:spTree>
    <p:extLst>
      <p:ext uri="{BB962C8B-B14F-4D97-AF65-F5344CB8AC3E}">
        <p14:creationId xmlns:p14="http://schemas.microsoft.com/office/powerpoint/2010/main" val="915865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http://www.hampshirepartnership.nhs.uk/EasysiteWeb/getresource.axd?AssetID=7818&amp;type=full&amp;servicetype=In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100" y="417513"/>
            <a:ext cx="4781550" cy="5172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3"/>
          <p:cNvSpPr txBox="1">
            <a:spLocks noChangeArrowheads="1"/>
          </p:cNvSpPr>
          <p:nvPr/>
        </p:nvSpPr>
        <p:spPr bwMode="auto">
          <a:xfrm>
            <a:off x="323850" y="4149725"/>
            <a:ext cx="2735263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>
                <a:hlinkClick r:id="rId3"/>
              </a:rPr>
              <a:t>http://www.hampshirepartnership.nhs.uk/online-tools/cbt/3/</a:t>
            </a:r>
            <a:r>
              <a:rPr lang="en-GB" altLang="en-US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43404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brainboxx.co.uk/a3_aspects/images2/GIBBS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76250"/>
            <a:ext cx="7596187" cy="455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Box 2"/>
          <p:cNvSpPr txBox="1">
            <a:spLocks noChangeArrowheads="1"/>
          </p:cNvSpPr>
          <p:nvPr/>
        </p:nvSpPr>
        <p:spPr bwMode="auto">
          <a:xfrm>
            <a:off x="468313" y="4727575"/>
            <a:ext cx="813593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/>
              <a:t>Gibbs, G.,  </a:t>
            </a:r>
            <a:r>
              <a:rPr lang="en-GB" altLang="en-US" i="1"/>
              <a:t>Learning by Doing: A guide to Teaching and Learning Methods.</a:t>
            </a:r>
            <a:r>
              <a:rPr lang="en-GB" altLang="en-US"/>
              <a:t> Oxford: Further Education Unit, 1988.</a:t>
            </a:r>
          </a:p>
        </p:txBody>
      </p:sp>
    </p:spTree>
    <p:extLst>
      <p:ext uri="{BB962C8B-B14F-4D97-AF65-F5344CB8AC3E}">
        <p14:creationId xmlns:p14="http://schemas.microsoft.com/office/powerpoint/2010/main" val="215094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Box 1"/>
          <p:cNvSpPr txBox="1">
            <a:spLocks noChangeArrowheads="1"/>
          </p:cNvSpPr>
          <p:nvPr/>
        </p:nvSpPr>
        <p:spPr bwMode="auto">
          <a:xfrm>
            <a:off x="755650" y="1268413"/>
            <a:ext cx="3384550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 sz="2400">
                <a:latin typeface="Calibri" pitchFamily="34" charset="0"/>
              </a:rPr>
              <a:t>CYD-DESTUN:</a:t>
            </a:r>
          </a:p>
          <a:p>
            <a:pPr eaLnBrk="1" hangingPunct="1"/>
            <a:endParaRPr lang="en-GB" altLang="en-US" sz="2400">
              <a:latin typeface="Calibri" pitchFamily="34" charset="0"/>
            </a:endParaRPr>
          </a:p>
          <a:p>
            <a:pPr eaLnBrk="1" hangingPunct="1"/>
            <a:r>
              <a:rPr lang="en-GB" altLang="en-US" sz="2400">
                <a:latin typeface="Calibri" pitchFamily="34" charset="0"/>
              </a:rPr>
              <a:t>Maes proffesiynol / sector</a:t>
            </a:r>
          </a:p>
          <a:p>
            <a:pPr eaLnBrk="1" hangingPunct="1"/>
            <a:r>
              <a:rPr lang="en-GB" altLang="en-US" sz="2400">
                <a:latin typeface="Calibri" pitchFamily="34" charset="0"/>
              </a:rPr>
              <a:t>Profiadau dysgu sy’n seiliedig ar waith</a:t>
            </a:r>
          </a:p>
          <a:p>
            <a:pPr eaLnBrk="1" hangingPunct="1"/>
            <a:r>
              <a:rPr lang="en-GB" altLang="en-US" sz="2400">
                <a:latin typeface="Calibri" pitchFamily="34" charset="0"/>
              </a:rPr>
              <a:t>Lefelau dysgu (Fframwaith Credydau a Chymwysterau Cymru (FfCChC ))</a:t>
            </a:r>
          </a:p>
        </p:txBody>
      </p:sp>
      <p:sp useBgFill="1">
        <p:nvSpPr>
          <p:cNvPr id="22531" name="TextBox 2"/>
          <p:cNvSpPr txBox="1">
            <a:spLocks noChangeArrowheads="1"/>
          </p:cNvSpPr>
          <p:nvPr/>
        </p:nvSpPr>
        <p:spPr bwMode="auto">
          <a:xfrm>
            <a:off x="4572000" y="1268413"/>
            <a:ext cx="3384550" cy="3970337"/>
          </a:xfrm>
          <a:prstGeom prst="rect">
            <a:avLst/>
          </a:prstGeom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 sz="2400">
                <a:latin typeface="Calibri" pitchFamily="34" charset="0"/>
              </a:rPr>
              <a:t>CONTEXT:</a:t>
            </a:r>
          </a:p>
          <a:p>
            <a:pPr eaLnBrk="1" hangingPunct="1"/>
            <a:endParaRPr lang="en-GB" altLang="en-US" sz="2400">
              <a:latin typeface="Calibri" pitchFamily="34" charset="0"/>
            </a:endParaRPr>
          </a:p>
          <a:p>
            <a:pPr eaLnBrk="1" hangingPunct="1"/>
            <a:r>
              <a:rPr lang="en-GB" altLang="en-US" sz="2400">
                <a:latin typeface="Calibri" pitchFamily="34" charset="0"/>
              </a:rPr>
              <a:t>Professional area / sector</a:t>
            </a:r>
          </a:p>
          <a:p>
            <a:pPr eaLnBrk="1" hangingPunct="1"/>
            <a:r>
              <a:rPr lang="en-GB" altLang="en-US" sz="2400">
                <a:latin typeface="Calibri" pitchFamily="34" charset="0"/>
              </a:rPr>
              <a:t>Work-based learning experiences</a:t>
            </a:r>
          </a:p>
          <a:p>
            <a:pPr eaLnBrk="1" hangingPunct="1"/>
            <a:r>
              <a:rPr lang="en-GB" altLang="en-US" sz="2400">
                <a:latin typeface="Calibri" pitchFamily="34" charset="0"/>
              </a:rPr>
              <a:t>Levels of Learning (Credit and Qualifications Framework for Wales (CQFW) )</a:t>
            </a:r>
          </a:p>
          <a:p>
            <a:pPr eaLnBrk="1" hangingPunct="1"/>
            <a:endParaRPr lang="en-GB" altLang="en-US">
              <a:latin typeface="Calibri" pitchFamily="34" charset="0"/>
            </a:endParaRPr>
          </a:p>
          <a:p>
            <a:pPr eaLnBrk="1" hangingPunct="1"/>
            <a:endParaRPr lang="en-GB" altLang="en-US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485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firstclass.ultraversity.net/~ian.tindal/rm/media/gibb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74725"/>
            <a:ext cx="4313237" cy="409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24020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firstclass.ultraversity.net/~ian.tindal/rm/media/baud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2205038"/>
            <a:ext cx="6362700" cy="149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73837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firstclass.ultraversity.net/~ian.tindal/rm/media/kolb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857250"/>
            <a:ext cx="5581650" cy="424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19877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www.cs.bham.ac.uk/~rxb/Teaching/HCI/blog/kolb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484313"/>
            <a:ext cx="468630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90245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www.celt.mmu.ac.uk/ltia/issue8/images/issitt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981075"/>
            <a:ext cx="4762500" cy="397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Rectangle 2"/>
          <p:cNvSpPr>
            <a:spLocks noChangeArrowheads="1"/>
          </p:cNvSpPr>
          <p:nvPr/>
        </p:nvSpPr>
        <p:spPr bwMode="auto">
          <a:xfrm>
            <a:off x="179388" y="836613"/>
            <a:ext cx="45720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>
                <a:latin typeface="Calibri" pitchFamily="34" charset="0"/>
              </a:rPr>
              <a:t>http://www.celt.mmu.ac.uk/ltia/issue8/issitt.shtml</a:t>
            </a:r>
          </a:p>
        </p:txBody>
      </p:sp>
    </p:spTree>
    <p:extLst>
      <p:ext uri="{BB962C8B-B14F-4D97-AF65-F5344CB8AC3E}">
        <p14:creationId xmlns:p14="http://schemas.microsoft.com/office/powerpoint/2010/main" val="35622287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tlp.excellencegateway.org.uk/tlp/stem/resource2/images/IfL%20CPD%20mode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0"/>
            <a:ext cx="5889625" cy="509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785813" y="4857750"/>
            <a:ext cx="76438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>
                <a:latin typeface="Calibri" pitchFamily="34" charset="0"/>
              </a:rPr>
              <a:t>http://tlp.excellencegateway.org.uk/tlp/stem/resource2/gettingstarted.html</a:t>
            </a:r>
          </a:p>
        </p:txBody>
      </p:sp>
    </p:spTree>
    <p:extLst>
      <p:ext uri="{BB962C8B-B14F-4D97-AF65-F5344CB8AC3E}">
        <p14:creationId xmlns:p14="http://schemas.microsoft.com/office/powerpoint/2010/main" val="37775410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newton.ex.ac.uk/handbook/CyclicModel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428625"/>
            <a:ext cx="4654550" cy="4011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Rectangle 2"/>
          <p:cNvSpPr>
            <a:spLocks noChangeArrowheads="1"/>
          </p:cNvSpPr>
          <p:nvPr/>
        </p:nvSpPr>
        <p:spPr bwMode="auto">
          <a:xfrm>
            <a:off x="928688" y="4643438"/>
            <a:ext cx="7500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>
                <a:latin typeface="Calibri" pitchFamily="34" charset="0"/>
              </a:rPr>
              <a:t>http://newton.ex.ac.uk/handbook/Rad-TutReflective.html</a:t>
            </a:r>
          </a:p>
        </p:txBody>
      </p:sp>
    </p:spTree>
    <p:extLst>
      <p:ext uri="{BB962C8B-B14F-4D97-AF65-F5344CB8AC3E}">
        <p14:creationId xmlns:p14="http://schemas.microsoft.com/office/powerpoint/2010/main" val="27395208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http://www.portageproject.org/IMAGE/rp_fig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214438"/>
            <a:ext cx="6629400" cy="420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1214438" y="476250"/>
            <a:ext cx="63452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>
                <a:latin typeface="Calibri" pitchFamily="34" charset="0"/>
              </a:rPr>
              <a:t>http://www.portageproject.org/newslett/rp_model.htm</a:t>
            </a:r>
          </a:p>
        </p:txBody>
      </p:sp>
    </p:spTree>
    <p:extLst>
      <p:ext uri="{BB962C8B-B14F-4D97-AF65-F5344CB8AC3E}">
        <p14:creationId xmlns:p14="http://schemas.microsoft.com/office/powerpoint/2010/main" val="32022088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emeraldinsight.com/content_images/fig/00303205020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08050"/>
            <a:ext cx="8162925" cy="340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Rectangle 2"/>
          <p:cNvSpPr>
            <a:spLocks noChangeArrowheads="1"/>
          </p:cNvSpPr>
          <p:nvPr/>
        </p:nvSpPr>
        <p:spPr bwMode="auto">
          <a:xfrm>
            <a:off x="428625" y="4643438"/>
            <a:ext cx="78581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>
                <a:latin typeface="Calibri" pitchFamily="34" charset="0"/>
              </a:rPr>
              <a:t>http://www.emeraldinsight.com/journals.htm?articleid=1728460&amp;show=html</a:t>
            </a:r>
          </a:p>
        </p:txBody>
      </p:sp>
    </p:spTree>
    <p:extLst>
      <p:ext uri="{BB962C8B-B14F-4D97-AF65-F5344CB8AC3E}">
        <p14:creationId xmlns:p14="http://schemas.microsoft.com/office/powerpoint/2010/main" val="37655291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www.aare.edu.au/01pap/Image346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1000125"/>
            <a:ext cx="6396038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Rectangle 2"/>
          <p:cNvSpPr>
            <a:spLocks noChangeArrowheads="1"/>
          </p:cNvSpPr>
          <p:nvPr/>
        </p:nvSpPr>
        <p:spPr bwMode="auto">
          <a:xfrm>
            <a:off x="1619250" y="4941888"/>
            <a:ext cx="4502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>
                <a:latin typeface="Calibri" pitchFamily="34" charset="0"/>
              </a:rPr>
              <a:t>http://www.aare.edu.au/01pap/ric01318.htm</a:t>
            </a:r>
          </a:p>
        </p:txBody>
      </p:sp>
    </p:spTree>
    <p:extLst>
      <p:ext uri="{BB962C8B-B14F-4D97-AF65-F5344CB8AC3E}">
        <p14:creationId xmlns:p14="http://schemas.microsoft.com/office/powerpoint/2010/main" val="33948721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med-ed-online.org/images/f0000010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25" y="352425"/>
            <a:ext cx="4413250" cy="420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027492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bmj.com/content/326/7390/646/F1.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571500"/>
            <a:ext cx="6448425" cy="431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Rectangle 2"/>
          <p:cNvSpPr>
            <a:spLocks noChangeArrowheads="1"/>
          </p:cNvSpPr>
          <p:nvPr/>
        </p:nvSpPr>
        <p:spPr bwMode="auto">
          <a:xfrm>
            <a:off x="928688" y="5143500"/>
            <a:ext cx="6858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>
                <a:latin typeface="Calibri" pitchFamily="34" charset="0"/>
              </a:rPr>
              <a:t>http://www.bmj.com/content/326/7390/646.extract</a:t>
            </a:r>
          </a:p>
        </p:txBody>
      </p:sp>
    </p:spTree>
    <p:extLst>
      <p:ext uri="{BB962C8B-B14F-4D97-AF65-F5344CB8AC3E}">
        <p14:creationId xmlns:p14="http://schemas.microsoft.com/office/powerpoint/2010/main" val="17754246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nswcag.org.au/images/projects/rossat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119063"/>
            <a:ext cx="6096000" cy="481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Rectangle 2"/>
          <p:cNvSpPr>
            <a:spLocks noChangeArrowheads="1"/>
          </p:cNvSpPr>
          <p:nvPr/>
        </p:nvSpPr>
        <p:spPr bwMode="auto">
          <a:xfrm>
            <a:off x="971550" y="5084763"/>
            <a:ext cx="7315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>
                <a:latin typeface="Calibri" pitchFamily="34" charset="0"/>
              </a:rPr>
              <a:t>http://www.nswcag.org.au/page/nsw_cag__mhcc_recovery_project.html</a:t>
            </a:r>
          </a:p>
        </p:txBody>
      </p:sp>
    </p:spTree>
    <p:extLst>
      <p:ext uri="{BB962C8B-B14F-4D97-AF65-F5344CB8AC3E}">
        <p14:creationId xmlns:p14="http://schemas.microsoft.com/office/powerpoint/2010/main" val="173185319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www.doceo.co.uk/images/Reflection_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765175"/>
            <a:ext cx="67056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Rectangle 2"/>
          <p:cNvSpPr>
            <a:spLocks noChangeArrowheads="1"/>
          </p:cNvSpPr>
          <p:nvPr/>
        </p:nvSpPr>
        <p:spPr bwMode="auto">
          <a:xfrm>
            <a:off x="571500" y="5000625"/>
            <a:ext cx="5572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>
                <a:latin typeface="Calibri" pitchFamily="34" charset="0"/>
              </a:rPr>
              <a:t>http://www.doceo.co.uk/heterodoxy/reflection.htm</a:t>
            </a:r>
          </a:p>
        </p:txBody>
      </p:sp>
      <p:sp>
        <p:nvSpPr>
          <p:cNvPr id="36868" name="Rectangle 3"/>
          <p:cNvSpPr>
            <a:spLocks noChangeArrowheads="1"/>
          </p:cNvSpPr>
          <p:nvPr/>
        </p:nvSpPr>
        <p:spPr bwMode="auto">
          <a:xfrm>
            <a:off x="179388" y="260350"/>
            <a:ext cx="4572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n-GB" altLang="en-US">
                <a:latin typeface="Calibri" pitchFamily="34" charset="0"/>
              </a:rPr>
              <a:t>ATHERTON J S (2010) </a:t>
            </a:r>
            <a:r>
              <a:rPr lang="en-GB" altLang="en-US" i="1">
                <a:latin typeface="Calibri" pitchFamily="34" charset="0"/>
              </a:rPr>
              <a:t>Doceo;  Reflection; an idea whose time is past </a:t>
            </a:r>
            <a:r>
              <a:rPr lang="en-GB" altLang="en-US">
                <a:latin typeface="Calibri" pitchFamily="34" charset="0"/>
              </a:rPr>
              <a:t>[On-line] UK: Available: </a:t>
            </a:r>
            <a:r>
              <a:rPr lang="en-GB" altLang="en-US" u="sng">
                <a:latin typeface="Calibri" pitchFamily="34" charset="0"/>
              </a:rPr>
              <a:t>http://www.doceo.co.uk/heterodoxy/reflection.htm </a:t>
            </a:r>
            <a:r>
              <a:rPr lang="en-GB" altLang="en-US">
                <a:latin typeface="Calibri" pitchFamily="34" charset="0"/>
              </a:rPr>
              <a:t> Accessed: 16 January 2011 </a:t>
            </a:r>
          </a:p>
        </p:txBody>
      </p:sp>
    </p:spTree>
    <p:extLst>
      <p:ext uri="{BB962C8B-B14F-4D97-AF65-F5344CB8AC3E}">
        <p14:creationId xmlns:p14="http://schemas.microsoft.com/office/powerpoint/2010/main" val="38131428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raws.adc.rmit.edu.au/~s3237990/images/reflectionproce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620713"/>
            <a:ext cx="4857750" cy="512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85771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332656"/>
            <a:ext cx="806489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dirty="0" smtClean="0">
                <a:latin typeface="Calibri" pitchFamily="34" charset="0"/>
                <a:hlinkClick r:id="rId2"/>
              </a:rPr>
              <a:t>http</a:t>
            </a:r>
            <a:r>
              <a:rPr lang="en-GB" altLang="en-US" dirty="0">
                <a:latin typeface="Calibri" pitchFamily="34" charset="0"/>
                <a:hlinkClick r:id="rId2"/>
              </a:rPr>
              <a:t>://reflectivepractice-cpd.wikispaces.com/</a:t>
            </a:r>
            <a:endParaRPr lang="en-GB" altLang="en-US" dirty="0">
              <a:latin typeface="Calibri" pitchFamily="34" charset="0"/>
            </a:endParaRPr>
          </a:p>
          <a:p>
            <a:endParaRPr lang="en-GB" altLang="en-US" dirty="0">
              <a:latin typeface="Calibri" pitchFamily="34" charset="0"/>
            </a:endParaRPr>
          </a:p>
          <a:p>
            <a:r>
              <a:rPr lang="en-GB" altLang="en-US" dirty="0">
                <a:latin typeface="Calibri" pitchFamily="34" charset="0"/>
              </a:rPr>
              <a:t>Reflective Practice </a:t>
            </a:r>
            <a:r>
              <a:rPr lang="en-GB" altLang="en-US" dirty="0" smtClean="0">
                <a:latin typeface="Calibri" pitchFamily="34" charset="0"/>
              </a:rPr>
              <a:t>on;-</a:t>
            </a:r>
            <a:r>
              <a:rPr lang="en-GB" altLang="en-US" dirty="0" err="1" smtClean="0">
                <a:latin typeface="Calibri" pitchFamily="34" charset="0"/>
              </a:rPr>
              <a:t>ine</a:t>
            </a:r>
            <a:r>
              <a:rPr lang="en-GB" altLang="en-US" dirty="0" smtClean="0">
                <a:latin typeface="Calibri" pitchFamily="34" charset="0"/>
              </a:rPr>
              <a:t> </a:t>
            </a:r>
            <a:r>
              <a:rPr lang="en-GB" altLang="en-US" dirty="0">
                <a:latin typeface="Calibri" pitchFamily="34" charset="0"/>
              </a:rPr>
              <a:t>resource</a:t>
            </a:r>
          </a:p>
          <a:p>
            <a:endParaRPr lang="en-GB" altLang="en-US" dirty="0">
              <a:latin typeface="Calibri" pitchFamily="34" charset="0"/>
            </a:endParaRPr>
          </a:p>
          <a:p>
            <a:r>
              <a:rPr lang="en-GB" altLang="en-US" dirty="0">
                <a:latin typeface="Calibri" pitchFamily="34" charset="0"/>
              </a:rPr>
              <a:t>Article by Jenny Moon, </a:t>
            </a:r>
            <a:r>
              <a:rPr lang="en-GB" altLang="en-US" dirty="0">
                <a:latin typeface="Calibri" pitchFamily="34" charset="0"/>
                <a:hlinkClick r:id="rId3"/>
              </a:rPr>
              <a:t>http://www2.unca.edu/et/br022102.html</a:t>
            </a:r>
            <a:endParaRPr lang="en-GB" altLang="en-US" dirty="0">
              <a:latin typeface="Calibri" pitchFamily="34" charset="0"/>
            </a:endParaRPr>
          </a:p>
          <a:p>
            <a:endParaRPr lang="en-GB" altLang="en-US" dirty="0">
              <a:latin typeface="Calibri" pitchFamily="34" charset="0"/>
            </a:endParaRPr>
          </a:p>
          <a:p>
            <a:r>
              <a:rPr lang="en-GB" altLang="en-US" dirty="0" err="1">
                <a:latin typeface="Calibri" pitchFamily="34" charset="0"/>
              </a:rPr>
              <a:t>Wrkiting</a:t>
            </a:r>
            <a:r>
              <a:rPr lang="en-GB" altLang="en-US" dirty="0">
                <a:latin typeface="Calibri" pitchFamily="34" charset="0"/>
              </a:rPr>
              <a:t> and keeping journals, </a:t>
            </a:r>
            <a:r>
              <a:rPr lang="en-GB" altLang="en-US" dirty="0">
                <a:latin typeface="Calibri" pitchFamily="34" charset="0"/>
                <a:hlinkClick r:id="rId4"/>
              </a:rPr>
              <a:t>http://www.infed.org/research/keeping_a_journal.htm</a:t>
            </a:r>
            <a:endParaRPr lang="en-GB" altLang="en-US" dirty="0">
              <a:latin typeface="Calibri" pitchFamily="34" charset="0"/>
            </a:endParaRPr>
          </a:p>
          <a:p>
            <a:endParaRPr lang="en-GB" altLang="en-US" dirty="0">
              <a:latin typeface="Calibri" pitchFamily="34" charset="0"/>
            </a:endParaRPr>
          </a:p>
          <a:p>
            <a:r>
              <a:rPr lang="en-GB" altLang="en-US" dirty="0">
                <a:latin typeface="Calibri" pitchFamily="34" charset="0"/>
              </a:rPr>
              <a:t>Reflection for Learning, </a:t>
            </a:r>
            <a:r>
              <a:rPr lang="en-GB" altLang="en-US" dirty="0">
                <a:latin typeface="Calibri" pitchFamily="34" charset="0"/>
                <a:hlinkClick r:id="rId5"/>
              </a:rPr>
              <a:t>http://sites.google.com/site/reflection4learning/why-reflect</a:t>
            </a:r>
            <a:r>
              <a:rPr lang="en-GB" altLang="en-US" dirty="0">
                <a:latin typeface="Calibri" pitchFamily="34" charset="0"/>
              </a:rPr>
              <a:t> </a:t>
            </a:r>
          </a:p>
          <a:p>
            <a:endParaRPr lang="en-GB" dirty="0" smtClean="0"/>
          </a:p>
          <a:p>
            <a:r>
              <a:rPr lang="en-GB" altLang="en-US" dirty="0">
                <a:latin typeface="Calibri" pitchFamily="34" charset="0"/>
              </a:rPr>
              <a:t>http://www.york.ac.uk/admin/hr/researcher-development/students/resources/pgwt/reflectivepractice.pdf</a:t>
            </a:r>
          </a:p>
          <a:p>
            <a:r>
              <a:rPr lang="en-GB" altLang="en-US" dirty="0">
                <a:latin typeface="Calibri" pitchFamily="34" charset="0"/>
                <a:hlinkClick r:id="rId6"/>
              </a:rPr>
              <a:t>http://</a:t>
            </a:r>
            <a:r>
              <a:rPr lang="en-GB" altLang="en-US" dirty="0" smtClean="0">
                <a:latin typeface="Calibri" pitchFamily="34" charset="0"/>
                <a:hlinkClick r:id="rId6"/>
              </a:rPr>
              <a:t>journals.cambridge.org/action/displayAbstract?fromPage=online&amp;aid=1465656</a:t>
            </a:r>
            <a:endParaRPr lang="en-GB" altLang="en-US" dirty="0" smtClean="0">
              <a:latin typeface="Calibri" pitchFamily="34" charset="0"/>
            </a:endParaRPr>
          </a:p>
          <a:p>
            <a:r>
              <a:rPr lang="en-GB" altLang="en-US" dirty="0">
                <a:latin typeface="Calibri" pitchFamily="34" charset="0"/>
              </a:rPr>
              <a:t>http://</a:t>
            </a:r>
            <a:r>
              <a:rPr lang="en-GB" altLang="en-US" dirty="0" smtClean="0">
                <a:latin typeface="Calibri" pitchFamily="34" charset="0"/>
              </a:rPr>
              <a:t>www-new1.heacademy.ac.uk/assets/York/documents/ourwork/research/literature_reviews/reflective_practice_full_report.pdf</a:t>
            </a:r>
            <a:endParaRPr lang="en-GB" altLang="en-US" dirty="0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73405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4"/>
          <p:cNvSpPr txBox="1">
            <a:spLocks noChangeArrowheads="1"/>
          </p:cNvSpPr>
          <p:nvPr/>
        </p:nvSpPr>
        <p:spPr bwMode="auto">
          <a:xfrm>
            <a:off x="611188" y="1052513"/>
            <a:ext cx="3889375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altLang="en-US" sz="2400" b="1"/>
              <a:t>PWYSIG I ADNABOD</a:t>
            </a:r>
          </a:p>
          <a:p>
            <a:endParaRPr lang="en-GB" altLang="en-US" sz="2400"/>
          </a:p>
          <a:p>
            <a:r>
              <a:rPr lang="en-GB" altLang="en-US" sz="2400"/>
              <a:t>Y gwahaniaeth rhwng cofio / disgrifio ac adfyfyrio.</a:t>
            </a:r>
          </a:p>
        </p:txBody>
      </p:sp>
      <p:sp>
        <p:nvSpPr>
          <p:cNvPr id="39939" name="Text Box 5"/>
          <p:cNvSpPr txBox="1">
            <a:spLocks noChangeArrowheads="1"/>
          </p:cNvSpPr>
          <p:nvPr/>
        </p:nvSpPr>
        <p:spPr bwMode="auto">
          <a:xfrm>
            <a:off x="4859338" y="1052513"/>
            <a:ext cx="3673475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r>
              <a:rPr lang="en-GB" altLang="en-US" sz="2400" b="1" i="1"/>
              <a:t>IMPORTANT TO IDENTIFY</a:t>
            </a:r>
          </a:p>
          <a:p>
            <a:endParaRPr lang="en-GB" altLang="en-US" sz="2400" i="1"/>
          </a:p>
          <a:p>
            <a:r>
              <a:rPr lang="en-GB" altLang="en-US" sz="2400" i="1"/>
              <a:t>The difference between recollection / describing and reflection</a:t>
            </a:r>
          </a:p>
        </p:txBody>
      </p:sp>
      <p:pic>
        <p:nvPicPr>
          <p:cNvPr id="39940" name="Picture 4" descr="Structured Reflection Proce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15782">
            <a:off x="3381375" y="2894013"/>
            <a:ext cx="1633538" cy="244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524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http://www.w3.org/XML/1998/namespace"/>
    <ds:schemaRef ds:uri="http://purl.org/dc/elements/1.1/"/>
    <ds:schemaRef ds:uri="http://schemas.microsoft.com/office/2006/documentManagement/types"/>
    <ds:schemaRef ds:uri="http://purl.org/dc/terms/"/>
    <ds:schemaRef ds:uri="http://purl.org/dc/dcmitype/"/>
    <ds:schemaRef ds:uri="http://schemas.openxmlformats.org/package/2006/metadata/core-properties"/>
    <ds:schemaRef ds:uri="http://schemas.microsoft.com/office/infopath/2007/PartnerControls"/>
    <ds:schemaRef ds:uri="303dbf9b-b85b-46a0-94f1-894078c07ecd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73</TotalTime>
  <Words>604</Words>
  <Application>Microsoft Office PowerPoint</Application>
  <PresentationFormat>On-screen Show (4:3)</PresentationFormat>
  <Paragraphs>115</Paragraphs>
  <Slides>29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0" baseType="lpstr">
      <vt:lpstr>20140311PresentationUWTSDTemplate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Administrator</cp:lastModifiedBy>
  <cp:revision>8</cp:revision>
  <dcterms:created xsi:type="dcterms:W3CDTF">2015-04-14T15:21:28Z</dcterms:created>
  <dcterms:modified xsi:type="dcterms:W3CDTF">2016-05-20T14:50:36Z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