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5"/>
  </p:notesMasterIdLst>
  <p:sldIdLst>
    <p:sldId id="258" r:id="rId2"/>
    <p:sldId id="259" r:id="rId3"/>
    <p:sldId id="272" r:id="rId4"/>
    <p:sldId id="273" r:id="rId5"/>
    <p:sldId id="274" r:id="rId6"/>
    <p:sldId id="260" r:id="rId7"/>
    <p:sldId id="261" r:id="rId8"/>
    <p:sldId id="276" r:id="rId9"/>
    <p:sldId id="275" r:id="rId10"/>
    <p:sldId id="271" r:id="rId11"/>
    <p:sldId id="262" r:id="rId12"/>
    <p:sldId id="263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29" autoAdjust="0"/>
    <p:restoredTop sz="94660"/>
  </p:normalViewPr>
  <p:slideViewPr>
    <p:cSldViewPr snapToGrid="0">
      <p:cViewPr varScale="1">
        <p:scale>
          <a:sx n="77" d="100"/>
          <a:sy n="77" d="100"/>
        </p:scale>
        <p:origin x="27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DA87A4-0C04-4EF2-A98A-3CE5814BE1B5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E53205-C838-4750-A737-70B8EF920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6606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/>
            <a:fld id="{27EBF065-2260-4E4F-8D21-7B25BEE3535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706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127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296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738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53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137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884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4794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239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608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167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0084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0240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897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4649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1567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147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893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426BAC6-6462-4AB0-B5F5-FB47A84CD61C}" type="datetimeFigureOut">
              <a:rPr lang="en-GB" smtClean="0"/>
              <a:t>27/02/2021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22267698-451B-4B7D-8C41-EF481931A6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1443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cDonald%27s_France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rinciplesofmanagement/chapter/job-characteristics-that-affect-motivation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foodieling.com/2015/05/create-your-taste-at-mcdonalds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13.jpeg"/><Relationship Id="rId7" Type="http://schemas.openxmlformats.org/officeDocument/2006/relationships/hyperlink" Target="https://meus.reviews/mcdonalds-mais-queridas-brasil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courses.lumenlearning.com/wm-principlesofmanagement/chapter/job-characteristics-that-affect-motivation/" TargetMode="External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187FCD46-1208-44BC-B3CF-4834AFF9C5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899" y="1014412"/>
            <a:ext cx="3695700" cy="482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672947B3-9582-4850-B964-603F466689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8599" y="848953"/>
            <a:ext cx="3637958" cy="303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>
            <a:extLst>
              <a:ext uri="{FF2B5EF4-FFF2-40B4-BE49-F238E27FC236}">
                <a16:creationId xmlns:a16="http://schemas.microsoft.com/office/drawing/2014/main" id="{60E9F7CF-CDB4-411B-9881-EBE8371B76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760" y="270079"/>
            <a:ext cx="3127799" cy="3790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9FB918D-9336-4BD6-A414-688D0D602C1B}"/>
              </a:ext>
            </a:extLst>
          </p:cNvPr>
          <p:cNvSpPr txBox="1"/>
          <p:nvPr/>
        </p:nvSpPr>
        <p:spPr>
          <a:xfrm>
            <a:off x="4016477" y="4494486"/>
            <a:ext cx="6105832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b="0" i="0" u="none" strike="noStrike" dirty="0">
                <a:solidFill>
                  <a:srgbClr val="A6A6A6"/>
                </a:solidFill>
                <a:effectLst/>
                <a:latin typeface="Calibri Light" panose="020F0302020204030204" pitchFamily="34" charset="0"/>
              </a:rPr>
              <a:t>Effective Team-work and Communication</a:t>
            </a:r>
            <a:r>
              <a:rPr lang="en-US" b="0" i="0" u="none" strike="noStrike" dirty="0">
                <a:solidFill>
                  <a:srgbClr val="A6A6A6"/>
                </a:solidFill>
                <a:effectLst/>
                <a:latin typeface="Calibri Light" panose="020F0302020204030204" pitchFamily="34" charset="0"/>
              </a:rPr>
              <a:t>.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85166F5-332F-4A3E-8628-2C85BB6B9761}"/>
              </a:ext>
            </a:extLst>
          </p:cNvPr>
          <p:cNvSpPr txBox="1"/>
          <p:nvPr/>
        </p:nvSpPr>
        <p:spPr>
          <a:xfrm>
            <a:off x="4242619" y="5520421"/>
            <a:ext cx="610583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A6A6A6"/>
                </a:solidFill>
                <a:effectLst/>
                <a:latin typeface="Calibri" panose="020F0502020204030204" pitchFamily="34" charset="0"/>
              </a:rPr>
              <a:t>Kersha May Davies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solidFill>
                  <a:srgbClr val="A6A6A6"/>
                </a:solidFill>
                <a:effectLst/>
                <a:latin typeface="Calibri" panose="020F0502020204030204" pitchFamily="34" charset="0"/>
              </a:rPr>
              <a:t>19074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50537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00C08495-AF3A-4EE7-9B2C-12A9D9C64A23}"/>
              </a:ext>
            </a:extLst>
          </p:cNvPr>
          <p:cNvSpPr txBox="1"/>
          <p:nvPr/>
        </p:nvSpPr>
        <p:spPr>
          <a:xfrm>
            <a:off x="319088" y="1159639"/>
            <a:ext cx="61055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/>
            <a:r>
              <a:rPr lang="en-US" b="0" i="0" dirty="0">
                <a:effectLst/>
                <a:latin typeface="Calibri" panose="020F0502020204030204" pitchFamily="34" charset="0"/>
              </a:rPr>
              <a:t>​</a:t>
            </a:r>
            <a:r>
              <a:rPr lang="en-US" b="1" i="0" u="none" strike="noStrike" dirty="0">
                <a:effectLst/>
                <a:latin typeface="Calibri" panose="020F0502020204030204" pitchFamily="34" charset="0"/>
              </a:rPr>
              <a:t>.</a:t>
            </a:r>
            <a:r>
              <a:rPr lang="en-US" b="0" i="0" dirty="0"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effectLst/>
              <a:latin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064EB0-F772-4B9D-ABFA-C842728346BE}"/>
              </a:ext>
            </a:extLst>
          </p:cNvPr>
          <p:cNvSpPr txBox="1"/>
          <p:nvPr/>
        </p:nvSpPr>
        <p:spPr>
          <a:xfrm>
            <a:off x="244502" y="4308470"/>
            <a:ext cx="61026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b="1" i="0" u="none" strike="noStrike" dirty="0">
                <a:effectLst/>
                <a:latin typeface="Calibri" panose="020F0502020204030204" pitchFamily="34" charset="0"/>
              </a:rPr>
              <a:t>.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12" name="Picture 11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0F08D98F-B3C7-4147-ACDA-F9C148DCAF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05" t="29165" r="13717" b="16910"/>
          <a:stretch/>
        </p:blipFill>
        <p:spPr>
          <a:xfrm>
            <a:off x="244502" y="779396"/>
            <a:ext cx="10154330" cy="5759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0327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D647DB2-3D97-436A-B76E-034175A96F1D}"/>
              </a:ext>
            </a:extLst>
          </p:cNvPr>
          <p:cNvSpPr txBox="1"/>
          <p:nvPr/>
        </p:nvSpPr>
        <p:spPr>
          <a:xfrm>
            <a:off x="976022" y="2226438"/>
            <a:ext cx="61026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.</a:t>
            </a:r>
            <a:r>
              <a:rPr lang="en-US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FAFC10-61C6-410D-818B-BB999CC0C1A5}"/>
              </a:ext>
            </a:extLst>
          </p:cNvPr>
          <p:cNvSpPr txBox="1"/>
          <p:nvPr/>
        </p:nvSpPr>
        <p:spPr>
          <a:xfrm>
            <a:off x="864704" y="1074319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0" u="none" strike="noStrike" dirty="0">
                <a:solidFill>
                  <a:srgbClr val="404040"/>
                </a:solidFill>
                <a:effectLst/>
                <a:latin typeface="Calibri" panose="020F0502020204030204" pitchFamily="34" charset="0"/>
              </a:rPr>
              <a:t>  </a:t>
            </a:r>
            <a:endParaRPr lang="en-GB" dirty="0"/>
          </a:p>
        </p:txBody>
      </p:sp>
      <p:pic>
        <p:nvPicPr>
          <p:cNvPr id="9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B3FB9D2-1DE4-44DE-9F70-A3B7DAEEFB8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09" t="27944" r="13130" b="16752"/>
          <a:stretch/>
        </p:blipFill>
        <p:spPr>
          <a:xfrm>
            <a:off x="143124" y="0"/>
            <a:ext cx="109703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951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6B7CC68C-86B5-4F4B-9F42-7DD50443C1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870" t="28174" r="12738" b="17334"/>
          <a:stretch/>
        </p:blipFill>
        <p:spPr>
          <a:xfrm>
            <a:off x="79512" y="79513"/>
            <a:ext cx="11132266" cy="6273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790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omputer screen capture&#10;&#10;Description automatically generated with medium confidence">
            <a:extLst>
              <a:ext uri="{FF2B5EF4-FFF2-40B4-BE49-F238E27FC236}">
                <a16:creationId xmlns:a16="http://schemas.microsoft.com/office/drawing/2014/main" id="{DA4F3676-9711-4EFA-A4A4-0C30AC5F5A3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10" t="27942" r="13130" b="17565"/>
          <a:stretch/>
        </p:blipFill>
        <p:spPr>
          <a:xfrm>
            <a:off x="159026" y="71561"/>
            <a:ext cx="10824061" cy="670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360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6B5A097B-C8F2-4CB3-88A1-EA64DC5169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850" b="2"/>
          <a:stretch/>
        </p:blipFill>
        <p:spPr>
          <a:xfrm>
            <a:off x="6119408" y="672597"/>
            <a:ext cx="6170914" cy="6313225"/>
          </a:xfrm>
          <a:custGeom>
            <a:avLst/>
            <a:gdLst/>
            <a:ahLst/>
            <a:cxnLst/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B87636D-145A-401C-8C2F-5398C67D25AF}"/>
              </a:ext>
            </a:extLst>
          </p:cNvPr>
          <p:cNvSpPr/>
          <p:nvPr/>
        </p:nvSpPr>
        <p:spPr>
          <a:xfrm>
            <a:off x="550402" y="380998"/>
            <a:ext cx="5802091" cy="35907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lnSpc>
                <a:spcPct val="107000"/>
              </a:lnSpc>
              <a:spcBef>
                <a:spcPts val="200"/>
              </a:spcBef>
            </a:pPr>
            <a: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GB" sz="5400" b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teamworking and group dynamics </a:t>
            </a:r>
          </a:p>
          <a:p>
            <a:pPr algn="ctr"/>
            <a:r>
              <a:rPr lang="en-US" sz="54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endParaRPr lang="en-US" sz="5400" b="1" cap="none" spc="50" dirty="0">
              <a:ln w="0"/>
              <a:solidFill>
                <a:schemeClr val="bg2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0D0034C-99D9-4A40-BE43-C4FE3A1553F8}"/>
              </a:ext>
            </a:extLst>
          </p:cNvPr>
          <p:cNvSpPr txBox="1"/>
          <p:nvPr/>
        </p:nvSpPr>
        <p:spPr>
          <a:xfrm>
            <a:off x="393290" y="6174658"/>
            <a:ext cx="34609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Catherine Jones </a:t>
            </a:r>
          </a:p>
        </p:txBody>
      </p:sp>
    </p:spTree>
    <p:extLst>
      <p:ext uri="{BB962C8B-B14F-4D97-AF65-F5344CB8AC3E}">
        <p14:creationId xmlns:p14="http://schemas.microsoft.com/office/powerpoint/2010/main" val="12905535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Logo&#10;&#10;Description automatically generated">
            <a:extLst>
              <a:ext uri="{FF2B5EF4-FFF2-40B4-BE49-F238E27FC236}">
                <a16:creationId xmlns:a16="http://schemas.microsoft.com/office/drawing/2014/main" id="{3B0374C4-9246-41A2-BE81-E0DACA941C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85024" y="1476214"/>
            <a:ext cx="3582802" cy="314309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DAF56AA-0D3D-4BF6-86FF-3FD9E9713C28}"/>
              </a:ext>
            </a:extLst>
          </p:cNvPr>
          <p:cNvSpPr txBox="1"/>
          <p:nvPr/>
        </p:nvSpPr>
        <p:spPr>
          <a:xfrm>
            <a:off x="4834142" y="4357172"/>
            <a:ext cx="2933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n.wikipedia.org/wiki/McDonald%27s_France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C2A0B38-E443-47B7-9AB0-32E447940251}"/>
              </a:ext>
            </a:extLst>
          </p:cNvPr>
          <p:cNvSpPr/>
          <p:nvPr/>
        </p:nvSpPr>
        <p:spPr>
          <a:xfrm>
            <a:off x="4656172" y="363794"/>
            <a:ext cx="2442718" cy="84127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Shaper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0E5F3B4-7BFF-49A9-87AF-A6710524EFBC}"/>
              </a:ext>
            </a:extLst>
          </p:cNvPr>
          <p:cNvSpPr/>
          <p:nvPr/>
        </p:nvSpPr>
        <p:spPr>
          <a:xfrm>
            <a:off x="3931493" y="2395296"/>
            <a:ext cx="393629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Belbin team roles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C78EF3A-2198-45E4-84C0-37C907F9FE89}"/>
              </a:ext>
            </a:extLst>
          </p:cNvPr>
          <p:cNvSpPr/>
          <p:nvPr/>
        </p:nvSpPr>
        <p:spPr>
          <a:xfrm>
            <a:off x="7531510" y="1042010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Implementer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283F948-E452-4E83-9E55-8C06424C30C3}"/>
              </a:ext>
            </a:extLst>
          </p:cNvPr>
          <p:cNvSpPr/>
          <p:nvPr/>
        </p:nvSpPr>
        <p:spPr>
          <a:xfrm>
            <a:off x="8613058" y="2552869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Completer finisher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290AC0CC-1442-4A1F-AA01-65717A3EB331}"/>
              </a:ext>
            </a:extLst>
          </p:cNvPr>
          <p:cNvSpPr/>
          <p:nvPr/>
        </p:nvSpPr>
        <p:spPr>
          <a:xfrm>
            <a:off x="8480921" y="4256165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Co-Ordinator 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0F6B6EA-B35D-4AB4-B61D-DE15A6984ED4}"/>
              </a:ext>
            </a:extLst>
          </p:cNvPr>
          <p:cNvSpPr/>
          <p:nvPr/>
        </p:nvSpPr>
        <p:spPr>
          <a:xfrm>
            <a:off x="6335496" y="5089650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Team worker 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89F4424-3B80-4CBC-9BDE-A2CBCA61EE4B}"/>
              </a:ext>
            </a:extLst>
          </p:cNvPr>
          <p:cNvSpPr/>
          <p:nvPr/>
        </p:nvSpPr>
        <p:spPr>
          <a:xfrm>
            <a:off x="3427140" y="5089649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Resource investigator  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DB386A2D-8D74-4636-BEE3-4FDFE2985173}"/>
              </a:ext>
            </a:extLst>
          </p:cNvPr>
          <p:cNvSpPr/>
          <p:nvPr/>
        </p:nvSpPr>
        <p:spPr>
          <a:xfrm>
            <a:off x="1127191" y="4214579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Plant  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14F3B6B-7DA8-41BA-AA1F-5A4125930047}"/>
              </a:ext>
            </a:extLst>
          </p:cNvPr>
          <p:cNvSpPr/>
          <p:nvPr/>
        </p:nvSpPr>
        <p:spPr>
          <a:xfrm>
            <a:off x="773944" y="2631353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Monitor 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7A02251F-80AC-4D80-9D14-1B7CA2478F4C}"/>
              </a:ext>
            </a:extLst>
          </p:cNvPr>
          <p:cNvSpPr/>
          <p:nvPr/>
        </p:nvSpPr>
        <p:spPr>
          <a:xfrm>
            <a:off x="1604696" y="893280"/>
            <a:ext cx="2458064" cy="87507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Specialist </a:t>
            </a:r>
          </a:p>
        </p:txBody>
      </p:sp>
    </p:spTree>
    <p:extLst>
      <p:ext uri="{BB962C8B-B14F-4D97-AF65-F5344CB8AC3E}">
        <p14:creationId xmlns:p14="http://schemas.microsoft.com/office/powerpoint/2010/main" val="17654505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2C2B7E-8F07-4A1E-81DE-47200E822C79}"/>
              </a:ext>
            </a:extLst>
          </p:cNvPr>
          <p:cNvSpPr/>
          <p:nvPr/>
        </p:nvSpPr>
        <p:spPr>
          <a:xfrm>
            <a:off x="137419" y="905779"/>
            <a:ext cx="1173315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Importance of teamwork at McDonalds</a:t>
            </a:r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Picture 3" descr="A group of people in a restaurant&#10;&#10;Description automatically generated with medium confidence">
            <a:extLst>
              <a:ext uri="{FF2B5EF4-FFF2-40B4-BE49-F238E27FC236}">
                <a16:creationId xmlns:a16="http://schemas.microsoft.com/office/drawing/2014/main" id="{DC80BCA5-0223-4D35-BA68-C4C447D4B8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90900" y="2801300"/>
            <a:ext cx="4966861" cy="279319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3B9517-C5A4-4E3E-BBF0-26B4F5B77046}"/>
              </a:ext>
            </a:extLst>
          </p:cNvPr>
          <p:cNvSpPr txBox="1"/>
          <p:nvPr/>
        </p:nvSpPr>
        <p:spPr>
          <a:xfrm>
            <a:off x="3950970" y="5620271"/>
            <a:ext cx="429006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courses.lumenlearning.com/wm-principlesofmanagement/chapter/job-characteristics-that-affect-motivation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355625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5190871-D941-4F55-943B-D671B4E7A5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35902" y="491821"/>
            <a:ext cx="3901440" cy="259842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829657-2728-45C6-A1C9-83E16FD05BD4}"/>
              </a:ext>
            </a:extLst>
          </p:cNvPr>
          <p:cNvSpPr txBox="1"/>
          <p:nvPr/>
        </p:nvSpPr>
        <p:spPr>
          <a:xfrm>
            <a:off x="7890344" y="3090241"/>
            <a:ext cx="390144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foodieling.com/2015/05/create-your-taste-at-mcdonalds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1CB199-A7F9-449A-B258-EC4455C8730B}"/>
              </a:ext>
            </a:extLst>
          </p:cNvPr>
          <p:cNvSpPr txBox="1"/>
          <p:nvPr/>
        </p:nvSpPr>
        <p:spPr>
          <a:xfrm>
            <a:off x="1224501" y="667910"/>
            <a:ext cx="65280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Tuckmans</a:t>
            </a:r>
            <a:r>
              <a:rPr lang="en-GB" dirty="0"/>
              <a:t> theory.</a:t>
            </a:r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1A58490-576E-49AD-870E-DD4D512CC17B}"/>
              </a:ext>
            </a:extLst>
          </p:cNvPr>
          <p:cNvSpPr/>
          <p:nvPr/>
        </p:nvSpPr>
        <p:spPr>
          <a:xfrm>
            <a:off x="723569" y="1367624"/>
            <a:ext cx="2631881" cy="92333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Forming</a:t>
            </a:r>
            <a:r>
              <a:rPr lang="en-GB" dirty="0"/>
              <a:t> 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4A41A9C-C7B6-4B11-9E53-BA32E6764A55}"/>
              </a:ext>
            </a:extLst>
          </p:cNvPr>
          <p:cNvSpPr/>
          <p:nvPr/>
        </p:nvSpPr>
        <p:spPr>
          <a:xfrm>
            <a:off x="3601943" y="2613421"/>
            <a:ext cx="2822712" cy="1184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Storming 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B6CCF0B-1809-4292-A64B-A17977149310}"/>
              </a:ext>
            </a:extLst>
          </p:cNvPr>
          <p:cNvSpPr/>
          <p:nvPr/>
        </p:nvSpPr>
        <p:spPr>
          <a:xfrm>
            <a:off x="818983" y="4031311"/>
            <a:ext cx="2441051" cy="120859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Norming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C8BE14A-F420-4303-AA6D-F7FF177742EF}"/>
              </a:ext>
            </a:extLst>
          </p:cNvPr>
          <p:cNvSpPr/>
          <p:nvPr/>
        </p:nvSpPr>
        <p:spPr>
          <a:xfrm>
            <a:off x="4412974" y="5192202"/>
            <a:ext cx="2886323" cy="1184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Preforming 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A4B6DE8-C1CB-4F28-84C4-1DE23E974452}"/>
              </a:ext>
            </a:extLst>
          </p:cNvPr>
          <p:cNvCxnSpPr/>
          <p:nvPr/>
        </p:nvCxnSpPr>
        <p:spPr>
          <a:xfrm>
            <a:off x="3260034" y="2107096"/>
            <a:ext cx="604300" cy="50632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A614FDF-3270-49F0-A9B7-99C8192C53B9}"/>
              </a:ext>
            </a:extLst>
          </p:cNvPr>
          <p:cNvCxnSpPr>
            <a:cxnSpLocks/>
          </p:cNvCxnSpPr>
          <p:nvPr/>
        </p:nvCxnSpPr>
        <p:spPr>
          <a:xfrm flipH="1">
            <a:off x="3260034" y="3797893"/>
            <a:ext cx="755374" cy="32246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35DF658D-8AF5-49B4-BA73-8BCD3CA71B68}"/>
              </a:ext>
            </a:extLst>
          </p:cNvPr>
          <p:cNvCxnSpPr>
            <a:cxnSpLocks/>
          </p:cNvCxnSpPr>
          <p:nvPr/>
        </p:nvCxnSpPr>
        <p:spPr>
          <a:xfrm>
            <a:off x="3411108" y="5051669"/>
            <a:ext cx="938255" cy="45063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04457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A59882E4-6F11-4D07-842C-6765734241B6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D0D0D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3" name="Picture 4" descr="A group of people in a restaurant&#10;&#10;Description automatically generated with medium confidence">
            <a:extLst>
              <a:ext uri="{FF2B5EF4-FFF2-40B4-BE49-F238E27FC236}">
                <a16:creationId xmlns:a16="http://schemas.microsoft.com/office/drawing/2014/main" id="{479C0EEC-D7FD-4709-B806-06EBFAFB938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7191" r="-1" b="7190"/>
          <a:stretch>
            <a:fillRect/>
          </a:stretch>
        </p:blipFill>
        <p:spPr>
          <a:xfrm>
            <a:off x="4547932" y="-9"/>
            <a:ext cx="7644063" cy="368140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7" descr="A picture containing text, building, outdoor, sky&#10;&#10;Description automatically generated">
            <a:extLst>
              <a:ext uri="{FF2B5EF4-FFF2-40B4-BE49-F238E27FC236}">
                <a16:creationId xmlns:a16="http://schemas.microsoft.com/office/drawing/2014/main" id="{5B408EB7-4C21-4D56-BD86-27F288DDF84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771" r="-1" b="17627"/>
          <a:stretch>
            <a:fillRect/>
          </a:stretch>
        </p:blipFill>
        <p:spPr>
          <a:xfrm>
            <a:off x="4547942" y="3681410"/>
            <a:ext cx="7644063" cy="317659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Rectangle 15">
            <a:extLst>
              <a:ext uri="{FF2B5EF4-FFF2-40B4-BE49-F238E27FC236}">
                <a16:creationId xmlns:a16="http://schemas.microsoft.com/office/drawing/2014/main" id="{B630B954-C7C7-4A7B-B7CE-7BBD9D4D762A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gradFill>
            <a:gsLst>
              <a:gs pos="0">
                <a:srgbClr val="0D0D0D"/>
              </a:gs>
              <a:gs pos="100000">
                <a:srgbClr val="0D0D0D">
                  <a:alpha val="0"/>
                </a:srgbClr>
              </a:gs>
            </a:gsLst>
            <a:lin ang="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181AE84-F39E-4F05-A72D-FC25D6F1F8C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838203" y="1115220"/>
            <a:ext cx="5395910" cy="2387598"/>
          </a:xfrm>
        </p:spPr>
        <p:txBody>
          <a:bodyPr anchorCtr="0">
            <a:normAutofit/>
          </a:bodyPr>
          <a:lstStyle/>
          <a:p>
            <a:pPr lvl="0" algn="l"/>
            <a:r>
              <a:rPr lang="en-GB" sz="5000" b="1" i="1">
                <a:solidFill>
                  <a:srgbClr val="FFFFFF"/>
                </a:solidFill>
              </a:rPr>
              <a:t>Conflict handling and delegation 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A455989-F3F5-4178-A5C6-F4780FF8061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38203" y="3902073"/>
            <a:ext cx="5395910" cy="1655758"/>
          </a:xfrm>
        </p:spPr>
        <p:txBody>
          <a:bodyPr anchorCtr="0"/>
          <a:lstStyle/>
          <a:p>
            <a:pPr lvl="0" algn="l"/>
            <a:r>
              <a:rPr lang="en-GB" sz="2000">
                <a:solidFill>
                  <a:srgbClr val="FFFFFF"/>
                </a:solidFill>
              </a:rPr>
              <a:t>Jade Godsall </a:t>
            </a:r>
          </a:p>
          <a:p>
            <a:pPr lvl="0" algn="l"/>
            <a:r>
              <a:rPr lang="en-GB" sz="2000">
                <a:solidFill>
                  <a:srgbClr val="FFFFFF"/>
                </a:solidFill>
              </a:rPr>
              <a:t>2016140</a:t>
            </a:r>
          </a:p>
        </p:txBody>
      </p: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A9B6067B-5C6F-45F9-8993-106BB00693F9}"/>
              </a:ext>
            </a:extLst>
          </p:cNvPr>
          <p:cNvCxnSpPr>
            <a:cxnSpLocks noMove="1" noResize="1"/>
          </p:cNvCxnSpPr>
          <p:nvPr/>
        </p:nvCxnSpPr>
        <p:spPr>
          <a:xfrm flipH="1">
            <a:off x="838203" y="3681410"/>
            <a:ext cx="11353793" cy="0"/>
          </a:xfrm>
          <a:prstGeom prst="straightConnector1">
            <a:avLst/>
          </a:prstGeom>
          <a:noFill/>
          <a:ln w="12701" cap="flat">
            <a:solidFill>
              <a:srgbClr val="ED7D31"/>
            </a:solidFill>
            <a:prstDash val="solid"/>
            <a:miter/>
          </a:ln>
        </p:spPr>
      </p:cxnSp>
      <p:sp>
        <p:nvSpPr>
          <p:cNvPr id="9" name="TextBox 5">
            <a:extLst>
              <a:ext uri="{FF2B5EF4-FFF2-40B4-BE49-F238E27FC236}">
                <a16:creationId xmlns:a16="http://schemas.microsoft.com/office/drawing/2014/main" id="{C1DA0731-C6C5-4AE5-8E37-6F74AEE66F2F}"/>
              </a:ext>
            </a:extLst>
          </p:cNvPr>
          <p:cNvSpPr txBox="1"/>
          <p:nvPr/>
        </p:nvSpPr>
        <p:spPr>
          <a:xfrm>
            <a:off x="10005181" y="3481349"/>
            <a:ext cx="2186815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5" tooltip="https://courses.lumenlearning.com/wm-principlesofmanagement/chapter/job-characteristics-that-affect-motivation/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6" tooltip="https://creativecommons.org/licenses/by/3.0/"/>
              </a:rPr>
              <a:t>CC BY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10" name="TextBox 8">
            <a:extLst>
              <a:ext uri="{FF2B5EF4-FFF2-40B4-BE49-F238E27FC236}">
                <a16:creationId xmlns:a16="http://schemas.microsoft.com/office/drawing/2014/main" id="{6B640FA8-74E1-477C-960C-F657642E2FF1}"/>
              </a:ext>
            </a:extLst>
          </p:cNvPr>
          <p:cNvSpPr txBox="1"/>
          <p:nvPr/>
        </p:nvSpPr>
        <p:spPr>
          <a:xfrm>
            <a:off x="9884956" y="6657947"/>
            <a:ext cx="2307040" cy="200052"/>
          </a:xfrm>
          <a:prstGeom prst="rect">
            <a:avLst/>
          </a:prstGeom>
          <a:solidFill>
            <a:srgbClr val="000000"/>
          </a:solidFill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7" tooltip="https://meus.reviews/mcdonalds-mais-queridas-brasil/"/>
              </a:rPr>
              <a:t>This Photo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by Unknown Author is licensed under </a:t>
            </a:r>
            <a:r>
              <a:rPr lang="en-GB" sz="7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  <a:hlinkClick r:id="rId8" tooltip="https://creativecommons.org/licenses/by-sa/3.0/"/>
              </a:rPr>
              <a:t>CC BY-SA</a:t>
            </a:r>
            <a:endParaRPr lang="en-GB" sz="7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4">
            <a:extLst>
              <a:ext uri="{FF2B5EF4-FFF2-40B4-BE49-F238E27FC236}">
                <a16:creationId xmlns:a16="http://schemas.microsoft.com/office/drawing/2014/main" id="{DD92AC6C-C2F7-43DF-8C39-87593A5AF4B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>
              <a:alpha val="5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Calibri"/>
            </a:endParaRPr>
          </a:p>
        </p:txBody>
      </p:sp>
      <p:pic>
        <p:nvPicPr>
          <p:cNvPr id="7" name="Picture 11" descr="Chart&#10;&#10;Description automatically generated">
            <a:extLst>
              <a:ext uri="{FF2B5EF4-FFF2-40B4-BE49-F238E27FC236}">
                <a16:creationId xmlns:a16="http://schemas.microsoft.com/office/drawing/2014/main" id="{9EE06DA5-63E7-45C1-943B-FB3E92EEEC1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162" r="-1" b="13163"/>
          <a:stretch>
            <a:fillRect/>
          </a:stretch>
        </p:blipFill>
        <p:spPr>
          <a:xfrm>
            <a:off x="265844" y="2698949"/>
            <a:ext cx="10848066" cy="349662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6">
            <a:extLst>
              <a:ext uri="{FF2B5EF4-FFF2-40B4-BE49-F238E27FC236}">
                <a16:creationId xmlns:a16="http://schemas.microsoft.com/office/drawing/2014/main" id="{E2883304-ADB4-434E-96CE-EADADCB61846}"/>
              </a:ext>
            </a:extLst>
          </p:cNvPr>
          <p:cNvSpPr txBox="1"/>
          <p:nvPr/>
        </p:nvSpPr>
        <p:spPr>
          <a:xfrm>
            <a:off x="804141" y="481157"/>
            <a:ext cx="3144365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Conflict handling </a:t>
            </a:r>
          </a:p>
        </p:txBody>
      </p:sp>
      <p:sp>
        <p:nvSpPr>
          <p:cNvPr id="9" name="TextBox 5">
            <a:extLst>
              <a:ext uri="{FF2B5EF4-FFF2-40B4-BE49-F238E27FC236}">
                <a16:creationId xmlns:a16="http://schemas.microsoft.com/office/drawing/2014/main" id="{D23528DF-40A9-4278-AD5C-717FC723F45D}"/>
              </a:ext>
            </a:extLst>
          </p:cNvPr>
          <p:cNvSpPr txBox="1"/>
          <p:nvPr/>
        </p:nvSpPr>
        <p:spPr>
          <a:xfrm>
            <a:off x="5486079" y="684922"/>
            <a:ext cx="5674108" cy="19510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Several workers at one company 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Unavoidable conflict </a:t>
            </a: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Tuckerman's theory on storming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SzPct val="100000"/>
              <a:buFont typeface="Arial" pitchFamily="34"/>
              <a:buChar char="•"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Healthy conflict can also </a:t>
            </a:r>
            <a:r>
              <a:rPr lang="en-US" sz="2800" b="0" i="0" u="none" strike="noStrike" kern="1200" cap="none" spc="0" baseline="0" dirty="0" err="1">
                <a:solidFill>
                  <a:srgbClr val="FFFFFF"/>
                </a:solidFill>
                <a:uFillTx/>
                <a:latin typeface="Calibri"/>
              </a:rPr>
              <a:t>b</a:t>
            </a:r>
            <a:r>
              <a:rPr lang="en-US" sz="2800" dirty="0" err="1">
                <a:solidFill>
                  <a:srgbClr val="FFFFFF"/>
                </a:solidFill>
              </a:rPr>
              <a:t>good</a:t>
            </a:r>
            <a:r>
              <a:rPr lang="en-US" sz="2800" b="0" i="0" u="none" strike="noStrike" kern="1200" cap="none" spc="0" baseline="0" dirty="0" err="1">
                <a:solidFill>
                  <a:srgbClr val="FFFFFF"/>
                </a:solidFill>
                <a:uFillTx/>
                <a:latin typeface="Calibri"/>
              </a:rPr>
              <a:t>e</a:t>
            </a:r>
            <a:endParaRPr lang="en-US" sz="2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  <a:p>
            <a:pPr marL="28575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59395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34">
            <a:extLst>
              <a:ext uri="{FF2B5EF4-FFF2-40B4-BE49-F238E27FC236}">
                <a16:creationId xmlns:a16="http://schemas.microsoft.com/office/drawing/2014/main" id="{1F6F23CE-B608-4CB8-87D5-57D11BEBFE6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3F3F3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w Cen MT"/>
            </a:endParaRPr>
          </a:p>
        </p:txBody>
      </p:sp>
      <p:pic>
        <p:nvPicPr>
          <p:cNvPr id="6" name="Picture 5" descr="Image result for delegation quotes">
            <a:extLst>
              <a:ext uri="{FF2B5EF4-FFF2-40B4-BE49-F238E27FC236}">
                <a16:creationId xmlns:a16="http://schemas.microsoft.com/office/drawing/2014/main" id="{DA6866CD-8836-4C45-BE38-1541C93E08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659" b="10898"/>
          <a:stretch>
            <a:fillRect/>
          </a:stretch>
        </p:blipFill>
        <p:spPr>
          <a:xfrm>
            <a:off x="503759" y="1962158"/>
            <a:ext cx="3716240" cy="405101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9" descr="A picture containing text, indoor, person, group&#10;&#10;Description automatically generated">
            <a:extLst>
              <a:ext uri="{FF2B5EF4-FFF2-40B4-BE49-F238E27FC236}">
                <a16:creationId xmlns:a16="http://schemas.microsoft.com/office/drawing/2014/main" id="{F5C56663-ADA8-492A-A718-DA94C3F612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4756" b="1"/>
          <a:stretch>
            <a:fillRect/>
          </a:stretch>
        </p:blipFill>
        <p:spPr>
          <a:xfrm>
            <a:off x="4773707" y="548795"/>
            <a:ext cx="6798902" cy="40510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1">
            <a:extLst>
              <a:ext uri="{FF2B5EF4-FFF2-40B4-BE49-F238E27FC236}">
                <a16:creationId xmlns:a16="http://schemas.microsoft.com/office/drawing/2014/main" id="{0D1733CA-1AAE-4E5C-AD0B-6AF1CB7269EC}"/>
              </a:ext>
            </a:extLst>
          </p:cNvPr>
          <p:cNvSpPr txBox="1"/>
          <p:nvPr/>
        </p:nvSpPr>
        <p:spPr>
          <a:xfrm>
            <a:off x="4748732" y="4707961"/>
            <a:ext cx="6725229" cy="17145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Valuable leadership 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Working atmosphere effective 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Healthier business success 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Different beliefs and view </a:t>
            </a:r>
          </a:p>
          <a:p>
            <a:pPr marL="0" marR="0" lvl="0" indent="-228600" algn="l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7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Equal rights  </a:t>
            </a:r>
          </a:p>
        </p:txBody>
      </p:sp>
      <p:sp>
        <p:nvSpPr>
          <p:cNvPr id="9" name="TextBox 15">
            <a:extLst>
              <a:ext uri="{FF2B5EF4-FFF2-40B4-BE49-F238E27FC236}">
                <a16:creationId xmlns:a16="http://schemas.microsoft.com/office/drawing/2014/main" id="{30C92350-C7E6-40AF-BFB4-9F5B9A00C9B7}"/>
              </a:ext>
            </a:extLst>
          </p:cNvPr>
          <p:cNvSpPr txBox="1"/>
          <p:nvPr/>
        </p:nvSpPr>
        <p:spPr>
          <a:xfrm>
            <a:off x="802331" y="303955"/>
            <a:ext cx="3114674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Delegation</a:t>
            </a: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69287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ee the source image">
            <a:extLst>
              <a:ext uri="{FF2B5EF4-FFF2-40B4-BE49-F238E27FC236}">
                <a16:creationId xmlns:a16="http://schemas.microsoft.com/office/drawing/2014/main" id="{D03011F9-8A59-4AA1-A97C-3BDF8D778E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703"/>
          <a:stretch>
            <a:fillRect/>
          </a:stretch>
        </p:blipFill>
        <p:spPr>
          <a:xfrm>
            <a:off x="-27945" y="-571196"/>
            <a:ext cx="12191978" cy="672147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5A19D2C-5AAA-4F0E-82E1-91AD791391AB}"/>
              </a:ext>
            </a:extLst>
          </p:cNvPr>
          <p:cNvSpPr txBox="1"/>
          <p:nvPr/>
        </p:nvSpPr>
        <p:spPr>
          <a:xfrm>
            <a:off x="2865116" y="4114800"/>
            <a:ext cx="659383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5 stages of growth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Helping one another grow </a:t>
            </a:r>
          </a:p>
          <a:p>
            <a:pPr marL="285750" marR="0" lvl="0" indent="-28575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FFFFFF"/>
                </a:solidFill>
                <a:uFillTx/>
                <a:latin typeface="Calibri"/>
              </a:rPr>
              <a:t>Positivity conducts success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FFFFFF"/>
              </a:solidFill>
              <a:uFillTx/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E5A916-FA42-4A4D-82FD-2351C68D4660}"/>
              </a:ext>
            </a:extLst>
          </p:cNvPr>
          <p:cNvSpPr txBox="1"/>
          <p:nvPr/>
        </p:nvSpPr>
        <p:spPr>
          <a:xfrm>
            <a:off x="4424982" y="6250113"/>
            <a:ext cx="328612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Thankyou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897369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0</TotalTime>
  <Words>162</Words>
  <Application>Microsoft Office PowerPoint</Application>
  <PresentationFormat>Widescreen</PresentationFormat>
  <Paragraphs>52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Century Gothic</vt:lpstr>
      <vt:lpstr>Segoe UI</vt:lpstr>
      <vt:lpstr>Tw Cen MT</vt:lpstr>
      <vt:lpstr>Mesh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Conflict handling and delegation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jones</dc:creator>
  <cp:lastModifiedBy>catherine jones</cp:lastModifiedBy>
  <cp:revision>10</cp:revision>
  <dcterms:created xsi:type="dcterms:W3CDTF">2021-03-03T00:21:43Z</dcterms:created>
  <dcterms:modified xsi:type="dcterms:W3CDTF">2021-03-03T14:28:59Z</dcterms:modified>
</cp:coreProperties>
</file>