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62" r:id="rId2"/>
    <p:sldId id="257" r:id="rId3"/>
    <p:sldId id="258" r:id="rId4"/>
    <p:sldId id="259" r:id="rId5"/>
    <p:sldId id="260" r:id="rId6"/>
    <p:sldId id="263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DD4F72-02F4-0D2F-A584-03BABA1CC5AD}" v="3" dt="2026-04-19T10:21:16.237"/>
    <p1510:client id="{63C36BCD-FDAA-DFDB-26A4-D596D470C508}" v="369" dt="2026-04-18T11:34:10.672"/>
    <p1510:client id="{B0FA0E22-CEAB-5E97-0B58-C23E08CA977F}" v="50" dt="2026-04-19T10:15:51.0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6110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7044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485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5136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4455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4672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11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847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1717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2579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53468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20999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66435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136642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615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0127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5783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9864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  <p:sldLayoutId id="2147483840" r:id="rId12"/>
    <p:sldLayoutId id="2147483841" r:id="rId13"/>
    <p:sldLayoutId id="2147483842" r:id="rId14"/>
    <p:sldLayoutId id="2147483843" r:id="rId15"/>
    <p:sldLayoutId id="2147483844" r:id="rId16"/>
    <p:sldLayoutId id="214748384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093E8E4-D4B2-7935-C19E-332268064B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00" y="532719"/>
            <a:ext cx="5715000" cy="18954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1D9C2A9-E43C-35B3-E8CC-A7BF422333C3}"/>
              </a:ext>
            </a:extLst>
          </p:cNvPr>
          <p:cNvSpPr txBox="1"/>
          <p:nvPr/>
        </p:nvSpPr>
        <p:spPr>
          <a:xfrm>
            <a:off x="3150973" y="2759676"/>
            <a:ext cx="6096000" cy="36317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 b="0" dirty="0"/>
            </a:br>
            <a:endParaRPr lang="en-US" sz="2800" b="1" i="0" u="none" strike="noStrike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endParaRPr lang="en-US" sz="2800" b="0" dirty="0"/>
          </a:p>
          <a:p>
            <a:r>
              <a:rPr lang="en-US" sz="2400">
                <a:latin typeface="Aptos Display"/>
                <a:ea typeface="Arial"/>
                <a:cs typeface="Arial"/>
              </a:rPr>
              <a:t>Student Name: Marian Stanila</a:t>
            </a:r>
            <a:endParaRPr lang="en-US" sz="2400" dirty="0">
              <a:latin typeface="Aptos Display"/>
              <a:ea typeface="Arial"/>
              <a:cs typeface="Arial"/>
            </a:endParaRPr>
          </a:p>
          <a:p>
            <a:r>
              <a:rPr lang="en-US" sz="2400">
                <a:latin typeface="Aptos Display"/>
                <a:ea typeface="Arial"/>
                <a:cs typeface="Arial"/>
              </a:rPr>
              <a:t>Student Number:2425466</a:t>
            </a:r>
            <a:endParaRPr lang="en-US" sz="2400" dirty="0">
              <a:latin typeface="Aptos Display"/>
              <a:ea typeface="Arial"/>
              <a:cs typeface="Arial"/>
            </a:endParaRPr>
          </a:p>
          <a:p>
            <a:r>
              <a:rPr lang="en-US" sz="2400">
                <a:latin typeface="Aptos Display"/>
                <a:ea typeface="Arial"/>
                <a:cs typeface="Arial"/>
              </a:rPr>
              <a:t>Course Name:</a:t>
            </a:r>
            <a:r>
              <a:rPr lang="en-US" sz="2400" dirty="0">
                <a:latin typeface="Aptos Display"/>
                <a:ea typeface="Arial"/>
                <a:cs typeface="Arial"/>
              </a:rPr>
              <a:t> </a:t>
            </a:r>
            <a:r>
              <a:rPr lang="en-US" sz="2400">
                <a:latin typeface="Aptos Display"/>
                <a:ea typeface="Arial"/>
                <a:cs typeface="Arial"/>
              </a:rPr>
              <a:t>Enterprise &amp; Entrepreneurship (LCLM4006)</a:t>
            </a:r>
            <a:endParaRPr lang="en-US" sz="2400" dirty="0">
              <a:latin typeface="Aptos Display"/>
              <a:ea typeface="Arial"/>
              <a:cs typeface="Arial"/>
            </a:endParaRPr>
          </a:p>
          <a:p>
            <a:r>
              <a:rPr lang="en-US" sz="2400" dirty="0">
                <a:latin typeface="Aptos Display"/>
                <a:ea typeface="Arial"/>
                <a:cs typeface="Arial"/>
              </a:rPr>
              <a:t>Lecturer Name: Richard </a:t>
            </a:r>
            <a:r>
              <a:rPr lang="en-US" sz="2400" dirty="0" err="1">
                <a:latin typeface="Aptos Display"/>
                <a:ea typeface="Arial"/>
                <a:cs typeface="Arial"/>
              </a:rPr>
              <a:t>Ashaye</a:t>
            </a:r>
            <a:endParaRPr lang="en-US" sz="2400" dirty="0">
              <a:latin typeface="Aptos Display"/>
              <a:ea typeface="Arial"/>
              <a:cs typeface="Arial"/>
            </a:endParaRPr>
          </a:p>
          <a:p>
            <a:endParaRPr lang="en-US" dirty="0">
              <a:latin typeface="Aptos Display"/>
              <a:cs typeface="Arial"/>
            </a:endParaRP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830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09CCB3F-DBCE-4964-9E34-8C5DE80EF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nip Diagonal Corner Rectangle 24">
            <a:extLst>
              <a:ext uri="{FF2B5EF4-FFF2-40B4-BE49-F238E27FC236}">
                <a16:creationId xmlns:a16="http://schemas.microsoft.com/office/drawing/2014/main" id="{1DFF944F-74BA-483A-82C0-64E3AAF4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264DC8A-0F4E-86A8-B930-4D5F06FF7E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85"/>
          <a:stretch>
            <a:fillRect/>
          </a:stretch>
        </p:blipFill>
        <p:spPr>
          <a:xfrm>
            <a:off x="1086981" y="1033252"/>
            <a:ext cx="5617217" cy="4451481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D6F7FF1-EB72-D444-7B0D-B75DDCB6DDAF}"/>
              </a:ext>
            </a:extLst>
          </p:cNvPr>
          <p:cNvSpPr txBox="1"/>
          <p:nvPr/>
        </p:nvSpPr>
        <p:spPr>
          <a:xfrm>
            <a:off x="7337061" y="1822449"/>
            <a:ext cx="4715093" cy="408965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US">
                <a:solidFill>
                  <a:schemeClr val="bg2">
                    <a:lumMod val="75000"/>
                  </a:schemeClr>
                </a:solidFill>
              </a:rPr>
              <a:t>SLIDE 2 — Business Overview What is Scooter Wizards?</a:t>
            </a:r>
            <a:endParaRPr lang="en-US" dirty="0">
              <a:solidFill>
                <a:schemeClr val="bg2">
                  <a:lumMod val="75000"/>
                </a:schemeClr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chemeClr val="bg2">
                    <a:lumMod val="75000"/>
                  </a:schemeClr>
                </a:solidFill>
              </a:rPr>
              <a:t> Electric scooter repair business Fix batteries, motors, controllers Offer diagnostics and maintenance </a:t>
            </a:r>
            <a:endParaRPr lang="en-US" dirty="0">
              <a:solidFill>
                <a:schemeClr val="bg2">
                  <a:lumMod val="75000"/>
                </a:schemeClr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dirty="0">
                <a:solidFill>
                  <a:schemeClr val="bg2">
                    <a:lumMod val="75000"/>
                  </a:schemeClr>
                </a:solidFill>
              </a:rPr>
              <a:t>Problem: Scooters are expensive to replace Many people don’t know how to fix them Solution: Affordable repairs Fast service Save customers money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dirty="0">
              <a:solidFill>
                <a:schemeClr val="bg2">
                  <a:lumMod val="75000"/>
                </a:schemeClr>
              </a:solidFill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9733A91-F958-4629-801A-3F6F1E09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F3812972-C68B-4C59-B3A7-4AF61E935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B3F3B7C-7909-4486-AA08-5C6B625C3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0BD7DA8-741F-4296-9363-05EF91541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2068EFC-20FC-456F-839F-4BCFFCAA8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251C60F-B911-433E-BF75-3BBEFD053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08911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6F819BF-BEC4-454B-82CF-C7F192640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Snip Diagonal Corner Rectangle 21">
            <a:extLst>
              <a:ext uri="{FF2B5EF4-FFF2-40B4-BE49-F238E27FC236}">
                <a16:creationId xmlns:a16="http://schemas.microsoft.com/office/drawing/2014/main" id="{79D5C3D0-88DD-405B-A549-4B5C3712E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12" y="641648"/>
            <a:ext cx="6575496" cy="5286838"/>
          </a:xfrm>
          <a:prstGeom prst="snip2DiagRect">
            <a:avLst>
              <a:gd name="adj1" fmla="val 8741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BDF0FB5-C99B-B400-85FF-4409F5F288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17" y="1381436"/>
            <a:ext cx="5641063" cy="376540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DF24E4B-F642-B061-CFFB-DB434B2AB560}"/>
              </a:ext>
            </a:extLst>
          </p:cNvPr>
          <p:cNvSpPr txBox="1"/>
          <p:nvPr/>
        </p:nvSpPr>
        <p:spPr>
          <a:xfrm>
            <a:off x="7532710" y="1822449"/>
            <a:ext cx="3479419" cy="292259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rgbClr val="0F496F"/>
                </a:solidFill>
              </a:rPr>
              <a:t> SLIDE 3 — PESTLE (External Factors) </a:t>
            </a:r>
            <a:endParaRPr lang="en-US" dirty="0">
              <a:solidFill>
                <a:srgbClr val="0F496F"/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rgbClr val="0F496F"/>
                </a:solidFill>
              </a:rPr>
              <a:t>1. Legal UK laws limit scooter use on roads But demand still growing </a:t>
            </a:r>
            <a:endParaRPr lang="en-US" dirty="0">
              <a:solidFill>
                <a:srgbClr val="0F496F"/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rgbClr val="0F496F"/>
                </a:solidFill>
              </a:rPr>
              <a:t>2. Economic Cost of living is high People prefer repairing instead of buying new</a:t>
            </a:r>
            <a:endParaRPr lang="en-US" dirty="0">
              <a:solidFill>
                <a:srgbClr val="0F496F"/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rgbClr val="0F496F"/>
                </a:solidFill>
              </a:rPr>
              <a:t> 3. Social More people using electric scooters Eco-friendly transport is popular</a:t>
            </a:r>
            <a:endParaRPr lang="en-US" dirty="0">
              <a:solidFill>
                <a:srgbClr val="0F496F"/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dirty="0">
              <a:solidFill>
                <a:srgbClr val="0F496F"/>
              </a:solidFill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29E1950-A366-48B7-8DAB-726C0DE58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24123CD-2156-4134-A3FB-C82036B5F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82DAEA8-4DC7-4972-8972-06976C61D5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33B16A3-1C35-4E6B-88DA-2A2550F94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06381D1-240B-4A28-88D3-6ACC575DC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7C8CFC7B-B818-47F0-AE87-6B34B07D1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07837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6F819BF-BEC4-454B-82CF-C7F192640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Diagonal Corner Rectangle 21">
            <a:extLst>
              <a:ext uri="{FF2B5EF4-FFF2-40B4-BE49-F238E27FC236}">
                <a16:creationId xmlns:a16="http://schemas.microsoft.com/office/drawing/2014/main" id="{79D5C3D0-88DD-405B-A549-4B5C3712E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12" y="641648"/>
            <a:ext cx="6575496" cy="5286838"/>
          </a:xfrm>
          <a:prstGeom prst="snip2DiagRect">
            <a:avLst>
              <a:gd name="adj1" fmla="val 8741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67128E-4AC0-5DCD-23CD-6DFD8B8598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17" y="1381436"/>
            <a:ext cx="5641063" cy="376540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06F355-1E5A-8931-522B-274CC67AE2FA}"/>
              </a:ext>
            </a:extLst>
          </p:cNvPr>
          <p:cNvSpPr txBox="1"/>
          <p:nvPr/>
        </p:nvSpPr>
        <p:spPr>
          <a:xfrm>
            <a:off x="7532710" y="1822449"/>
            <a:ext cx="3479419" cy="292259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rgbClr val="0F496F"/>
                </a:solidFill>
              </a:rPr>
              <a:t> SLIDE 4 — Marketing Strategy How I get customers: </a:t>
            </a:r>
            <a:endParaRPr lang="en-US" dirty="0">
              <a:solidFill>
                <a:srgbClr val="0F496F"/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rgbClr val="0F496F"/>
                </a:solidFill>
              </a:rPr>
              <a:t>Facebook </a:t>
            </a:r>
            <a:endParaRPr lang="en-US" dirty="0">
              <a:solidFill>
                <a:srgbClr val="0F496F"/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dirty="0">
                <a:solidFill>
                  <a:srgbClr val="0F496F"/>
                </a:solidFill>
              </a:rPr>
              <a:t>TikTok videos (repairs) Before &amp; after results Word of mouth Local advertising Future: Website Google reviews Branding (Scooter Wizards logo)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dirty="0">
              <a:solidFill>
                <a:srgbClr val="0F496F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29E1950-A366-48B7-8DAB-726C0DE58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24123CD-2156-4134-A3FB-C82036B5F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82DAEA8-4DC7-4972-8972-06976C61D5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33B16A3-1C35-4E6B-88DA-2A2550F94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106381D1-240B-4A28-88D3-6ACC575DC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C8CFC7B-B818-47F0-AE87-6B34B07D1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28754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6F819BF-BEC4-454B-82CF-C7F192640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Snip Diagonal Corner Rectangle 21">
            <a:extLst>
              <a:ext uri="{FF2B5EF4-FFF2-40B4-BE49-F238E27FC236}">
                <a16:creationId xmlns:a16="http://schemas.microsoft.com/office/drawing/2014/main" id="{79D5C3D0-88DD-405B-A549-4B5C3712E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12" y="641648"/>
            <a:ext cx="6575496" cy="5286838"/>
          </a:xfrm>
          <a:prstGeom prst="snip2DiagRect">
            <a:avLst>
              <a:gd name="adj1" fmla="val 8741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7A8181-CF62-1BD6-61F2-2D3BA4E935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85"/>
          <a:stretch>
            <a:fillRect/>
          </a:stretch>
        </p:blipFill>
        <p:spPr>
          <a:xfrm>
            <a:off x="1190902" y="1097060"/>
            <a:ext cx="5461693" cy="43341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366BEC2-F180-6784-E255-2E9682845B87}"/>
              </a:ext>
            </a:extLst>
          </p:cNvPr>
          <p:cNvSpPr txBox="1"/>
          <p:nvPr/>
        </p:nvSpPr>
        <p:spPr>
          <a:xfrm>
            <a:off x="7532710" y="1822449"/>
            <a:ext cx="3479419" cy="292259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rgbClr val="0F496F"/>
                </a:solidFill>
              </a:rPr>
              <a:t> SLIDE 5 — Costs &amp; Funding Startup Costs: Tools: £500 </a:t>
            </a:r>
            <a:endParaRPr lang="en-US" dirty="0">
              <a:solidFill>
                <a:srgbClr val="0F496F"/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rgbClr val="0F496F"/>
                </a:solidFill>
              </a:rPr>
              <a:t>Parts: £300 </a:t>
            </a:r>
            <a:endParaRPr lang="en-US" dirty="0">
              <a:solidFill>
                <a:srgbClr val="0F496F"/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rgbClr val="0F496F"/>
                </a:solidFill>
              </a:rPr>
              <a:t>Equipment: £400</a:t>
            </a:r>
            <a:endParaRPr lang="en-US" dirty="0">
              <a:solidFill>
                <a:srgbClr val="0F496F"/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rgbClr val="0F496F"/>
                </a:solidFill>
              </a:rPr>
              <a:t> Marketing: £200 Total: ~£1,400</a:t>
            </a:r>
            <a:endParaRPr lang="en-US" dirty="0">
              <a:solidFill>
                <a:srgbClr val="0F496F"/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rgbClr val="0F496F"/>
                </a:solidFill>
              </a:rPr>
              <a:t> Income: Average repair: £50–£100 Battery repair: £100–£300</a:t>
            </a:r>
            <a:endParaRPr lang="en-US" dirty="0">
              <a:solidFill>
                <a:srgbClr val="0F496F"/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dirty="0">
              <a:solidFill>
                <a:srgbClr val="0F496F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29E1950-A366-48B7-8DAB-726C0DE58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4123CD-2156-4134-A3FB-C82036B5F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82DAEA8-4DC7-4972-8972-06976C61D5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33B16A3-1C35-4E6B-88DA-2A2550F94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106381D1-240B-4A28-88D3-6ACC575DC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7C8CFC7B-B818-47F0-AE87-6B34B07D1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134299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8F1EF17D-1B70-428C-8A8A-A2C5B390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2FAEDF3-CEC8-4BF6-8EA7-4079C4718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98DB8F4-CD77-4FCC-8544-ADE8B478C1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2202DFE-039D-48E4-8536-FA30F248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1F05E26-510E-4164-83C7-28E4FE9D7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632161A-50D4-4D96-887A-98FC920931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ADDD09E-8094-4188-9090-C1C7840FE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nip Diagonal Corner Rectangle 24">
            <a:extLst>
              <a:ext uri="{FF2B5EF4-FFF2-40B4-BE49-F238E27FC236}">
                <a16:creationId xmlns:a16="http://schemas.microsoft.com/office/drawing/2014/main" id="{C58F6CE0-025D-40A5-AEF1-00954E3F9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5136155" cy="5286838"/>
          </a:xfrm>
          <a:prstGeom prst="snip2DiagRect">
            <a:avLst>
              <a:gd name="adj1" fmla="val 9954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81A5A4-D377-554B-E314-FB9897A295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553" r="9668"/>
          <a:stretch>
            <a:fillRect/>
          </a:stretch>
        </p:blipFill>
        <p:spPr>
          <a:xfrm>
            <a:off x="797205" y="786117"/>
            <a:ext cx="4809744" cy="4956048"/>
          </a:xfrm>
          <a:custGeom>
            <a:avLst/>
            <a:gdLst/>
            <a:ahLst/>
            <a:cxnLst/>
            <a:rect l="l" t="t" r="r" b="b"/>
            <a:pathLst>
              <a:path w="4809744" h="4956048">
                <a:moveTo>
                  <a:pt x="478762" y="0"/>
                </a:moveTo>
                <a:lnTo>
                  <a:pt x="4809744" y="0"/>
                </a:lnTo>
                <a:lnTo>
                  <a:pt x="4809744" y="4477286"/>
                </a:lnTo>
                <a:lnTo>
                  <a:pt x="4330982" y="4956048"/>
                </a:lnTo>
                <a:lnTo>
                  <a:pt x="0" y="4956048"/>
                </a:lnTo>
                <a:lnTo>
                  <a:pt x="0" y="478762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E7A767E-1193-ECA5-6F3F-B739C0E8FCC6}"/>
              </a:ext>
            </a:extLst>
          </p:cNvPr>
          <p:cNvSpPr txBox="1"/>
          <p:nvPr/>
        </p:nvSpPr>
        <p:spPr>
          <a:xfrm>
            <a:off x="6095998" y="685800"/>
            <a:ext cx="4819653" cy="361526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chemeClr val="bg2">
                    <a:lumMod val="75000"/>
                  </a:schemeClr>
                </a:solidFill>
              </a:rPr>
              <a:t>STARTUP COST TABLE 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chemeClr val="bg2">
                    <a:lumMod val="75000"/>
                  </a:schemeClr>
                </a:solidFill>
              </a:rPr>
              <a:t> Item Cost (£)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chemeClr val="bg2">
                    <a:lumMod val="75000"/>
                  </a:schemeClr>
                </a:solidFill>
              </a:rPr>
              <a:t> Tools 500 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chemeClr val="bg2">
                    <a:lumMod val="75000"/>
                  </a:schemeClr>
                </a:solidFill>
              </a:rPr>
              <a:t>Equipment 400 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chemeClr val="bg2">
                    <a:lumMod val="75000"/>
                  </a:schemeClr>
                </a:solidFill>
              </a:rPr>
              <a:t>Parts (initial) 300 Marketing 200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chemeClr val="bg2">
                    <a:lumMod val="75000"/>
                  </a:schemeClr>
                </a:solidFill>
              </a:rPr>
              <a:t> TOTAL 1,400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>
              <a:solidFill>
                <a:schemeClr val="bg2">
                  <a:lumMod val="75000"/>
                </a:schemeClr>
              </a:solidFill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8025A22-9C86-4108-A289-BD5650A8E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59A3623F-EF59-4F0B-9030-79CB7F9950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9EBD0F53-A43D-414A-8653-E9F1D36103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08661C0-6128-4F64-8EDF-2D73D5F47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C8AFEF08-AFBA-4125-B170-D3EB3E11DB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A0E13BF-B4CA-4B20-A5DD-50ABBAEC7B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2062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6F819BF-BEC4-454B-82CF-C7F192640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Snip Diagonal Corner Rectangle 21">
            <a:extLst>
              <a:ext uri="{FF2B5EF4-FFF2-40B4-BE49-F238E27FC236}">
                <a16:creationId xmlns:a16="http://schemas.microsoft.com/office/drawing/2014/main" id="{79D5C3D0-88DD-405B-A549-4B5C3712E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12" y="641648"/>
            <a:ext cx="6575496" cy="5286838"/>
          </a:xfrm>
          <a:prstGeom prst="snip2DiagRect">
            <a:avLst>
              <a:gd name="adj1" fmla="val 8741"/>
              <a:gd name="adj2" fmla="val 0"/>
            </a:avLst>
          </a:prstGeom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3E2CA04-4DA6-DD78-11EF-6982AE1CE2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85"/>
          <a:stretch>
            <a:fillRect/>
          </a:stretch>
        </p:blipFill>
        <p:spPr>
          <a:xfrm>
            <a:off x="1190902" y="1097060"/>
            <a:ext cx="5461693" cy="43341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82D45B1-4A54-A10B-8D95-6623526FECE2}"/>
              </a:ext>
            </a:extLst>
          </p:cNvPr>
          <p:cNvSpPr txBox="1"/>
          <p:nvPr/>
        </p:nvSpPr>
        <p:spPr>
          <a:xfrm>
            <a:off x="7532710" y="1822449"/>
            <a:ext cx="3479419" cy="292259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rgbClr val="0F496F"/>
                </a:solidFill>
              </a:rPr>
              <a:t> SLIDE 6 — Conclusion Growing market Low startup cost High demand for repairs </a:t>
            </a:r>
            <a:endParaRPr lang="en-US"/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>
                <a:solidFill>
                  <a:srgbClr val="0F496F"/>
                </a:solidFill>
              </a:rPr>
              <a:t> Scooter Wizards can become a trusted repair business in the UK</a:t>
            </a:r>
            <a:endParaRPr lang="en-US" dirty="0">
              <a:solidFill>
                <a:srgbClr val="0F496F"/>
              </a:solidFill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endParaRPr lang="en-US" dirty="0">
              <a:solidFill>
                <a:srgbClr val="0F496F"/>
              </a:solidFill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B29E1950-A366-48B7-8DAB-726C0DE58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24123CD-2156-4134-A3FB-C82036B5F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82DAEA8-4DC7-4972-8972-06976C61D5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33B16A3-1C35-4E6B-88DA-2A2550F94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06381D1-240B-4A28-88D3-6ACC575DC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7C8CFC7B-B818-47F0-AE87-6B34B07D1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907619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238</cp:revision>
  <dcterms:created xsi:type="dcterms:W3CDTF">2026-04-18T08:54:40Z</dcterms:created>
  <dcterms:modified xsi:type="dcterms:W3CDTF">2026-04-19T10:22:04Z</dcterms:modified>
</cp:coreProperties>
</file>