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32"/>
  </p:notesMasterIdLst>
  <p:sldIdLst>
    <p:sldId id="256" r:id="rId5"/>
    <p:sldId id="261" r:id="rId6"/>
    <p:sldId id="257" r:id="rId7"/>
    <p:sldId id="308" r:id="rId8"/>
    <p:sldId id="309" r:id="rId9"/>
    <p:sldId id="310" r:id="rId10"/>
    <p:sldId id="304" r:id="rId11"/>
    <p:sldId id="311" r:id="rId12"/>
    <p:sldId id="279" r:id="rId13"/>
    <p:sldId id="312" r:id="rId14"/>
    <p:sldId id="315" r:id="rId15"/>
    <p:sldId id="284" r:id="rId16"/>
    <p:sldId id="285" r:id="rId17"/>
    <p:sldId id="286" r:id="rId18"/>
    <p:sldId id="287" r:id="rId19"/>
    <p:sldId id="288" r:id="rId20"/>
    <p:sldId id="262" r:id="rId21"/>
    <p:sldId id="266" r:id="rId22"/>
    <p:sldId id="267" r:id="rId23"/>
    <p:sldId id="276" r:id="rId24"/>
    <p:sldId id="277" r:id="rId25"/>
    <p:sldId id="316" r:id="rId26"/>
    <p:sldId id="281" r:id="rId27"/>
    <p:sldId id="282" r:id="rId28"/>
    <p:sldId id="268" r:id="rId29"/>
    <p:sldId id="283" r:id="rId30"/>
    <p:sldId id="25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50"/>
    <p:restoredTop sz="73178" autoAdjust="0"/>
  </p:normalViewPr>
  <p:slideViewPr>
    <p:cSldViewPr snapToGrid="0">
      <p:cViewPr varScale="1">
        <p:scale>
          <a:sx n="68" d="100"/>
          <a:sy n="68" d="100"/>
        </p:scale>
        <p:origin x="109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CCD5D6-28C0-44A5-83B2-81A56B79851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AC0737-52CD-4187-8379-274F5E5E679A}">
      <dgm:prSet/>
      <dgm:spPr/>
      <dgm:t>
        <a:bodyPr/>
        <a:lstStyle/>
        <a:p>
          <a:r>
            <a:rPr lang="en-US" dirty="0"/>
            <a:t>To </a:t>
          </a:r>
          <a:r>
            <a:rPr lang="en-US" b="1" dirty="0"/>
            <a:t>recap</a:t>
          </a:r>
          <a:r>
            <a:rPr lang="en-US" dirty="0"/>
            <a:t> and </a:t>
          </a:r>
          <a:r>
            <a:rPr lang="en-US" b="1" dirty="0"/>
            <a:t>discuss</a:t>
          </a:r>
          <a:r>
            <a:rPr lang="en-US" dirty="0"/>
            <a:t> </a:t>
          </a:r>
          <a:r>
            <a:rPr lang="en-US" dirty="0" err="1"/>
            <a:t>defences</a:t>
          </a:r>
          <a:r>
            <a:rPr lang="en-US" dirty="0"/>
            <a:t> that have been covered over the course of the module.</a:t>
          </a:r>
        </a:p>
      </dgm:t>
    </dgm:pt>
    <dgm:pt modelId="{418BD76E-4378-4AC0-8EEF-EC6408F9E429}" type="parTrans" cxnId="{70A4D363-37A2-4A35-88FD-67BE3133C7D3}">
      <dgm:prSet/>
      <dgm:spPr/>
      <dgm:t>
        <a:bodyPr/>
        <a:lstStyle/>
        <a:p>
          <a:endParaRPr lang="en-US"/>
        </a:p>
      </dgm:t>
    </dgm:pt>
    <dgm:pt modelId="{C6E03A68-C837-401A-8FA7-17D5C249FD66}" type="sibTrans" cxnId="{70A4D363-37A2-4A35-88FD-67BE3133C7D3}">
      <dgm:prSet/>
      <dgm:spPr/>
      <dgm:t>
        <a:bodyPr/>
        <a:lstStyle/>
        <a:p>
          <a:endParaRPr lang="en-US"/>
        </a:p>
      </dgm:t>
    </dgm:pt>
    <dgm:pt modelId="{B8B01B17-5080-44ED-B210-F58676C862D4}">
      <dgm:prSet/>
      <dgm:spPr/>
      <dgm:t>
        <a:bodyPr/>
        <a:lstStyle/>
        <a:p>
          <a:r>
            <a:rPr lang="en-US"/>
            <a:t>Draft Session</a:t>
          </a:r>
        </a:p>
      </dgm:t>
    </dgm:pt>
    <dgm:pt modelId="{A06CB2A1-5865-4BEA-8C8B-0CAD4656D48D}" type="parTrans" cxnId="{1B6378E1-4D71-41E2-9191-C6F100CFC1CA}">
      <dgm:prSet/>
      <dgm:spPr/>
      <dgm:t>
        <a:bodyPr/>
        <a:lstStyle/>
        <a:p>
          <a:endParaRPr lang="en-US"/>
        </a:p>
      </dgm:t>
    </dgm:pt>
    <dgm:pt modelId="{1482A77C-39DF-496B-8C1F-3583DB85B375}" type="sibTrans" cxnId="{1B6378E1-4D71-41E2-9191-C6F100CFC1CA}">
      <dgm:prSet/>
      <dgm:spPr/>
      <dgm:t>
        <a:bodyPr/>
        <a:lstStyle/>
        <a:p>
          <a:endParaRPr lang="en-US"/>
        </a:p>
      </dgm:t>
    </dgm:pt>
    <dgm:pt modelId="{C32E2DC8-7A1C-4908-8E64-FD734FC18CBE}" type="pres">
      <dgm:prSet presAssocID="{49CCD5D6-28C0-44A5-83B2-81A56B79851B}" presName="root" presStyleCnt="0">
        <dgm:presLayoutVars>
          <dgm:dir/>
          <dgm:resizeHandles val="exact"/>
        </dgm:presLayoutVars>
      </dgm:prSet>
      <dgm:spPr/>
    </dgm:pt>
    <dgm:pt modelId="{EB61AFD7-58A2-470A-83A9-D41E362A102C}" type="pres">
      <dgm:prSet presAssocID="{3DAC0737-52CD-4187-8379-274F5E5E679A}" presName="compNode" presStyleCnt="0"/>
      <dgm:spPr/>
    </dgm:pt>
    <dgm:pt modelId="{63C62A3E-F93B-4475-8D32-4D6933EB7C5A}" type="pres">
      <dgm:prSet presAssocID="{3DAC0737-52CD-4187-8379-274F5E5E679A}"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andcuffs outline"/>
        </a:ext>
      </dgm:extLst>
    </dgm:pt>
    <dgm:pt modelId="{E29FF1C7-CFA5-4EDF-A594-EC5EB51C4FEB}" type="pres">
      <dgm:prSet presAssocID="{3DAC0737-52CD-4187-8379-274F5E5E679A}" presName="spaceRect" presStyleCnt="0"/>
      <dgm:spPr/>
    </dgm:pt>
    <dgm:pt modelId="{661BAE66-F3E1-4A3A-81C7-9FB6ACBFFEC7}" type="pres">
      <dgm:prSet presAssocID="{3DAC0737-52CD-4187-8379-274F5E5E679A}" presName="textRect" presStyleLbl="revTx" presStyleIdx="0" presStyleCnt="2">
        <dgm:presLayoutVars>
          <dgm:chMax val="1"/>
          <dgm:chPref val="1"/>
        </dgm:presLayoutVars>
      </dgm:prSet>
      <dgm:spPr/>
    </dgm:pt>
    <dgm:pt modelId="{CC2E1AAA-20E1-4C38-98F3-981C8A70B2C3}" type="pres">
      <dgm:prSet presAssocID="{C6E03A68-C837-401A-8FA7-17D5C249FD66}" presName="sibTrans" presStyleCnt="0"/>
      <dgm:spPr/>
    </dgm:pt>
    <dgm:pt modelId="{9BD5976D-D74E-4EDC-8762-EBB8851DD4E3}" type="pres">
      <dgm:prSet presAssocID="{B8B01B17-5080-44ED-B210-F58676C862D4}" presName="compNode" presStyleCnt="0"/>
      <dgm:spPr/>
    </dgm:pt>
    <dgm:pt modelId="{FEA1EACC-E880-4ABC-96AF-8074AB7A6871}" type="pres">
      <dgm:prSet presAssocID="{B8B01B17-5080-44ED-B210-F58676C862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FCB0E98-4CEF-4974-8E5F-A7FE1D353BF5}" type="pres">
      <dgm:prSet presAssocID="{B8B01B17-5080-44ED-B210-F58676C862D4}" presName="spaceRect" presStyleCnt="0"/>
      <dgm:spPr/>
    </dgm:pt>
    <dgm:pt modelId="{C0B65FE7-11E9-47CB-A827-4A08CE361E59}" type="pres">
      <dgm:prSet presAssocID="{B8B01B17-5080-44ED-B210-F58676C862D4}" presName="textRect" presStyleLbl="revTx" presStyleIdx="1" presStyleCnt="2">
        <dgm:presLayoutVars>
          <dgm:chMax val="1"/>
          <dgm:chPref val="1"/>
        </dgm:presLayoutVars>
      </dgm:prSet>
      <dgm:spPr/>
    </dgm:pt>
  </dgm:ptLst>
  <dgm:cxnLst>
    <dgm:cxn modelId="{70A4D363-37A2-4A35-88FD-67BE3133C7D3}" srcId="{49CCD5D6-28C0-44A5-83B2-81A56B79851B}" destId="{3DAC0737-52CD-4187-8379-274F5E5E679A}" srcOrd="0" destOrd="0" parTransId="{418BD76E-4378-4AC0-8EEF-EC6408F9E429}" sibTransId="{C6E03A68-C837-401A-8FA7-17D5C249FD66}"/>
    <dgm:cxn modelId="{DDE59B67-FB99-44A9-9593-28F252085DA4}" type="presOf" srcId="{49CCD5D6-28C0-44A5-83B2-81A56B79851B}" destId="{C32E2DC8-7A1C-4908-8E64-FD734FC18CBE}" srcOrd="0" destOrd="0" presId="urn:microsoft.com/office/officeart/2018/2/layout/IconLabelList"/>
    <dgm:cxn modelId="{7B2C508F-C39E-44D7-BBB6-C63A1300090E}" type="presOf" srcId="{B8B01B17-5080-44ED-B210-F58676C862D4}" destId="{C0B65FE7-11E9-47CB-A827-4A08CE361E59}" srcOrd="0" destOrd="0" presId="urn:microsoft.com/office/officeart/2018/2/layout/IconLabelList"/>
    <dgm:cxn modelId="{E0A94DA2-F2CA-4993-952D-EE472B1EE4CE}" type="presOf" srcId="{3DAC0737-52CD-4187-8379-274F5E5E679A}" destId="{661BAE66-F3E1-4A3A-81C7-9FB6ACBFFEC7}" srcOrd="0" destOrd="0" presId="urn:microsoft.com/office/officeart/2018/2/layout/IconLabelList"/>
    <dgm:cxn modelId="{1B6378E1-4D71-41E2-9191-C6F100CFC1CA}" srcId="{49CCD5D6-28C0-44A5-83B2-81A56B79851B}" destId="{B8B01B17-5080-44ED-B210-F58676C862D4}" srcOrd="1" destOrd="0" parTransId="{A06CB2A1-5865-4BEA-8C8B-0CAD4656D48D}" sibTransId="{1482A77C-39DF-496B-8C1F-3583DB85B375}"/>
    <dgm:cxn modelId="{71643AB3-04B9-4DDE-862D-2C806ECC6F22}" type="presParOf" srcId="{C32E2DC8-7A1C-4908-8E64-FD734FC18CBE}" destId="{EB61AFD7-58A2-470A-83A9-D41E362A102C}" srcOrd="0" destOrd="0" presId="urn:microsoft.com/office/officeart/2018/2/layout/IconLabelList"/>
    <dgm:cxn modelId="{B25E3746-6E11-4187-B5F9-03A87245A674}" type="presParOf" srcId="{EB61AFD7-58A2-470A-83A9-D41E362A102C}" destId="{63C62A3E-F93B-4475-8D32-4D6933EB7C5A}" srcOrd="0" destOrd="0" presId="urn:microsoft.com/office/officeart/2018/2/layout/IconLabelList"/>
    <dgm:cxn modelId="{B1C36CEB-517C-42D9-829B-D0561EF8E6DD}" type="presParOf" srcId="{EB61AFD7-58A2-470A-83A9-D41E362A102C}" destId="{E29FF1C7-CFA5-4EDF-A594-EC5EB51C4FEB}" srcOrd="1" destOrd="0" presId="urn:microsoft.com/office/officeart/2018/2/layout/IconLabelList"/>
    <dgm:cxn modelId="{0B77890D-E176-48C9-9178-60AB10B74D7F}" type="presParOf" srcId="{EB61AFD7-58A2-470A-83A9-D41E362A102C}" destId="{661BAE66-F3E1-4A3A-81C7-9FB6ACBFFEC7}" srcOrd="2" destOrd="0" presId="urn:microsoft.com/office/officeart/2018/2/layout/IconLabelList"/>
    <dgm:cxn modelId="{62BA5409-D093-440D-87F2-C23221FC7787}" type="presParOf" srcId="{C32E2DC8-7A1C-4908-8E64-FD734FC18CBE}" destId="{CC2E1AAA-20E1-4C38-98F3-981C8A70B2C3}" srcOrd="1" destOrd="0" presId="urn:microsoft.com/office/officeart/2018/2/layout/IconLabelList"/>
    <dgm:cxn modelId="{C46937E9-7FFE-4F3B-AD6A-B0798FE45142}" type="presParOf" srcId="{C32E2DC8-7A1C-4908-8E64-FD734FC18CBE}" destId="{9BD5976D-D74E-4EDC-8762-EBB8851DD4E3}" srcOrd="2" destOrd="0" presId="urn:microsoft.com/office/officeart/2018/2/layout/IconLabelList"/>
    <dgm:cxn modelId="{1C00A7C1-5C85-4FC3-A710-9765070DFFC8}" type="presParOf" srcId="{9BD5976D-D74E-4EDC-8762-EBB8851DD4E3}" destId="{FEA1EACC-E880-4ABC-96AF-8074AB7A6871}" srcOrd="0" destOrd="0" presId="urn:microsoft.com/office/officeart/2018/2/layout/IconLabelList"/>
    <dgm:cxn modelId="{597C768E-56A3-4F36-BD20-160A15A7F35F}" type="presParOf" srcId="{9BD5976D-D74E-4EDC-8762-EBB8851DD4E3}" destId="{FFCB0E98-4CEF-4974-8E5F-A7FE1D353BF5}" srcOrd="1" destOrd="0" presId="urn:microsoft.com/office/officeart/2018/2/layout/IconLabelList"/>
    <dgm:cxn modelId="{A18E5809-A43D-48D7-8E0B-7E7A8D5ABDBA}" type="presParOf" srcId="{9BD5976D-D74E-4EDC-8762-EBB8851DD4E3}" destId="{C0B65FE7-11E9-47CB-A827-4A08CE361E5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6D98C6-0E9F-4106-A2B9-3045AD16E245}"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B586BC43-A2D9-4A55-A4BE-85B88BCA9BB3}">
      <dgm:prSet custT="1"/>
      <dgm:spPr/>
      <dgm:t>
        <a:bodyPr/>
        <a:lstStyle/>
        <a:p>
          <a:r>
            <a:rPr lang="en-US" sz="1600" dirty="0"/>
            <a:t>By the end of the session, students will be able to:</a:t>
          </a:r>
        </a:p>
      </dgm:t>
    </dgm:pt>
    <dgm:pt modelId="{738B4620-2857-40BD-A27A-140E28FD77C8}" type="parTrans" cxnId="{7B3E83E3-DA81-4486-8DCE-F6CC3E14341D}">
      <dgm:prSet/>
      <dgm:spPr/>
      <dgm:t>
        <a:bodyPr/>
        <a:lstStyle/>
        <a:p>
          <a:endParaRPr lang="en-US"/>
        </a:p>
      </dgm:t>
    </dgm:pt>
    <dgm:pt modelId="{F8023049-CB95-4A50-BB71-894D85CE4C48}" type="sibTrans" cxnId="{7B3E83E3-DA81-4486-8DCE-F6CC3E14341D}">
      <dgm:prSet/>
      <dgm:spPr/>
      <dgm:t>
        <a:bodyPr/>
        <a:lstStyle/>
        <a:p>
          <a:endParaRPr lang="en-US"/>
        </a:p>
      </dgm:t>
    </dgm:pt>
    <dgm:pt modelId="{E42508CE-0663-4E30-952D-AA0C25A1D08A}">
      <dgm:prSet/>
      <dgm:spPr/>
      <dgm:t>
        <a:bodyPr/>
        <a:lstStyle/>
        <a:p>
          <a:r>
            <a:rPr lang="en-US"/>
            <a:t>Summarise</a:t>
          </a:r>
        </a:p>
      </dgm:t>
    </dgm:pt>
    <dgm:pt modelId="{FEEEDB88-2D55-4B65-A30D-1F2D41882892}" type="parTrans" cxnId="{E9FEC3FD-49C8-43F7-866A-1D60E87A2BCB}">
      <dgm:prSet/>
      <dgm:spPr/>
      <dgm:t>
        <a:bodyPr/>
        <a:lstStyle/>
        <a:p>
          <a:endParaRPr lang="en-US"/>
        </a:p>
      </dgm:t>
    </dgm:pt>
    <dgm:pt modelId="{D11BCA1A-D970-4F3F-BC7C-F8397D15A802}" type="sibTrans" cxnId="{E9FEC3FD-49C8-43F7-866A-1D60E87A2BCB}">
      <dgm:prSet/>
      <dgm:spPr/>
      <dgm:t>
        <a:bodyPr/>
        <a:lstStyle/>
        <a:p>
          <a:endParaRPr lang="en-US"/>
        </a:p>
      </dgm:t>
    </dgm:pt>
    <dgm:pt modelId="{96ED21C5-DC04-4798-8030-F9DFBA5632AE}">
      <dgm:prSet/>
      <dgm:spPr/>
      <dgm:t>
        <a:bodyPr/>
        <a:lstStyle/>
        <a:p>
          <a:r>
            <a:rPr lang="en-US" b="1" dirty="0" err="1"/>
            <a:t>Summarise</a:t>
          </a:r>
          <a:r>
            <a:rPr lang="en-US" dirty="0"/>
            <a:t> the </a:t>
          </a:r>
          <a:r>
            <a:rPr lang="en-US" dirty="0" err="1"/>
            <a:t>defences</a:t>
          </a:r>
          <a:r>
            <a:rPr lang="en-US" dirty="0"/>
            <a:t> covered over the course of the module.</a:t>
          </a:r>
        </a:p>
      </dgm:t>
    </dgm:pt>
    <dgm:pt modelId="{EBF2FFBF-597A-4F3C-B210-9E97258DB3CE}" type="parTrans" cxnId="{0EDBAD33-B9EB-43C5-B362-176CE0263E61}">
      <dgm:prSet/>
      <dgm:spPr/>
      <dgm:t>
        <a:bodyPr/>
        <a:lstStyle/>
        <a:p>
          <a:endParaRPr lang="en-US"/>
        </a:p>
      </dgm:t>
    </dgm:pt>
    <dgm:pt modelId="{3707F0C8-2DEB-4DE6-8AFF-B4A423C547CC}" type="sibTrans" cxnId="{0EDBAD33-B9EB-43C5-B362-176CE0263E61}">
      <dgm:prSet/>
      <dgm:spPr/>
      <dgm:t>
        <a:bodyPr/>
        <a:lstStyle/>
        <a:p>
          <a:endParaRPr lang="en-US"/>
        </a:p>
      </dgm:t>
    </dgm:pt>
    <dgm:pt modelId="{28D30BC7-BDB2-4FFB-A7BD-E2CB0754DE39}">
      <dgm:prSet/>
      <dgm:spPr/>
      <dgm:t>
        <a:bodyPr/>
        <a:lstStyle/>
        <a:p>
          <a:r>
            <a:rPr lang="en-US"/>
            <a:t>Discuss</a:t>
          </a:r>
        </a:p>
      </dgm:t>
    </dgm:pt>
    <dgm:pt modelId="{27A852F8-6576-4A83-973B-1B86027CB33F}" type="parTrans" cxnId="{AF1E3F03-141E-4F76-BCE6-3402D6A84C95}">
      <dgm:prSet/>
      <dgm:spPr/>
      <dgm:t>
        <a:bodyPr/>
        <a:lstStyle/>
        <a:p>
          <a:endParaRPr lang="en-US"/>
        </a:p>
      </dgm:t>
    </dgm:pt>
    <dgm:pt modelId="{E1F5CC7A-DD9D-4F60-9C8C-392EC934794D}" type="sibTrans" cxnId="{AF1E3F03-141E-4F76-BCE6-3402D6A84C95}">
      <dgm:prSet/>
      <dgm:spPr/>
      <dgm:t>
        <a:bodyPr/>
        <a:lstStyle/>
        <a:p>
          <a:endParaRPr lang="en-US"/>
        </a:p>
      </dgm:t>
    </dgm:pt>
    <dgm:pt modelId="{C2931882-EFA3-4E84-86A5-6CB4CFD8CC77}">
      <dgm:prSet/>
      <dgm:spPr/>
      <dgm:t>
        <a:bodyPr/>
        <a:lstStyle/>
        <a:p>
          <a:r>
            <a:rPr lang="en-US" b="1" dirty="0"/>
            <a:t>Discuss</a:t>
          </a:r>
          <a:r>
            <a:rPr lang="en-US" dirty="0"/>
            <a:t> the differences between insanity and automatism.</a:t>
          </a:r>
        </a:p>
      </dgm:t>
    </dgm:pt>
    <dgm:pt modelId="{5E6F9010-4680-4192-8366-8D4A3147D7E4}" type="parTrans" cxnId="{20CA5847-C3C4-4753-8033-7DF839DE18AA}">
      <dgm:prSet/>
      <dgm:spPr/>
      <dgm:t>
        <a:bodyPr/>
        <a:lstStyle/>
        <a:p>
          <a:endParaRPr lang="en-US"/>
        </a:p>
      </dgm:t>
    </dgm:pt>
    <dgm:pt modelId="{02F3E5F2-31EA-4491-B789-2ABC62D051AF}" type="sibTrans" cxnId="{20CA5847-C3C4-4753-8033-7DF839DE18AA}">
      <dgm:prSet/>
      <dgm:spPr/>
      <dgm:t>
        <a:bodyPr/>
        <a:lstStyle/>
        <a:p>
          <a:endParaRPr lang="en-US"/>
        </a:p>
      </dgm:t>
    </dgm:pt>
    <dgm:pt modelId="{123F45E8-FAFB-4632-B717-006226728C8A}">
      <dgm:prSet/>
      <dgm:spPr/>
      <dgm:t>
        <a:bodyPr/>
        <a:lstStyle/>
        <a:p>
          <a:r>
            <a:rPr lang="en-US"/>
            <a:t>Apply</a:t>
          </a:r>
        </a:p>
      </dgm:t>
    </dgm:pt>
    <dgm:pt modelId="{B3283383-29CE-434F-B2B8-752676F84983}" type="parTrans" cxnId="{8C3181C5-A136-433F-9658-7B2262A553D2}">
      <dgm:prSet/>
      <dgm:spPr/>
      <dgm:t>
        <a:bodyPr/>
        <a:lstStyle/>
        <a:p>
          <a:endParaRPr lang="en-US"/>
        </a:p>
      </dgm:t>
    </dgm:pt>
    <dgm:pt modelId="{061B97F3-EA47-4C44-9845-3875A96A1233}" type="sibTrans" cxnId="{8C3181C5-A136-433F-9658-7B2262A553D2}">
      <dgm:prSet/>
      <dgm:spPr/>
      <dgm:t>
        <a:bodyPr/>
        <a:lstStyle/>
        <a:p>
          <a:endParaRPr lang="en-US"/>
        </a:p>
      </dgm:t>
    </dgm:pt>
    <dgm:pt modelId="{723B8F4E-5CAB-45FB-A31C-D757F01068B1}">
      <dgm:prSet/>
      <dgm:spPr/>
      <dgm:t>
        <a:bodyPr/>
        <a:lstStyle/>
        <a:p>
          <a:r>
            <a:rPr lang="en-US" b="1" dirty="0"/>
            <a:t>Apply</a:t>
          </a:r>
          <a:r>
            <a:rPr lang="en-US" dirty="0"/>
            <a:t> </a:t>
          </a:r>
          <a:r>
            <a:rPr lang="en-US" dirty="0" err="1"/>
            <a:t>defences</a:t>
          </a:r>
          <a:r>
            <a:rPr lang="en-US" dirty="0"/>
            <a:t> to given scenarios</a:t>
          </a:r>
        </a:p>
      </dgm:t>
    </dgm:pt>
    <dgm:pt modelId="{65FB64BF-33AE-4DE0-9159-4442ABC941AA}" type="parTrans" cxnId="{25F69D91-58DA-462C-A58F-D04321718CD5}">
      <dgm:prSet/>
      <dgm:spPr/>
      <dgm:t>
        <a:bodyPr/>
        <a:lstStyle/>
        <a:p>
          <a:endParaRPr lang="en-US"/>
        </a:p>
      </dgm:t>
    </dgm:pt>
    <dgm:pt modelId="{C50CB8F9-F7CF-4AA7-960C-75B6E38105CB}" type="sibTrans" cxnId="{25F69D91-58DA-462C-A58F-D04321718CD5}">
      <dgm:prSet/>
      <dgm:spPr/>
      <dgm:t>
        <a:bodyPr/>
        <a:lstStyle/>
        <a:p>
          <a:endParaRPr lang="en-US"/>
        </a:p>
      </dgm:t>
    </dgm:pt>
    <dgm:pt modelId="{CA67A310-ECD7-2C49-BAB2-1FBF53D93B69}" type="pres">
      <dgm:prSet presAssocID="{726D98C6-0E9F-4106-A2B9-3045AD16E245}" presName="Name0" presStyleCnt="0">
        <dgm:presLayoutVars>
          <dgm:dir/>
          <dgm:animLvl val="lvl"/>
          <dgm:resizeHandles val="exact"/>
        </dgm:presLayoutVars>
      </dgm:prSet>
      <dgm:spPr/>
    </dgm:pt>
    <dgm:pt modelId="{13649599-44DE-F543-87A4-283ABF9EDBA8}" type="pres">
      <dgm:prSet presAssocID="{B586BC43-A2D9-4A55-A4BE-85B88BCA9BB3}" presName="composite" presStyleCnt="0"/>
      <dgm:spPr/>
    </dgm:pt>
    <dgm:pt modelId="{3CE63CC5-4CD4-0241-8D87-92C72EE16B49}" type="pres">
      <dgm:prSet presAssocID="{B586BC43-A2D9-4A55-A4BE-85B88BCA9BB3}" presName="parTx" presStyleLbl="alignNode1" presStyleIdx="0" presStyleCnt="4">
        <dgm:presLayoutVars>
          <dgm:chMax val="0"/>
          <dgm:chPref val="0"/>
        </dgm:presLayoutVars>
      </dgm:prSet>
      <dgm:spPr/>
    </dgm:pt>
    <dgm:pt modelId="{C1A8223A-FE72-B14E-8FD8-C27F7C91EE1A}" type="pres">
      <dgm:prSet presAssocID="{B586BC43-A2D9-4A55-A4BE-85B88BCA9BB3}" presName="desTx" presStyleLbl="alignAccFollowNode1" presStyleIdx="0" presStyleCnt="4">
        <dgm:presLayoutVars/>
      </dgm:prSet>
      <dgm:spPr/>
    </dgm:pt>
    <dgm:pt modelId="{324689B8-9433-AC49-8686-5B39ADCDC003}" type="pres">
      <dgm:prSet presAssocID="{F8023049-CB95-4A50-BB71-894D85CE4C48}" presName="space" presStyleCnt="0"/>
      <dgm:spPr/>
    </dgm:pt>
    <dgm:pt modelId="{6E7DBF0B-203D-DF4B-9848-07620485F204}" type="pres">
      <dgm:prSet presAssocID="{E42508CE-0663-4E30-952D-AA0C25A1D08A}" presName="composite" presStyleCnt="0"/>
      <dgm:spPr/>
    </dgm:pt>
    <dgm:pt modelId="{EEBD4293-1220-F04A-850E-4A69EEFC2501}" type="pres">
      <dgm:prSet presAssocID="{E42508CE-0663-4E30-952D-AA0C25A1D08A}" presName="parTx" presStyleLbl="alignNode1" presStyleIdx="1" presStyleCnt="4">
        <dgm:presLayoutVars>
          <dgm:chMax val="0"/>
          <dgm:chPref val="0"/>
        </dgm:presLayoutVars>
      </dgm:prSet>
      <dgm:spPr/>
    </dgm:pt>
    <dgm:pt modelId="{18673158-0E08-254F-A183-FA6B158A1BDD}" type="pres">
      <dgm:prSet presAssocID="{E42508CE-0663-4E30-952D-AA0C25A1D08A}" presName="desTx" presStyleLbl="alignAccFollowNode1" presStyleIdx="1" presStyleCnt="4">
        <dgm:presLayoutVars/>
      </dgm:prSet>
      <dgm:spPr/>
    </dgm:pt>
    <dgm:pt modelId="{15D552E5-42A9-334E-AC71-DCC0271113ED}" type="pres">
      <dgm:prSet presAssocID="{D11BCA1A-D970-4F3F-BC7C-F8397D15A802}" presName="space" presStyleCnt="0"/>
      <dgm:spPr/>
    </dgm:pt>
    <dgm:pt modelId="{47213B51-BD66-D848-A2E4-1E62D6862433}" type="pres">
      <dgm:prSet presAssocID="{28D30BC7-BDB2-4FFB-A7BD-E2CB0754DE39}" presName="composite" presStyleCnt="0"/>
      <dgm:spPr/>
    </dgm:pt>
    <dgm:pt modelId="{AA731D5C-46C7-A645-BF27-46CA204CE1C9}" type="pres">
      <dgm:prSet presAssocID="{28D30BC7-BDB2-4FFB-A7BD-E2CB0754DE39}" presName="parTx" presStyleLbl="alignNode1" presStyleIdx="2" presStyleCnt="4">
        <dgm:presLayoutVars>
          <dgm:chMax val="0"/>
          <dgm:chPref val="0"/>
        </dgm:presLayoutVars>
      </dgm:prSet>
      <dgm:spPr/>
    </dgm:pt>
    <dgm:pt modelId="{A4E9A789-599F-1445-AD98-98DCEAD75666}" type="pres">
      <dgm:prSet presAssocID="{28D30BC7-BDB2-4FFB-A7BD-E2CB0754DE39}" presName="desTx" presStyleLbl="alignAccFollowNode1" presStyleIdx="2" presStyleCnt="4">
        <dgm:presLayoutVars/>
      </dgm:prSet>
      <dgm:spPr/>
    </dgm:pt>
    <dgm:pt modelId="{D6FB17AE-3C4C-E741-AA46-9CBEB35FB39E}" type="pres">
      <dgm:prSet presAssocID="{E1F5CC7A-DD9D-4F60-9C8C-392EC934794D}" presName="space" presStyleCnt="0"/>
      <dgm:spPr/>
    </dgm:pt>
    <dgm:pt modelId="{4D38A738-F3DA-6B45-8D03-C28023CE1732}" type="pres">
      <dgm:prSet presAssocID="{123F45E8-FAFB-4632-B717-006226728C8A}" presName="composite" presStyleCnt="0"/>
      <dgm:spPr/>
    </dgm:pt>
    <dgm:pt modelId="{159C6F5B-167C-CD42-8859-BF5574A68866}" type="pres">
      <dgm:prSet presAssocID="{123F45E8-FAFB-4632-B717-006226728C8A}" presName="parTx" presStyleLbl="alignNode1" presStyleIdx="3" presStyleCnt="4">
        <dgm:presLayoutVars>
          <dgm:chMax val="0"/>
          <dgm:chPref val="0"/>
        </dgm:presLayoutVars>
      </dgm:prSet>
      <dgm:spPr/>
    </dgm:pt>
    <dgm:pt modelId="{C41DBA56-B642-5C43-B01A-037E8E97736B}" type="pres">
      <dgm:prSet presAssocID="{123F45E8-FAFB-4632-B717-006226728C8A}" presName="desTx" presStyleLbl="alignAccFollowNode1" presStyleIdx="3" presStyleCnt="4">
        <dgm:presLayoutVars/>
      </dgm:prSet>
      <dgm:spPr/>
    </dgm:pt>
  </dgm:ptLst>
  <dgm:cxnLst>
    <dgm:cxn modelId="{AF1E3F03-141E-4F76-BCE6-3402D6A84C95}" srcId="{726D98C6-0E9F-4106-A2B9-3045AD16E245}" destId="{28D30BC7-BDB2-4FFB-A7BD-E2CB0754DE39}" srcOrd="2" destOrd="0" parTransId="{27A852F8-6576-4A83-973B-1B86027CB33F}" sibTransId="{E1F5CC7A-DD9D-4F60-9C8C-392EC934794D}"/>
    <dgm:cxn modelId="{0DD78514-21E7-E04E-BEEE-FF843056E73C}" type="presOf" srcId="{28D30BC7-BDB2-4FFB-A7BD-E2CB0754DE39}" destId="{AA731D5C-46C7-A645-BF27-46CA204CE1C9}" srcOrd="0" destOrd="0" presId="urn:microsoft.com/office/officeart/2016/7/layout/HorizontalActionList"/>
    <dgm:cxn modelId="{0EDBAD33-B9EB-43C5-B362-176CE0263E61}" srcId="{E42508CE-0663-4E30-952D-AA0C25A1D08A}" destId="{96ED21C5-DC04-4798-8030-F9DFBA5632AE}" srcOrd="0" destOrd="0" parTransId="{EBF2FFBF-597A-4F3C-B210-9E97258DB3CE}" sibTransId="{3707F0C8-2DEB-4DE6-8AFF-B4A423C547CC}"/>
    <dgm:cxn modelId="{20CA5847-C3C4-4753-8033-7DF839DE18AA}" srcId="{28D30BC7-BDB2-4FFB-A7BD-E2CB0754DE39}" destId="{C2931882-EFA3-4E84-86A5-6CB4CFD8CC77}" srcOrd="0" destOrd="0" parTransId="{5E6F9010-4680-4192-8366-8D4A3147D7E4}" sibTransId="{02F3E5F2-31EA-4491-B789-2ABC62D051AF}"/>
    <dgm:cxn modelId="{790EA568-C3A2-6040-A930-D4CA5066C856}" type="presOf" srcId="{E42508CE-0663-4E30-952D-AA0C25A1D08A}" destId="{EEBD4293-1220-F04A-850E-4A69EEFC2501}" srcOrd="0" destOrd="0" presId="urn:microsoft.com/office/officeart/2016/7/layout/HorizontalActionList"/>
    <dgm:cxn modelId="{1DC1AE68-7644-9F43-A8FF-716BFA87E1E3}" type="presOf" srcId="{723B8F4E-5CAB-45FB-A31C-D757F01068B1}" destId="{C41DBA56-B642-5C43-B01A-037E8E97736B}" srcOrd="0" destOrd="0" presId="urn:microsoft.com/office/officeart/2016/7/layout/HorizontalActionList"/>
    <dgm:cxn modelId="{BD0E5E7E-AFFF-4B43-B9F1-A2C30565BBC5}" type="presOf" srcId="{726D98C6-0E9F-4106-A2B9-3045AD16E245}" destId="{CA67A310-ECD7-2C49-BAB2-1FBF53D93B69}" srcOrd="0" destOrd="0" presId="urn:microsoft.com/office/officeart/2016/7/layout/HorizontalActionList"/>
    <dgm:cxn modelId="{11FEC683-8354-1940-9B76-F83D3492BFEF}" type="presOf" srcId="{B586BC43-A2D9-4A55-A4BE-85B88BCA9BB3}" destId="{3CE63CC5-4CD4-0241-8D87-92C72EE16B49}" srcOrd="0" destOrd="0" presId="urn:microsoft.com/office/officeart/2016/7/layout/HorizontalActionList"/>
    <dgm:cxn modelId="{25F69D91-58DA-462C-A58F-D04321718CD5}" srcId="{123F45E8-FAFB-4632-B717-006226728C8A}" destId="{723B8F4E-5CAB-45FB-A31C-D757F01068B1}" srcOrd="0" destOrd="0" parTransId="{65FB64BF-33AE-4DE0-9159-4442ABC941AA}" sibTransId="{C50CB8F9-F7CF-4AA7-960C-75B6E38105CB}"/>
    <dgm:cxn modelId="{106D74A8-2C0D-6B4C-AD8D-935965A105AB}" type="presOf" srcId="{96ED21C5-DC04-4798-8030-F9DFBA5632AE}" destId="{18673158-0E08-254F-A183-FA6B158A1BDD}" srcOrd="0" destOrd="0" presId="urn:microsoft.com/office/officeart/2016/7/layout/HorizontalActionList"/>
    <dgm:cxn modelId="{F7681EAA-EF46-414A-96B8-448360968E40}" type="presOf" srcId="{C2931882-EFA3-4E84-86A5-6CB4CFD8CC77}" destId="{A4E9A789-599F-1445-AD98-98DCEAD75666}" srcOrd="0" destOrd="0" presId="urn:microsoft.com/office/officeart/2016/7/layout/HorizontalActionList"/>
    <dgm:cxn modelId="{8C3181C5-A136-433F-9658-7B2262A553D2}" srcId="{726D98C6-0E9F-4106-A2B9-3045AD16E245}" destId="{123F45E8-FAFB-4632-B717-006226728C8A}" srcOrd="3" destOrd="0" parTransId="{B3283383-29CE-434F-B2B8-752676F84983}" sibTransId="{061B97F3-EA47-4C44-9845-3875A96A1233}"/>
    <dgm:cxn modelId="{7B3E83E3-DA81-4486-8DCE-F6CC3E14341D}" srcId="{726D98C6-0E9F-4106-A2B9-3045AD16E245}" destId="{B586BC43-A2D9-4A55-A4BE-85B88BCA9BB3}" srcOrd="0" destOrd="0" parTransId="{738B4620-2857-40BD-A27A-140E28FD77C8}" sibTransId="{F8023049-CB95-4A50-BB71-894D85CE4C48}"/>
    <dgm:cxn modelId="{47165EEC-64B3-E74D-95B4-A766422D1FBB}" type="presOf" srcId="{123F45E8-FAFB-4632-B717-006226728C8A}" destId="{159C6F5B-167C-CD42-8859-BF5574A68866}" srcOrd="0" destOrd="0" presId="urn:microsoft.com/office/officeart/2016/7/layout/HorizontalActionList"/>
    <dgm:cxn modelId="{E9FEC3FD-49C8-43F7-866A-1D60E87A2BCB}" srcId="{726D98C6-0E9F-4106-A2B9-3045AD16E245}" destId="{E42508CE-0663-4E30-952D-AA0C25A1D08A}" srcOrd="1" destOrd="0" parTransId="{FEEEDB88-2D55-4B65-A30D-1F2D41882892}" sibTransId="{D11BCA1A-D970-4F3F-BC7C-F8397D15A802}"/>
    <dgm:cxn modelId="{84AE26D1-22A4-EF49-AA33-55CFBF52F766}" type="presParOf" srcId="{CA67A310-ECD7-2C49-BAB2-1FBF53D93B69}" destId="{13649599-44DE-F543-87A4-283ABF9EDBA8}" srcOrd="0" destOrd="0" presId="urn:microsoft.com/office/officeart/2016/7/layout/HorizontalActionList"/>
    <dgm:cxn modelId="{D21682D8-D2F6-F942-8C84-43003EAF1EA2}" type="presParOf" srcId="{13649599-44DE-F543-87A4-283ABF9EDBA8}" destId="{3CE63CC5-4CD4-0241-8D87-92C72EE16B49}" srcOrd="0" destOrd="0" presId="urn:microsoft.com/office/officeart/2016/7/layout/HorizontalActionList"/>
    <dgm:cxn modelId="{72051ABB-E378-AE41-BDBB-32A6D8BECD1D}" type="presParOf" srcId="{13649599-44DE-F543-87A4-283ABF9EDBA8}" destId="{C1A8223A-FE72-B14E-8FD8-C27F7C91EE1A}" srcOrd="1" destOrd="0" presId="urn:microsoft.com/office/officeart/2016/7/layout/HorizontalActionList"/>
    <dgm:cxn modelId="{C64559A6-59B9-C444-85A9-8EF1CA56E67D}" type="presParOf" srcId="{CA67A310-ECD7-2C49-BAB2-1FBF53D93B69}" destId="{324689B8-9433-AC49-8686-5B39ADCDC003}" srcOrd="1" destOrd="0" presId="urn:microsoft.com/office/officeart/2016/7/layout/HorizontalActionList"/>
    <dgm:cxn modelId="{2E515093-31DD-7841-9F39-062EAA15E687}" type="presParOf" srcId="{CA67A310-ECD7-2C49-BAB2-1FBF53D93B69}" destId="{6E7DBF0B-203D-DF4B-9848-07620485F204}" srcOrd="2" destOrd="0" presId="urn:microsoft.com/office/officeart/2016/7/layout/HorizontalActionList"/>
    <dgm:cxn modelId="{4E56FE27-8EE7-1B4A-99DA-7C23F8D32390}" type="presParOf" srcId="{6E7DBF0B-203D-DF4B-9848-07620485F204}" destId="{EEBD4293-1220-F04A-850E-4A69EEFC2501}" srcOrd="0" destOrd="0" presId="urn:microsoft.com/office/officeart/2016/7/layout/HorizontalActionList"/>
    <dgm:cxn modelId="{91D3C941-C41F-E041-B0C4-79A8EC9D20BD}" type="presParOf" srcId="{6E7DBF0B-203D-DF4B-9848-07620485F204}" destId="{18673158-0E08-254F-A183-FA6B158A1BDD}" srcOrd="1" destOrd="0" presId="urn:microsoft.com/office/officeart/2016/7/layout/HorizontalActionList"/>
    <dgm:cxn modelId="{FB853F34-6F98-3441-9AD8-58C6F0803785}" type="presParOf" srcId="{CA67A310-ECD7-2C49-BAB2-1FBF53D93B69}" destId="{15D552E5-42A9-334E-AC71-DCC0271113ED}" srcOrd="3" destOrd="0" presId="urn:microsoft.com/office/officeart/2016/7/layout/HorizontalActionList"/>
    <dgm:cxn modelId="{C47EE108-B596-1246-8CE2-0A4243ED9E1A}" type="presParOf" srcId="{CA67A310-ECD7-2C49-BAB2-1FBF53D93B69}" destId="{47213B51-BD66-D848-A2E4-1E62D6862433}" srcOrd="4" destOrd="0" presId="urn:microsoft.com/office/officeart/2016/7/layout/HorizontalActionList"/>
    <dgm:cxn modelId="{4BC9AEAF-C486-1B4A-A01A-CAE654CEACF3}" type="presParOf" srcId="{47213B51-BD66-D848-A2E4-1E62D6862433}" destId="{AA731D5C-46C7-A645-BF27-46CA204CE1C9}" srcOrd="0" destOrd="0" presId="urn:microsoft.com/office/officeart/2016/7/layout/HorizontalActionList"/>
    <dgm:cxn modelId="{B47B948D-AAFB-7749-9A22-FCBF82799F04}" type="presParOf" srcId="{47213B51-BD66-D848-A2E4-1E62D6862433}" destId="{A4E9A789-599F-1445-AD98-98DCEAD75666}" srcOrd="1" destOrd="0" presId="urn:microsoft.com/office/officeart/2016/7/layout/HorizontalActionList"/>
    <dgm:cxn modelId="{466A61D7-B478-D244-9D6C-8ACC03C7DBCF}" type="presParOf" srcId="{CA67A310-ECD7-2C49-BAB2-1FBF53D93B69}" destId="{D6FB17AE-3C4C-E741-AA46-9CBEB35FB39E}" srcOrd="5" destOrd="0" presId="urn:microsoft.com/office/officeart/2016/7/layout/HorizontalActionList"/>
    <dgm:cxn modelId="{EFC0ADAF-FBAE-EF42-8665-B2FFC2D85E91}" type="presParOf" srcId="{CA67A310-ECD7-2C49-BAB2-1FBF53D93B69}" destId="{4D38A738-F3DA-6B45-8D03-C28023CE1732}" srcOrd="6" destOrd="0" presId="urn:microsoft.com/office/officeart/2016/7/layout/HorizontalActionList"/>
    <dgm:cxn modelId="{1C30E5AD-C731-8440-A935-E91AE495C883}" type="presParOf" srcId="{4D38A738-F3DA-6B45-8D03-C28023CE1732}" destId="{159C6F5B-167C-CD42-8859-BF5574A68866}" srcOrd="0" destOrd="0" presId="urn:microsoft.com/office/officeart/2016/7/layout/HorizontalActionList"/>
    <dgm:cxn modelId="{681894B2-4454-A948-95D7-DAB2F8FB5BAD}" type="presParOf" srcId="{4D38A738-F3DA-6B45-8D03-C28023CE1732}" destId="{C41DBA56-B642-5C43-B01A-037E8E97736B}"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CA7877-BBC4-45E0-8FA9-0C41B3CDD60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7FD2C9B-B5A1-4465-A860-7803BEECC219}">
      <dgm:prSet custT="1"/>
      <dgm:spPr/>
      <dgm:t>
        <a:bodyPr/>
        <a:lstStyle/>
        <a:p>
          <a:r>
            <a:rPr lang="en-US" sz="2000" dirty="0">
              <a:latin typeface="+mn-lt"/>
            </a:rPr>
            <a:t>A defendant who wishes to plead ‘insane’ at the time of the offence must show that they were suffering from a </a:t>
          </a:r>
          <a:r>
            <a:rPr lang="en-US" sz="2000" b="1" dirty="0">
              <a:latin typeface="+mn-lt"/>
            </a:rPr>
            <a:t>defect of reason</a:t>
          </a:r>
          <a:r>
            <a:rPr lang="en-US" sz="2000" dirty="0">
              <a:latin typeface="+mn-lt"/>
            </a:rPr>
            <a:t> caused by a disease of the mind, which meant that either:</a:t>
          </a:r>
        </a:p>
      </dgm:t>
    </dgm:pt>
    <dgm:pt modelId="{102ABEF3-D392-4A64-99D1-724E80063D0A}" type="parTrans" cxnId="{9FAAE238-8CCE-4098-A6ED-170820040D74}">
      <dgm:prSet/>
      <dgm:spPr/>
      <dgm:t>
        <a:bodyPr/>
        <a:lstStyle/>
        <a:p>
          <a:endParaRPr lang="en-US"/>
        </a:p>
      </dgm:t>
    </dgm:pt>
    <dgm:pt modelId="{C9969E34-3287-41C6-87B0-1C1979108E88}" type="sibTrans" cxnId="{9FAAE238-8CCE-4098-A6ED-170820040D74}">
      <dgm:prSet/>
      <dgm:spPr/>
      <dgm:t>
        <a:bodyPr/>
        <a:lstStyle/>
        <a:p>
          <a:endParaRPr lang="en-US"/>
        </a:p>
      </dgm:t>
    </dgm:pt>
    <dgm:pt modelId="{F3304D70-83C0-40AF-990A-CDE96571C281}">
      <dgm:prSet custT="1"/>
      <dgm:spPr/>
      <dgm:t>
        <a:bodyPr/>
        <a:lstStyle/>
        <a:p>
          <a:r>
            <a:rPr lang="en-US" sz="2000" dirty="0">
              <a:latin typeface="+mn-lt"/>
            </a:rPr>
            <a:t>They did  not know </a:t>
          </a:r>
          <a:r>
            <a:rPr lang="en-GB" sz="2000" dirty="0">
              <a:latin typeface="+mn-lt"/>
            </a:rPr>
            <a:t>the nature of quality of their actions; or</a:t>
          </a:r>
          <a:endParaRPr lang="en-US" sz="2000" dirty="0">
            <a:latin typeface="+mn-lt"/>
          </a:endParaRPr>
        </a:p>
      </dgm:t>
    </dgm:pt>
    <dgm:pt modelId="{0F046864-1339-4B56-8551-7F4CF1BF1508}" type="parTrans" cxnId="{68B5AD43-390D-4F17-99B1-098C3A9F1E9E}">
      <dgm:prSet/>
      <dgm:spPr/>
      <dgm:t>
        <a:bodyPr/>
        <a:lstStyle/>
        <a:p>
          <a:endParaRPr lang="en-US"/>
        </a:p>
      </dgm:t>
    </dgm:pt>
    <dgm:pt modelId="{84FFB900-B16F-4CC3-A1AB-A5D757086DD9}" type="sibTrans" cxnId="{68B5AD43-390D-4F17-99B1-098C3A9F1E9E}">
      <dgm:prSet/>
      <dgm:spPr/>
      <dgm:t>
        <a:bodyPr/>
        <a:lstStyle/>
        <a:p>
          <a:endParaRPr lang="en-US"/>
        </a:p>
      </dgm:t>
    </dgm:pt>
    <dgm:pt modelId="{66F1E5A9-076F-4BCE-AEFA-0E5564AD12D6}">
      <dgm:prSet custT="1"/>
      <dgm:spPr/>
      <dgm:t>
        <a:bodyPr/>
        <a:lstStyle/>
        <a:p>
          <a:r>
            <a:rPr lang="en-GB" sz="2000" dirty="0">
              <a:latin typeface="+mn-lt"/>
            </a:rPr>
            <a:t>They did not know what they were doing was wrong</a:t>
          </a:r>
          <a:endParaRPr lang="en-US" sz="2000" dirty="0">
            <a:latin typeface="+mn-lt"/>
          </a:endParaRPr>
        </a:p>
      </dgm:t>
    </dgm:pt>
    <dgm:pt modelId="{FA48B8CC-4066-4A76-95A7-1DCD37399EA7}" type="parTrans" cxnId="{13579FFD-C4CF-4E40-8E58-3BC04947ABAD}">
      <dgm:prSet/>
      <dgm:spPr/>
      <dgm:t>
        <a:bodyPr/>
        <a:lstStyle/>
        <a:p>
          <a:endParaRPr lang="en-US"/>
        </a:p>
      </dgm:t>
    </dgm:pt>
    <dgm:pt modelId="{1C68EE50-142F-471D-8378-6C255DA3F3E2}" type="sibTrans" cxnId="{13579FFD-C4CF-4E40-8E58-3BC04947ABAD}">
      <dgm:prSet/>
      <dgm:spPr/>
      <dgm:t>
        <a:bodyPr/>
        <a:lstStyle/>
        <a:p>
          <a:endParaRPr lang="en-US"/>
        </a:p>
      </dgm:t>
    </dgm:pt>
    <dgm:pt modelId="{13EF9192-847E-4FB7-913E-854843CFC3D9}">
      <dgm:prSet custT="1"/>
      <dgm:spPr/>
      <dgm:t>
        <a:bodyPr/>
        <a:lstStyle/>
        <a:p>
          <a:r>
            <a:rPr lang="en-GB" sz="2800" dirty="0"/>
            <a:t>If successful the ‘D’ will be found ‘not guilty but insane’ </a:t>
          </a:r>
          <a:r>
            <a:rPr lang="en-GB" sz="2800" b="1" dirty="0"/>
            <a:t>[</a:t>
          </a:r>
          <a:r>
            <a:rPr lang="en-GB" sz="2800" b="1" i="1" dirty="0"/>
            <a:t>R v Sullivan 1984]. </a:t>
          </a:r>
          <a:endParaRPr lang="en-US" sz="2800" b="1" dirty="0"/>
        </a:p>
      </dgm:t>
    </dgm:pt>
    <dgm:pt modelId="{3978418E-1452-47B3-9A1B-012BAF8A8CC1}" type="parTrans" cxnId="{4B11194C-192E-477A-A8F3-B451BB84AB2D}">
      <dgm:prSet/>
      <dgm:spPr/>
      <dgm:t>
        <a:bodyPr/>
        <a:lstStyle/>
        <a:p>
          <a:endParaRPr lang="en-US"/>
        </a:p>
      </dgm:t>
    </dgm:pt>
    <dgm:pt modelId="{CAC0E731-2040-4152-ABE3-1541D8629C3A}" type="sibTrans" cxnId="{4B11194C-192E-477A-A8F3-B451BB84AB2D}">
      <dgm:prSet/>
      <dgm:spPr/>
      <dgm:t>
        <a:bodyPr/>
        <a:lstStyle/>
        <a:p>
          <a:endParaRPr lang="en-US"/>
        </a:p>
      </dgm:t>
    </dgm:pt>
    <dgm:pt modelId="{F3CD716B-F538-EC46-ACB5-5F979382E592}" type="pres">
      <dgm:prSet presAssocID="{43CA7877-BBC4-45E0-8FA9-0C41B3CDD603}" presName="diagram" presStyleCnt="0">
        <dgm:presLayoutVars>
          <dgm:dir/>
          <dgm:resizeHandles val="exact"/>
        </dgm:presLayoutVars>
      </dgm:prSet>
      <dgm:spPr/>
    </dgm:pt>
    <dgm:pt modelId="{F9E05A80-EDF5-C245-8D48-1EF73A3A2A77}" type="pres">
      <dgm:prSet presAssocID="{E7FD2C9B-B5A1-4465-A860-7803BEECC219}" presName="node" presStyleLbl="node1" presStyleIdx="0" presStyleCnt="2" custScaleX="141227" custScaleY="207587">
        <dgm:presLayoutVars>
          <dgm:bulletEnabled val="1"/>
        </dgm:presLayoutVars>
      </dgm:prSet>
      <dgm:spPr/>
    </dgm:pt>
    <dgm:pt modelId="{DD21FDAF-6FD0-954A-9B0C-75BFE5EE7F6F}" type="pres">
      <dgm:prSet presAssocID="{C9969E34-3287-41C6-87B0-1C1979108E88}" presName="sibTrans" presStyleLbl="sibTrans2D1" presStyleIdx="0" presStyleCnt="1"/>
      <dgm:spPr/>
    </dgm:pt>
    <dgm:pt modelId="{FEECDCD8-A3CA-344E-B03E-C0D41B8AC721}" type="pres">
      <dgm:prSet presAssocID="{C9969E34-3287-41C6-87B0-1C1979108E88}" presName="connectorText" presStyleLbl="sibTrans2D1" presStyleIdx="0" presStyleCnt="1"/>
      <dgm:spPr/>
    </dgm:pt>
    <dgm:pt modelId="{4661CE8F-F16E-1042-AC16-5FB005692774}" type="pres">
      <dgm:prSet presAssocID="{13EF9192-847E-4FB7-913E-854843CFC3D9}" presName="node" presStyleLbl="node1" presStyleIdx="1" presStyleCnt="2" custScaleX="140139">
        <dgm:presLayoutVars>
          <dgm:bulletEnabled val="1"/>
        </dgm:presLayoutVars>
      </dgm:prSet>
      <dgm:spPr/>
    </dgm:pt>
  </dgm:ptLst>
  <dgm:cxnLst>
    <dgm:cxn modelId="{3462922B-4238-9049-863C-324D9966BDDA}" type="presOf" srcId="{66F1E5A9-076F-4BCE-AEFA-0E5564AD12D6}" destId="{F9E05A80-EDF5-C245-8D48-1EF73A3A2A77}" srcOrd="0" destOrd="2" presId="urn:microsoft.com/office/officeart/2005/8/layout/process5"/>
    <dgm:cxn modelId="{4705632D-D0D7-1D4E-9E0E-BB3EE7BD5689}" type="presOf" srcId="{C9969E34-3287-41C6-87B0-1C1979108E88}" destId="{FEECDCD8-A3CA-344E-B03E-C0D41B8AC721}" srcOrd="1" destOrd="0" presId="urn:microsoft.com/office/officeart/2005/8/layout/process5"/>
    <dgm:cxn modelId="{9FAAE238-8CCE-4098-A6ED-170820040D74}" srcId="{43CA7877-BBC4-45E0-8FA9-0C41B3CDD603}" destId="{E7FD2C9B-B5A1-4465-A860-7803BEECC219}" srcOrd="0" destOrd="0" parTransId="{102ABEF3-D392-4A64-99D1-724E80063D0A}" sibTransId="{C9969E34-3287-41C6-87B0-1C1979108E88}"/>
    <dgm:cxn modelId="{39CAF03E-2C86-8A49-8639-7E7B1DA6DBE7}" type="presOf" srcId="{E7FD2C9B-B5A1-4465-A860-7803BEECC219}" destId="{F9E05A80-EDF5-C245-8D48-1EF73A3A2A77}" srcOrd="0" destOrd="0" presId="urn:microsoft.com/office/officeart/2005/8/layout/process5"/>
    <dgm:cxn modelId="{68B5AD43-390D-4F17-99B1-098C3A9F1E9E}" srcId="{E7FD2C9B-B5A1-4465-A860-7803BEECC219}" destId="{F3304D70-83C0-40AF-990A-CDE96571C281}" srcOrd="0" destOrd="0" parTransId="{0F046864-1339-4B56-8551-7F4CF1BF1508}" sibTransId="{84FFB900-B16F-4CC3-A1AB-A5D757086DD9}"/>
    <dgm:cxn modelId="{A85B5968-0D74-884E-AB76-EA446524AD40}" type="presOf" srcId="{43CA7877-BBC4-45E0-8FA9-0C41B3CDD603}" destId="{F3CD716B-F538-EC46-ACB5-5F979382E592}" srcOrd="0" destOrd="0" presId="urn:microsoft.com/office/officeart/2005/8/layout/process5"/>
    <dgm:cxn modelId="{4B11194C-192E-477A-A8F3-B451BB84AB2D}" srcId="{43CA7877-BBC4-45E0-8FA9-0C41B3CDD603}" destId="{13EF9192-847E-4FB7-913E-854843CFC3D9}" srcOrd="1" destOrd="0" parTransId="{3978418E-1452-47B3-9A1B-012BAF8A8CC1}" sibTransId="{CAC0E731-2040-4152-ABE3-1541D8629C3A}"/>
    <dgm:cxn modelId="{8E67F44E-03F6-4F47-A052-BC4A6FE30B69}" type="presOf" srcId="{F3304D70-83C0-40AF-990A-CDE96571C281}" destId="{F9E05A80-EDF5-C245-8D48-1EF73A3A2A77}" srcOrd="0" destOrd="1" presId="urn:microsoft.com/office/officeart/2005/8/layout/process5"/>
    <dgm:cxn modelId="{2D8DD292-CB7F-9747-B570-5C1C21402859}" type="presOf" srcId="{13EF9192-847E-4FB7-913E-854843CFC3D9}" destId="{4661CE8F-F16E-1042-AC16-5FB005692774}" srcOrd="0" destOrd="0" presId="urn:microsoft.com/office/officeart/2005/8/layout/process5"/>
    <dgm:cxn modelId="{246469E9-2796-4D42-8C31-B54C773E4301}" type="presOf" srcId="{C9969E34-3287-41C6-87B0-1C1979108E88}" destId="{DD21FDAF-6FD0-954A-9B0C-75BFE5EE7F6F}" srcOrd="0" destOrd="0" presId="urn:microsoft.com/office/officeart/2005/8/layout/process5"/>
    <dgm:cxn modelId="{13579FFD-C4CF-4E40-8E58-3BC04947ABAD}" srcId="{E7FD2C9B-B5A1-4465-A860-7803BEECC219}" destId="{66F1E5A9-076F-4BCE-AEFA-0E5564AD12D6}" srcOrd="1" destOrd="0" parTransId="{FA48B8CC-4066-4A76-95A7-1DCD37399EA7}" sibTransId="{1C68EE50-142F-471D-8378-6C255DA3F3E2}"/>
    <dgm:cxn modelId="{DED138FF-9D89-EF4C-9AB2-45DCD40F1A7D}" type="presParOf" srcId="{F3CD716B-F538-EC46-ACB5-5F979382E592}" destId="{F9E05A80-EDF5-C245-8D48-1EF73A3A2A77}" srcOrd="0" destOrd="0" presId="urn:microsoft.com/office/officeart/2005/8/layout/process5"/>
    <dgm:cxn modelId="{1A115C7D-DA92-384D-A13A-82F6719CCBF7}" type="presParOf" srcId="{F3CD716B-F538-EC46-ACB5-5F979382E592}" destId="{DD21FDAF-6FD0-954A-9B0C-75BFE5EE7F6F}" srcOrd="1" destOrd="0" presId="urn:microsoft.com/office/officeart/2005/8/layout/process5"/>
    <dgm:cxn modelId="{637EEE72-2D37-F44E-B020-723661D4AE27}" type="presParOf" srcId="{DD21FDAF-6FD0-954A-9B0C-75BFE5EE7F6F}" destId="{FEECDCD8-A3CA-344E-B03E-C0D41B8AC721}" srcOrd="0" destOrd="0" presId="urn:microsoft.com/office/officeart/2005/8/layout/process5"/>
    <dgm:cxn modelId="{0C93ABB7-FD31-CE49-B3A6-3E422D285448}" type="presParOf" srcId="{F3CD716B-F538-EC46-ACB5-5F979382E592}" destId="{4661CE8F-F16E-1042-AC16-5FB005692774}"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6510C2-589B-4251-9915-AF29FBAFE4E2}" type="doc">
      <dgm:prSet loTypeId="urn:microsoft.com/office/officeart/2005/8/layout/vList2" loCatId="list" qsTypeId="urn:microsoft.com/office/officeart/2005/8/quickstyle/simple4" qsCatId="simple" csTypeId="urn:microsoft.com/office/officeart/2005/8/colors/accent0_1" csCatId="mainScheme"/>
      <dgm:spPr/>
      <dgm:t>
        <a:bodyPr/>
        <a:lstStyle/>
        <a:p>
          <a:endParaRPr lang="en-US"/>
        </a:p>
      </dgm:t>
    </dgm:pt>
    <dgm:pt modelId="{D0FC80C6-9623-4811-84CD-1D02932F9DEA}">
      <dgm:prSet custT="1"/>
      <dgm:spPr/>
      <dgm:t>
        <a:bodyPr/>
        <a:lstStyle/>
        <a:p>
          <a:r>
            <a:rPr lang="en-GB" sz="2400" b="1" dirty="0" err="1"/>
            <a:t>M’Naghten</a:t>
          </a:r>
          <a:r>
            <a:rPr lang="en-GB" sz="2400" b="1" dirty="0"/>
            <a:t> (1843) 10 Cl &amp; F 200- </a:t>
          </a:r>
          <a:endParaRPr lang="en-US" sz="2400" b="1" dirty="0"/>
        </a:p>
      </dgm:t>
    </dgm:pt>
    <dgm:pt modelId="{895B2FD4-30E3-494E-BE58-E74ED1CC3660}" type="parTrans" cxnId="{DD9E3AD6-85FD-4B64-B2A3-13D6982D9D9E}">
      <dgm:prSet/>
      <dgm:spPr/>
      <dgm:t>
        <a:bodyPr/>
        <a:lstStyle/>
        <a:p>
          <a:endParaRPr lang="en-US"/>
        </a:p>
      </dgm:t>
    </dgm:pt>
    <dgm:pt modelId="{D0AAA18A-69A1-4339-9154-ABD6213D8206}" type="sibTrans" cxnId="{DD9E3AD6-85FD-4B64-B2A3-13D6982D9D9E}">
      <dgm:prSet/>
      <dgm:spPr/>
      <dgm:t>
        <a:bodyPr/>
        <a:lstStyle/>
        <a:p>
          <a:endParaRPr lang="en-US"/>
        </a:p>
      </dgm:t>
    </dgm:pt>
    <dgm:pt modelId="{B9FD2FE0-29C8-4419-97DC-7C25C1EB4D34}">
      <dgm:prSet/>
      <dgm:spPr/>
      <dgm:t>
        <a:bodyPr/>
        <a:lstStyle/>
        <a:p>
          <a:r>
            <a:rPr lang="en-GB"/>
            <a:t>- (a) presumption that every man is sane</a:t>
          </a:r>
          <a:endParaRPr lang="en-US"/>
        </a:p>
      </dgm:t>
    </dgm:pt>
    <dgm:pt modelId="{C636B012-E15B-432B-AE32-7A12EB7A6062}" type="parTrans" cxnId="{E0413F55-B2B7-4245-BE3B-B73FF4704911}">
      <dgm:prSet/>
      <dgm:spPr/>
      <dgm:t>
        <a:bodyPr/>
        <a:lstStyle/>
        <a:p>
          <a:endParaRPr lang="en-US"/>
        </a:p>
      </dgm:t>
    </dgm:pt>
    <dgm:pt modelId="{B2438E3F-6A12-4445-AC28-EECEF6DBB6CC}" type="sibTrans" cxnId="{E0413F55-B2B7-4245-BE3B-B73FF4704911}">
      <dgm:prSet/>
      <dgm:spPr/>
      <dgm:t>
        <a:bodyPr/>
        <a:lstStyle/>
        <a:p>
          <a:endParaRPr lang="en-US"/>
        </a:p>
      </dgm:t>
    </dgm:pt>
    <dgm:pt modelId="{1CDA211D-5E97-42C7-996F-1009428EE429}">
      <dgm:prSet/>
      <dgm:spPr/>
      <dgm:t>
        <a:bodyPr/>
        <a:lstStyle/>
        <a:p>
          <a:r>
            <a:rPr lang="en-GB"/>
            <a:t>- (b) Can be rebutted if on the balance of probabilities can prove that; when the offence was committed:</a:t>
          </a:r>
          <a:endParaRPr lang="en-US"/>
        </a:p>
      </dgm:t>
    </dgm:pt>
    <dgm:pt modelId="{AF46FF82-D78F-48B6-8AEF-94AEE3648927}" type="parTrans" cxnId="{A347C516-37EA-4B71-9029-0958AF079167}">
      <dgm:prSet/>
      <dgm:spPr/>
      <dgm:t>
        <a:bodyPr/>
        <a:lstStyle/>
        <a:p>
          <a:endParaRPr lang="en-US"/>
        </a:p>
      </dgm:t>
    </dgm:pt>
    <dgm:pt modelId="{936BFEA6-5DBF-4B76-A578-D820B211DE1E}" type="sibTrans" cxnId="{A347C516-37EA-4B71-9029-0958AF079167}">
      <dgm:prSet/>
      <dgm:spPr/>
      <dgm:t>
        <a:bodyPr/>
        <a:lstStyle/>
        <a:p>
          <a:endParaRPr lang="en-US"/>
        </a:p>
      </dgm:t>
    </dgm:pt>
    <dgm:pt modelId="{6BFFBA22-7122-468E-B3F1-99AE8DA5F098}">
      <dgm:prSet/>
      <dgm:spPr/>
      <dgm:t>
        <a:bodyPr/>
        <a:lstStyle/>
        <a:p>
          <a:r>
            <a:rPr lang="en-GB"/>
            <a:t>(i) defect of reason </a:t>
          </a:r>
          <a:endParaRPr lang="en-US"/>
        </a:p>
      </dgm:t>
    </dgm:pt>
    <dgm:pt modelId="{BD4F4771-CE38-4A81-803F-C56BA0F5AC9D}" type="parTrans" cxnId="{FE13811F-AFEE-47E7-B13E-1ABC0DD65112}">
      <dgm:prSet/>
      <dgm:spPr/>
      <dgm:t>
        <a:bodyPr/>
        <a:lstStyle/>
        <a:p>
          <a:endParaRPr lang="en-US"/>
        </a:p>
      </dgm:t>
    </dgm:pt>
    <dgm:pt modelId="{7CED47E4-FC13-4F7A-860E-67A669093377}" type="sibTrans" cxnId="{FE13811F-AFEE-47E7-B13E-1ABC0DD65112}">
      <dgm:prSet/>
      <dgm:spPr/>
      <dgm:t>
        <a:bodyPr/>
        <a:lstStyle/>
        <a:p>
          <a:endParaRPr lang="en-US"/>
        </a:p>
      </dgm:t>
    </dgm:pt>
    <dgm:pt modelId="{8E33CC00-7E21-4FCF-A669-FB916F18DC26}">
      <dgm:prSet/>
      <dgm:spPr/>
      <dgm:t>
        <a:bodyPr/>
        <a:lstStyle/>
        <a:p>
          <a:r>
            <a:rPr lang="en-GB"/>
            <a:t>(ii) disease of the mind</a:t>
          </a:r>
          <a:endParaRPr lang="en-US"/>
        </a:p>
      </dgm:t>
    </dgm:pt>
    <dgm:pt modelId="{C464AF51-E7A9-4E09-8F18-7006479F6D31}" type="parTrans" cxnId="{5906B3ED-472D-4BB6-A41A-9BE786B8017D}">
      <dgm:prSet/>
      <dgm:spPr/>
      <dgm:t>
        <a:bodyPr/>
        <a:lstStyle/>
        <a:p>
          <a:endParaRPr lang="en-US"/>
        </a:p>
      </dgm:t>
    </dgm:pt>
    <dgm:pt modelId="{4B39CCAC-149B-4346-8130-707AC6B4A7BE}" type="sibTrans" cxnId="{5906B3ED-472D-4BB6-A41A-9BE786B8017D}">
      <dgm:prSet/>
      <dgm:spPr/>
      <dgm:t>
        <a:bodyPr/>
        <a:lstStyle/>
        <a:p>
          <a:endParaRPr lang="en-US"/>
        </a:p>
      </dgm:t>
    </dgm:pt>
    <dgm:pt modelId="{3D87AABA-7EC1-4757-AAC0-B536C9A8BBD0}">
      <dgm:prSet/>
      <dgm:spPr/>
      <dgm:t>
        <a:bodyPr/>
        <a:lstStyle/>
        <a:p>
          <a:r>
            <a:rPr lang="en-GB"/>
            <a:t>(iii) he did not know the nature and quality of the act </a:t>
          </a:r>
          <a:endParaRPr lang="en-US"/>
        </a:p>
      </dgm:t>
    </dgm:pt>
    <dgm:pt modelId="{02BBB924-C530-4D16-8852-68FB026C9435}" type="parTrans" cxnId="{1AFA90AC-7759-4600-93F9-24E4F3957C6B}">
      <dgm:prSet/>
      <dgm:spPr/>
      <dgm:t>
        <a:bodyPr/>
        <a:lstStyle/>
        <a:p>
          <a:endParaRPr lang="en-US"/>
        </a:p>
      </dgm:t>
    </dgm:pt>
    <dgm:pt modelId="{80917B1B-FB9F-4802-97D7-3774228DADDF}" type="sibTrans" cxnId="{1AFA90AC-7759-4600-93F9-24E4F3957C6B}">
      <dgm:prSet/>
      <dgm:spPr/>
      <dgm:t>
        <a:bodyPr/>
        <a:lstStyle/>
        <a:p>
          <a:endParaRPr lang="en-US"/>
        </a:p>
      </dgm:t>
    </dgm:pt>
    <dgm:pt modelId="{4C883E52-2524-44CA-921F-6BCE59270B42}">
      <dgm:prSet/>
      <dgm:spPr/>
      <dgm:t>
        <a:bodyPr/>
        <a:lstStyle/>
        <a:p>
          <a:r>
            <a:rPr lang="en-GB"/>
            <a:t>(iv) that he did not know what he was doing was wrong</a:t>
          </a:r>
          <a:endParaRPr lang="en-US"/>
        </a:p>
      </dgm:t>
    </dgm:pt>
    <dgm:pt modelId="{544C698E-917C-4AAE-B7E6-A012EE9EF62F}" type="parTrans" cxnId="{07FD360D-25F5-4E8F-9372-71BA5A8525E1}">
      <dgm:prSet/>
      <dgm:spPr/>
      <dgm:t>
        <a:bodyPr/>
        <a:lstStyle/>
        <a:p>
          <a:endParaRPr lang="en-US"/>
        </a:p>
      </dgm:t>
    </dgm:pt>
    <dgm:pt modelId="{4DEBEC12-AD5A-4A6B-945E-3EF3537ECB79}" type="sibTrans" cxnId="{07FD360D-25F5-4E8F-9372-71BA5A8525E1}">
      <dgm:prSet/>
      <dgm:spPr/>
      <dgm:t>
        <a:bodyPr/>
        <a:lstStyle/>
        <a:p>
          <a:endParaRPr lang="en-US"/>
        </a:p>
      </dgm:t>
    </dgm:pt>
    <dgm:pt modelId="{0DB7B77A-6212-6546-9EA8-DECE444EC444}" type="pres">
      <dgm:prSet presAssocID="{1A6510C2-589B-4251-9915-AF29FBAFE4E2}" presName="linear" presStyleCnt="0">
        <dgm:presLayoutVars>
          <dgm:animLvl val="lvl"/>
          <dgm:resizeHandles val="exact"/>
        </dgm:presLayoutVars>
      </dgm:prSet>
      <dgm:spPr/>
    </dgm:pt>
    <dgm:pt modelId="{41D6F365-7C62-2840-B02C-6BA578EFE157}" type="pres">
      <dgm:prSet presAssocID="{D0FC80C6-9623-4811-84CD-1D02932F9DEA}" presName="parentText" presStyleLbl="node1" presStyleIdx="0" presStyleCnt="7">
        <dgm:presLayoutVars>
          <dgm:chMax val="0"/>
          <dgm:bulletEnabled val="1"/>
        </dgm:presLayoutVars>
      </dgm:prSet>
      <dgm:spPr/>
    </dgm:pt>
    <dgm:pt modelId="{8784729A-400B-444F-9475-96E3355EF756}" type="pres">
      <dgm:prSet presAssocID="{D0AAA18A-69A1-4339-9154-ABD6213D8206}" presName="spacer" presStyleCnt="0"/>
      <dgm:spPr/>
    </dgm:pt>
    <dgm:pt modelId="{5E5F32A2-785F-AE4A-A7FB-4F8DD529CAD3}" type="pres">
      <dgm:prSet presAssocID="{B9FD2FE0-29C8-4419-97DC-7C25C1EB4D34}" presName="parentText" presStyleLbl="node1" presStyleIdx="1" presStyleCnt="7">
        <dgm:presLayoutVars>
          <dgm:chMax val="0"/>
          <dgm:bulletEnabled val="1"/>
        </dgm:presLayoutVars>
      </dgm:prSet>
      <dgm:spPr/>
    </dgm:pt>
    <dgm:pt modelId="{D6D7D003-C261-B941-B2F5-E8DD4B6B389F}" type="pres">
      <dgm:prSet presAssocID="{B2438E3F-6A12-4445-AC28-EECEF6DBB6CC}" presName="spacer" presStyleCnt="0"/>
      <dgm:spPr/>
    </dgm:pt>
    <dgm:pt modelId="{68CFAC86-08BA-924E-9CE4-24DB357F42B9}" type="pres">
      <dgm:prSet presAssocID="{1CDA211D-5E97-42C7-996F-1009428EE429}" presName="parentText" presStyleLbl="node1" presStyleIdx="2" presStyleCnt="7">
        <dgm:presLayoutVars>
          <dgm:chMax val="0"/>
          <dgm:bulletEnabled val="1"/>
        </dgm:presLayoutVars>
      </dgm:prSet>
      <dgm:spPr/>
    </dgm:pt>
    <dgm:pt modelId="{6FF54D97-D7EB-ED4F-BEFD-0B61E6EEFBB5}" type="pres">
      <dgm:prSet presAssocID="{936BFEA6-5DBF-4B76-A578-D820B211DE1E}" presName="spacer" presStyleCnt="0"/>
      <dgm:spPr/>
    </dgm:pt>
    <dgm:pt modelId="{257A4810-999D-6D43-8ADA-C5DAAFDEA220}" type="pres">
      <dgm:prSet presAssocID="{6BFFBA22-7122-468E-B3F1-99AE8DA5F098}" presName="parentText" presStyleLbl="node1" presStyleIdx="3" presStyleCnt="7">
        <dgm:presLayoutVars>
          <dgm:chMax val="0"/>
          <dgm:bulletEnabled val="1"/>
        </dgm:presLayoutVars>
      </dgm:prSet>
      <dgm:spPr/>
    </dgm:pt>
    <dgm:pt modelId="{408AD52C-B75E-6247-AE8A-5AA944FAC83A}" type="pres">
      <dgm:prSet presAssocID="{7CED47E4-FC13-4F7A-860E-67A669093377}" presName="spacer" presStyleCnt="0"/>
      <dgm:spPr/>
    </dgm:pt>
    <dgm:pt modelId="{7C244DF7-9953-7F49-98B1-598FA995C160}" type="pres">
      <dgm:prSet presAssocID="{8E33CC00-7E21-4FCF-A669-FB916F18DC26}" presName="parentText" presStyleLbl="node1" presStyleIdx="4" presStyleCnt="7">
        <dgm:presLayoutVars>
          <dgm:chMax val="0"/>
          <dgm:bulletEnabled val="1"/>
        </dgm:presLayoutVars>
      </dgm:prSet>
      <dgm:spPr/>
    </dgm:pt>
    <dgm:pt modelId="{1F5C835B-5D9C-804B-BA6C-897015FBC858}" type="pres">
      <dgm:prSet presAssocID="{4B39CCAC-149B-4346-8130-707AC6B4A7BE}" presName="spacer" presStyleCnt="0"/>
      <dgm:spPr/>
    </dgm:pt>
    <dgm:pt modelId="{0144ABBD-E976-714E-A18B-05D8AE1FF93A}" type="pres">
      <dgm:prSet presAssocID="{3D87AABA-7EC1-4757-AAC0-B536C9A8BBD0}" presName="parentText" presStyleLbl="node1" presStyleIdx="5" presStyleCnt="7">
        <dgm:presLayoutVars>
          <dgm:chMax val="0"/>
          <dgm:bulletEnabled val="1"/>
        </dgm:presLayoutVars>
      </dgm:prSet>
      <dgm:spPr/>
    </dgm:pt>
    <dgm:pt modelId="{D5EED0F2-155A-8042-816B-5B4DD20D550D}" type="pres">
      <dgm:prSet presAssocID="{80917B1B-FB9F-4802-97D7-3774228DADDF}" presName="spacer" presStyleCnt="0"/>
      <dgm:spPr/>
    </dgm:pt>
    <dgm:pt modelId="{E0E57D9E-663B-7440-BF67-3A580C939072}" type="pres">
      <dgm:prSet presAssocID="{4C883E52-2524-44CA-921F-6BCE59270B42}" presName="parentText" presStyleLbl="node1" presStyleIdx="6" presStyleCnt="7">
        <dgm:presLayoutVars>
          <dgm:chMax val="0"/>
          <dgm:bulletEnabled val="1"/>
        </dgm:presLayoutVars>
      </dgm:prSet>
      <dgm:spPr/>
    </dgm:pt>
  </dgm:ptLst>
  <dgm:cxnLst>
    <dgm:cxn modelId="{07FD360D-25F5-4E8F-9372-71BA5A8525E1}" srcId="{1A6510C2-589B-4251-9915-AF29FBAFE4E2}" destId="{4C883E52-2524-44CA-921F-6BCE59270B42}" srcOrd="6" destOrd="0" parTransId="{544C698E-917C-4AAE-B7E6-A012EE9EF62F}" sibTransId="{4DEBEC12-AD5A-4A6B-945E-3EF3537ECB79}"/>
    <dgm:cxn modelId="{A347C516-37EA-4B71-9029-0958AF079167}" srcId="{1A6510C2-589B-4251-9915-AF29FBAFE4E2}" destId="{1CDA211D-5E97-42C7-996F-1009428EE429}" srcOrd="2" destOrd="0" parTransId="{AF46FF82-D78F-48B6-8AEF-94AEE3648927}" sibTransId="{936BFEA6-5DBF-4B76-A578-D820B211DE1E}"/>
    <dgm:cxn modelId="{FE13811F-AFEE-47E7-B13E-1ABC0DD65112}" srcId="{1A6510C2-589B-4251-9915-AF29FBAFE4E2}" destId="{6BFFBA22-7122-468E-B3F1-99AE8DA5F098}" srcOrd="3" destOrd="0" parTransId="{BD4F4771-CE38-4A81-803F-C56BA0F5AC9D}" sibTransId="{7CED47E4-FC13-4F7A-860E-67A669093377}"/>
    <dgm:cxn modelId="{14E38926-DA91-0A41-BC20-E3452E23141E}" type="presOf" srcId="{8E33CC00-7E21-4FCF-A669-FB916F18DC26}" destId="{7C244DF7-9953-7F49-98B1-598FA995C160}" srcOrd="0" destOrd="0" presId="urn:microsoft.com/office/officeart/2005/8/layout/vList2"/>
    <dgm:cxn modelId="{E0413F55-B2B7-4245-BE3B-B73FF4704911}" srcId="{1A6510C2-589B-4251-9915-AF29FBAFE4E2}" destId="{B9FD2FE0-29C8-4419-97DC-7C25C1EB4D34}" srcOrd="1" destOrd="0" parTransId="{C636B012-E15B-432B-AE32-7A12EB7A6062}" sibTransId="{B2438E3F-6A12-4445-AC28-EECEF6DBB6CC}"/>
    <dgm:cxn modelId="{A5667576-33A1-124C-93D7-EA4ABB2597D0}" type="presOf" srcId="{1CDA211D-5E97-42C7-996F-1009428EE429}" destId="{68CFAC86-08BA-924E-9CE4-24DB357F42B9}" srcOrd="0" destOrd="0" presId="urn:microsoft.com/office/officeart/2005/8/layout/vList2"/>
    <dgm:cxn modelId="{62E9937F-5C88-8040-8FDB-48616C5848E2}" type="presOf" srcId="{B9FD2FE0-29C8-4419-97DC-7C25C1EB4D34}" destId="{5E5F32A2-785F-AE4A-A7FB-4F8DD529CAD3}" srcOrd="0" destOrd="0" presId="urn:microsoft.com/office/officeart/2005/8/layout/vList2"/>
    <dgm:cxn modelId="{7C648383-6477-D14C-9108-B74F04470A7E}" type="presOf" srcId="{1A6510C2-589B-4251-9915-AF29FBAFE4E2}" destId="{0DB7B77A-6212-6546-9EA8-DECE444EC444}" srcOrd="0" destOrd="0" presId="urn:microsoft.com/office/officeart/2005/8/layout/vList2"/>
    <dgm:cxn modelId="{1AFA90AC-7759-4600-93F9-24E4F3957C6B}" srcId="{1A6510C2-589B-4251-9915-AF29FBAFE4E2}" destId="{3D87AABA-7EC1-4757-AAC0-B536C9A8BBD0}" srcOrd="5" destOrd="0" parTransId="{02BBB924-C530-4D16-8852-68FB026C9435}" sibTransId="{80917B1B-FB9F-4802-97D7-3774228DADDF}"/>
    <dgm:cxn modelId="{DADB34C2-D814-6140-AACB-E7F7780E0C22}" type="presOf" srcId="{3D87AABA-7EC1-4757-AAC0-B536C9A8BBD0}" destId="{0144ABBD-E976-714E-A18B-05D8AE1FF93A}" srcOrd="0" destOrd="0" presId="urn:microsoft.com/office/officeart/2005/8/layout/vList2"/>
    <dgm:cxn modelId="{DD9E3AD6-85FD-4B64-B2A3-13D6982D9D9E}" srcId="{1A6510C2-589B-4251-9915-AF29FBAFE4E2}" destId="{D0FC80C6-9623-4811-84CD-1D02932F9DEA}" srcOrd="0" destOrd="0" parTransId="{895B2FD4-30E3-494E-BE58-E74ED1CC3660}" sibTransId="{D0AAA18A-69A1-4339-9154-ABD6213D8206}"/>
    <dgm:cxn modelId="{E8157ED8-B36B-0344-808A-BC41A31DFB3B}" type="presOf" srcId="{D0FC80C6-9623-4811-84CD-1D02932F9DEA}" destId="{41D6F365-7C62-2840-B02C-6BA578EFE157}" srcOrd="0" destOrd="0" presId="urn:microsoft.com/office/officeart/2005/8/layout/vList2"/>
    <dgm:cxn modelId="{5906B3ED-472D-4BB6-A41A-9BE786B8017D}" srcId="{1A6510C2-589B-4251-9915-AF29FBAFE4E2}" destId="{8E33CC00-7E21-4FCF-A669-FB916F18DC26}" srcOrd="4" destOrd="0" parTransId="{C464AF51-E7A9-4E09-8F18-7006479F6D31}" sibTransId="{4B39CCAC-149B-4346-8130-707AC6B4A7BE}"/>
    <dgm:cxn modelId="{34B946FC-5D8A-CC41-94DD-A3F52E5FBEDE}" type="presOf" srcId="{4C883E52-2524-44CA-921F-6BCE59270B42}" destId="{E0E57D9E-663B-7440-BF67-3A580C939072}" srcOrd="0" destOrd="0" presId="urn:microsoft.com/office/officeart/2005/8/layout/vList2"/>
    <dgm:cxn modelId="{6FDC01FD-CC82-B046-9723-79CAA657729E}" type="presOf" srcId="{6BFFBA22-7122-468E-B3F1-99AE8DA5F098}" destId="{257A4810-999D-6D43-8ADA-C5DAAFDEA220}" srcOrd="0" destOrd="0" presId="urn:microsoft.com/office/officeart/2005/8/layout/vList2"/>
    <dgm:cxn modelId="{C6AA659D-9893-3945-B17A-2E000385E9E4}" type="presParOf" srcId="{0DB7B77A-6212-6546-9EA8-DECE444EC444}" destId="{41D6F365-7C62-2840-B02C-6BA578EFE157}" srcOrd="0" destOrd="0" presId="urn:microsoft.com/office/officeart/2005/8/layout/vList2"/>
    <dgm:cxn modelId="{885170F6-CDAB-AE44-997E-B4FA960D1716}" type="presParOf" srcId="{0DB7B77A-6212-6546-9EA8-DECE444EC444}" destId="{8784729A-400B-444F-9475-96E3355EF756}" srcOrd="1" destOrd="0" presId="urn:microsoft.com/office/officeart/2005/8/layout/vList2"/>
    <dgm:cxn modelId="{BD5F9424-5C85-CE42-89FF-39DA960E3201}" type="presParOf" srcId="{0DB7B77A-6212-6546-9EA8-DECE444EC444}" destId="{5E5F32A2-785F-AE4A-A7FB-4F8DD529CAD3}" srcOrd="2" destOrd="0" presId="urn:microsoft.com/office/officeart/2005/8/layout/vList2"/>
    <dgm:cxn modelId="{7E5B9A04-5917-9641-B70C-E4F2AF7F8441}" type="presParOf" srcId="{0DB7B77A-6212-6546-9EA8-DECE444EC444}" destId="{D6D7D003-C261-B941-B2F5-E8DD4B6B389F}" srcOrd="3" destOrd="0" presId="urn:microsoft.com/office/officeart/2005/8/layout/vList2"/>
    <dgm:cxn modelId="{A6FF5376-59DA-8A47-B237-73CA752DE7F0}" type="presParOf" srcId="{0DB7B77A-6212-6546-9EA8-DECE444EC444}" destId="{68CFAC86-08BA-924E-9CE4-24DB357F42B9}" srcOrd="4" destOrd="0" presId="urn:microsoft.com/office/officeart/2005/8/layout/vList2"/>
    <dgm:cxn modelId="{B564A2C4-3631-1544-A826-06B6F5F5CC64}" type="presParOf" srcId="{0DB7B77A-6212-6546-9EA8-DECE444EC444}" destId="{6FF54D97-D7EB-ED4F-BEFD-0B61E6EEFBB5}" srcOrd="5" destOrd="0" presId="urn:microsoft.com/office/officeart/2005/8/layout/vList2"/>
    <dgm:cxn modelId="{F2123859-5088-E142-970F-FB8500110515}" type="presParOf" srcId="{0DB7B77A-6212-6546-9EA8-DECE444EC444}" destId="{257A4810-999D-6D43-8ADA-C5DAAFDEA220}" srcOrd="6" destOrd="0" presId="urn:microsoft.com/office/officeart/2005/8/layout/vList2"/>
    <dgm:cxn modelId="{5C528629-24B4-8B4F-957F-54987219394F}" type="presParOf" srcId="{0DB7B77A-6212-6546-9EA8-DECE444EC444}" destId="{408AD52C-B75E-6247-AE8A-5AA944FAC83A}" srcOrd="7" destOrd="0" presId="urn:microsoft.com/office/officeart/2005/8/layout/vList2"/>
    <dgm:cxn modelId="{55C6CD3C-1DF0-D949-AA80-586B611D8F34}" type="presParOf" srcId="{0DB7B77A-6212-6546-9EA8-DECE444EC444}" destId="{7C244DF7-9953-7F49-98B1-598FA995C160}" srcOrd="8" destOrd="0" presId="urn:microsoft.com/office/officeart/2005/8/layout/vList2"/>
    <dgm:cxn modelId="{0DAB1E72-ED21-9242-AA30-CE3AE6BD641C}" type="presParOf" srcId="{0DB7B77A-6212-6546-9EA8-DECE444EC444}" destId="{1F5C835B-5D9C-804B-BA6C-897015FBC858}" srcOrd="9" destOrd="0" presId="urn:microsoft.com/office/officeart/2005/8/layout/vList2"/>
    <dgm:cxn modelId="{C247E8C1-7C95-6B4D-8CD6-1F73BDB555F9}" type="presParOf" srcId="{0DB7B77A-6212-6546-9EA8-DECE444EC444}" destId="{0144ABBD-E976-714E-A18B-05D8AE1FF93A}" srcOrd="10" destOrd="0" presId="urn:microsoft.com/office/officeart/2005/8/layout/vList2"/>
    <dgm:cxn modelId="{6613069F-CB29-AB45-B306-0A3A86EA22A0}" type="presParOf" srcId="{0DB7B77A-6212-6546-9EA8-DECE444EC444}" destId="{D5EED0F2-155A-8042-816B-5B4DD20D550D}" srcOrd="11" destOrd="0" presId="urn:microsoft.com/office/officeart/2005/8/layout/vList2"/>
    <dgm:cxn modelId="{1D80DBBA-339F-BB40-8468-DA0982F9452A}" type="presParOf" srcId="{0DB7B77A-6212-6546-9EA8-DECE444EC444}" destId="{E0E57D9E-663B-7440-BF67-3A580C939072}"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C9C194-F9E3-461D-9C5D-C4363506C6B6}" type="doc">
      <dgm:prSet loTypeId="urn:microsoft.com/office/officeart/2005/8/layout/process1" loCatId="process" qsTypeId="urn:microsoft.com/office/officeart/2005/8/quickstyle/simple1" qsCatId="simple" csTypeId="urn:microsoft.com/office/officeart/2005/8/colors/accent1_2" csCatId="accent1" phldr="1"/>
      <dgm:spPr/>
    </dgm:pt>
    <dgm:pt modelId="{9F2ABED6-0AAF-406B-BBEF-89F6C899E1F4}">
      <dgm:prSet phldrT="[Text]" custT="1"/>
      <dgm:spPr/>
      <dgm:t>
        <a:bodyPr/>
        <a:lstStyle/>
        <a:p>
          <a:r>
            <a:rPr lang="en-GB" sz="2400" dirty="0"/>
            <a:t>Insanity </a:t>
          </a:r>
        </a:p>
      </dgm:t>
    </dgm:pt>
    <dgm:pt modelId="{A4C7188C-E764-4E29-8DCF-3C3F41CFD00B}" type="parTrans" cxnId="{BD336C19-0657-4A32-9C22-628A9868294D}">
      <dgm:prSet/>
      <dgm:spPr/>
      <dgm:t>
        <a:bodyPr/>
        <a:lstStyle/>
        <a:p>
          <a:endParaRPr lang="en-GB"/>
        </a:p>
      </dgm:t>
    </dgm:pt>
    <dgm:pt modelId="{5965092A-43C0-467A-ADCD-771E7ED1982C}" type="sibTrans" cxnId="{BD336C19-0657-4A32-9C22-628A9868294D}">
      <dgm:prSet/>
      <dgm:spPr/>
      <dgm:t>
        <a:bodyPr/>
        <a:lstStyle/>
        <a:p>
          <a:endParaRPr lang="en-GB"/>
        </a:p>
      </dgm:t>
    </dgm:pt>
    <dgm:pt modelId="{190FF707-040C-40D0-B901-88E0305C07CA}">
      <dgm:prSet phldrT="[Text]" custT="1"/>
      <dgm:spPr/>
      <dgm:t>
        <a:bodyPr/>
        <a:lstStyle/>
        <a:p>
          <a:r>
            <a:rPr lang="en-GB" sz="2400" dirty="0"/>
            <a:t>Internal factor</a:t>
          </a:r>
        </a:p>
      </dgm:t>
    </dgm:pt>
    <dgm:pt modelId="{F56CE882-C51B-4FF8-8535-C2E39A12F46F}" type="parTrans" cxnId="{AE91B464-F5AD-4D02-9F32-785C9A69C710}">
      <dgm:prSet/>
      <dgm:spPr/>
      <dgm:t>
        <a:bodyPr/>
        <a:lstStyle/>
        <a:p>
          <a:endParaRPr lang="en-GB"/>
        </a:p>
      </dgm:t>
    </dgm:pt>
    <dgm:pt modelId="{9A09DCDA-7C3B-44F5-9C05-73C41D1D8318}" type="sibTrans" cxnId="{AE91B464-F5AD-4D02-9F32-785C9A69C710}">
      <dgm:prSet/>
      <dgm:spPr/>
      <dgm:t>
        <a:bodyPr/>
        <a:lstStyle/>
        <a:p>
          <a:endParaRPr lang="en-GB"/>
        </a:p>
      </dgm:t>
    </dgm:pt>
    <dgm:pt modelId="{C8A86FC0-2F2B-4D82-8477-1A37330607BD}">
      <dgm:prSet phldrT="[Text]" custT="1"/>
      <dgm:spPr/>
      <dgm:t>
        <a:bodyPr/>
        <a:lstStyle/>
        <a:p>
          <a:r>
            <a:rPr lang="en-GB" sz="2000" dirty="0"/>
            <a:t>Including Sleepwalking/ Epilepsy </a:t>
          </a:r>
        </a:p>
      </dgm:t>
    </dgm:pt>
    <dgm:pt modelId="{F26213E5-6CE8-4D0E-9452-6CAFC6F7A788}" type="parTrans" cxnId="{9377DAC8-5693-4238-9D45-1A155A0D1666}">
      <dgm:prSet/>
      <dgm:spPr/>
      <dgm:t>
        <a:bodyPr/>
        <a:lstStyle/>
        <a:p>
          <a:endParaRPr lang="en-GB"/>
        </a:p>
      </dgm:t>
    </dgm:pt>
    <dgm:pt modelId="{8F29E401-4F9C-40FC-B0BC-2C3B20ECEFE0}" type="sibTrans" cxnId="{9377DAC8-5693-4238-9D45-1A155A0D1666}">
      <dgm:prSet/>
      <dgm:spPr/>
      <dgm:t>
        <a:bodyPr/>
        <a:lstStyle/>
        <a:p>
          <a:endParaRPr lang="en-GB"/>
        </a:p>
      </dgm:t>
    </dgm:pt>
    <dgm:pt modelId="{CBFABC57-098C-4A07-96A1-563AF9442E41}" type="pres">
      <dgm:prSet presAssocID="{F6C9C194-F9E3-461D-9C5D-C4363506C6B6}" presName="Name0" presStyleCnt="0">
        <dgm:presLayoutVars>
          <dgm:dir/>
          <dgm:resizeHandles val="exact"/>
        </dgm:presLayoutVars>
      </dgm:prSet>
      <dgm:spPr/>
    </dgm:pt>
    <dgm:pt modelId="{3EECFE7D-EF62-4DEE-91A8-9293FF1ED029}" type="pres">
      <dgm:prSet presAssocID="{9F2ABED6-0AAF-406B-BBEF-89F6C899E1F4}" presName="node" presStyleLbl="node1" presStyleIdx="0" presStyleCnt="3">
        <dgm:presLayoutVars>
          <dgm:bulletEnabled val="1"/>
        </dgm:presLayoutVars>
      </dgm:prSet>
      <dgm:spPr/>
    </dgm:pt>
    <dgm:pt modelId="{A5A6FC35-BC66-407F-9D6F-2D89EECD36F2}" type="pres">
      <dgm:prSet presAssocID="{5965092A-43C0-467A-ADCD-771E7ED1982C}" presName="sibTrans" presStyleLbl="sibTrans2D1" presStyleIdx="0" presStyleCnt="2"/>
      <dgm:spPr/>
    </dgm:pt>
    <dgm:pt modelId="{438DE083-C308-4E98-AB89-04D4F99E6214}" type="pres">
      <dgm:prSet presAssocID="{5965092A-43C0-467A-ADCD-771E7ED1982C}" presName="connectorText" presStyleLbl="sibTrans2D1" presStyleIdx="0" presStyleCnt="2"/>
      <dgm:spPr/>
    </dgm:pt>
    <dgm:pt modelId="{0FB073E5-F265-445B-BAC5-E7D3E0441DC0}" type="pres">
      <dgm:prSet presAssocID="{190FF707-040C-40D0-B901-88E0305C07CA}" presName="node" presStyleLbl="node1" presStyleIdx="1" presStyleCnt="3">
        <dgm:presLayoutVars>
          <dgm:bulletEnabled val="1"/>
        </dgm:presLayoutVars>
      </dgm:prSet>
      <dgm:spPr/>
    </dgm:pt>
    <dgm:pt modelId="{A0AD3365-0F40-4FF1-BB22-39AF146DEA6B}" type="pres">
      <dgm:prSet presAssocID="{9A09DCDA-7C3B-44F5-9C05-73C41D1D8318}" presName="sibTrans" presStyleLbl="sibTrans2D1" presStyleIdx="1" presStyleCnt="2"/>
      <dgm:spPr/>
    </dgm:pt>
    <dgm:pt modelId="{0C0D535C-09B4-45D2-B8BF-CA3AFCCDBC65}" type="pres">
      <dgm:prSet presAssocID="{9A09DCDA-7C3B-44F5-9C05-73C41D1D8318}" presName="connectorText" presStyleLbl="sibTrans2D1" presStyleIdx="1" presStyleCnt="2"/>
      <dgm:spPr/>
    </dgm:pt>
    <dgm:pt modelId="{5D63C11C-9401-466D-948F-ABC0C7B6AE0C}" type="pres">
      <dgm:prSet presAssocID="{C8A86FC0-2F2B-4D82-8477-1A37330607BD}" presName="node" presStyleLbl="node1" presStyleIdx="2" presStyleCnt="3">
        <dgm:presLayoutVars>
          <dgm:bulletEnabled val="1"/>
        </dgm:presLayoutVars>
      </dgm:prSet>
      <dgm:spPr/>
    </dgm:pt>
  </dgm:ptLst>
  <dgm:cxnLst>
    <dgm:cxn modelId="{BD30300C-866F-4688-86B1-5D2FC6C9C3C7}" type="presOf" srcId="{9A09DCDA-7C3B-44F5-9C05-73C41D1D8318}" destId="{0C0D535C-09B4-45D2-B8BF-CA3AFCCDBC65}" srcOrd="1" destOrd="0" presId="urn:microsoft.com/office/officeart/2005/8/layout/process1"/>
    <dgm:cxn modelId="{C1611C11-9FAE-4682-821D-D2B6DBD94819}" type="presOf" srcId="{C8A86FC0-2F2B-4D82-8477-1A37330607BD}" destId="{5D63C11C-9401-466D-948F-ABC0C7B6AE0C}" srcOrd="0" destOrd="0" presId="urn:microsoft.com/office/officeart/2005/8/layout/process1"/>
    <dgm:cxn modelId="{6AA08516-3422-467D-8E80-4630A0A38BD5}" type="presOf" srcId="{190FF707-040C-40D0-B901-88E0305C07CA}" destId="{0FB073E5-F265-445B-BAC5-E7D3E0441DC0}" srcOrd="0" destOrd="0" presId="urn:microsoft.com/office/officeart/2005/8/layout/process1"/>
    <dgm:cxn modelId="{BD336C19-0657-4A32-9C22-628A9868294D}" srcId="{F6C9C194-F9E3-461D-9C5D-C4363506C6B6}" destId="{9F2ABED6-0AAF-406B-BBEF-89F6C899E1F4}" srcOrd="0" destOrd="0" parTransId="{A4C7188C-E764-4E29-8DCF-3C3F41CFD00B}" sibTransId="{5965092A-43C0-467A-ADCD-771E7ED1982C}"/>
    <dgm:cxn modelId="{06E3323A-028E-4A5A-97BD-C5B22BE765A9}" type="presOf" srcId="{9F2ABED6-0AAF-406B-BBEF-89F6C899E1F4}" destId="{3EECFE7D-EF62-4DEE-91A8-9293FF1ED029}" srcOrd="0" destOrd="0" presId="urn:microsoft.com/office/officeart/2005/8/layout/process1"/>
    <dgm:cxn modelId="{27A81444-632A-4AA1-9E5A-86DEBE7A16FD}" type="presOf" srcId="{9A09DCDA-7C3B-44F5-9C05-73C41D1D8318}" destId="{A0AD3365-0F40-4FF1-BB22-39AF146DEA6B}" srcOrd="0" destOrd="0" presId="urn:microsoft.com/office/officeart/2005/8/layout/process1"/>
    <dgm:cxn modelId="{AE91B464-F5AD-4D02-9F32-785C9A69C710}" srcId="{F6C9C194-F9E3-461D-9C5D-C4363506C6B6}" destId="{190FF707-040C-40D0-B901-88E0305C07CA}" srcOrd="1" destOrd="0" parTransId="{F56CE882-C51B-4FF8-8535-C2E39A12F46F}" sibTransId="{9A09DCDA-7C3B-44F5-9C05-73C41D1D8318}"/>
    <dgm:cxn modelId="{7B23346C-08A3-45AB-9D7E-A122BDEAF6A1}" type="presOf" srcId="{F6C9C194-F9E3-461D-9C5D-C4363506C6B6}" destId="{CBFABC57-098C-4A07-96A1-563AF9442E41}" srcOrd="0" destOrd="0" presId="urn:microsoft.com/office/officeart/2005/8/layout/process1"/>
    <dgm:cxn modelId="{558051AB-E4A9-406E-9369-001F85D0E29A}" type="presOf" srcId="{5965092A-43C0-467A-ADCD-771E7ED1982C}" destId="{A5A6FC35-BC66-407F-9D6F-2D89EECD36F2}" srcOrd="0" destOrd="0" presId="urn:microsoft.com/office/officeart/2005/8/layout/process1"/>
    <dgm:cxn modelId="{9377DAC8-5693-4238-9D45-1A155A0D1666}" srcId="{F6C9C194-F9E3-461D-9C5D-C4363506C6B6}" destId="{C8A86FC0-2F2B-4D82-8477-1A37330607BD}" srcOrd="2" destOrd="0" parTransId="{F26213E5-6CE8-4D0E-9452-6CAFC6F7A788}" sibTransId="{8F29E401-4F9C-40FC-B0BC-2C3B20ECEFE0}"/>
    <dgm:cxn modelId="{6A6B6CDF-FF3F-410B-B3E6-F783D39D35FB}" type="presOf" srcId="{5965092A-43C0-467A-ADCD-771E7ED1982C}" destId="{438DE083-C308-4E98-AB89-04D4F99E6214}" srcOrd="1" destOrd="0" presId="urn:microsoft.com/office/officeart/2005/8/layout/process1"/>
    <dgm:cxn modelId="{FAC00360-3D33-435E-BD76-283624CFA1C9}" type="presParOf" srcId="{CBFABC57-098C-4A07-96A1-563AF9442E41}" destId="{3EECFE7D-EF62-4DEE-91A8-9293FF1ED029}" srcOrd="0" destOrd="0" presId="urn:microsoft.com/office/officeart/2005/8/layout/process1"/>
    <dgm:cxn modelId="{5CB12ACB-193C-44E6-9374-C6B8FA040C6A}" type="presParOf" srcId="{CBFABC57-098C-4A07-96A1-563AF9442E41}" destId="{A5A6FC35-BC66-407F-9D6F-2D89EECD36F2}" srcOrd="1" destOrd="0" presId="urn:microsoft.com/office/officeart/2005/8/layout/process1"/>
    <dgm:cxn modelId="{DBC68F21-B86A-49C5-9B67-1F7733804395}" type="presParOf" srcId="{A5A6FC35-BC66-407F-9D6F-2D89EECD36F2}" destId="{438DE083-C308-4E98-AB89-04D4F99E6214}" srcOrd="0" destOrd="0" presId="urn:microsoft.com/office/officeart/2005/8/layout/process1"/>
    <dgm:cxn modelId="{8B8F9308-4448-46A8-808C-476306FED82D}" type="presParOf" srcId="{CBFABC57-098C-4A07-96A1-563AF9442E41}" destId="{0FB073E5-F265-445B-BAC5-E7D3E0441DC0}" srcOrd="2" destOrd="0" presId="urn:microsoft.com/office/officeart/2005/8/layout/process1"/>
    <dgm:cxn modelId="{EA3D8083-3F2C-468A-8922-B420AB60A445}" type="presParOf" srcId="{CBFABC57-098C-4A07-96A1-563AF9442E41}" destId="{A0AD3365-0F40-4FF1-BB22-39AF146DEA6B}" srcOrd="3" destOrd="0" presId="urn:microsoft.com/office/officeart/2005/8/layout/process1"/>
    <dgm:cxn modelId="{448B3320-4129-4829-84AE-FB4563C3ADBC}" type="presParOf" srcId="{A0AD3365-0F40-4FF1-BB22-39AF146DEA6B}" destId="{0C0D535C-09B4-45D2-B8BF-CA3AFCCDBC65}" srcOrd="0" destOrd="0" presId="urn:microsoft.com/office/officeart/2005/8/layout/process1"/>
    <dgm:cxn modelId="{44B581BA-69C8-4C0D-A61F-A5DF70F2D213}" type="presParOf" srcId="{CBFABC57-098C-4A07-96A1-563AF9442E41}" destId="{5D63C11C-9401-466D-948F-ABC0C7B6AE0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55E9E4-6F7A-48A9-986C-F7D66EE65A0A}" type="doc">
      <dgm:prSet loTypeId="urn:microsoft.com/office/officeart/2005/8/layout/process1" loCatId="process" qsTypeId="urn:microsoft.com/office/officeart/2005/8/quickstyle/simple1" qsCatId="simple" csTypeId="urn:microsoft.com/office/officeart/2005/8/colors/accent1_2" csCatId="accent1" phldr="1"/>
      <dgm:spPr/>
    </dgm:pt>
    <dgm:pt modelId="{EFDAD591-6575-440A-B619-E844A79B82A0}">
      <dgm:prSet phldrT="[Text]"/>
      <dgm:spPr/>
      <dgm:t>
        <a:bodyPr/>
        <a:lstStyle/>
        <a:p>
          <a:r>
            <a:rPr lang="en-GB" dirty="0"/>
            <a:t>Automatism </a:t>
          </a:r>
        </a:p>
      </dgm:t>
    </dgm:pt>
    <dgm:pt modelId="{F7CDFC52-89CF-497A-B16C-13BE4D5AA606}" type="parTrans" cxnId="{1CE22B40-94F8-4FF4-8690-D45F16D2F10E}">
      <dgm:prSet/>
      <dgm:spPr/>
      <dgm:t>
        <a:bodyPr/>
        <a:lstStyle/>
        <a:p>
          <a:endParaRPr lang="en-GB"/>
        </a:p>
      </dgm:t>
    </dgm:pt>
    <dgm:pt modelId="{A0D91B26-0106-4D2D-A9FC-C7D9AFB01610}" type="sibTrans" cxnId="{1CE22B40-94F8-4FF4-8690-D45F16D2F10E}">
      <dgm:prSet/>
      <dgm:spPr/>
      <dgm:t>
        <a:bodyPr/>
        <a:lstStyle/>
        <a:p>
          <a:endParaRPr lang="en-GB"/>
        </a:p>
      </dgm:t>
    </dgm:pt>
    <dgm:pt modelId="{8FF2F57F-469B-46B8-8234-F73FD81A71FC}">
      <dgm:prSet phldrT="[Text]" custT="1"/>
      <dgm:spPr/>
      <dgm:t>
        <a:bodyPr/>
        <a:lstStyle/>
        <a:p>
          <a:r>
            <a:rPr lang="en-GB" sz="2400" dirty="0"/>
            <a:t>External factor </a:t>
          </a:r>
        </a:p>
      </dgm:t>
    </dgm:pt>
    <dgm:pt modelId="{07917ADC-988E-4C85-851D-B5E8E3ACDF08}" type="parTrans" cxnId="{CE49250E-BAEC-4763-8CAF-A8F01423CC29}">
      <dgm:prSet/>
      <dgm:spPr/>
      <dgm:t>
        <a:bodyPr/>
        <a:lstStyle/>
        <a:p>
          <a:endParaRPr lang="en-GB"/>
        </a:p>
      </dgm:t>
    </dgm:pt>
    <dgm:pt modelId="{A3A99DCF-73D2-423E-83AC-0CCC71DFDB2F}" type="sibTrans" cxnId="{CE49250E-BAEC-4763-8CAF-A8F01423CC29}">
      <dgm:prSet/>
      <dgm:spPr/>
      <dgm:t>
        <a:bodyPr/>
        <a:lstStyle/>
        <a:p>
          <a:endParaRPr lang="en-GB"/>
        </a:p>
      </dgm:t>
    </dgm:pt>
    <dgm:pt modelId="{87055B66-1CB8-4F67-8CA2-CB9A21E08D57}">
      <dgm:prSet phldrT="[Text]"/>
      <dgm:spPr/>
      <dgm:t>
        <a:bodyPr/>
        <a:lstStyle/>
        <a:p>
          <a:r>
            <a:rPr lang="en-GB" dirty="0"/>
            <a:t>Including muscle spasms/concussion</a:t>
          </a:r>
        </a:p>
      </dgm:t>
    </dgm:pt>
    <dgm:pt modelId="{6FB73BE6-E7D8-4D70-A47A-DF55B99D70B5}" type="parTrans" cxnId="{687D952C-7D1B-4DF7-8CA6-0ADFDBC7A212}">
      <dgm:prSet/>
      <dgm:spPr/>
      <dgm:t>
        <a:bodyPr/>
        <a:lstStyle/>
        <a:p>
          <a:endParaRPr lang="en-GB"/>
        </a:p>
      </dgm:t>
    </dgm:pt>
    <dgm:pt modelId="{7CCB577F-59E6-46C0-8CF4-C533267CE42F}" type="sibTrans" cxnId="{687D952C-7D1B-4DF7-8CA6-0ADFDBC7A212}">
      <dgm:prSet/>
      <dgm:spPr/>
      <dgm:t>
        <a:bodyPr/>
        <a:lstStyle/>
        <a:p>
          <a:endParaRPr lang="en-GB"/>
        </a:p>
      </dgm:t>
    </dgm:pt>
    <dgm:pt modelId="{C0D0FD58-A5AF-4252-A717-5BFA56731C35}" type="pres">
      <dgm:prSet presAssocID="{CF55E9E4-6F7A-48A9-986C-F7D66EE65A0A}" presName="Name0" presStyleCnt="0">
        <dgm:presLayoutVars>
          <dgm:dir/>
          <dgm:resizeHandles val="exact"/>
        </dgm:presLayoutVars>
      </dgm:prSet>
      <dgm:spPr/>
    </dgm:pt>
    <dgm:pt modelId="{251C5627-AEC7-4364-9A18-4C8A573117B2}" type="pres">
      <dgm:prSet presAssocID="{EFDAD591-6575-440A-B619-E844A79B82A0}" presName="node" presStyleLbl="node1" presStyleIdx="0" presStyleCnt="3">
        <dgm:presLayoutVars>
          <dgm:bulletEnabled val="1"/>
        </dgm:presLayoutVars>
      </dgm:prSet>
      <dgm:spPr/>
    </dgm:pt>
    <dgm:pt modelId="{344F0A19-9D98-4CFA-B23C-5B9136849102}" type="pres">
      <dgm:prSet presAssocID="{A0D91B26-0106-4D2D-A9FC-C7D9AFB01610}" presName="sibTrans" presStyleLbl="sibTrans2D1" presStyleIdx="0" presStyleCnt="2"/>
      <dgm:spPr/>
    </dgm:pt>
    <dgm:pt modelId="{C04EAD1C-3CD5-4CE4-83A7-DCF2709E6178}" type="pres">
      <dgm:prSet presAssocID="{A0D91B26-0106-4D2D-A9FC-C7D9AFB01610}" presName="connectorText" presStyleLbl="sibTrans2D1" presStyleIdx="0" presStyleCnt="2"/>
      <dgm:spPr/>
    </dgm:pt>
    <dgm:pt modelId="{F348C0B2-1B47-44C6-BAA5-47924EB71F32}" type="pres">
      <dgm:prSet presAssocID="{8FF2F57F-469B-46B8-8234-F73FD81A71FC}" presName="node" presStyleLbl="node1" presStyleIdx="1" presStyleCnt="3">
        <dgm:presLayoutVars>
          <dgm:bulletEnabled val="1"/>
        </dgm:presLayoutVars>
      </dgm:prSet>
      <dgm:spPr/>
    </dgm:pt>
    <dgm:pt modelId="{243DF6DE-8D7D-40FB-99CB-E30EBED6D629}" type="pres">
      <dgm:prSet presAssocID="{A3A99DCF-73D2-423E-83AC-0CCC71DFDB2F}" presName="sibTrans" presStyleLbl="sibTrans2D1" presStyleIdx="1" presStyleCnt="2"/>
      <dgm:spPr/>
    </dgm:pt>
    <dgm:pt modelId="{E6EF2F19-ED0B-4A03-B98A-CB82EAC4DDA2}" type="pres">
      <dgm:prSet presAssocID="{A3A99DCF-73D2-423E-83AC-0CCC71DFDB2F}" presName="connectorText" presStyleLbl="sibTrans2D1" presStyleIdx="1" presStyleCnt="2"/>
      <dgm:spPr/>
    </dgm:pt>
    <dgm:pt modelId="{E50D2A07-5F6C-4B5E-BDC3-BAA56CC158F7}" type="pres">
      <dgm:prSet presAssocID="{87055B66-1CB8-4F67-8CA2-CB9A21E08D57}" presName="node" presStyleLbl="node1" presStyleIdx="2" presStyleCnt="3">
        <dgm:presLayoutVars>
          <dgm:bulletEnabled val="1"/>
        </dgm:presLayoutVars>
      </dgm:prSet>
      <dgm:spPr/>
    </dgm:pt>
  </dgm:ptLst>
  <dgm:cxnLst>
    <dgm:cxn modelId="{5DAF4F08-B865-4C1A-9CD8-28C028AEC996}" type="presOf" srcId="{8FF2F57F-469B-46B8-8234-F73FD81A71FC}" destId="{F348C0B2-1B47-44C6-BAA5-47924EB71F32}" srcOrd="0" destOrd="0" presId="urn:microsoft.com/office/officeart/2005/8/layout/process1"/>
    <dgm:cxn modelId="{CE49250E-BAEC-4763-8CAF-A8F01423CC29}" srcId="{CF55E9E4-6F7A-48A9-986C-F7D66EE65A0A}" destId="{8FF2F57F-469B-46B8-8234-F73FD81A71FC}" srcOrd="1" destOrd="0" parTransId="{07917ADC-988E-4C85-851D-B5E8E3ACDF08}" sibTransId="{A3A99DCF-73D2-423E-83AC-0CCC71DFDB2F}"/>
    <dgm:cxn modelId="{687D952C-7D1B-4DF7-8CA6-0ADFDBC7A212}" srcId="{CF55E9E4-6F7A-48A9-986C-F7D66EE65A0A}" destId="{87055B66-1CB8-4F67-8CA2-CB9A21E08D57}" srcOrd="2" destOrd="0" parTransId="{6FB73BE6-E7D8-4D70-A47A-DF55B99D70B5}" sibTransId="{7CCB577F-59E6-46C0-8CF4-C533267CE42F}"/>
    <dgm:cxn modelId="{A9635F3F-B58B-46D2-82F4-45897B06533F}" type="presOf" srcId="{A0D91B26-0106-4D2D-A9FC-C7D9AFB01610}" destId="{C04EAD1C-3CD5-4CE4-83A7-DCF2709E6178}" srcOrd="1" destOrd="0" presId="urn:microsoft.com/office/officeart/2005/8/layout/process1"/>
    <dgm:cxn modelId="{1CE22B40-94F8-4FF4-8690-D45F16D2F10E}" srcId="{CF55E9E4-6F7A-48A9-986C-F7D66EE65A0A}" destId="{EFDAD591-6575-440A-B619-E844A79B82A0}" srcOrd="0" destOrd="0" parTransId="{F7CDFC52-89CF-497A-B16C-13BE4D5AA606}" sibTransId="{A0D91B26-0106-4D2D-A9FC-C7D9AFB01610}"/>
    <dgm:cxn modelId="{7B224146-F9EA-446A-8F67-22FED0355487}" type="presOf" srcId="{CF55E9E4-6F7A-48A9-986C-F7D66EE65A0A}" destId="{C0D0FD58-A5AF-4252-A717-5BFA56731C35}" srcOrd="0" destOrd="0" presId="urn:microsoft.com/office/officeart/2005/8/layout/process1"/>
    <dgm:cxn modelId="{A162EF68-6AE3-4CAF-9BD3-1EF551EAD37D}" type="presOf" srcId="{A0D91B26-0106-4D2D-A9FC-C7D9AFB01610}" destId="{344F0A19-9D98-4CFA-B23C-5B9136849102}" srcOrd="0" destOrd="0" presId="urn:microsoft.com/office/officeart/2005/8/layout/process1"/>
    <dgm:cxn modelId="{585E074F-9956-4A2F-9010-3EB3AD2B7697}" type="presOf" srcId="{87055B66-1CB8-4F67-8CA2-CB9A21E08D57}" destId="{E50D2A07-5F6C-4B5E-BDC3-BAA56CC158F7}" srcOrd="0" destOrd="0" presId="urn:microsoft.com/office/officeart/2005/8/layout/process1"/>
    <dgm:cxn modelId="{4B3E429B-1874-42A8-B63E-21A94ED6AB17}" type="presOf" srcId="{EFDAD591-6575-440A-B619-E844A79B82A0}" destId="{251C5627-AEC7-4364-9A18-4C8A573117B2}" srcOrd="0" destOrd="0" presId="urn:microsoft.com/office/officeart/2005/8/layout/process1"/>
    <dgm:cxn modelId="{47FED5E9-C75E-44FB-AF24-3FE97E0B0D9F}" type="presOf" srcId="{A3A99DCF-73D2-423E-83AC-0CCC71DFDB2F}" destId="{E6EF2F19-ED0B-4A03-B98A-CB82EAC4DDA2}" srcOrd="1" destOrd="0" presId="urn:microsoft.com/office/officeart/2005/8/layout/process1"/>
    <dgm:cxn modelId="{623531F4-B90A-49A1-BBF8-F986896E9709}" type="presOf" srcId="{A3A99DCF-73D2-423E-83AC-0CCC71DFDB2F}" destId="{243DF6DE-8D7D-40FB-99CB-E30EBED6D629}" srcOrd="0" destOrd="0" presId="urn:microsoft.com/office/officeart/2005/8/layout/process1"/>
    <dgm:cxn modelId="{29D97E37-611C-4B35-AF62-26958D861178}" type="presParOf" srcId="{C0D0FD58-A5AF-4252-A717-5BFA56731C35}" destId="{251C5627-AEC7-4364-9A18-4C8A573117B2}" srcOrd="0" destOrd="0" presId="urn:microsoft.com/office/officeart/2005/8/layout/process1"/>
    <dgm:cxn modelId="{46C71E22-E680-4F0D-8844-404E27B85AF9}" type="presParOf" srcId="{C0D0FD58-A5AF-4252-A717-5BFA56731C35}" destId="{344F0A19-9D98-4CFA-B23C-5B9136849102}" srcOrd="1" destOrd="0" presId="urn:microsoft.com/office/officeart/2005/8/layout/process1"/>
    <dgm:cxn modelId="{F33048C1-E64A-4E8C-B290-AADBF3ED660B}" type="presParOf" srcId="{344F0A19-9D98-4CFA-B23C-5B9136849102}" destId="{C04EAD1C-3CD5-4CE4-83A7-DCF2709E6178}" srcOrd="0" destOrd="0" presId="urn:microsoft.com/office/officeart/2005/8/layout/process1"/>
    <dgm:cxn modelId="{37463CE4-0D27-4285-9FE7-4B561811BE81}" type="presParOf" srcId="{C0D0FD58-A5AF-4252-A717-5BFA56731C35}" destId="{F348C0B2-1B47-44C6-BAA5-47924EB71F32}" srcOrd="2" destOrd="0" presId="urn:microsoft.com/office/officeart/2005/8/layout/process1"/>
    <dgm:cxn modelId="{F4770395-B5AD-4AFE-8F62-9FDBA5AFF76A}" type="presParOf" srcId="{C0D0FD58-A5AF-4252-A717-5BFA56731C35}" destId="{243DF6DE-8D7D-40FB-99CB-E30EBED6D629}" srcOrd="3" destOrd="0" presId="urn:microsoft.com/office/officeart/2005/8/layout/process1"/>
    <dgm:cxn modelId="{7DF4049D-0AA6-4788-AD0E-8AE83B9A4520}" type="presParOf" srcId="{243DF6DE-8D7D-40FB-99CB-E30EBED6D629}" destId="{E6EF2F19-ED0B-4A03-B98A-CB82EAC4DDA2}" srcOrd="0" destOrd="0" presId="urn:microsoft.com/office/officeart/2005/8/layout/process1"/>
    <dgm:cxn modelId="{C6C03325-3B3F-4A36-A7F7-2AB445A1513E}" type="presParOf" srcId="{C0D0FD58-A5AF-4252-A717-5BFA56731C35}" destId="{E50D2A07-5F6C-4B5E-BDC3-BAA56CC158F7}"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62A3E-F93B-4475-8D32-4D6933EB7C5A}">
      <dsp:nvSpPr>
        <dsp:cNvPr id="0" name=""/>
        <dsp:cNvSpPr/>
      </dsp:nvSpPr>
      <dsp:spPr>
        <a:xfrm>
          <a:off x="1292187" y="294439"/>
          <a:ext cx="1944000" cy="1944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1BAE66-F3E1-4A3A-81C7-9FB6ACBFFEC7}">
      <dsp:nvSpPr>
        <dsp:cNvPr id="0" name=""/>
        <dsp:cNvSpPr/>
      </dsp:nvSpPr>
      <dsp:spPr>
        <a:xfrm>
          <a:off x="104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t>To </a:t>
          </a:r>
          <a:r>
            <a:rPr lang="en-US" sz="1800" b="1" kern="1200" dirty="0"/>
            <a:t>recap</a:t>
          </a:r>
          <a:r>
            <a:rPr lang="en-US" sz="1800" kern="1200" dirty="0"/>
            <a:t> and </a:t>
          </a:r>
          <a:r>
            <a:rPr lang="en-US" sz="1800" b="1" kern="1200" dirty="0"/>
            <a:t>discuss</a:t>
          </a:r>
          <a:r>
            <a:rPr lang="en-US" sz="1800" kern="1200" dirty="0"/>
            <a:t> </a:t>
          </a:r>
          <a:r>
            <a:rPr lang="en-US" sz="1800" kern="1200" dirty="0" err="1"/>
            <a:t>defences</a:t>
          </a:r>
          <a:r>
            <a:rPr lang="en-US" sz="1800" kern="1200" dirty="0"/>
            <a:t> that have been covered over the course of the module.</a:t>
          </a:r>
        </a:p>
      </dsp:txBody>
      <dsp:txXfrm>
        <a:off x="104187" y="2708787"/>
        <a:ext cx="4320000" cy="720000"/>
      </dsp:txXfrm>
    </dsp:sp>
    <dsp:sp modelId="{FEA1EACC-E880-4ABC-96AF-8074AB7A6871}">
      <dsp:nvSpPr>
        <dsp:cNvPr id="0" name=""/>
        <dsp:cNvSpPr/>
      </dsp:nvSpPr>
      <dsp:spPr>
        <a:xfrm>
          <a:off x="6368187" y="29443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B65FE7-11E9-47CB-A827-4A08CE361E59}">
      <dsp:nvSpPr>
        <dsp:cNvPr id="0" name=""/>
        <dsp:cNvSpPr/>
      </dsp:nvSpPr>
      <dsp:spPr>
        <a:xfrm>
          <a:off x="5180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Draft Session</a:t>
          </a:r>
        </a:p>
      </dsp:txBody>
      <dsp:txXfrm>
        <a:off x="5180187" y="2708787"/>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63CC5-4CD4-0241-8D87-92C72EE16B49}">
      <dsp:nvSpPr>
        <dsp:cNvPr id="0" name=""/>
        <dsp:cNvSpPr/>
      </dsp:nvSpPr>
      <dsp:spPr>
        <a:xfrm>
          <a:off x="11487"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711200">
            <a:lnSpc>
              <a:spcPct val="90000"/>
            </a:lnSpc>
            <a:spcBef>
              <a:spcPct val="0"/>
            </a:spcBef>
            <a:spcAft>
              <a:spcPct val="35000"/>
            </a:spcAft>
            <a:buNone/>
          </a:pPr>
          <a:r>
            <a:rPr lang="en-US" sz="1600" kern="1200" dirty="0"/>
            <a:t>By the end of the session, students will be able to:</a:t>
          </a:r>
        </a:p>
      </dsp:txBody>
      <dsp:txXfrm>
        <a:off x="11487" y="668631"/>
        <a:ext cx="2314232" cy="694269"/>
      </dsp:txXfrm>
    </dsp:sp>
    <dsp:sp modelId="{C1A8223A-FE72-B14E-8FD8-C27F7C91EE1A}">
      <dsp:nvSpPr>
        <dsp:cNvPr id="0" name=""/>
        <dsp:cNvSpPr/>
      </dsp:nvSpPr>
      <dsp:spPr>
        <a:xfrm>
          <a:off x="11487"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BD4293-1220-F04A-850E-4A69EEFC2501}">
      <dsp:nvSpPr>
        <dsp:cNvPr id="0" name=""/>
        <dsp:cNvSpPr/>
      </dsp:nvSpPr>
      <dsp:spPr>
        <a:xfrm>
          <a:off x="2433510"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1066800">
            <a:lnSpc>
              <a:spcPct val="90000"/>
            </a:lnSpc>
            <a:spcBef>
              <a:spcPct val="0"/>
            </a:spcBef>
            <a:spcAft>
              <a:spcPct val="35000"/>
            </a:spcAft>
            <a:buNone/>
          </a:pPr>
          <a:r>
            <a:rPr lang="en-US" sz="2400" kern="1200"/>
            <a:t>Summarise</a:t>
          </a:r>
        </a:p>
      </dsp:txBody>
      <dsp:txXfrm>
        <a:off x="2433510" y="668631"/>
        <a:ext cx="2314232" cy="694269"/>
      </dsp:txXfrm>
    </dsp:sp>
    <dsp:sp modelId="{18673158-0E08-254F-A183-FA6B158A1BDD}">
      <dsp:nvSpPr>
        <dsp:cNvPr id="0" name=""/>
        <dsp:cNvSpPr/>
      </dsp:nvSpPr>
      <dsp:spPr>
        <a:xfrm>
          <a:off x="2433510"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595" tIns="228595" rIns="228595" bIns="228595" numCol="1" spcCol="1270" anchor="t" anchorCtr="0">
          <a:noAutofit/>
        </a:bodyPr>
        <a:lstStyle/>
        <a:p>
          <a:pPr marL="0" lvl="0" indent="0" algn="l" defTabSz="800100">
            <a:lnSpc>
              <a:spcPct val="90000"/>
            </a:lnSpc>
            <a:spcBef>
              <a:spcPct val="0"/>
            </a:spcBef>
            <a:spcAft>
              <a:spcPct val="35000"/>
            </a:spcAft>
            <a:buNone/>
          </a:pPr>
          <a:r>
            <a:rPr lang="en-US" sz="1800" b="1" kern="1200" dirty="0" err="1"/>
            <a:t>Summarise</a:t>
          </a:r>
          <a:r>
            <a:rPr lang="en-US" sz="1800" kern="1200" dirty="0"/>
            <a:t> the </a:t>
          </a:r>
          <a:r>
            <a:rPr lang="en-US" sz="1800" kern="1200" dirty="0" err="1"/>
            <a:t>defences</a:t>
          </a:r>
          <a:r>
            <a:rPr lang="en-US" sz="1800" kern="1200" dirty="0"/>
            <a:t> covered over the course of the module.</a:t>
          </a:r>
        </a:p>
      </dsp:txBody>
      <dsp:txXfrm>
        <a:off x="2433510" y="1362901"/>
        <a:ext cx="2314232" cy="1419079"/>
      </dsp:txXfrm>
    </dsp:sp>
    <dsp:sp modelId="{AA731D5C-46C7-A645-BF27-46CA204CE1C9}">
      <dsp:nvSpPr>
        <dsp:cNvPr id="0" name=""/>
        <dsp:cNvSpPr/>
      </dsp:nvSpPr>
      <dsp:spPr>
        <a:xfrm>
          <a:off x="4855532"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4855532" y="668631"/>
        <a:ext cx="2314232" cy="694269"/>
      </dsp:txXfrm>
    </dsp:sp>
    <dsp:sp modelId="{A4E9A789-599F-1445-AD98-98DCEAD75666}">
      <dsp:nvSpPr>
        <dsp:cNvPr id="0" name=""/>
        <dsp:cNvSpPr/>
      </dsp:nvSpPr>
      <dsp:spPr>
        <a:xfrm>
          <a:off x="4855532"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595" tIns="228595" rIns="228595" bIns="228595" numCol="1" spcCol="1270" anchor="t" anchorCtr="0">
          <a:noAutofit/>
        </a:bodyPr>
        <a:lstStyle/>
        <a:p>
          <a:pPr marL="0" lvl="0" indent="0" algn="l" defTabSz="800100">
            <a:lnSpc>
              <a:spcPct val="90000"/>
            </a:lnSpc>
            <a:spcBef>
              <a:spcPct val="0"/>
            </a:spcBef>
            <a:spcAft>
              <a:spcPct val="35000"/>
            </a:spcAft>
            <a:buNone/>
          </a:pPr>
          <a:r>
            <a:rPr lang="en-US" sz="1800" b="1" kern="1200" dirty="0"/>
            <a:t>Discuss</a:t>
          </a:r>
          <a:r>
            <a:rPr lang="en-US" sz="1800" kern="1200" dirty="0"/>
            <a:t> the differences between insanity and automatism.</a:t>
          </a:r>
        </a:p>
      </dsp:txBody>
      <dsp:txXfrm>
        <a:off x="4855532" y="1362901"/>
        <a:ext cx="2314232" cy="1419079"/>
      </dsp:txXfrm>
    </dsp:sp>
    <dsp:sp modelId="{159C6F5B-167C-CD42-8859-BF5574A68866}">
      <dsp:nvSpPr>
        <dsp:cNvPr id="0" name=""/>
        <dsp:cNvSpPr/>
      </dsp:nvSpPr>
      <dsp:spPr>
        <a:xfrm>
          <a:off x="7277554"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1066800">
            <a:lnSpc>
              <a:spcPct val="90000"/>
            </a:lnSpc>
            <a:spcBef>
              <a:spcPct val="0"/>
            </a:spcBef>
            <a:spcAft>
              <a:spcPct val="35000"/>
            </a:spcAft>
            <a:buNone/>
          </a:pPr>
          <a:r>
            <a:rPr lang="en-US" sz="2400" kern="1200"/>
            <a:t>Apply</a:t>
          </a:r>
        </a:p>
      </dsp:txBody>
      <dsp:txXfrm>
        <a:off x="7277554" y="668631"/>
        <a:ext cx="2314232" cy="694269"/>
      </dsp:txXfrm>
    </dsp:sp>
    <dsp:sp modelId="{C41DBA56-B642-5C43-B01A-037E8E97736B}">
      <dsp:nvSpPr>
        <dsp:cNvPr id="0" name=""/>
        <dsp:cNvSpPr/>
      </dsp:nvSpPr>
      <dsp:spPr>
        <a:xfrm>
          <a:off x="7277554"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595" tIns="228595" rIns="228595" bIns="228595" numCol="1" spcCol="1270" anchor="t" anchorCtr="0">
          <a:noAutofit/>
        </a:bodyPr>
        <a:lstStyle/>
        <a:p>
          <a:pPr marL="0" lvl="0" indent="0" algn="l" defTabSz="800100">
            <a:lnSpc>
              <a:spcPct val="90000"/>
            </a:lnSpc>
            <a:spcBef>
              <a:spcPct val="0"/>
            </a:spcBef>
            <a:spcAft>
              <a:spcPct val="35000"/>
            </a:spcAft>
            <a:buNone/>
          </a:pPr>
          <a:r>
            <a:rPr lang="en-US" sz="1800" b="1" kern="1200" dirty="0"/>
            <a:t>Apply</a:t>
          </a:r>
          <a:r>
            <a:rPr lang="en-US" sz="1800" kern="1200" dirty="0"/>
            <a:t> </a:t>
          </a:r>
          <a:r>
            <a:rPr lang="en-US" sz="1800" kern="1200" dirty="0" err="1"/>
            <a:t>defences</a:t>
          </a:r>
          <a:r>
            <a:rPr lang="en-US" sz="1800" kern="1200" dirty="0"/>
            <a:t> to given scenarios</a:t>
          </a:r>
        </a:p>
      </dsp:txBody>
      <dsp:txXfrm>
        <a:off x="7277554" y="1362901"/>
        <a:ext cx="2314232" cy="14190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05A80-EDF5-C245-8D48-1EF73A3A2A77}">
      <dsp:nvSpPr>
        <dsp:cNvPr id="0" name=""/>
        <dsp:cNvSpPr/>
      </dsp:nvSpPr>
      <dsp:spPr>
        <a:xfrm>
          <a:off x="428591" y="2872"/>
          <a:ext cx="4215171" cy="371748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A defendant who wishes to plead ‘insane’ at the time of the offence must show that they were suffering from a </a:t>
          </a:r>
          <a:r>
            <a:rPr lang="en-US" sz="2000" b="1" kern="1200" dirty="0">
              <a:latin typeface="+mn-lt"/>
            </a:rPr>
            <a:t>defect of reason</a:t>
          </a:r>
          <a:r>
            <a:rPr lang="en-US" sz="2000" kern="1200" dirty="0">
              <a:latin typeface="+mn-lt"/>
            </a:rPr>
            <a:t> caused by a disease of the mind, which meant that either:</a:t>
          </a:r>
        </a:p>
        <a:p>
          <a:pPr marL="228600" lvl="1" indent="-228600" algn="l" defTabSz="889000">
            <a:lnSpc>
              <a:spcPct val="90000"/>
            </a:lnSpc>
            <a:spcBef>
              <a:spcPct val="0"/>
            </a:spcBef>
            <a:spcAft>
              <a:spcPct val="15000"/>
            </a:spcAft>
            <a:buChar char="•"/>
          </a:pPr>
          <a:r>
            <a:rPr lang="en-US" sz="2000" kern="1200" dirty="0">
              <a:latin typeface="+mn-lt"/>
            </a:rPr>
            <a:t>They did  not know </a:t>
          </a:r>
          <a:r>
            <a:rPr lang="en-GB" sz="2000" kern="1200" dirty="0">
              <a:latin typeface="+mn-lt"/>
            </a:rPr>
            <a:t>the nature of quality of their actions; or</a:t>
          </a:r>
          <a:endParaRPr lang="en-US" sz="2000" kern="1200" dirty="0">
            <a:latin typeface="+mn-lt"/>
          </a:endParaRPr>
        </a:p>
        <a:p>
          <a:pPr marL="228600" lvl="1" indent="-228600" algn="l" defTabSz="889000">
            <a:lnSpc>
              <a:spcPct val="90000"/>
            </a:lnSpc>
            <a:spcBef>
              <a:spcPct val="0"/>
            </a:spcBef>
            <a:spcAft>
              <a:spcPct val="15000"/>
            </a:spcAft>
            <a:buChar char="•"/>
          </a:pPr>
          <a:r>
            <a:rPr lang="en-GB" sz="2000" kern="1200" dirty="0">
              <a:latin typeface="+mn-lt"/>
            </a:rPr>
            <a:t>They did not know what they were doing was wrong</a:t>
          </a:r>
          <a:endParaRPr lang="en-US" sz="2000" kern="1200" dirty="0">
            <a:latin typeface="+mn-lt"/>
          </a:endParaRPr>
        </a:p>
      </dsp:txBody>
      <dsp:txXfrm>
        <a:off x="537472" y="111753"/>
        <a:ext cx="3997409" cy="3499720"/>
      </dsp:txXfrm>
    </dsp:sp>
    <dsp:sp modelId="{DD21FDAF-6FD0-954A-9B0C-75BFE5EE7F6F}">
      <dsp:nvSpPr>
        <dsp:cNvPr id="0" name=""/>
        <dsp:cNvSpPr/>
      </dsp:nvSpPr>
      <dsp:spPr>
        <a:xfrm>
          <a:off x="4906415" y="1491513"/>
          <a:ext cx="632751" cy="7402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906415" y="1639553"/>
        <a:ext cx="442926" cy="444120"/>
      </dsp:txXfrm>
    </dsp:sp>
    <dsp:sp modelId="{4661CE8F-F16E-1042-AC16-5FB005692774}">
      <dsp:nvSpPr>
        <dsp:cNvPr id="0" name=""/>
        <dsp:cNvSpPr/>
      </dsp:nvSpPr>
      <dsp:spPr>
        <a:xfrm>
          <a:off x="5837634" y="966210"/>
          <a:ext cx="4182698" cy="179080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If successful the ‘D’ will be found ‘not guilty but insane’ </a:t>
          </a:r>
          <a:r>
            <a:rPr lang="en-GB" sz="2800" b="1" kern="1200" dirty="0"/>
            <a:t>[</a:t>
          </a:r>
          <a:r>
            <a:rPr lang="en-GB" sz="2800" b="1" i="1" kern="1200" dirty="0"/>
            <a:t>R v Sullivan 1984]. </a:t>
          </a:r>
          <a:endParaRPr lang="en-US" sz="2800" b="1" kern="1200" dirty="0"/>
        </a:p>
      </dsp:txBody>
      <dsp:txXfrm>
        <a:off x="5890085" y="1018661"/>
        <a:ext cx="4077796" cy="16859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6F365-7C62-2840-B02C-6BA578EFE157}">
      <dsp:nvSpPr>
        <dsp:cNvPr id="0" name=""/>
        <dsp:cNvSpPr/>
      </dsp:nvSpPr>
      <dsp:spPr>
        <a:xfrm>
          <a:off x="0" y="30428"/>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err="1"/>
            <a:t>M’Naghten</a:t>
          </a:r>
          <a:r>
            <a:rPr lang="en-GB" sz="2400" b="1" kern="1200" dirty="0"/>
            <a:t> (1843) 10 Cl &amp; F 200- </a:t>
          </a:r>
          <a:endParaRPr lang="en-US" sz="2400" b="1" kern="1200" dirty="0"/>
        </a:p>
      </dsp:txBody>
      <dsp:txXfrm>
        <a:off x="29985" y="60413"/>
        <a:ext cx="5853467" cy="554280"/>
      </dsp:txXfrm>
    </dsp:sp>
    <dsp:sp modelId="{5E5F32A2-785F-AE4A-A7FB-4F8DD529CAD3}">
      <dsp:nvSpPr>
        <dsp:cNvPr id="0" name=""/>
        <dsp:cNvSpPr/>
      </dsp:nvSpPr>
      <dsp:spPr>
        <a:xfrm>
          <a:off x="0" y="690758"/>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(a) presumption that every man is sane</a:t>
          </a:r>
          <a:endParaRPr lang="en-US" sz="1600" kern="1200"/>
        </a:p>
      </dsp:txBody>
      <dsp:txXfrm>
        <a:off x="29985" y="720743"/>
        <a:ext cx="5853467" cy="554280"/>
      </dsp:txXfrm>
    </dsp:sp>
    <dsp:sp modelId="{68CFAC86-08BA-924E-9CE4-24DB357F42B9}">
      <dsp:nvSpPr>
        <dsp:cNvPr id="0" name=""/>
        <dsp:cNvSpPr/>
      </dsp:nvSpPr>
      <dsp:spPr>
        <a:xfrm>
          <a:off x="0" y="1351088"/>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(b) Can be rebutted if on the balance of probabilities can prove that; when the offence was committed:</a:t>
          </a:r>
          <a:endParaRPr lang="en-US" sz="1600" kern="1200"/>
        </a:p>
      </dsp:txBody>
      <dsp:txXfrm>
        <a:off x="29985" y="1381073"/>
        <a:ext cx="5853467" cy="554280"/>
      </dsp:txXfrm>
    </dsp:sp>
    <dsp:sp modelId="{257A4810-999D-6D43-8ADA-C5DAAFDEA220}">
      <dsp:nvSpPr>
        <dsp:cNvPr id="0" name=""/>
        <dsp:cNvSpPr/>
      </dsp:nvSpPr>
      <dsp:spPr>
        <a:xfrm>
          <a:off x="0" y="2011419"/>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 defect of reason </a:t>
          </a:r>
          <a:endParaRPr lang="en-US" sz="1600" kern="1200"/>
        </a:p>
      </dsp:txBody>
      <dsp:txXfrm>
        <a:off x="29985" y="2041404"/>
        <a:ext cx="5853467" cy="554280"/>
      </dsp:txXfrm>
    </dsp:sp>
    <dsp:sp modelId="{7C244DF7-9953-7F49-98B1-598FA995C160}">
      <dsp:nvSpPr>
        <dsp:cNvPr id="0" name=""/>
        <dsp:cNvSpPr/>
      </dsp:nvSpPr>
      <dsp:spPr>
        <a:xfrm>
          <a:off x="0" y="2671749"/>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(ii) disease of the mind</a:t>
          </a:r>
          <a:endParaRPr lang="en-US" sz="1600" kern="1200"/>
        </a:p>
      </dsp:txBody>
      <dsp:txXfrm>
        <a:off x="29985" y="2701734"/>
        <a:ext cx="5853467" cy="554280"/>
      </dsp:txXfrm>
    </dsp:sp>
    <dsp:sp modelId="{0144ABBD-E976-714E-A18B-05D8AE1FF93A}">
      <dsp:nvSpPr>
        <dsp:cNvPr id="0" name=""/>
        <dsp:cNvSpPr/>
      </dsp:nvSpPr>
      <dsp:spPr>
        <a:xfrm>
          <a:off x="0" y="3332079"/>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(iii) he did not know the nature and quality of the act </a:t>
          </a:r>
          <a:endParaRPr lang="en-US" sz="1600" kern="1200"/>
        </a:p>
      </dsp:txBody>
      <dsp:txXfrm>
        <a:off x="29985" y="3362064"/>
        <a:ext cx="5853467" cy="554280"/>
      </dsp:txXfrm>
    </dsp:sp>
    <dsp:sp modelId="{E0E57D9E-663B-7440-BF67-3A580C939072}">
      <dsp:nvSpPr>
        <dsp:cNvPr id="0" name=""/>
        <dsp:cNvSpPr/>
      </dsp:nvSpPr>
      <dsp:spPr>
        <a:xfrm>
          <a:off x="0" y="3992409"/>
          <a:ext cx="5913437" cy="614250"/>
        </a:xfrm>
        <a:prstGeom prst="roundRect">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(iv) that he did not know what he was doing was wrong</a:t>
          </a:r>
          <a:endParaRPr lang="en-US" sz="1600" kern="1200"/>
        </a:p>
      </dsp:txBody>
      <dsp:txXfrm>
        <a:off x="29985" y="4022394"/>
        <a:ext cx="5853467" cy="554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FE7D-EF62-4DEE-91A8-9293FF1ED029}">
      <dsp:nvSpPr>
        <dsp:cNvPr id="0" name=""/>
        <dsp:cNvSpPr/>
      </dsp:nvSpPr>
      <dsp:spPr>
        <a:xfrm>
          <a:off x="8374" y="1217470"/>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Insanity </a:t>
          </a:r>
        </a:p>
      </dsp:txBody>
      <dsp:txXfrm>
        <a:off x="52360" y="1261456"/>
        <a:ext cx="2415036" cy="1413833"/>
      </dsp:txXfrm>
    </dsp:sp>
    <dsp:sp modelId="{A5A6FC35-BC66-407F-9D6F-2D89EECD36F2}">
      <dsp:nvSpPr>
        <dsp:cNvPr id="0" name=""/>
        <dsp:cNvSpPr/>
      </dsp:nvSpPr>
      <dsp:spPr>
        <a:xfrm>
          <a:off x="2761684" y="1658000"/>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761684" y="1782149"/>
        <a:ext cx="371446" cy="372448"/>
      </dsp:txXfrm>
    </dsp:sp>
    <dsp:sp modelId="{0FB073E5-F265-445B-BAC5-E7D3E0441DC0}">
      <dsp:nvSpPr>
        <dsp:cNvPr id="0" name=""/>
        <dsp:cNvSpPr/>
      </dsp:nvSpPr>
      <dsp:spPr>
        <a:xfrm>
          <a:off x="3512586" y="1217470"/>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Internal factor</a:t>
          </a:r>
        </a:p>
      </dsp:txBody>
      <dsp:txXfrm>
        <a:off x="3556572" y="1261456"/>
        <a:ext cx="2415036" cy="1413833"/>
      </dsp:txXfrm>
    </dsp:sp>
    <dsp:sp modelId="{A0AD3365-0F40-4FF1-BB22-39AF146DEA6B}">
      <dsp:nvSpPr>
        <dsp:cNvPr id="0" name=""/>
        <dsp:cNvSpPr/>
      </dsp:nvSpPr>
      <dsp:spPr>
        <a:xfrm>
          <a:off x="6265896" y="1658000"/>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265896" y="1782149"/>
        <a:ext cx="371446" cy="372448"/>
      </dsp:txXfrm>
    </dsp:sp>
    <dsp:sp modelId="{5D63C11C-9401-466D-948F-ABC0C7B6AE0C}">
      <dsp:nvSpPr>
        <dsp:cNvPr id="0" name=""/>
        <dsp:cNvSpPr/>
      </dsp:nvSpPr>
      <dsp:spPr>
        <a:xfrm>
          <a:off x="7016798" y="1217470"/>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Including Sleepwalking/ Epilepsy </a:t>
          </a:r>
        </a:p>
      </dsp:txBody>
      <dsp:txXfrm>
        <a:off x="7060784" y="1261456"/>
        <a:ext cx="2415036" cy="14138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C5627-AEC7-4364-9A18-4C8A573117B2}">
      <dsp:nvSpPr>
        <dsp:cNvPr id="0" name=""/>
        <dsp:cNvSpPr/>
      </dsp:nvSpPr>
      <dsp:spPr>
        <a:xfrm>
          <a:off x="8374" y="1402031"/>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Automatism </a:t>
          </a:r>
        </a:p>
      </dsp:txBody>
      <dsp:txXfrm>
        <a:off x="52360" y="1446017"/>
        <a:ext cx="2415036" cy="1413833"/>
      </dsp:txXfrm>
    </dsp:sp>
    <dsp:sp modelId="{344F0A19-9D98-4CFA-B23C-5B9136849102}">
      <dsp:nvSpPr>
        <dsp:cNvPr id="0" name=""/>
        <dsp:cNvSpPr/>
      </dsp:nvSpPr>
      <dsp:spPr>
        <a:xfrm>
          <a:off x="2761684" y="1842561"/>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761684" y="1966710"/>
        <a:ext cx="371446" cy="372448"/>
      </dsp:txXfrm>
    </dsp:sp>
    <dsp:sp modelId="{F348C0B2-1B47-44C6-BAA5-47924EB71F32}">
      <dsp:nvSpPr>
        <dsp:cNvPr id="0" name=""/>
        <dsp:cNvSpPr/>
      </dsp:nvSpPr>
      <dsp:spPr>
        <a:xfrm>
          <a:off x="3512586" y="1402031"/>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External factor </a:t>
          </a:r>
        </a:p>
      </dsp:txBody>
      <dsp:txXfrm>
        <a:off x="3556572" y="1446017"/>
        <a:ext cx="2415036" cy="1413833"/>
      </dsp:txXfrm>
    </dsp:sp>
    <dsp:sp modelId="{243DF6DE-8D7D-40FB-99CB-E30EBED6D629}">
      <dsp:nvSpPr>
        <dsp:cNvPr id="0" name=""/>
        <dsp:cNvSpPr/>
      </dsp:nvSpPr>
      <dsp:spPr>
        <a:xfrm>
          <a:off x="6265896" y="1842561"/>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265896" y="1966710"/>
        <a:ext cx="371446" cy="372448"/>
      </dsp:txXfrm>
    </dsp:sp>
    <dsp:sp modelId="{E50D2A07-5F6C-4B5E-BDC3-BAA56CC158F7}">
      <dsp:nvSpPr>
        <dsp:cNvPr id="0" name=""/>
        <dsp:cNvSpPr/>
      </dsp:nvSpPr>
      <dsp:spPr>
        <a:xfrm>
          <a:off x="7016798" y="1402031"/>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Including muscle spasms/concussion</a:t>
          </a:r>
        </a:p>
      </dsp:txBody>
      <dsp:txXfrm>
        <a:off x="7060784" y="1446017"/>
        <a:ext cx="2415036" cy="141383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6D4471-3354-1A41-B47A-D4042E04211B}" type="datetimeFigureOut">
              <a:rPr lang="en-US" smtClean="0"/>
              <a:t>4/23/2023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AE3D78-BF13-3E4A-A485-88C4039DF4F6}" type="slidenum">
              <a:rPr lang="en-US" smtClean="0"/>
              <a:t>‹#›</a:t>
            </a:fld>
            <a:endParaRPr lang="en-US"/>
          </a:p>
        </p:txBody>
      </p:sp>
    </p:spTree>
    <p:extLst>
      <p:ext uri="{BB962C8B-B14F-4D97-AF65-F5344CB8AC3E}">
        <p14:creationId xmlns:p14="http://schemas.microsoft.com/office/powerpoint/2010/main" val="1100981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legislation.gov.uk/ukpga/2009/25/section/55"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lawteacher.net/cases/r-v-m-naghten.php"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ps.gov.uk/legal-guidance/intoxication"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AE3D78-BF13-3E4A-A485-88C4039DF4F6}" type="slidenum">
              <a:rPr lang="en-US" smtClean="0"/>
              <a:t>1</a:t>
            </a:fld>
            <a:endParaRPr lang="en-US"/>
          </a:p>
        </p:txBody>
      </p:sp>
    </p:spTree>
    <p:extLst>
      <p:ext uri="{BB962C8B-B14F-4D97-AF65-F5344CB8AC3E}">
        <p14:creationId xmlns:p14="http://schemas.microsoft.com/office/powerpoint/2010/main" val="3111027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AE3D78-BF13-3E4A-A485-88C4039DF4F6}" type="slidenum">
              <a:rPr lang="en-US" smtClean="0"/>
              <a:t>2</a:t>
            </a:fld>
            <a:endParaRPr lang="en-US"/>
          </a:p>
        </p:txBody>
      </p:sp>
    </p:spTree>
    <p:extLst>
      <p:ext uri="{BB962C8B-B14F-4D97-AF65-F5344CB8AC3E}">
        <p14:creationId xmlns:p14="http://schemas.microsoft.com/office/powerpoint/2010/main" val="3885731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4</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5</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p:txBody>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Tree>
    <p:extLst>
      <p:ext uri="{BB962C8B-B14F-4D97-AF65-F5344CB8AC3E}">
        <p14:creationId xmlns:p14="http://schemas.microsoft.com/office/powerpoint/2010/main" val="385876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3798701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mn-lt"/>
            </a:endParaRPr>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2494422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mn-lt"/>
            </a:endParaRPr>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sng" baseline="0" dirty="0"/>
          </a:p>
          <a:p>
            <a:r>
              <a:rPr lang="en-GB" b="0" i="0" u="none" dirty="0"/>
              <a:t>Substantial</a:t>
            </a:r>
            <a:r>
              <a:rPr lang="en-GB" b="0" i="0" u="none" baseline="0" dirty="0"/>
              <a:t> = it must be more than would be experienced by the reasonable person: more than trivial but less than total impairment. </a:t>
            </a:r>
            <a:endParaRPr lang="en-GB" b="0" i="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1604141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11</a:t>
            </a:fld>
            <a:endParaRPr lang="en-GB"/>
          </a:p>
        </p:txBody>
      </p:sp>
    </p:spTree>
    <p:extLst>
      <p:ext uri="{BB962C8B-B14F-4D97-AF65-F5344CB8AC3E}">
        <p14:creationId xmlns:p14="http://schemas.microsoft.com/office/powerpoint/2010/main" val="747788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12</a:t>
            </a:fld>
            <a:endParaRPr lang="en-GB"/>
          </a:p>
        </p:txBody>
      </p:sp>
    </p:spTree>
    <p:extLst>
      <p:ext uri="{BB962C8B-B14F-4D97-AF65-F5344CB8AC3E}">
        <p14:creationId xmlns:p14="http://schemas.microsoft.com/office/powerpoint/2010/main" val="1632706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1" u="none" strike="noStrike" dirty="0">
                <a:solidFill>
                  <a:srgbClr val="000000"/>
                </a:solidFill>
                <a:effectLst/>
                <a:latin typeface="+mn-lt"/>
              </a:rPr>
              <a:t>Pearson's case</a:t>
            </a:r>
            <a:r>
              <a:rPr lang="en-GB" sz="1200" b="1" i="0" u="none" strike="noStrike" dirty="0">
                <a:solidFill>
                  <a:srgbClr val="000000"/>
                </a:solidFill>
                <a:effectLst/>
                <a:latin typeface="+mn-lt"/>
              </a:rPr>
              <a:t> 2 Lew. C.C. 144</a:t>
            </a:r>
            <a:br>
              <a:rPr lang="en-GB" sz="1200" b="1" i="0" u="none" strike="noStrike" dirty="0">
                <a:solidFill>
                  <a:srgbClr val="000000"/>
                </a:solidFill>
                <a:effectLst/>
                <a:latin typeface="+mn-lt"/>
              </a:rPr>
            </a:br>
            <a:br>
              <a:rPr lang="en-GB" sz="1200" b="1" i="0" u="none" strike="noStrike" dirty="0">
                <a:solidFill>
                  <a:srgbClr val="000000"/>
                </a:solidFill>
                <a:effectLst/>
                <a:latin typeface="+mn-lt"/>
              </a:rPr>
            </a:br>
            <a:r>
              <a:rPr lang="en-GB" sz="1200" b="0" i="0" u="none" strike="noStrike" dirty="0">
                <a:solidFill>
                  <a:srgbClr val="000000"/>
                </a:solidFill>
                <a:effectLst/>
                <a:latin typeface="+mn-lt"/>
              </a:rPr>
              <a:t>The appellant killed his wife in a fit of drunkenness. He had beaten her with a rake-shank and she died of the wounds and bruises which she received. His only defence was that he was drunk.</a:t>
            </a:r>
            <a:br>
              <a:rPr lang="en-GB" sz="1200" b="0" i="0" u="none" strike="noStrike" dirty="0">
                <a:solidFill>
                  <a:srgbClr val="000000"/>
                </a:solidFill>
                <a:effectLst/>
                <a:latin typeface="+mn-lt"/>
              </a:rPr>
            </a:br>
            <a:br>
              <a:rPr lang="en-GB" sz="1200" b="0" i="0" u="none" strike="noStrike" dirty="0">
                <a:solidFill>
                  <a:srgbClr val="000000"/>
                </a:solidFill>
                <a:effectLst/>
                <a:latin typeface="+mn-lt"/>
              </a:rPr>
            </a:br>
            <a:r>
              <a:rPr lang="en-GB" sz="1200" b="0" i="0" u="none" strike="noStrike" dirty="0">
                <a:solidFill>
                  <a:srgbClr val="000000"/>
                </a:solidFill>
                <a:effectLst/>
                <a:latin typeface="+mn-lt"/>
              </a:rPr>
              <a:t>Park. J. - </a:t>
            </a:r>
          </a:p>
          <a:p>
            <a:pPr algn="l"/>
            <a:r>
              <a:rPr lang="en-GB" sz="1200" b="0" i="0" u="none" strike="noStrike" dirty="0">
                <a:solidFill>
                  <a:srgbClr val="000000"/>
                </a:solidFill>
                <a:effectLst/>
                <a:latin typeface="+mn-lt"/>
              </a:rPr>
              <a:t>"Voluntary drunkenness is no excuse for crime. If a party be made drunk by stratagem, or the fraud of another, he is not responsible."</a:t>
            </a:r>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13</a:t>
            </a:fld>
            <a:endParaRPr lang="en-GB"/>
          </a:p>
        </p:txBody>
      </p:sp>
    </p:spTree>
    <p:extLst>
      <p:ext uri="{BB962C8B-B14F-4D97-AF65-F5344CB8AC3E}">
        <p14:creationId xmlns:p14="http://schemas.microsoft.com/office/powerpoint/2010/main" val="301624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dirty="0">
                <a:solidFill>
                  <a:srgbClr val="333333"/>
                </a:solidFill>
                <a:effectLst/>
                <a:latin typeface="+mn-lt"/>
              </a:rPr>
              <a:t>Facts</a:t>
            </a:r>
            <a:r>
              <a:rPr lang="en-GB" sz="1200" b="0" i="0" u="none" strike="noStrike" dirty="0">
                <a:solidFill>
                  <a:srgbClr val="333333"/>
                </a:solidFill>
                <a:effectLst/>
                <a:latin typeface="+mn-lt"/>
              </a:rPr>
              <a:t>: The defendant, Mark Dawes, went to his estranged wife’s (i.e. they no longer lived together) house and found her asleep on the sofa with Graham </a:t>
            </a:r>
            <a:r>
              <a:rPr lang="en-GB" sz="1200" b="0" i="0" u="none" strike="noStrike" dirty="0" err="1">
                <a:solidFill>
                  <a:srgbClr val="333333"/>
                </a:solidFill>
                <a:effectLst/>
                <a:latin typeface="+mn-lt"/>
              </a:rPr>
              <a:t>Pethard</a:t>
            </a:r>
            <a:r>
              <a:rPr lang="en-GB" sz="1200" b="0" i="0" u="none" strike="noStrike" dirty="0">
                <a:solidFill>
                  <a:srgbClr val="333333"/>
                </a:solidFill>
                <a:effectLst/>
                <a:latin typeface="+mn-lt"/>
              </a:rPr>
              <a:t>. He awoke him and started punching him in the face and hitting him with a bottle. According to the defendant, </a:t>
            </a:r>
            <a:r>
              <a:rPr lang="en-GB" sz="1200" b="0" i="0" u="none" strike="noStrike" dirty="0" err="1">
                <a:solidFill>
                  <a:srgbClr val="333333"/>
                </a:solidFill>
                <a:effectLst/>
                <a:latin typeface="+mn-lt"/>
              </a:rPr>
              <a:t>Pethard</a:t>
            </a:r>
            <a:r>
              <a:rPr lang="en-GB" sz="1200" b="0" i="0" u="none" strike="noStrike" dirty="0">
                <a:solidFill>
                  <a:srgbClr val="333333"/>
                </a:solidFill>
                <a:effectLst/>
                <a:latin typeface="+mn-lt"/>
              </a:rPr>
              <a:t> took the bottle off him and attacked him. The defendant then grabbed a knife from the kitchen and fatally stabbed him in the neck. At trial he raised the defence of self-defence which was not accepted by the jury. The judge held that the defence of loss of control could not be put to the jury under </a:t>
            </a:r>
            <a:r>
              <a:rPr lang="en-GB" sz="1200" b="0" i="0" u="none" strike="noStrike" dirty="0">
                <a:solidFill>
                  <a:srgbClr val="FA5555"/>
                </a:solidFill>
                <a:effectLst/>
                <a:latin typeface="+mn-lt"/>
                <a:hlinkClick r:id="rId3"/>
              </a:rPr>
              <a:t>s.55(6)(a) of the Coroners and Justice Act 2009</a:t>
            </a:r>
            <a:r>
              <a:rPr lang="en-GB" sz="1200" b="0" i="0" u="none" strike="noStrike" dirty="0">
                <a:solidFill>
                  <a:srgbClr val="333333"/>
                </a:solidFill>
                <a:effectLst/>
                <a:latin typeface="+mn-lt"/>
              </a:rPr>
              <a:t>) as he had incited the violence. He was convicted of murder and appealed contending the defence of loss of control should have been put to the jury.</a:t>
            </a:r>
          </a:p>
          <a:p>
            <a:pPr algn="l"/>
            <a:r>
              <a:rPr lang="en-GB" sz="1200" b="1" i="0" u="none" strike="noStrike" dirty="0">
                <a:solidFill>
                  <a:srgbClr val="333333"/>
                </a:solidFill>
                <a:effectLst/>
                <a:latin typeface="+mn-lt"/>
              </a:rPr>
              <a:t>Held</a:t>
            </a:r>
            <a:r>
              <a:rPr lang="en-GB" sz="1200" b="0" i="0" u="none" strike="noStrike" dirty="0">
                <a:solidFill>
                  <a:srgbClr val="333333"/>
                </a:solidFill>
                <a:effectLst/>
                <a:latin typeface="+mn-lt"/>
              </a:rPr>
              <a:t>: To rely on loss of control it must be shown that the defendant was in a situation of an extremely grave character and had been seriously wronged. Thus, the judge was correct in not putting the defence of loss of control to the Jury</a:t>
            </a:r>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14</a:t>
            </a:fld>
            <a:endParaRPr lang="en-GB"/>
          </a:p>
        </p:txBody>
      </p:sp>
    </p:spTree>
    <p:extLst>
      <p:ext uri="{BB962C8B-B14F-4D97-AF65-F5344CB8AC3E}">
        <p14:creationId xmlns:p14="http://schemas.microsoft.com/office/powerpoint/2010/main" val="3775650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mn-lt"/>
              </a:rPr>
              <a:t> </a:t>
            </a:r>
          </a:p>
          <a:p>
            <a:pPr algn="l"/>
            <a:r>
              <a:rPr lang="en-GB" sz="1200" b="1" i="1" dirty="0">
                <a:effectLst/>
                <a:latin typeface="+mn-lt"/>
              </a:rPr>
              <a:t>R v Humphreys</a:t>
            </a:r>
            <a:r>
              <a:rPr lang="en-GB" sz="1200" b="1" dirty="0">
                <a:effectLst/>
                <a:latin typeface="+mn-lt"/>
              </a:rPr>
              <a:t> [1995] 4 All ER 1008</a:t>
            </a:r>
            <a:r>
              <a:rPr lang="en-GB" sz="1200" dirty="0">
                <a:effectLst/>
                <a:latin typeface="+mn-lt"/>
              </a:rPr>
              <a:t> Court of Appeal</a:t>
            </a:r>
            <a:br>
              <a:rPr lang="en-GB" sz="1200" dirty="0">
                <a:effectLst/>
                <a:latin typeface="+mn-lt"/>
              </a:rPr>
            </a:br>
            <a:br>
              <a:rPr lang="en-GB" sz="1200" dirty="0">
                <a:effectLst/>
                <a:latin typeface="+mn-lt"/>
              </a:rPr>
            </a:br>
            <a:r>
              <a:rPr lang="en-GB" sz="1200" dirty="0">
                <a:effectLst/>
                <a:latin typeface="+mn-lt"/>
              </a:rPr>
              <a:t>The appellant was convicted of murder at the age of 17. She had been brought up by an alcoholic mother and step-father. She left home at the age of sixteen and turned to prostitution. She went to live with an older man who was violent towards her and lived off her earnings. She would often self-harm by cutting her wrists. On the night in question her partner made public jokes about the possibility of a 'gang bang' later. When they returned home the appellant again cut her wrists. Her partner sat beside her and indicated that he wanted to have intercourse with her. When she refused he taunted her about her inability to commit suicide properly. She stabbed him to death.</a:t>
            </a:r>
            <a:br>
              <a:rPr lang="en-GB" sz="1200" dirty="0">
                <a:effectLst/>
                <a:latin typeface="+mn-lt"/>
              </a:rPr>
            </a:br>
            <a:br>
              <a:rPr lang="en-GB" sz="1200" dirty="0">
                <a:effectLst/>
                <a:latin typeface="+mn-lt"/>
              </a:rPr>
            </a:br>
            <a:r>
              <a:rPr lang="en-GB" sz="1200" dirty="0">
                <a:effectLst/>
                <a:latin typeface="+mn-lt"/>
              </a:rPr>
              <a:t>Held:</a:t>
            </a:r>
            <a:br>
              <a:rPr lang="en-GB" sz="1200" dirty="0">
                <a:effectLst/>
                <a:latin typeface="+mn-lt"/>
              </a:rPr>
            </a:br>
            <a:br>
              <a:rPr lang="en-GB" sz="1200" dirty="0">
                <a:effectLst/>
                <a:latin typeface="+mn-lt"/>
              </a:rPr>
            </a:br>
            <a:r>
              <a:rPr lang="en-GB" sz="1200" dirty="0">
                <a:effectLst/>
                <a:latin typeface="+mn-lt"/>
              </a:rPr>
              <a:t>The Court of Appeal quashed her murder conviction holding that her characteristic of attention seeking was sufficiently permanent and could be taken into account in assessing the standard of control expected of the defendant.</a:t>
            </a:r>
            <a:endParaRPr lang="en-GB" sz="1200" dirty="0">
              <a:latin typeface="+mn-lt"/>
            </a:endParaRPr>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15</a:t>
            </a:fld>
            <a:endParaRPr lang="en-GB"/>
          </a:p>
        </p:txBody>
      </p:sp>
    </p:spTree>
    <p:extLst>
      <p:ext uri="{BB962C8B-B14F-4D97-AF65-F5344CB8AC3E}">
        <p14:creationId xmlns:p14="http://schemas.microsoft.com/office/powerpoint/2010/main" val="1070640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16</a:t>
            </a:fld>
            <a:endParaRPr lang="en-GB"/>
          </a:p>
        </p:txBody>
      </p:sp>
    </p:spTree>
    <p:extLst>
      <p:ext uri="{BB962C8B-B14F-4D97-AF65-F5344CB8AC3E}">
        <p14:creationId xmlns:p14="http://schemas.microsoft.com/office/powerpoint/2010/main" val="2170089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u="none" strike="noStrike" dirty="0">
                <a:solidFill>
                  <a:srgbClr val="000000"/>
                </a:solidFill>
                <a:effectLst/>
                <a:latin typeface="Verdana" panose="020B0604030504040204" pitchFamily="34" charset="0"/>
              </a:rPr>
              <a:t>general defence which is available to all crimes. </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17</a:t>
            </a:fld>
            <a:endParaRPr lang="en-GB"/>
          </a:p>
        </p:txBody>
      </p:sp>
    </p:spTree>
    <p:extLst>
      <p:ext uri="{BB962C8B-B14F-4D97-AF65-F5344CB8AC3E}">
        <p14:creationId xmlns:p14="http://schemas.microsoft.com/office/powerpoint/2010/main" val="951341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i="1" dirty="0"/>
              <a:t>R v Sullivan 1984].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Facts</a:t>
            </a:r>
            <a:endParaRPr lang="en-GB" b="1" dirty="0"/>
          </a:p>
          <a:p>
            <a:pPr algn="l"/>
            <a:r>
              <a:rPr lang="en-GB" sz="1200" b="0" i="0" u="none" strike="noStrike" dirty="0">
                <a:solidFill>
                  <a:srgbClr val="212529"/>
                </a:solidFill>
                <a:effectLst/>
                <a:latin typeface="+mn-lt"/>
              </a:rPr>
              <a:t>The defendant, a psychomotor epilepsy sufferer, had an epileptic seizure during which he kicked the victim in the head violently. He was charged with causing Grievous Bodily Harm contrary to sections </a:t>
            </a:r>
            <a:r>
              <a:rPr lang="en-GB" sz="1200" b="1" i="0" u="none" strike="noStrike" dirty="0">
                <a:solidFill>
                  <a:srgbClr val="212529"/>
                </a:solidFill>
                <a:effectLst/>
                <a:latin typeface="+mn-lt"/>
              </a:rPr>
              <a:t>18 and 20 of the Offences Against the Person Act 1861. </a:t>
            </a:r>
            <a:r>
              <a:rPr lang="en-GB" sz="1200" b="0" i="0" u="none" strike="noStrike" dirty="0">
                <a:solidFill>
                  <a:srgbClr val="212529"/>
                </a:solidFill>
                <a:effectLst/>
                <a:latin typeface="+mn-lt"/>
              </a:rPr>
              <a:t>He pleaded not guilty to those charged but upon taking advice from counsel, pled guilty to Assault occasioning Actual Bodily Harm contrary to </a:t>
            </a:r>
            <a:r>
              <a:rPr lang="en-GB" sz="1200" b="1" i="0" u="none" strike="noStrike" dirty="0">
                <a:solidFill>
                  <a:srgbClr val="212529"/>
                </a:solidFill>
                <a:effectLst/>
                <a:latin typeface="+mn-lt"/>
              </a:rPr>
              <a:t>s.47 Offence Against The Person Act 1861 </a:t>
            </a:r>
            <a:r>
              <a:rPr lang="en-GB" sz="1200" b="0" i="0" u="none" strike="noStrike" dirty="0">
                <a:solidFill>
                  <a:srgbClr val="212529"/>
                </a:solidFill>
                <a:effectLst/>
                <a:latin typeface="+mn-lt"/>
              </a:rPr>
              <a:t>and was convicted of the offence. At trial evidence was adduced, which was accepted, that the defendant did not recall the incident; further, two medical experts gave evidence that the defendant’s attack on the victim most likely occurred during the postictal stage of the epileptic seizure, at which stage a sufferer makes automatic movements without being conscious of them. The trial judge ruled that the appropriate defence in this case is insanity and not automatism.</a:t>
            </a:r>
          </a:p>
          <a:p>
            <a:pPr algn="l"/>
            <a:r>
              <a:rPr lang="en-GB" sz="1200" b="1" i="0" u="none" strike="noStrike" dirty="0">
                <a:solidFill>
                  <a:srgbClr val="212529"/>
                </a:solidFill>
                <a:effectLst/>
                <a:latin typeface="+mn-lt"/>
              </a:rPr>
              <a:t>Issue</a:t>
            </a:r>
          </a:p>
          <a:p>
            <a:pPr algn="l"/>
            <a:r>
              <a:rPr lang="en-GB" sz="1200" b="0" i="0" u="none" strike="noStrike" dirty="0">
                <a:solidFill>
                  <a:srgbClr val="212529"/>
                </a:solidFill>
                <a:effectLst/>
                <a:latin typeface="+mn-lt"/>
              </a:rPr>
              <a:t>The issue for the appeal court was whether epilepsy amounted to a “disease of the mind” within the meaning of </a:t>
            </a:r>
            <a:r>
              <a:rPr lang="en-GB" sz="1200" b="0" i="1" u="sng" strike="noStrike" dirty="0">
                <a:solidFill>
                  <a:srgbClr val="003068"/>
                </a:solidFill>
                <a:effectLst/>
                <a:latin typeface="+mn-lt"/>
                <a:hlinkClick r:id="rId3"/>
              </a:rPr>
              <a:t>R v M’Naghten</a:t>
            </a:r>
            <a:r>
              <a:rPr lang="en-GB" sz="1200" b="0" i="0" u="sng" strike="noStrike" dirty="0">
                <a:solidFill>
                  <a:srgbClr val="003068"/>
                </a:solidFill>
                <a:effectLst/>
                <a:latin typeface="+mn-lt"/>
                <a:hlinkClick r:id="rId3"/>
              </a:rPr>
              <a:t> (1843) 8 ER 718</a:t>
            </a:r>
            <a:r>
              <a:rPr lang="en-GB" sz="1200" b="0" i="0" u="none" strike="noStrike" dirty="0">
                <a:solidFill>
                  <a:srgbClr val="212529"/>
                </a:solidFill>
                <a:effectLst/>
                <a:latin typeface="+mn-lt"/>
              </a:rPr>
              <a:t> and therefore whether insanity is the correct defence for epilepsy sufferers.</a:t>
            </a:r>
          </a:p>
          <a:p>
            <a:pPr algn="l"/>
            <a:r>
              <a:rPr lang="en-GB" sz="1200" b="1" i="0" u="none" strike="noStrike" dirty="0">
                <a:solidFill>
                  <a:srgbClr val="212529"/>
                </a:solidFill>
                <a:effectLst/>
                <a:latin typeface="+mn-lt"/>
              </a:rPr>
              <a:t>Decision / Outcome</a:t>
            </a:r>
          </a:p>
          <a:p>
            <a:pPr algn="l"/>
            <a:r>
              <a:rPr lang="en-GB" sz="1200" b="0" i="0" u="none" strike="noStrike" dirty="0">
                <a:solidFill>
                  <a:srgbClr val="212529"/>
                </a:solidFill>
                <a:effectLst/>
                <a:latin typeface="+mn-lt"/>
              </a:rPr>
              <a:t>The court agreed with the trial judge’s assessment that epilepsy is a disease of the mind and that therefore the correct defence is one of insanity. Epilepsy is not caused by an external influence, but is rather an internal illness, which affects the mind, hence bringing it under the </a:t>
            </a:r>
            <a:r>
              <a:rPr lang="en-GB" sz="1200" b="1" i="1" u="none" strike="noStrike" dirty="0" err="1">
                <a:solidFill>
                  <a:srgbClr val="212529"/>
                </a:solidFill>
                <a:effectLst/>
                <a:latin typeface="+mn-lt"/>
              </a:rPr>
              <a:t>M’Naghten</a:t>
            </a:r>
            <a:r>
              <a:rPr lang="en-GB" sz="1200" b="1" i="1" u="none" strike="noStrike" dirty="0">
                <a:solidFill>
                  <a:srgbClr val="212529"/>
                </a:solidFill>
                <a:effectLst/>
                <a:latin typeface="+mn-lt"/>
              </a:rPr>
              <a:t> </a:t>
            </a:r>
            <a:r>
              <a:rPr lang="en-GB" sz="1200" b="0" i="0" u="none" strike="noStrike" dirty="0">
                <a:solidFill>
                  <a:srgbClr val="212529"/>
                </a:solidFill>
                <a:effectLst/>
                <a:latin typeface="+mn-lt"/>
              </a:rPr>
              <a:t>definition.</a:t>
            </a:r>
          </a:p>
          <a:p>
            <a:endParaRPr lang="en-US" dirty="0"/>
          </a:p>
        </p:txBody>
      </p:sp>
      <p:sp>
        <p:nvSpPr>
          <p:cNvPr id="4" name="Slide Number Placeholder 3"/>
          <p:cNvSpPr>
            <a:spLocks noGrp="1"/>
          </p:cNvSpPr>
          <p:nvPr>
            <p:ph type="sldNum" sz="quarter" idx="5"/>
          </p:nvPr>
        </p:nvSpPr>
        <p:spPr/>
        <p:txBody>
          <a:bodyPr/>
          <a:lstStyle/>
          <a:p>
            <a:fld id="{DBAE3D78-BF13-3E4A-A485-88C4039DF4F6}" type="slidenum">
              <a:rPr lang="en-US" smtClean="0"/>
              <a:t>18</a:t>
            </a:fld>
            <a:endParaRPr lang="en-US"/>
          </a:p>
        </p:txBody>
      </p:sp>
    </p:spTree>
    <p:extLst>
      <p:ext uri="{BB962C8B-B14F-4D97-AF65-F5344CB8AC3E}">
        <p14:creationId xmlns:p14="http://schemas.microsoft.com/office/powerpoint/2010/main" val="4966648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M’ </a:t>
            </a:r>
            <a:r>
              <a:rPr lang="en-GB" sz="1200" dirty="0" err="1">
                <a:latin typeface="+mn-lt"/>
              </a:rPr>
              <a:t>Naughten</a:t>
            </a:r>
            <a:r>
              <a:rPr lang="en-GB" sz="1200" dirty="0">
                <a:latin typeface="+mn-lt"/>
              </a:rPr>
              <a:t> – </a:t>
            </a:r>
          </a:p>
          <a:p>
            <a:endParaRPr lang="en-GB" sz="1200" dirty="0">
              <a:latin typeface="+mn-lt"/>
            </a:endParaRPr>
          </a:p>
          <a:p>
            <a:r>
              <a:rPr lang="en-GB" sz="1200" dirty="0">
                <a:latin typeface="+mn-lt"/>
              </a:rPr>
              <a:t>Charged with murder- shot the wrong person – Use the defence of insanity because he was having morbid delusions- did not know what was right and what was wrong during the time the offence was committed.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20</a:t>
            </a:fld>
            <a:endParaRPr lang="en-GB"/>
          </a:p>
        </p:txBody>
      </p:sp>
    </p:spTree>
    <p:extLst>
      <p:ext uri="{BB962C8B-B14F-4D97-AF65-F5344CB8AC3E}">
        <p14:creationId xmlns:p14="http://schemas.microsoft.com/office/powerpoint/2010/main" val="2476256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r>
              <a:rPr lang="en-GB" sz="1200" dirty="0">
                <a:latin typeface="+mn-lt"/>
              </a:rPr>
              <a:t>larke –  She was charged with theft because she told various items and went to the till with the items in her bag and did not present them to the server. She explained that she was absent minded and had depression. At first the judge ruled that she was able to use the defence of insanity, but she decided not to use the defence simply because of the stigma attached. She took her case to the court of appeal and her conviction was quashed because of the trial judges wrong decision with regards to insanity, as the court of appeal judge explained that a moment where someone is not paying attention, is not a defect of reason.</a:t>
            </a:r>
          </a:p>
          <a:p>
            <a:endParaRPr lang="en-GB" sz="1200" dirty="0">
              <a:latin typeface="+mn-lt"/>
            </a:endParaRPr>
          </a:p>
          <a:p>
            <a:r>
              <a:rPr lang="en-GB" sz="1200" dirty="0">
                <a:latin typeface="+mn-lt"/>
              </a:rPr>
              <a:t>Kemp –  Disease of the mind has to provide a defect of reasoning – arteriosclerosis- lost consciousness- he attached his wife with a hammer for no reason. Used the defence of insanity because he was not consciousness of the time and was not aware that he had picked up the hammer and hit his wife with it. </a:t>
            </a:r>
          </a:p>
          <a:p>
            <a:r>
              <a:rPr lang="en-GB" sz="1200" dirty="0">
                <a:latin typeface="+mn-lt"/>
              </a:rPr>
              <a:t> </a:t>
            </a:r>
          </a:p>
          <a:p>
            <a:r>
              <a:rPr lang="en-GB" sz="1200" dirty="0" err="1">
                <a:latin typeface="+mn-lt"/>
              </a:rPr>
              <a:t>Charlson</a:t>
            </a:r>
            <a:r>
              <a:rPr lang="en-GB" sz="1200" dirty="0">
                <a:latin typeface="+mn-lt"/>
              </a:rPr>
              <a:t>- Defendant attacked son with a mallet- Not followed today because a cerebral tumour was not classed as a disease of the mind – despite the fact that the medical evidence showed the condition did lead to outburst of violence.</a:t>
            </a:r>
          </a:p>
          <a:p>
            <a:endParaRPr lang="en-GB" sz="1200" dirty="0">
              <a:latin typeface="+mn-lt"/>
            </a:endParaRPr>
          </a:p>
          <a:p>
            <a:r>
              <a:rPr lang="en-GB" sz="1200" dirty="0">
                <a:latin typeface="+mn-lt"/>
              </a:rPr>
              <a:t>Bratty-  Murder with a stocking- Blackness came over him- he was suffering psychomotor epilepsy- judge decided that it was up to the jury to decide whether the defence of insanity could be used – the jury said no. </a:t>
            </a:r>
          </a:p>
          <a:p>
            <a:endParaRPr lang="en-GB" sz="1200" dirty="0">
              <a:latin typeface="+mn-lt"/>
            </a:endParaRPr>
          </a:p>
          <a:p>
            <a:r>
              <a:rPr lang="en-GB" sz="1200" dirty="0">
                <a:latin typeface="+mn-lt"/>
              </a:rPr>
              <a:t>Sullivan- Attacked friend- continuously kicked and hit his friend- he explained that he acted this way due to epilepsy- and used the defence of insanity- and had his offence lowered to S.47 of the offences against the persons act 1861. This is because epilepsy is a disease of the mind. </a:t>
            </a:r>
          </a:p>
          <a:p>
            <a:endParaRPr lang="en-GB" sz="1200" dirty="0">
              <a:latin typeface="+mn-lt"/>
            </a:endParaRPr>
          </a:p>
          <a:p>
            <a:r>
              <a:rPr lang="en-GB" sz="1200" dirty="0">
                <a:latin typeface="+mn-lt"/>
              </a:rPr>
              <a:t>Burgess- Attacked girlfriend when she was sleeping-  he hit her with a bottle and a video recorder- and then put his hands around her neck- he used the defence of insanity- and was successful because it was an internal factor. </a:t>
            </a:r>
          </a:p>
          <a:p>
            <a:endParaRPr lang="en-GB" sz="1200" dirty="0">
              <a:latin typeface="+mn-lt"/>
            </a:endParaRPr>
          </a:p>
          <a:p>
            <a:r>
              <a:rPr lang="en-GB" sz="1200" dirty="0">
                <a:latin typeface="+mn-lt"/>
              </a:rPr>
              <a:t>Hennessy – Stole a car- stopped by the police- Diabetic- his wife had left him and he had stopped taking his insulin – He could not remember taking the car- wanted to use the defence of automatism- but the judge said not- he changed his plea to guilty and then decided to appeal – the appeal was unsuccessful simply because the judge was right to explain that the defence of insanity was the defence that he should have used because the diabetes was an internal factor- caused by internal factors- </a:t>
            </a:r>
            <a:r>
              <a:rPr lang="en-GB" sz="1200" dirty="0" err="1">
                <a:latin typeface="+mn-lt"/>
              </a:rPr>
              <a:t>Hyperglycemia</a:t>
            </a:r>
            <a:r>
              <a:rPr lang="en-GB" sz="1200" dirty="0">
                <a:latin typeface="+mn-lt"/>
              </a:rPr>
              <a:t>. </a:t>
            </a:r>
          </a:p>
        </p:txBody>
      </p:sp>
      <p:sp>
        <p:nvSpPr>
          <p:cNvPr id="4" name="Slide Number Placeholder 3"/>
          <p:cNvSpPr>
            <a:spLocks noGrp="1"/>
          </p:cNvSpPr>
          <p:nvPr>
            <p:ph type="sldNum" sz="quarter" idx="5"/>
          </p:nvPr>
        </p:nvSpPr>
        <p:spPr/>
        <p:txBody>
          <a:bodyPr/>
          <a:lstStyle/>
          <a:p>
            <a:fld id="{CD67363D-5259-423D-A234-7D70E93CD6B7}" type="slidenum">
              <a:rPr lang="en-GB" smtClean="0"/>
              <a:t>21</a:t>
            </a:fld>
            <a:endParaRPr lang="en-GB"/>
          </a:p>
        </p:txBody>
      </p:sp>
    </p:spTree>
    <p:extLst>
      <p:ext uri="{BB962C8B-B14F-4D97-AF65-F5344CB8AC3E}">
        <p14:creationId xmlns:p14="http://schemas.microsoft.com/office/powerpoint/2010/main" val="8643100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dirty="0">
                <a:solidFill>
                  <a:srgbClr val="222222"/>
                </a:solidFill>
                <a:effectLst/>
                <a:latin typeface="+mn-lt"/>
              </a:rPr>
              <a:t>R v </a:t>
            </a:r>
            <a:r>
              <a:rPr lang="en-GB" sz="1200" b="0" i="0" dirty="0" err="1">
                <a:solidFill>
                  <a:srgbClr val="222222"/>
                </a:solidFill>
                <a:effectLst/>
                <a:latin typeface="+mn-lt"/>
              </a:rPr>
              <a:t>Keal</a:t>
            </a:r>
            <a:r>
              <a:rPr lang="en-GB" sz="1200" b="0" i="0" dirty="0">
                <a:solidFill>
                  <a:srgbClr val="222222"/>
                </a:solidFill>
                <a:effectLst/>
                <a:latin typeface="+mn-lt"/>
              </a:rPr>
              <a:t> [2022] EWCA Crim 341</a:t>
            </a:r>
          </a:p>
          <a:p>
            <a:pPr algn="l" rtl="0"/>
            <a:r>
              <a:rPr lang="en-GB" sz="1200" b="1" i="0" u="none" strike="noStrike" dirty="0" err="1">
                <a:solidFill>
                  <a:srgbClr val="222222"/>
                </a:solidFill>
                <a:effectLst/>
                <a:latin typeface="+mn-lt"/>
              </a:rPr>
              <a:t>M'Naghten</a:t>
            </a:r>
            <a:r>
              <a:rPr lang="en-GB" sz="1200" b="1" i="0" u="none" strike="noStrike" dirty="0">
                <a:solidFill>
                  <a:srgbClr val="222222"/>
                </a:solidFill>
                <a:effectLst/>
                <a:latin typeface="+mn-lt"/>
              </a:rPr>
              <a:t> Rules and choice</a:t>
            </a:r>
            <a:r>
              <a:rPr lang="en-GB" sz="1200" b="0" i="0" u="none" strike="noStrike" dirty="0">
                <a:solidFill>
                  <a:srgbClr val="222222"/>
                </a:solidFill>
                <a:effectLst/>
                <a:latin typeface="+mn-lt"/>
              </a:rPr>
              <a:t> (1) In order to establish the defence of insanity within the </a:t>
            </a:r>
            <a:r>
              <a:rPr lang="en-GB" sz="1200" b="0" i="0" u="none" strike="noStrike" dirty="0" err="1">
                <a:solidFill>
                  <a:srgbClr val="222222"/>
                </a:solidFill>
                <a:effectLst/>
                <a:latin typeface="+mn-lt"/>
              </a:rPr>
              <a:t>M'Naghten</a:t>
            </a:r>
            <a:r>
              <a:rPr lang="en-GB" sz="1200" b="0" i="0" u="none" strike="noStrike" dirty="0">
                <a:solidFill>
                  <a:srgbClr val="222222"/>
                </a:solidFill>
                <a:effectLst/>
                <a:latin typeface="+mn-lt"/>
              </a:rPr>
              <a:t> Rules on the ground of not knowing the act was "wrong", the defendant must establish both that (a) he did </a:t>
            </a:r>
            <a:r>
              <a:rPr lang="en-GB" sz="1200" b="0" i="1" u="none" strike="noStrike" dirty="0">
                <a:solidFill>
                  <a:srgbClr val="222222"/>
                </a:solidFill>
                <a:effectLst/>
                <a:latin typeface="+mn-lt"/>
              </a:rPr>
              <a:t>not</a:t>
            </a:r>
            <a:r>
              <a:rPr lang="en-GB" sz="1200" b="0" i="0" u="none" strike="noStrike" dirty="0">
                <a:solidFill>
                  <a:srgbClr val="222222"/>
                </a:solidFill>
                <a:effectLst/>
                <a:latin typeface="+mn-lt"/>
              </a:rPr>
              <a:t> know that his act was unlawful (i.e. contrary to law) and (b) he did </a:t>
            </a:r>
            <a:r>
              <a:rPr lang="en-GB" sz="1200" b="0" i="1" u="none" strike="noStrike" dirty="0">
                <a:solidFill>
                  <a:srgbClr val="222222"/>
                </a:solidFill>
                <a:effectLst/>
                <a:latin typeface="+mn-lt"/>
              </a:rPr>
              <a:t>not</a:t>
            </a:r>
            <a:r>
              <a:rPr lang="en-GB" sz="1200" b="0" i="0" u="none" strike="noStrike" dirty="0">
                <a:solidFill>
                  <a:srgbClr val="222222"/>
                </a:solidFill>
                <a:effectLst/>
                <a:latin typeface="+mn-lt"/>
              </a:rPr>
              <a:t> know that his act was "morally" wrong (also expressed as wrong "by the standards of ordinary people"). "Wrong" means both against the law and wrong by the standards of ordinary reasonable people. (2) Under the </a:t>
            </a:r>
            <a:r>
              <a:rPr lang="en-GB" sz="1200" b="0" i="0" u="none" strike="noStrike" dirty="0" err="1">
                <a:solidFill>
                  <a:srgbClr val="222222"/>
                </a:solidFill>
                <a:effectLst/>
                <a:latin typeface="+mn-lt"/>
              </a:rPr>
              <a:t>M'Naghten</a:t>
            </a:r>
            <a:r>
              <a:rPr lang="en-GB" sz="1200" b="0" i="0" u="none" strike="noStrike" dirty="0">
                <a:solidFill>
                  <a:srgbClr val="222222"/>
                </a:solidFill>
                <a:effectLst/>
                <a:latin typeface="+mn-lt"/>
              </a:rPr>
              <a:t> Rules, the defence of insanity is not available to a defendant who, although he knew what he was doing was wrong, believed that he had no choice but to commit the act in question. (3) The current law on insanity cannot be interpreted as involving an element of "choice", as significant changes to an aspect of our criminal law that has remained undisturbed for so long, laden with policy choices as they would be, are more properly for Parliament. (4) The judge's direction of law in the present case was appropriate and the convictions are safe.</a:t>
            </a:r>
          </a:p>
          <a:p>
            <a:br>
              <a:rPr lang="en-GB" sz="1200" dirty="0">
                <a:latin typeface="+mn-lt"/>
              </a:rPr>
            </a:br>
            <a:endParaRPr lang="en-US" sz="1200" dirty="0">
              <a:latin typeface="+mn-lt"/>
            </a:endParaRPr>
          </a:p>
        </p:txBody>
      </p:sp>
      <p:sp>
        <p:nvSpPr>
          <p:cNvPr id="4" name="Slide Number Placeholder 3"/>
          <p:cNvSpPr>
            <a:spLocks noGrp="1"/>
          </p:cNvSpPr>
          <p:nvPr>
            <p:ph type="sldNum" sz="quarter" idx="5"/>
          </p:nvPr>
        </p:nvSpPr>
        <p:spPr/>
        <p:txBody>
          <a:bodyPr/>
          <a:lstStyle/>
          <a:p>
            <a:fld id="{DBAE3D78-BF13-3E4A-A485-88C4039DF4F6}" type="slidenum">
              <a:rPr lang="en-US" smtClean="0"/>
              <a:t>22</a:t>
            </a:fld>
            <a:endParaRPr lang="en-US"/>
          </a:p>
        </p:txBody>
      </p:sp>
    </p:spTree>
    <p:extLst>
      <p:ext uri="{BB962C8B-B14F-4D97-AF65-F5344CB8AC3E}">
        <p14:creationId xmlns:p14="http://schemas.microsoft.com/office/powerpoint/2010/main" val="3867791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Two types – </a:t>
            </a:r>
          </a:p>
          <a:p>
            <a:pPr marL="0" indent="0">
              <a:buNone/>
            </a:pPr>
            <a:r>
              <a:rPr lang="en-GB" sz="1200" dirty="0"/>
              <a:t>                    1. Involuntary intoxication</a:t>
            </a:r>
          </a:p>
          <a:p>
            <a:pPr marL="0" indent="0">
              <a:buNone/>
            </a:pPr>
            <a:r>
              <a:rPr lang="en-GB" sz="1200" dirty="0"/>
              <a:t>                    2. Voluntary intoxication</a:t>
            </a:r>
          </a:p>
          <a:p>
            <a:pPr>
              <a:buFont typeface="Wingdings" panose="05000000000000000000" pitchFamily="2" charset="2"/>
              <a:buChar char="v"/>
            </a:pPr>
            <a:r>
              <a:rPr lang="en-GB" sz="1200" dirty="0"/>
              <a:t> Voluntary intoxication is the most common.</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24</a:t>
            </a:fld>
            <a:endParaRPr lang="en-GB"/>
          </a:p>
        </p:txBody>
      </p:sp>
    </p:spTree>
    <p:extLst>
      <p:ext uri="{BB962C8B-B14F-4D97-AF65-F5344CB8AC3E}">
        <p14:creationId xmlns:p14="http://schemas.microsoft.com/office/powerpoint/2010/main" val="1535755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Kingston – charged with indecent assault of a 15 year old boy- he tried to explain that he was spiked and  that the last thing that he remembers is that the victim was lying on the bed- drugged intent is still intent. </a:t>
            </a:r>
          </a:p>
          <a:p>
            <a:endParaRPr lang="en-GB" sz="1200" dirty="0">
              <a:latin typeface="+mn-lt"/>
            </a:endParaRPr>
          </a:p>
          <a:p>
            <a:r>
              <a:rPr lang="en-GB" sz="1200" dirty="0">
                <a:latin typeface="+mn-lt"/>
              </a:rPr>
              <a:t>Hardie- took Valium to relax- however the Valium was not prescribed to him- he fell asleep and then later on set a wardrobe on fire- Convicted of the offence of criminal damage- appealed his case and explain that he did not have the </a:t>
            </a:r>
            <a:r>
              <a:rPr lang="en-GB" sz="1200" dirty="0" err="1">
                <a:latin typeface="+mn-lt"/>
              </a:rPr>
              <a:t>mens</a:t>
            </a:r>
            <a:r>
              <a:rPr lang="en-GB" sz="1200" dirty="0">
                <a:latin typeface="+mn-lt"/>
              </a:rPr>
              <a:t> rea of the offence – conviction quashed simply because of the misdirection of the judge- the question should have been on reckless ness- jury should have considered if the drug would have an affect on him and if he knew this – his girlfriend said that they would do not harm. </a:t>
            </a:r>
          </a:p>
          <a:p>
            <a:endParaRPr lang="en-GB" sz="1200" dirty="0">
              <a:latin typeface="+mn-lt"/>
            </a:endParaRPr>
          </a:p>
          <a:p>
            <a:r>
              <a:rPr lang="en-GB" sz="1200" dirty="0">
                <a:latin typeface="+mn-lt"/>
              </a:rPr>
              <a:t>Sheehan – drunken intent is still intent. </a:t>
            </a:r>
          </a:p>
          <a:p>
            <a:endParaRPr lang="en-GB" sz="1200" dirty="0">
              <a:latin typeface="+mn-lt"/>
            </a:endParaRPr>
          </a:p>
          <a:p>
            <a:endParaRPr lang="en-GB" sz="1200" dirty="0">
              <a:latin typeface="+mn-lt"/>
            </a:endParaRPr>
          </a:p>
          <a:p>
            <a:r>
              <a:rPr lang="en-GB" sz="1200" dirty="0">
                <a:latin typeface="+mn-lt"/>
              </a:rPr>
              <a:t>Allen – drunk wine- did not think it was a strong as it was, and the courts explained that just because he did not know the strength of the wine, did not mean that he was involuntarily intoxicated.  There he could not use the defence – he could have- had he been spiked with vodka for example.</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25</a:t>
            </a:fld>
            <a:endParaRPr lang="en-GB"/>
          </a:p>
        </p:txBody>
      </p:sp>
    </p:spTree>
    <p:extLst>
      <p:ext uri="{BB962C8B-B14F-4D97-AF65-F5344CB8AC3E}">
        <p14:creationId xmlns:p14="http://schemas.microsoft.com/office/powerpoint/2010/main" val="1105912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dirty="0">
                <a:solidFill>
                  <a:srgbClr val="444444"/>
                </a:solidFill>
                <a:effectLst/>
                <a:latin typeface="+mn-lt"/>
              </a:rPr>
              <a:t>‘’However, where the defendant has voluntarily put himself in the position of being intoxicated to the extent that he is incapable of forming the mental element of the offence, this will amount to a defence in respect of a crime of specific intent.</a:t>
            </a:r>
          </a:p>
          <a:p>
            <a:pPr algn="l"/>
            <a:r>
              <a:rPr lang="en-GB" sz="1200" b="0" i="0" dirty="0">
                <a:solidFill>
                  <a:srgbClr val="444444"/>
                </a:solidFill>
                <a:effectLst/>
                <a:latin typeface="+mn-lt"/>
              </a:rPr>
              <a:t>This principle is subject to the caveat that a drunken intent is still an intent: </a:t>
            </a:r>
            <a:r>
              <a:rPr lang="en-GB" sz="1200" b="0" i="1" dirty="0">
                <a:solidFill>
                  <a:srgbClr val="444444"/>
                </a:solidFill>
                <a:effectLst/>
                <a:latin typeface="+mn-lt"/>
              </a:rPr>
              <a:t>R v Sheehan and Moore </a:t>
            </a:r>
            <a:r>
              <a:rPr lang="en-GB" sz="1200" b="0" i="0" dirty="0">
                <a:solidFill>
                  <a:srgbClr val="444444"/>
                </a:solidFill>
                <a:effectLst/>
                <a:latin typeface="+mn-lt"/>
              </a:rPr>
              <a:t>(1975) 60 Cr App R 308.</a:t>
            </a:r>
          </a:p>
          <a:p>
            <a:pPr algn="l"/>
            <a:endParaRPr lang="en-GB" sz="1200" b="0" i="0" dirty="0">
              <a:solidFill>
                <a:srgbClr val="444444"/>
              </a:solidFill>
              <a:effectLst/>
              <a:latin typeface="+mn-lt"/>
            </a:endParaRPr>
          </a:p>
          <a:p>
            <a:pPr algn="l"/>
            <a:r>
              <a:rPr lang="en-GB" sz="1200" b="1" i="0" dirty="0">
                <a:solidFill>
                  <a:srgbClr val="444444"/>
                </a:solidFill>
                <a:effectLst/>
                <a:latin typeface="+mn-lt"/>
              </a:rPr>
              <a:t>NB</a:t>
            </a:r>
            <a:r>
              <a:rPr lang="en-GB" sz="1200" b="0" i="0" dirty="0">
                <a:solidFill>
                  <a:srgbClr val="444444"/>
                </a:solidFill>
                <a:effectLst/>
                <a:latin typeface="+mn-lt"/>
              </a:rPr>
              <a:t>: A person who deliberately makes himself intoxicated in order to give himself sufficient courage to commit an offence cannot raise a defence based on such intoxication, even to a crime of specific intent: </a:t>
            </a:r>
            <a:r>
              <a:rPr lang="en-GB" sz="1200" b="0" i="1" dirty="0">
                <a:solidFill>
                  <a:srgbClr val="444444"/>
                </a:solidFill>
                <a:effectLst/>
                <a:latin typeface="+mn-lt"/>
              </a:rPr>
              <a:t>AG for Northern Ireland v Gallagher [1963] AC 349.- </a:t>
            </a:r>
            <a:r>
              <a:rPr lang="en-GB" sz="1200" b="0" i="0" dirty="0">
                <a:solidFill>
                  <a:srgbClr val="444444"/>
                </a:solidFill>
                <a:effectLst/>
                <a:latin typeface="+mn-lt"/>
              </a:rPr>
              <a:t>(The ‘Dutch courage rule’).</a:t>
            </a:r>
          </a:p>
          <a:p>
            <a:pPr algn="l"/>
            <a:endParaRPr lang="en-GB" sz="1200" b="0" i="0" dirty="0">
              <a:solidFill>
                <a:srgbClr val="444444"/>
              </a:solidFill>
              <a:effectLst/>
              <a:latin typeface="+mn-lt"/>
            </a:endParaRPr>
          </a:p>
          <a:p>
            <a:pPr algn="l"/>
            <a:r>
              <a:rPr lang="en-GB" sz="1200" b="0" i="0" dirty="0">
                <a:solidFill>
                  <a:srgbClr val="444444"/>
                </a:solidFill>
                <a:effectLst/>
                <a:latin typeface="+mn-lt"/>
              </a:rPr>
              <a:t>The distinction between crimes of specific intent and crimes of basic intent was drawn in </a:t>
            </a:r>
            <a:r>
              <a:rPr lang="en-GB" sz="1200" b="0" i="1" dirty="0">
                <a:solidFill>
                  <a:srgbClr val="444444"/>
                </a:solidFill>
                <a:effectLst/>
                <a:latin typeface="+mn-lt"/>
              </a:rPr>
              <a:t>DPP v Beard </a:t>
            </a:r>
            <a:r>
              <a:rPr lang="en-GB" sz="1200" b="0" i="0" dirty="0">
                <a:solidFill>
                  <a:srgbClr val="444444"/>
                </a:solidFill>
                <a:effectLst/>
                <a:latin typeface="+mn-lt"/>
              </a:rPr>
              <a:t>[1920] AC 479 and affirmed in </a:t>
            </a:r>
            <a:r>
              <a:rPr lang="en-GB" sz="1200" b="0" i="1" dirty="0">
                <a:solidFill>
                  <a:srgbClr val="444444"/>
                </a:solidFill>
                <a:effectLst/>
                <a:latin typeface="+mn-lt"/>
              </a:rPr>
              <a:t>DPP v Majewski </a:t>
            </a:r>
            <a:r>
              <a:rPr lang="en-GB" sz="1200" b="0" i="0" dirty="0">
                <a:solidFill>
                  <a:srgbClr val="444444"/>
                </a:solidFill>
                <a:effectLst/>
                <a:latin typeface="+mn-lt"/>
              </a:rPr>
              <a:t>[1977] AC 443 HL.</a:t>
            </a:r>
          </a:p>
          <a:p>
            <a:pPr algn="l"/>
            <a:endParaRPr lang="en-GB" sz="1200" b="0" i="0" dirty="0">
              <a:solidFill>
                <a:srgbClr val="444444"/>
              </a:solidFill>
              <a:effectLst/>
              <a:latin typeface="+mn-lt"/>
            </a:endParaRPr>
          </a:p>
          <a:p>
            <a:pPr algn="l"/>
            <a:r>
              <a:rPr lang="en-GB" sz="1200" b="0" i="0" dirty="0">
                <a:solidFill>
                  <a:srgbClr val="444444"/>
                </a:solidFill>
                <a:effectLst/>
                <a:latin typeface="+mn-lt"/>
              </a:rPr>
              <a:t>The terms ‘basic intent’ and ‘specific intent’ have since been defined in different ways.</a:t>
            </a:r>
          </a:p>
          <a:p>
            <a:pPr algn="l"/>
            <a:r>
              <a:rPr lang="en-GB" sz="1200" b="0" i="0" dirty="0">
                <a:solidFill>
                  <a:srgbClr val="444444"/>
                </a:solidFill>
                <a:effectLst/>
                <a:latin typeface="+mn-lt"/>
              </a:rPr>
              <a:t>Crimes of specific intent have sometimes been stated to include crimes where the offence can only be committed intentionally i.e. where recklessness will not suffice (e.g. murder): </a:t>
            </a:r>
            <a:r>
              <a:rPr lang="en-GB" sz="1200" b="0" i="1" dirty="0">
                <a:solidFill>
                  <a:srgbClr val="444444"/>
                </a:solidFill>
                <a:effectLst/>
                <a:latin typeface="+mn-lt"/>
              </a:rPr>
              <a:t>R v Caldwell </a:t>
            </a:r>
            <a:r>
              <a:rPr lang="en-GB" sz="1200" b="0" i="0" dirty="0">
                <a:solidFill>
                  <a:srgbClr val="444444"/>
                </a:solidFill>
                <a:effectLst/>
                <a:latin typeface="+mn-lt"/>
              </a:rPr>
              <a:t>[1982] AC 341 HL</a:t>
            </a:r>
            <a:r>
              <a:rPr lang="en-GB" sz="1200" b="0" i="1" dirty="0">
                <a:solidFill>
                  <a:srgbClr val="444444"/>
                </a:solidFill>
                <a:effectLst/>
                <a:latin typeface="+mn-lt"/>
              </a:rPr>
              <a:t>.</a:t>
            </a:r>
          </a:p>
          <a:p>
            <a:pPr algn="l"/>
            <a:endParaRPr lang="en-GB" sz="1200" b="0" i="0" dirty="0">
              <a:solidFill>
                <a:srgbClr val="444444"/>
              </a:solidFill>
              <a:effectLst/>
              <a:latin typeface="+mn-lt"/>
            </a:endParaRPr>
          </a:p>
          <a:p>
            <a:pPr algn="l"/>
            <a:r>
              <a:rPr lang="en-GB" sz="1200" b="0" i="0" dirty="0">
                <a:solidFill>
                  <a:srgbClr val="444444"/>
                </a:solidFill>
                <a:effectLst/>
                <a:latin typeface="+mn-lt"/>
              </a:rPr>
              <a:t>Another definition often used is where the offence requires an ulterior intent i.e. one which requires proof of an intent which goes beyond the prohibited act (e.g. criminal damage with intent to endanger life): </a:t>
            </a:r>
            <a:r>
              <a:rPr lang="en-GB" sz="1200" b="0" i="1" dirty="0">
                <a:solidFill>
                  <a:srgbClr val="444444"/>
                </a:solidFill>
                <a:effectLst/>
                <a:latin typeface="+mn-lt"/>
              </a:rPr>
              <a:t>R v Heard </a:t>
            </a:r>
            <a:r>
              <a:rPr lang="en-GB" sz="1200" b="0" i="0" dirty="0">
                <a:solidFill>
                  <a:srgbClr val="444444"/>
                </a:solidFill>
                <a:effectLst/>
                <a:latin typeface="+mn-lt"/>
              </a:rPr>
              <a:t>[2007] 3 WLR 475’’</a:t>
            </a:r>
          </a:p>
          <a:p>
            <a:pPr algn="l"/>
            <a:endParaRPr lang="en-GB" sz="1200" b="0" i="0" dirty="0">
              <a:solidFill>
                <a:srgbClr val="444444"/>
              </a:solidFill>
              <a:effectLst/>
              <a:latin typeface="+mn-lt"/>
            </a:endParaRPr>
          </a:p>
          <a:p>
            <a:pPr algn="l"/>
            <a:r>
              <a:rPr lang="en-GB" sz="1200" b="0" i="0" dirty="0">
                <a:solidFill>
                  <a:srgbClr val="444444"/>
                </a:solidFill>
                <a:effectLst/>
                <a:latin typeface="+mn-lt"/>
              </a:rPr>
              <a:t>Accessed: </a:t>
            </a:r>
            <a:r>
              <a:rPr lang="en-GB" sz="1200" dirty="0">
                <a:latin typeface="+mn-lt"/>
                <a:hlinkClick r:id="rId3"/>
              </a:rPr>
              <a:t>Intoxication | The Crown Prosecution Service (cps.gov.uk)</a:t>
            </a:r>
            <a:r>
              <a:rPr lang="en-GB" sz="1200" dirty="0">
                <a:latin typeface="+mn-lt"/>
              </a:rPr>
              <a:t> </a:t>
            </a:r>
            <a:r>
              <a:rPr lang="en-GB" sz="1200" b="0" i="0" dirty="0">
                <a:solidFill>
                  <a:srgbClr val="444444"/>
                </a:solidFill>
                <a:effectLst/>
                <a:latin typeface="+mn-lt"/>
              </a:rPr>
              <a:t>.</a:t>
            </a:r>
          </a:p>
          <a:p>
            <a:endParaRPr lang="en-GB" sz="1200" dirty="0">
              <a:latin typeface="+mn-lt"/>
            </a:endParaRPr>
          </a:p>
          <a:p>
            <a:endParaRPr lang="en-GB" sz="1200" dirty="0">
              <a:latin typeface="+mn-lt"/>
            </a:endParaRPr>
          </a:p>
          <a:p>
            <a:r>
              <a:rPr lang="en-GB" sz="1200" dirty="0">
                <a:latin typeface="+mn-lt"/>
              </a:rPr>
              <a:t>Voluntary intoxication – consuming drink and drugs with the knowledge that you are consuming them.</a:t>
            </a:r>
          </a:p>
          <a:p>
            <a:endParaRPr lang="en-GB" sz="1200" dirty="0">
              <a:latin typeface="+mn-lt"/>
            </a:endParaRPr>
          </a:p>
          <a:p>
            <a:r>
              <a:rPr lang="en-GB" sz="1200" dirty="0" err="1">
                <a:latin typeface="+mn-lt"/>
              </a:rPr>
              <a:t>Dpp</a:t>
            </a:r>
            <a:r>
              <a:rPr lang="en-GB" sz="1200" dirty="0">
                <a:latin typeface="+mn-lt"/>
              </a:rPr>
              <a:t> v Majewski- No defence to a basic intent offence. </a:t>
            </a:r>
          </a:p>
          <a:p>
            <a:r>
              <a:rPr lang="en-GB" sz="1200" dirty="0">
                <a:latin typeface="+mn-lt"/>
              </a:rPr>
              <a:t>                          - Is a defence to a specific intent offence.</a:t>
            </a:r>
          </a:p>
          <a:p>
            <a:r>
              <a:rPr lang="en-GB" sz="1200" dirty="0">
                <a:latin typeface="+mn-lt"/>
              </a:rPr>
              <a:t> </a:t>
            </a:r>
          </a:p>
          <a:p>
            <a:endParaRPr lang="en-GB" sz="1200" dirty="0">
              <a:latin typeface="+mn-lt"/>
            </a:endParaRPr>
          </a:p>
          <a:p>
            <a:r>
              <a:rPr lang="en-GB" sz="1200" dirty="0">
                <a:latin typeface="+mn-lt"/>
              </a:rPr>
              <a:t>If the individual is successful with regards to proving intoxication then they gain a lesser offence (Basic intent offence).</a:t>
            </a:r>
          </a:p>
          <a:p>
            <a:endParaRPr lang="en-GB" sz="1200" dirty="0">
              <a:latin typeface="+mn-lt"/>
            </a:endParaRPr>
          </a:p>
          <a:p>
            <a:r>
              <a:rPr lang="en-GB" sz="1200" dirty="0">
                <a:latin typeface="+mn-lt"/>
              </a:rPr>
              <a:t>Examples comes from S.18 of the Offences Against the persons act 1861 (Specific intent)  which will with the defence of intoxication be lowered to S.20 of the Offences Against the Persons Act 1861 (Basic intent offence). </a:t>
            </a:r>
          </a:p>
          <a:p>
            <a:endParaRPr lang="en-GB" sz="1200" dirty="0">
              <a:latin typeface="+mn-lt"/>
            </a:endParaRPr>
          </a:p>
          <a:p>
            <a:r>
              <a:rPr lang="en-GB" sz="1200" dirty="0">
                <a:latin typeface="+mn-lt"/>
              </a:rPr>
              <a:t>It is no defence to a basic intent offence. </a:t>
            </a:r>
          </a:p>
          <a:p>
            <a:endParaRPr lang="en-GB" sz="1200" dirty="0">
              <a:latin typeface="+mn-lt"/>
            </a:endParaRPr>
          </a:p>
          <a:p>
            <a:r>
              <a:rPr lang="en-GB" sz="1200" dirty="0">
                <a:latin typeface="+mn-lt"/>
              </a:rPr>
              <a:t>Remember: If there is automatism caused by intoxication then intoxication is the defence that should be used. (Lipman) (1970).</a:t>
            </a:r>
          </a:p>
        </p:txBody>
      </p:sp>
      <p:sp>
        <p:nvSpPr>
          <p:cNvPr id="4" name="Slide Number Placeholder 3"/>
          <p:cNvSpPr>
            <a:spLocks noGrp="1"/>
          </p:cNvSpPr>
          <p:nvPr>
            <p:ph type="sldNum" sz="quarter" idx="5"/>
          </p:nvPr>
        </p:nvSpPr>
        <p:spPr/>
        <p:txBody>
          <a:bodyPr/>
          <a:lstStyle/>
          <a:p>
            <a:fld id="{CD67363D-5259-423D-A234-7D70E93CD6B7}" type="slidenum">
              <a:rPr lang="en-GB" smtClean="0"/>
              <a:t>26</a:t>
            </a:fld>
            <a:endParaRPr lang="en-GB"/>
          </a:p>
        </p:txBody>
      </p:sp>
    </p:spTree>
    <p:extLst>
      <p:ext uri="{BB962C8B-B14F-4D97-AF65-F5344CB8AC3E}">
        <p14:creationId xmlns:p14="http://schemas.microsoft.com/office/powerpoint/2010/main" val="726032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4/23/2023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4/23/2023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4/23/2023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foto.wuestenigel.com/three-types-of-thermometers-for-measuring-body-temperature-in-a-patient-on-a-white-background-flip-2019/"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DF548AE-57E6-6331-5013-673F9D3CB0E2}"/>
              </a:ext>
              <a:ext uri="{C183D7F6-B498-43B3-948B-1728B52AA6E4}">
                <adec:decorative xmlns:adec="http://schemas.microsoft.com/office/drawing/2017/decorative" val="1"/>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15728" r="-1" b="-1"/>
          <a:stretch/>
        </p:blipFill>
        <p:spPr>
          <a:xfrm>
            <a:off x="305" y="10"/>
            <a:ext cx="12191695" cy="6857990"/>
          </a:xfrm>
          <a:prstGeom prst="rect">
            <a:avLst/>
          </a:prstGeom>
        </p:spPr>
      </p:pic>
      <p:sp>
        <p:nvSpPr>
          <p:cNvPr id="2" name="Title 1">
            <a:extLst>
              <a:ext uri="{FF2B5EF4-FFF2-40B4-BE49-F238E27FC236}">
                <a16:creationId xmlns:a16="http://schemas.microsoft.com/office/drawing/2014/main" id="{9B22EEC6-AB21-2619-7BAA-B5103FCC32B1}"/>
              </a:ext>
            </a:extLst>
          </p:cNvPr>
          <p:cNvSpPr>
            <a:spLocks noGrp="1"/>
          </p:cNvSpPr>
          <p:nvPr>
            <p:ph type="ctrTitle"/>
          </p:nvPr>
        </p:nvSpPr>
        <p:spPr>
          <a:xfrm>
            <a:off x="4976636" y="992221"/>
            <a:ext cx="6247308" cy="4873558"/>
          </a:xfrm>
        </p:spPr>
        <p:txBody>
          <a:bodyPr anchor="ctr">
            <a:normAutofit/>
          </a:bodyPr>
          <a:lstStyle/>
          <a:p>
            <a:r>
              <a:rPr lang="en-US" sz="4800">
                <a:latin typeface="PingFang SC" panose="020B0400000000000000" pitchFamily="34" charset="-122"/>
                <a:ea typeface="PingFang SC" panose="020B0400000000000000" pitchFamily="34" charset="-122"/>
              </a:rPr>
              <a:t>Defences recap</a:t>
            </a:r>
          </a:p>
        </p:txBody>
      </p:sp>
      <p:sp>
        <p:nvSpPr>
          <p:cNvPr id="3" name="Subtitle 2">
            <a:extLst>
              <a:ext uri="{FF2B5EF4-FFF2-40B4-BE49-F238E27FC236}">
                <a16:creationId xmlns:a16="http://schemas.microsoft.com/office/drawing/2014/main" id="{57015A11-770C-00EF-E6E3-9A13A1D2A78C}"/>
              </a:ext>
            </a:extLst>
          </p:cNvPr>
          <p:cNvSpPr>
            <a:spLocks noGrp="1"/>
          </p:cNvSpPr>
          <p:nvPr>
            <p:ph type="subTitle" idx="1"/>
          </p:nvPr>
        </p:nvSpPr>
        <p:spPr>
          <a:xfrm>
            <a:off x="968056" y="996610"/>
            <a:ext cx="3363901" cy="4864780"/>
          </a:xfrm>
        </p:spPr>
        <p:txBody>
          <a:bodyPr anchor="ctr">
            <a:normAutofit/>
          </a:bodyPr>
          <a:lstStyle/>
          <a:p>
            <a:pPr algn="r"/>
            <a:r>
              <a:rPr lang="en-US" sz="2000">
                <a:latin typeface="PingFang SC" panose="020B0400000000000000" pitchFamily="34" charset="-122"/>
                <a:ea typeface="PingFang SC" panose="020B0400000000000000" pitchFamily="34" charset="-122"/>
              </a:rPr>
              <a:t>Criminal Law</a:t>
            </a:r>
          </a:p>
        </p:txBody>
      </p:sp>
      <p:cxnSp>
        <p:nvCxnSpPr>
          <p:cNvPr id="13" name="Straight Connector 12">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22956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B84A7-C8B7-97AA-EEC0-61F5BC7AADC9}"/>
              </a:ext>
            </a:extLst>
          </p:cNvPr>
          <p:cNvSpPr>
            <a:spLocks noGrp="1"/>
          </p:cNvSpPr>
          <p:nvPr>
            <p:ph type="title"/>
          </p:nvPr>
        </p:nvSpPr>
        <p:spPr>
          <a:xfrm>
            <a:off x="1451579" y="804519"/>
            <a:ext cx="9603275" cy="1049235"/>
          </a:xfrm>
        </p:spPr>
        <p:txBody>
          <a:bodyPr>
            <a:normAutofit/>
          </a:bodyPr>
          <a:lstStyle/>
          <a:p>
            <a:r>
              <a:rPr lang="en-US">
                <a:latin typeface="PingFang SC" panose="020B0400000000000000" pitchFamily="34" charset="-122"/>
                <a:ea typeface="PingFang SC" panose="020B0400000000000000" pitchFamily="34" charset="-122"/>
              </a:rPr>
              <a:t>Aims</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7F688B65-4E61-C539-0E43-BE10548BB538}"/>
              </a:ext>
            </a:extLst>
          </p:cNvPr>
          <p:cNvGraphicFramePr>
            <a:graphicFrameLocks noGrp="1"/>
          </p:cNvGraphicFramePr>
          <p:nvPr>
            <p:ph idx="1"/>
            <p:extLst>
              <p:ext uri="{D42A27DB-BD31-4B8C-83A1-F6EECF244321}">
                <p14:modId xmlns:p14="http://schemas.microsoft.com/office/powerpoint/2010/main" val="292511476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085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4F975-2387-23D7-4C55-7C02812966D2}"/>
              </a:ext>
            </a:extLst>
          </p:cNvPr>
          <p:cNvSpPr>
            <a:spLocks noGrp="1"/>
          </p:cNvSpPr>
          <p:nvPr>
            <p:ph type="title"/>
          </p:nvPr>
        </p:nvSpPr>
        <p:spPr/>
        <p:txBody>
          <a:bodyPr/>
          <a:lstStyle/>
          <a:p>
            <a:r>
              <a:rPr lang="en-US" dirty="0">
                <a:latin typeface="PingFang SC" panose="020B0400000000000000" pitchFamily="34" charset="-122"/>
                <a:ea typeface="PingFang SC" panose="020B0400000000000000" pitchFamily="34" charset="-122"/>
              </a:rPr>
              <a:t>Learning Objectives</a:t>
            </a:r>
          </a:p>
        </p:txBody>
      </p:sp>
      <p:graphicFrame>
        <p:nvGraphicFramePr>
          <p:cNvPr id="5" name="Content Placeholder 2">
            <a:extLst>
              <a:ext uri="{FF2B5EF4-FFF2-40B4-BE49-F238E27FC236}">
                <a16:creationId xmlns:a16="http://schemas.microsoft.com/office/drawing/2014/main" id="{186FC629-6DE3-B2F2-AEA0-F5206153D721}"/>
              </a:ext>
            </a:extLst>
          </p:cNvPr>
          <p:cNvGraphicFramePr>
            <a:graphicFrameLocks noGrp="1"/>
          </p:cNvGraphicFramePr>
          <p:nvPr>
            <p:ph idx="1"/>
            <p:extLst>
              <p:ext uri="{D42A27DB-BD31-4B8C-83A1-F6EECF244321}">
                <p14:modId xmlns:p14="http://schemas.microsoft.com/office/powerpoint/2010/main" val="3184725680"/>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8651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01686" y="778293"/>
            <a:ext cx="9137376" cy="1419225"/>
          </a:xfrm>
        </p:spPr>
        <p:txBody>
          <a:bodyPr/>
          <a:lstStyle/>
          <a:p>
            <a:pPr algn="ctr" eaLnBrk="1" hangingPunct="1"/>
            <a:r>
              <a:rPr lang="en-GB" dirty="0">
                <a:latin typeface="PingFang SC" panose="020B0400000000000000" pitchFamily="34" charset="-122"/>
                <a:ea typeface="PingFang SC" panose="020B0400000000000000" pitchFamily="34" charset="-122"/>
              </a:rPr>
              <a:t>Specific </a:t>
            </a:r>
            <a:r>
              <a:rPr lang="en-GB" u="sng" dirty="0">
                <a:latin typeface="PingFang SC" panose="020B0400000000000000" pitchFamily="34" charset="-122"/>
                <a:ea typeface="PingFang SC" panose="020B0400000000000000" pitchFamily="34" charset="-122"/>
              </a:rPr>
              <a:t>partial</a:t>
            </a:r>
            <a:r>
              <a:rPr lang="en-GB" dirty="0">
                <a:latin typeface="PingFang SC" panose="020B0400000000000000" pitchFamily="34" charset="-122"/>
                <a:ea typeface="PingFang SC" panose="020B0400000000000000" pitchFamily="34" charset="-122"/>
              </a:rPr>
              <a:t> defences to murder</a:t>
            </a:r>
          </a:p>
        </p:txBody>
      </p:sp>
      <p:sp>
        <p:nvSpPr>
          <p:cNvPr id="21506" name="Rectangle 3"/>
          <p:cNvSpPr>
            <a:spLocks noGrp="1" noChangeArrowheads="1"/>
          </p:cNvSpPr>
          <p:nvPr>
            <p:ph idx="1"/>
          </p:nvPr>
        </p:nvSpPr>
        <p:spPr>
          <a:xfrm>
            <a:off x="646227" y="1905349"/>
            <a:ext cx="11177473" cy="4584351"/>
          </a:xfrm>
        </p:spPr>
        <p:txBody>
          <a:bodyPr>
            <a:normAutofit/>
          </a:bodyPr>
          <a:lstStyle/>
          <a:p>
            <a:pPr algn="just" eaLnBrk="1" hangingPunct="1"/>
            <a:r>
              <a:rPr lang="en-GB" sz="2200" dirty="0">
                <a:latin typeface="PingFang SC" panose="020B0400000000000000" pitchFamily="34" charset="-122"/>
                <a:ea typeface="PingFang SC" panose="020B0400000000000000" pitchFamily="34" charset="-122"/>
              </a:rPr>
              <a:t>Killing with </a:t>
            </a:r>
            <a:r>
              <a:rPr lang="en-GB" sz="2200" dirty="0">
                <a:solidFill>
                  <a:srgbClr val="FF0000"/>
                </a:solidFill>
                <a:latin typeface="PingFang SC" panose="020B0400000000000000" pitchFamily="34" charset="-122"/>
                <a:ea typeface="PingFang SC" panose="020B0400000000000000" pitchFamily="34" charset="-122"/>
              </a:rPr>
              <a:t>diminished responsibility</a:t>
            </a:r>
            <a:r>
              <a:rPr lang="en-GB" sz="2200" dirty="0">
                <a:latin typeface="PingFang SC" panose="020B0400000000000000" pitchFamily="34" charset="-122"/>
                <a:ea typeface="PingFang SC" panose="020B0400000000000000" pitchFamily="34" charset="-122"/>
              </a:rPr>
              <a:t>: a statutory defence under s. 2, Homicide Act 1957 (as amended by s52(1) </a:t>
            </a:r>
            <a:r>
              <a:rPr lang="en-GB" sz="2200" dirty="0" err="1">
                <a:latin typeface="PingFang SC" panose="020B0400000000000000" pitchFamily="34" charset="-122"/>
                <a:ea typeface="PingFang SC" panose="020B0400000000000000" pitchFamily="34" charset="-122"/>
              </a:rPr>
              <a:t>CorJA</a:t>
            </a:r>
            <a:r>
              <a:rPr lang="en-GB" sz="2200" dirty="0">
                <a:latin typeface="PingFang SC" panose="020B0400000000000000" pitchFamily="34" charset="-122"/>
                <a:ea typeface="PingFang SC" panose="020B0400000000000000" pitchFamily="34" charset="-122"/>
              </a:rPr>
              <a:t> 2009) </a:t>
            </a:r>
          </a:p>
          <a:p>
            <a:pPr algn="just" eaLnBrk="1" hangingPunct="1"/>
            <a:r>
              <a:rPr lang="en-GB" sz="2200" dirty="0">
                <a:latin typeface="PingFang SC" panose="020B0400000000000000" pitchFamily="34" charset="-122"/>
                <a:ea typeface="PingFang SC" panose="020B0400000000000000" pitchFamily="34" charset="-122"/>
              </a:rPr>
              <a:t>Killing under </a:t>
            </a:r>
            <a:r>
              <a:rPr lang="en-GB" sz="2200" dirty="0">
                <a:solidFill>
                  <a:srgbClr val="FF0000"/>
                </a:solidFill>
                <a:latin typeface="PingFang SC" panose="020B0400000000000000" pitchFamily="34" charset="-122"/>
                <a:ea typeface="PingFang SC" panose="020B0400000000000000" pitchFamily="34" charset="-122"/>
              </a:rPr>
              <a:t>loss of control </a:t>
            </a:r>
            <a:r>
              <a:rPr lang="en-GB" sz="2200" dirty="0">
                <a:latin typeface="PingFang SC" panose="020B0400000000000000" pitchFamily="34" charset="-122"/>
                <a:ea typeface="PingFang SC" panose="020B0400000000000000" pitchFamily="34" charset="-122"/>
              </a:rPr>
              <a:t>ss54 and 55 Coroners and Justice Act 2009  (formerly provocation): a common law defence modified by s. 3, Homicide Act 1957</a:t>
            </a:r>
          </a:p>
          <a:p>
            <a:pPr algn="just" eaLnBrk="1" hangingPunct="1"/>
            <a:r>
              <a:rPr lang="en-GB" sz="2200" dirty="0">
                <a:latin typeface="PingFang SC" panose="020B0400000000000000" pitchFamily="34" charset="-122"/>
                <a:ea typeface="PingFang SC" panose="020B0400000000000000" pitchFamily="34" charset="-122"/>
              </a:rPr>
              <a:t>Killing in pursuance of a </a:t>
            </a:r>
            <a:r>
              <a:rPr lang="en-GB" sz="2200" dirty="0">
                <a:solidFill>
                  <a:srgbClr val="FF0000"/>
                </a:solidFill>
                <a:latin typeface="PingFang SC" panose="020B0400000000000000" pitchFamily="34" charset="-122"/>
                <a:ea typeface="PingFang SC" panose="020B0400000000000000" pitchFamily="34" charset="-122"/>
              </a:rPr>
              <a:t>suicide pact </a:t>
            </a:r>
            <a:r>
              <a:rPr lang="en-GB" sz="2200" dirty="0">
                <a:latin typeface="PingFang SC" panose="020B0400000000000000" pitchFamily="34" charset="-122"/>
                <a:ea typeface="PingFang SC" panose="020B0400000000000000" pitchFamily="34" charset="-122"/>
              </a:rPr>
              <a:t>(where all participants are meant to die): s. 4, Homicide Act 1957</a:t>
            </a:r>
          </a:p>
          <a:p>
            <a:pPr algn="just" eaLnBrk="1" hangingPunct="1">
              <a:buFont typeface="Wingdings 2" pitchFamily="18" charset="2"/>
              <a:buNone/>
            </a:pPr>
            <a:r>
              <a:rPr lang="en-GB" sz="2200" dirty="0">
                <a:latin typeface="PingFang SC" panose="020B0400000000000000" pitchFamily="34" charset="-122"/>
                <a:ea typeface="PingFang SC" panose="020B0400000000000000" pitchFamily="34" charset="-122"/>
              </a:rPr>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4971" y="527950"/>
            <a:ext cx="12984370" cy="1049235"/>
          </a:xfrm>
        </p:spPr>
        <p:txBody>
          <a:bodyPr>
            <a:normAutofit/>
          </a:bodyPr>
          <a:lstStyle/>
          <a:p>
            <a:pPr algn="ctr">
              <a:defRPr/>
            </a:pPr>
            <a:r>
              <a:rPr lang="en-GB" sz="3100" dirty="0"/>
              <a:t>Specific PARTIAL defences to murder: </a:t>
            </a:r>
            <a:br>
              <a:rPr lang="en-GB" sz="3100" dirty="0"/>
            </a:br>
            <a:r>
              <a:rPr lang="en-GB" sz="3100" dirty="0"/>
              <a:t>DIMINISHED RESPONSIBILITY</a:t>
            </a:r>
          </a:p>
        </p:txBody>
      </p:sp>
      <p:sp>
        <p:nvSpPr>
          <p:cNvPr id="29698" name="Rectangle 3"/>
          <p:cNvSpPr>
            <a:spLocks noGrp="1" noChangeArrowheads="1"/>
          </p:cNvSpPr>
          <p:nvPr>
            <p:ph idx="1"/>
          </p:nvPr>
        </p:nvSpPr>
        <p:spPr>
          <a:xfrm>
            <a:off x="101557" y="1830202"/>
            <a:ext cx="12781256" cy="3450613"/>
          </a:xfrm>
        </p:spPr>
        <p:txBody>
          <a:bodyPr>
            <a:normAutofit fontScale="25000" lnSpcReduction="20000"/>
          </a:bodyPr>
          <a:lstStyle/>
          <a:p>
            <a:pPr algn="just" eaLnBrk="1" hangingPunct="1">
              <a:buFont typeface="Wingdings" pitchFamily="2" charset="2"/>
              <a:buNone/>
            </a:pPr>
            <a:r>
              <a:rPr lang="en-GB" sz="8000" b="1" dirty="0"/>
              <a:t>	</a:t>
            </a:r>
            <a:r>
              <a:rPr lang="en-GB" sz="6400" b="1" dirty="0">
                <a:latin typeface="PingFang SC" panose="020B0400000000000000" pitchFamily="34" charset="-122"/>
                <a:ea typeface="PingFang SC" panose="020B0400000000000000" pitchFamily="34" charset="-122"/>
              </a:rPr>
              <a:t>Section 2, Homicide Act 1957 (as amended by s.52 Coroners and Justice Act [2009])</a:t>
            </a:r>
          </a:p>
          <a:p>
            <a:pPr algn="l"/>
            <a:r>
              <a:rPr lang="en-GB" sz="6400" dirty="0">
                <a:solidFill>
                  <a:srgbClr val="000000"/>
                </a:solidFill>
                <a:effectLst/>
                <a:latin typeface="PingFang SC" panose="020B0400000000000000" pitchFamily="34" charset="-122"/>
                <a:ea typeface="PingFang SC" panose="020B0400000000000000" pitchFamily="34" charset="-122"/>
              </a:rPr>
              <a:t>1)A person (“D”) who kills or is a party to the killing of another is not to be convicted of murder if D was suffering from an abnormality of mental functioning which—</a:t>
            </a:r>
          </a:p>
          <a:p>
            <a:pPr algn="l"/>
            <a:r>
              <a:rPr lang="en-GB" sz="6400" dirty="0">
                <a:solidFill>
                  <a:srgbClr val="000000"/>
                </a:solidFill>
                <a:effectLst/>
                <a:latin typeface="PingFang SC" panose="020B0400000000000000" pitchFamily="34" charset="-122"/>
                <a:ea typeface="PingFang SC" panose="020B0400000000000000" pitchFamily="34" charset="-122"/>
              </a:rPr>
              <a:t>(a)arose from a recognised medical condition,</a:t>
            </a:r>
          </a:p>
          <a:p>
            <a:pPr algn="l"/>
            <a:r>
              <a:rPr lang="en-GB" sz="6400" dirty="0">
                <a:solidFill>
                  <a:srgbClr val="000000"/>
                </a:solidFill>
                <a:effectLst/>
                <a:latin typeface="PingFang SC" panose="020B0400000000000000" pitchFamily="34" charset="-122"/>
                <a:ea typeface="PingFang SC" panose="020B0400000000000000" pitchFamily="34" charset="-122"/>
              </a:rPr>
              <a:t>(b)substantially impaired D's ability to do one or more of the things mentioned in subsection (1A), and</a:t>
            </a:r>
          </a:p>
          <a:p>
            <a:pPr algn="l"/>
            <a:r>
              <a:rPr lang="en-GB" sz="6400" dirty="0">
                <a:solidFill>
                  <a:srgbClr val="000000"/>
                </a:solidFill>
                <a:effectLst/>
                <a:latin typeface="PingFang SC" panose="020B0400000000000000" pitchFamily="34" charset="-122"/>
                <a:ea typeface="PingFang SC" panose="020B0400000000000000" pitchFamily="34" charset="-122"/>
              </a:rPr>
              <a:t>(c)provides an explanation for D's acts and omissions in doing or being a party to the killing.</a:t>
            </a:r>
          </a:p>
          <a:p>
            <a:pPr algn="l"/>
            <a:r>
              <a:rPr lang="en-GB" sz="6400" b="1" dirty="0">
                <a:solidFill>
                  <a:srgbClr val="000000"/>
                </a:solidFill>
                <a:effectLst/>
                <a:latin typeface="PingFang SC" panose="020B0400000000000000" pitchFamily="34" charset="-122"/>
                <a:ea typeface="PingFang SC" panose="020B0400000000000000" pitchFamily="34" charset="-122"/>
              </a:rPr>
              <a:t>(1A)Those things are—</a:t>
            </a:r>
          </a:p>
          <a:p>
            <a:pPr algn="l"/>
            <a:r>
              <a:rPr lang="en-GB" sz="6400" dirty="0">
                <a:solidFill>
                  <a:srgbClr val="000000"/>
                </a:solidFill>
                <a:effectLst/>
                <a:latin typeface="PingFang SC" panose="020B0400000000000000" pitchFamily="34" charset="-122"/>
                <a:ea typeface="PingFang SC" panose="020B0400000000000000" pitchFamily="34" charset="-122"/>
              </a:rPr>
              <a:t>(a)to understand the nature of D's conduct;</a:t>
            </a:r>
          </a:p>
          <a:p>
            <a:pPr algn="l"/>
            <a:r>
              <a:rPr lang="en-GB" sz="6400" dirty="0">
                <a:solidFill>
                  <a:srgbClr val="000000"/>
                </a:solidFill>
                <a:effectLst/>
                <a:latin typeface="PingFang SC" panose="020B0400000000000000" pitchFamily="34" charset="-122"/>
                <a:ea typeface="PingFang SC" panose="020B0400000000000000" pitchFamily="34" charset="-122"/>
              </a:rPr>
              <a:t>(b)to form a rational judgment;</a:t>
            </a:r>
          </a:p>
          <a:p>
            <a:pPr algn="l"/>
            <a:r>
              <a:rPr lang="en-GB" sz="6400" dirty="0">
                <a:solidFill>
                  <a:srgbClr val="000000"/>
                </a:solidFill>
                <a:effectLst/>
                <a:latin typeface="PingFang SC" panose="020B0400000000000000" pitchFamily="34" charset="-122"/>
                <a:ea typeface="PingFang SC" panose="020B0400000000000000" pitchFamily="34" charset="-122"/>
              </a:rPr>
              <a:t>(c)to exercise self-control.</a:t>
            </a:r>
          </a:p>
          <a:p>
            <a:pPr algn="l"/>
            <a:r>
              <a:rPr lang="en-GB" sz="6400" dirty="0">
                <a:solidFill>
                  <a:srgbClr val="000000"/>
                </a:solidFill>
                <a:effectLst/>
                <a:latin typeface="PingFang SC" panose="020B0400000000000000" pitchFamily="34" charset="-122"/>
                <a:ea typeface="PingFang SC" panose="020B0400000000000000" pitchFamily="34" charset="-122"/>
              </a:rPr>
              <a:t>(1B)For the purposes of subsection (1)(c), an abnormality of mental functioning provides an explanation for D's conduct if it causes, or is a significant contributory factor in causing, D to carry out that conduct.</a:t>
            </a:r>
          </a:p>
          <a:p>
            <a:pPr algn="just" eaLnBrk="1" hangingPunct="1">
              <a:buFont typeface="Wingdings" pitchFamily="2" charset="2"/>
              <a:buNone/>
            </a:pPr>
            <a:endParaRPr lang="en-GB" sz="2400" dirty="0"/>
          </a:p>
        </p:txBody>
      </p:sp>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PingFang SC" panose="020B0400000000000000" pitchFamily="34" charset="-122"/>
                <a:ea typeface="PingFang SC" panose="020B0400000000000000" pitchFamily="34" charset="-122"/>
              </a:rPr>
              <a:t>Diminished responsibility</a:t>
            </a:r>
          </a:p>
        </p:txBody>
      </p:sp>
      <p:sp>
        <p:nvSpPr>
          <p:cNvPr id="3" name="Content Placeholder 2"/>
          <p:cNvSpPr>
            <a:spLocks noGrp="1"/>
          </p:cNvSpPr>
          <p:nvPr>
            <p:ph idx="1"/>
          </p:nvPr>
        </p:nvSpPr>
        <p:spPr/>
        <p:txBody>
          <a:bodyPr>
            <a:noAutofit/>
          </a:bodyPr>
          <a:lstStyle/>
          <a:p>
            <a:r>
              <a:rPr lang="en-GB" dirty="0">
                <a:latin typeface="PingFang SC" panose="020B0400000000000000" pitchFamily="34" charset="-122"/>
                <a:ea typeface="PingFang SC" panose="020B0400000000000000" pitchFamily="34" charset="-122"/>
              </a:rPr>
              <a:t>DR only available as a defence for murder, not attempted murder - Campbell [1997] Crim LR 495,</a:t>
            </a:r>
          </a:p>
          <a:p>
            <a:r>
              <a:rPr lang="en-GB" dirty="0">
                <a:latin typeface="PingFang SC" panose="020B0400000000000000" pitchFamily="34" charset="-122"/>
                <a:ea typeface="PingFang SC" panose="020B0400000000000000" pitchFamily="34" charset="-122"/>
              </a:rPr>
              <a:t>the burden of proof is on D: D must prove that at the time of the killing, s/he was suffering with DR</a:t>
            </a:r>
          </a:p>
          <a:p>
            <a:r>
              <a:rPr lang="en-GB" dirty="0">
                <a:latin typeface="PingFang SC" panose="020B0400000000000000" pitchFamily="34" charset="-122"/>
                <a:ea typeface="PingFang SC" panose="020B0400000000000000" pitchFamily="34" charset="-122"/>
              </a:rPr>
              <a:t>Successful defence of DR usually leads to committal to hospital under a hospital order issued under the Mental Health Act 1983</a:t>
            </a:r>
          </a:p>
        </p:txBody>
      </p:sp>
    </p:spTree>
    <p:extLst>
      <p:ext uri="{BB962C8B-B14F-4D97-AF65-F5344CB8AC3E}">
        <p14:creationId xmlns:p14="http://schemas.microsoft.com/office/powerpoint/2010/main" val="1437446417"/>
      </p:ext>
    </p:extLst>
  </p:cSld>
  <p:clrMapOvr>
    <a:masterClrMapping/>
  </p:clrMapOvr>
  <mc:AlternateContent xmlns:mc="http://schemas.openxmlformats.org/markup-compatibility/2006" xmlns:p14="http://schemas.microsoft.com/office/powerpoint/2010/main">
    <mc:Choice Requires="p14">
      <p:transition spd="slow" p14:dur="2000" advTm="75475"/>
    </mc:Choice>
    <mc:Fallback xmlns="">
      <p:transition spd="slow" advTm="7547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706" y="658745"/>
            <a:ext cx="14285843" cy="1049235"/>
          </a:xfrm>
        </p:spPr>
        <p:txBody>
          <a:bodyPr/>
          <a:lstStyle/>
          <a:p>
            <a:pPr algn="ctr"/>
            <a:r>
              <a:rPr lang="en-GB" dirty="0">
                <a:latin typeface="PingFang SC" panose="020B0400000000000000" pitchFamily="34" charset="-122"/>
                <a:ea typeface="PingFang SC" panose="020B0400000000000000" pitchFamily="34" charset="-122"/>
              </a:rPr>
              <a:t>Diminished Responsibility: </a:t>
            </a:r>
            <a:br>
              <a:rPr lang="en-GB" dirty="0">
                <a:latin typeface="PingFang SC" panose="020B0400000000000000" pitchFamily="34" charset="-122"/>
                <a:ea typeface="PingFang SC" panose="020B0400000000000000" pitchFamily="34" charset="-122"/>
              </a:rPr>
            </a:br>
            <a:r>
              <a:rPr lang="en-GB" dirty="0">
                <a:latin typeface="PingFang SC" panose="020B0400000000000000" pitchFamily="34" charset="-122"/>
                <a:ea typeface="PingFang SC" panose="020B0400000000000000" pitchFamily="34" charset="-122"/>
              </a:rPr>
              <a:t>s2(1) Homicide Act 1957 </a:t>
            </a:r>
          </a:p>
        </p:txBody>
      </p:sp>
      <p:sp>
        <p:nvSpPr>
          <p:cNvPr id="3" name="Content Placeholder 2"/>
          <p:cNvSpPr>
            <a:spLocks noGrp="1"/>
          </p:cNvSpPr>
          <p:nvPr>
            <p:ph idx="1"/>
          </p:nvPr>
        </p:nvSpPr>
        <p:spPr/>
        <p:txBody>
          <a:bodyPr>
            <a:normAutofit fontScale="92500" lnSpcReduction="10000"/>
          </a:bodyPr>
          <a:lstStyle/>
          <a:p>
            <a:pPr marL="0" indent="0">
              <a:buNone/>
            </a:pPr>
            <a:r>
              <a:rPr lang="en-GB" sz="2000" dirty="0">
                <a:latin typeface="PingFang SC" panose="020B0400000000000000" pitchFamily="34" charset="-122"/>
                <a:ea typeface="PingFang SC" panose="020B0400000000000000" pitchFamily="34" charset="-122"/>
              </a:rPr>
              <a:t>In order to rely successfully on the diminished responsibility defence, the D must…..</a:t>
            </a:r>
          </a:p>
          <a:p>
            <a:pPr marL="457200" indent="-457200">
              <a:buAutoNum type="alphaLcParenR"/>
            </a:pPr>
            <a:r>
              <a:rPr lang="en-GB" sz="2400" dirty="0">
                <a:solidFill>
                  <a:srgbClr val="FF0000"/>
                </a:solidFill>
                <a:latin typeface="PingFang SC" panose="020B0400000000000000" pitchFamily="34" charset="-122"/>
                <a:ea typeface="PingFang SC" panose="020B0400000000000000" pitchFamily="34" charset="-122"/>
              </a:rPr>
              <a:t>s2(1)(a): </a:t>
            </a:r>
            <a:r>
              <a:rPr lang="en-GB" sz="2400" dirty="0">
                <a:latin typeface="PingFang SC" panose="020B0400000000000000" pitchFamily="34" charset="-122"/>
                <a:ea typeface="PingFang SC" panose="020B0400000000000000" pitchFamily="34" charset="-122"/>
              </a:rPr>
              <a:t>D must be suffering from an abnormality of mental functioning</a:t>
            </a:r>
          </a:p>
          <a:p>
            <a:pPr marL="457200" indent="-457200">
              <a:buAutoNum type="alphaLcParenR"/>
            </a:pPr>
            <a:r>
              <a:rPr lang="en-GB" sz="2400" dirty="0">
                <a:latin typeface="PingFang SC" panose="020B0400000000000000" pitchFamily="34" charset="-122"/>
                <a:ea typeface="PingFang SC" panose="020B0400000000000000" pitchFamily="34" charset="-122"/>
              </a:rPr>
              <a:t>b) </a:t>
            </a:r>
            <a:r>
              <a:rPr lang="en-GB" sz="2400" dirty="0">
                <a:solidFill>
                  <a:srgbClr val="FF0000"/>
                </a:solidFill>
                <a:latin typeface="PingFang SC" panose="020B0400000000000000" pitchFamily="34" charset="-122"/>
                <a:ea typeface="PingFang SC" panose="020B0400000000000000" pitchFamily="34" charset="-122"/>
              </a:rPr>
              <a:t>s2(1)(b): </a:t>
            </a:r>
            <a:r>
              <a:rPr lang="en-GB" sz="2400" dirty="0">
                <a:latin typeface="PingFang SC" panose="020B0400000000000000" pitchFamily="34" charset="-122"/>
                <a:ea typeface="PingFang SC" panose="020B0400000000000000" pitchFamily="34" charset="-122"/>
              </a:rPr>
              <a:t>which substantially impaired D’s ability to do one or more of the things mentioned in s2(1)(a)</a:t>
            </a:r>
          </a:p>
          <a:p>
            <a:pPr marL="0" indent="0">
              <a:buNone/>
            </a:pPr>
            <a:r>
              <a:rPr lang="en-GB" sz="2400" dirty="0">
                <a:latin typeface="PingFang SC" panose="020B0400000000000000" pitchFamily="34" charset="-122"/>
                <a:ea typeface="PingFang SC" panose="020B0400000000000000" pitchFamily="34" charset="-122"/>
              </a:rPr>
              <a:t>c) </a:t>
            </a:r>
            <a:r>
              <a:rPr lang="en-GB" sz="2400" dirty="0">
                <a:solidFill>
                  <a:srgbClr val="FF0000"/>
                </a:solidFill>
                <a:latin typeface="PingFang SC" panose="020B0400000000000000" pitchFamily="34" charset="-122"/>
                <a:ea typeface="PingFang SC" panose="020B0400000000000000" pitchFamily="34" charset="-122"/>
              </a:rPr>
              <a:t>s2(1)(c): </a:t>
            </a:r>
            <a:r>
              <a:rPr lang="en-GB" sz="2400" dirty="0">
                <a:latin typeface="PingFang SC" panose="020B0400000000000000" pitchFamily="34" charset="-122"/>
                <a:ea typeface="PingFang SC" panose="020B0400000000000000" pitchFamily="34" charset="-122"/>
              </a:rPr>
              <a:t>The abnormality of mental functioning provides an explanation for D’s acts and omissions in being a party to the killing.</a:t>
            </a:r>
          </a:p>
        </p:txBody>
      </p:sp>
    </p:spTree>
    <p:extLst>
      <p:ext uri="{BB962C8B-B14F-4D97-AF65-F5344CB8AC3E}">
        <p14:creationId xmlns:p14="http://schemas.microsoft.com/office/powerpoint/2010/main" val="2186945342"/>
      </p:ext>
    </p:extLst>
  </p:cSld>
  <p:clrMapOvr>
    <a:masterClrMapping/>
  </p:clrMapOvr>
  <mc:AlternateContent xmlns:mc="http://schemas.openxmlformats.org/markup-compatibility/2006" xmlns:p14="http://schemas.microsoft.com/office/powerpoint/2010/main">
    <mc:Choice Requires="p14">
      <p:transition spd="slow" p14:dur="2000" advTm="51442"/>
    </mc:Choice>
    <mc:Fallback xmlns="">
      <p:transition spd="slow" advTm="514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11071725" cy="1049235"/>
          </a:xfrm>
        </p:spPr>
        <p:txBody>
          <a:bodyPr>
            <a:normAutofit/>
          </a:bodyPr>
          <a:lstStyle/>
          <a:p>
            <a:pPr algn="ctr"/>
            <a:r>
              <a:rPr lang="en-GB" sz="3600" dirty="0">
                <a:latin typeface="PingFang SC" panose="020B0400000000000000" pitchFamily="34" charset="-122"/>
                <a:ea typeface="PingFang SC" panose="020B0400000000000000" pitchFamily="34" charset="-122"/>
              </a:rPr>
              <a:t>Diminished responsibility – s2(1)(a)</a:t>
            </a:r>
          </a:p>
        </p:txBody>
      </p:sp>
      <p:sp>
        <p:nvSpPr>
          <p:cNvPr id="3" name="Content Placeholder 2"/>
          <p:cNvSpPr>
            <a:spLocks noGrp="1"/>
          </p:cNvSpPr>
          <p:nvPr>
            <p:ph idx="1"/>
          </p:nvPr>
        </p:nvSpPr>
        <p:spPr>
          <a:xfrm>
            <a:off x="1797666" y="2287648"/>
            <a:ext cx="8596668" cy="4354452"/>
          </a:xfrm>
        </p:spPr>
        <p:txBody>
          <a:bodyPr/>
          <a:lstStyle/>
          <a:p>
            <a:r>
              <a:rPr lang="en-GB" sz="2400" b="1" dirty="0">
                <a:latin typeface="PingFang SC" panose="020B0400000000000000" pitchFamily="34" charset="-122"/>
                <a:ea typeface="PingFang SC" panose="020B0400000000000000" pitchFamily="34" charset="-122"/>
              </a:rPr>
              <a:t>1. Abnormality of mind</a:t>
            </a:r>
          </a:p>
          <a:p>
            <a:pPr lvl="1"/>
            <a:r>
              <a:rPr lang="en-GB" sz="2400" dirty="0">
                <a:latin typeface="PingFang SC" panose="020B0400000000000000" pitchFamily="34" charset="-122"/>
                <a:ea typeface="PingFang SC" panose="020B0400000000000000" pitchFamily="34" charset="-122"/>
              </a:rPr>
              <a:t> defined by the Court of Appeal in </a:t>
            </a:r>
            <a:r>
              <a:rPr lang="en-GB" sz="2400" b="1" dirty="0">
                <a:latin typeface="PingFang SC" panose="020B0400000000000000" pitchFamily="34" charset="-122"/>
                <a:ea typeface="PingFang SC" panose="020B0400000000000000" pitchFamily="34" charset="-122"/>
              </a:rPr>
              <a:t>Byrne</a:t>
            </a:r>
            <a:r>
              <a:rPr lang="en-GB" sz="2400" dirty="0">
                <a:latin typeface="PingFang SC" panose="020B0400000000000000" pitchFamily="34" charset="-122"/>
                <a:ea typeface="PingFang SC" panose="020B0400000000000000" pitchFamily="34" charset="-122"/>
              </a:rPr>
              <a:t> (1960) 2 QB 396</a:t>
            </a:r>
          </a:p>
          <a:p>
            <a:pPr lvl="1"/>
            <a:r>
              <a:rPr lang="en-GB" sz="2400" dirty="0">
                <a:latin typeface="PingFang SC" panose="020B0400000000000000" pitchFamily="34" charset="-122"/>
                <a:ea typeface="PingFang SC" panose="020B0400000000000000" pitchFamily="34" charset="-122"/>
              </a:rPr>
              <a:t>replaced by “recognised medical condition” </a:t>
            </a:r>
            <a:r>
              <a:rPr lang="en-GB" sz="2400" i="1" dirty="0">
                <a:latin typeface="PingFang SC" panose="020B0400000000000000" pitchFamily="34" charset="-122"/>
                <a:ea typeface="PingFang SC" panose="020B0400000000000000" pitchFamily="34" charset="-122"/>
              </a:rPr>
              <a:t>s52(1) </a:t>
            </a:r>
            <a:r>
              <a:rPr lang="en-GB" sz="2400" i="1" dirty="0">
                <a:solidFill>
                  <a:srgbClr val="FF0000"/>
                </a:solidFill>
                <a:latin typeface="PingFang SC" panose="020B0400000000000000" pitchFamily="34" charset="-122"/>
                <a:ea typeface="PingFang SC" panose="020B0400000000000000" pitchFamily="34" charset="-122"/>
              </a:rPr>
              <a:t>Coroners and Justice Act 2009</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2435771014"/>
      </p:ext>
    </p:extLst>
  </p:cSld>
  <p:clrMapOvr>
    <a:masterClrMapping/>
  </p:clrMapOvr>
  <mc:AlternateContent xmlns:mc="http://schemas.openxmlformats.org/markup-compatibility/2006" xmlns:p14="http://schemas.microsoft.com/office/powerpoint/2010/main">
    <mc:Choice Requires="p14">
      <p:transition spd="slow" p14:dur="2000" advTm="59012"/>
    </mc:Choice>
    <mc:Fallback xmlns="">
      <p:transition spd="slow" advTm="5901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Diminished responsibility</a:t>
            </a:r>
          </a:p>
        </p:txBody>
      </p:sp>
      <p:sp>
        <p:nvSpPr>
          <p:cNvPr id="3" name="Content Placeholder 2"/>
          <p:cNvSpPr>
            <a:spLocks noGrp="1"/>
          </p:cNvSpPr>
          <p:nvPr>
            <p:ph idx="1"/>
          </p:nvPr>
        </p:nvSpPr>
        <p:spPr>
          <a:xfrm>
            <a:off x="571316" y="2140941"/>
            <a:ext cx="11620684" cy="4717059"/>
          </a:xfrm>
        </p:spPr>
        <p:txBody>
          <a:bodyPr>
            <a:normAutofit/>
          </a:bodyPr>
          <a:lstStyle/>
          <a:p>
            <a:r>
              <a:rPr lang="en-GB" sz="2400" dirty="0">
                <a:latin typeface="PingFang SC" panose="020B0400000000000000" pitchFamily="34" charset="-122"/>
                <a:ea typeface="PingFang SC" panose="020B0400000000000000" pitchFamily="34" charset="-122"/>
              </a:rPr>
              <a:t>Recognised medical conditions include functional mental illness:-</a:t>
            </a:r>
          </a:p>
          <a:p>
            <a:pPr lvl="1"/>
            <a:r>
              <a:rPr lang="en-GB" sz="2400" dirty="0">
                <a:latin typeface="PingFang SC" panose="020B0400000000000000" pitchFamily="34" charset="-122"/>
                <a:ea typeface="PingFang SC" panose="020B0400000000000000" pitchFamily="34" charset="-122"/>
              </a:rPr>
              <a:t>Clinical depression (</a:t>
            </a:r>
            <a:r>
              <a:rPr lang="en-GB" sz="2400" b="1" i="1" dirty="0">
                <a:latin typeface="PingFang SC" panose="020B0400000000000000" pitchFamily="34" charset="-122"/>
                <a:ea typeface="PingFang SC" panose="020B0400000000000000" pitchFamily="34" charset="-122"/>
              </a:rPr>
              <a:t>Gittens [1984])</a:t>
            </a:r>
          </a:p>
          <a:p>
            <a:pPr lvl="1"/>
            <a:r>
              <a:rPr lang="en-GB" sz="2400" dirty="0">
                <a:latin typeface="PingFang SC" panose="020B0400000000000000" pitchFamily="34" charset="-122"/>
                <a:ea typeface="PingFang SC" panose="020B0400000000000000" pitchFamily="34" charset="-122"/>
              </a:rPr>
              <a:t>Schizophrenia </a:t>
            </a:r>
            <a:r>
              <a:rPr lang="en-GB" sz="2400" b="1" i="1" dirty="0">
                <a:latin typeface="PingFang SC" panose="020B0400000000000000" pitchFamily="34" charset="-122"/>
                <a:ea typeface="PingFang SC" panose="020B0400000000000000" pitchFamily="34" charset="-122"/>
              </a:rPr>
              <a:t>(Moyle [2008])</a:t>
            </a:r>
          </a:p>
          <a:p>
            <a:pPr lvl="1"/>
            <a:r>
              <a:rPr lang="en-GB" sz="2400" dirty="0">
                <a:latin typeface="PingFang SC" panose="020B0400000000000000" pitchFamily="34" charset="-122"/>
                <a:ea typeface="PingFang SC" panose="020B0400000000000000" pitchFamily="34" charset="-122"/>
              </a:rPr>
              <a:t>Battered women’s syndrome </a:t>
            </a:r>
            <a:r>
              <a:rPr lang="en-GB" sz="2400" b="1" i="1" dirty="0">
                <a:latin typeface="PingFang SC" panose="020B0400000000000000" pitchFamily="34" charset="-122"/>
                <a:ea typeface="PingFang SC" panose="020B0400000000000000" pitchFamily="34" charset="-122"/>
              </a:rPr>
              <a:t>(Hobson [1998], Ahluwalia [1992])</a:t>
            </a:r>
          </a:p>
          <a:p>
            <a:pPr lvl="1"/>
            <a:r>
              <a:rPr lang="en-GB" sz="2400" dirty="0">
                <a:latin typeface="PingFang SC" panose="020B0400000000000000" pitchFamily="34" charset="-122"/>
                <a:ea typeface="PingFang SC" panose="020B0400000000000000" pitchFamily="34" charset="-122"/>
              </a:rPr>
              <a:t>Premenstrual tension and post natal depression </a:t>
            </a:r>
            <a:r>
              <a:rPr lang="en-GB" sz="2400" b="1" i="1" dirty="0">
                <a:latin typeface="PingFang SC" panose="020B0400000000000000" pitchFamily="34" charset="-122"/>
                <a:ea typeface="PingFang SC" panose="020B0400000000000000" pitchFamily="34" charset="-122"/>
              </a:rPr>
              <a:t>(Reynolds [1988])</a:t>
            </a:r>
          </a:p>
          <a:p>
            <a:pPr lvl="1"/>
            <a:r>
              <a:rPr lang="en-GB" sz="2400" dirty="0">
                <a:latin typeface="PingFang SC" panose="020B0400000000000000" pitchFamily="34" charset="-122"/>
                <a:ea typeface="PingFang SC" panose="020B0400000000000000" pitchFamily="34" charset="-122"/>
              </a:rPr>
              <a:t>Paranoia </a:t>
            </a:r>
            <a:r>
              <a:rPr lang="en-GB" sz="2400" b="1" i="1" dirty="0">
                <a:latin typeface="PingFang SC" panose="020B0400000000000000" pitchFamily="34" charset="-122"/>
                <a:ea typeface="PingFang SC" panose="020B0400000000000000" pitchFamily="34" charset="-122"/>
              </a:rPr>
              <a:t>(</a:t>
            </a:r>
            <a:r>
              <a:rPr lang="en-GB" sz="2400" b="1" i="1" dirty="0" err="1">
                <a:latin typeface="PingFang SC" panose="020B0400000000000000" pitchFamily="34" charset="-122"/>
                <a:ea typeface="PingFang SC" panose="020B0400000000000000" pitchFamily="34" charset="-122"/>
              </a:rPr>
              <a:t>Simcox</a:t>
            </a:r>
            <a:r>
              <a:rPr lang="en-GB" sz="2400" b="1" i="1" dirty="0">
                <a:latin typeface="PingFang SC" panose="020B0400000000000000" pitchFamily="34" charset="-122"/>
                <a:ea typeface="PingFang SC" panose="020B0400000000000000" pitchFamily="34" charset="-122"/>
              </a:rPr>
              <a:t> [1964])</a:t>
            </a:r>
          </a:p>
          <a:p>
            <a:pPr lvl="1"/>
            <a:r>
              <a:rPr lang="en-GB" sz="2400" dirty="0">
                <a:latin typeface="PingFang SC" panose="020B0400000000000000" pitchFamily="34" charset="-122"/>
                <a:ea typeface="PingFang SC" panose="020B0400000000000000" pitchFamily="34" charset="-122"/>
              </a:rPr>
              <a:t>Personality disorders </a:t>
            </a:r>
            <a:r>
              <a:rPr lang="en-GB" sz="2400" b="1" i="1" dirty="0">
                <a:latin typeface="PingFang SC" panose="020B0400000000000000" pitchFamily="34" charset="-122"/>
                <a:ea typeface="PingFang SC" panose="020B0400000000000000" pitchFamily="34" charset="-122"/>
              </a:rPr>
              <a:t>(Haddon [2003])</a:t>
            </a:r>
            <a:endParaRPr lang="en-GB" sz="2400" dirty="0">
              <a:latin typeface="PingFang SC" panose="020B0400000000000000" pitchFamily="34" charset="-122"/>
              <a:ea typeface="PingFang SC" panose="020B0400000000000000" pitchFamily="34" charset="-122"/>
            </a:endParaRPr>
          </a:p>
          <a:p>
            <a:pPr lvl="1"/>
            <a:endParaRPr lang="en-GB" sz="2400" dirty="0"/>
          </a:p>
        </p:txBody>
      </p:sp>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PingFang SC" panose="020B0400000000000000" pitchFamily="34" charset="-122"/>
                <a:ea typeface="PingFang SC" panose="020B0400000000000000" pitchFamily="34" charset="-122"/>
              </a:rPr>
              <a:t>Diminished responsibility – s2(1)(b)</a:t>
            </a:r>
          </a:p>
        </p:txBody>
      </p:sp>
      <p:sp>
        <p:nvSpPr>
          <p:cNvPr id="3" name="Content Placeholder 2"/>
          <p:cNvSpPr>
            <a:spLocks noGrp="1"/>
          </p:cNvSpPr>
          <p:nvPr>
            <p:ph idx="1"/>
          </p:nvPr>
        </p:nvSpPr>
        <p:spPr>
          <a:xfrm>
            <a:off x="650830" y="2141904"/>
            <a:ext cx="11541170" cy="4701293"/>
          </a:xfrm>
        </p:spPr>
        <p:txBody>
          <a:bodyPr>
            <a:noAutofit/>
          </a:bodyPr>
          <a:lstStyle/>
          <a:p>
            <a:pPr marL="0" indent="0">
              <a:buNone/>
            </a:pPr>
            <a:r>
              <a:rPr lang="en-GB" sz="2400" b="1" dirty="0">
                <a:latin typeface="PingFang SC" panose="020B0400000000000000" pitchFamily="34" charset="-122"/>
                <a:ea typeface="PingFang SC" panose="020B0400000000000000" pitchFamily="34" charset="-122"/>
              </a:rPr>
              <a:t>2. substantially impaired mental responsibility</a:t>
            </a:r>
            <a:r>
              <a:rPr lang="en-GB" sz="2400" dirty="0">
                <a:latin typeface="PingFang SC" panose="020B0400000000000000" pitchFamily="34" charset="-122"/>
                <a:ea typeface="PingFang SC" panose="020B0400000000000000" pitchFamily="34" charset="-122"/>
              </a:rPr>
              <a:t>: </a:t>
            </a:r>
          </a:p>
          <a:p>
            <a:pPr lvl="1"/>
            <a:r>
              <a:rPr lang="en-GB" sz="2400" dirty="0">
                <a:latin typeface="PingFang SC" panose="020B0400000000000000" pitchFamily="34" charset="-122"/>
                <a:ea typeface="PingFang SC" panose="020B0400000000000000" pitchFamily="34" charset="-122"/>
              </a:rPr>
              <a:t>D’s </a:t>
            </a:r>
            <a:r>
              <a:rPr lang="en-GB" sz="2400" i="1" dirty="0">
                <a:latin typeface="PingFang SC" panose="020B0400000000000000" pitchFamily="34" charset="-122"/>
                <a:ea typeface="PingFang SC" panose="020B0400000000000000" pitchFamily="34" charset="-122"/>
              </a:rPr>
              <a:t>mental</a:t>
            </a:r>
            <a:r>
              <a:rPr lang="en-GB" sz="2400" dirty="0">
                <a:latin typeface="PingFang SC" panose="020B0400000000000000" pitchFamily="34" charset="-122"/>
                <a:ea typeface="PingFang SC" panose="020B0400000000000000" pitchFamily="34" charset="-122"/>
              </a:rPr>
              <a:t> </a:t>
            </a:r>
            <a:r>
              <a:rPr lang="en-GB" sz="2400" i="1" dirty="0">
                <a:latin typeface="PingFang SC" panose="020B0400000000000000" pitchFamily="34" charset="-122"/>
                <a:ea typeface="PingFang SC" panose="020B0400000000000000" pitchFamily="34" charset="-122"/>
              </a:rPr>
              <a:t>capacity</a:t>
            </a:r>
            <a:r>
              <a:rPr lang="en-GB" sz="2400" dirty="0">
                <a:latin typeface="PingFang SC" panose="020B0400000000000000" pitchFamily="34" charset="-122"/>
                <a:ea typeface="PingFang SC" panose="020B0400000000000000" pitchFamily="34" charset="-122"/>
              </a:rPr>
              <a:t>, D’s </a:t>
            </a:r>
            <a:r>
              <a:rPr lang="en-GB" sz="2400" i="1" dirty="0">
                <a:latin typeface="PingFang SC" panose="020B0400000000000000" pitchFamily="34" charset="-122"/>
                <a:ea typeface="PingFang SC" panose="020B0400000000000000" pitchFamily="34" charset="-122"/>
              </a:rPr>
              <a:t>legal</a:t>
            </a:r>
            <a:r>
              <a:rPr lang="en-GB" sz="2400" dirty="0">
                <a:latin typeface="PingFang SC" panose="020B0400000000000000" pitchFamily="34" charset="-122"/>
                <a:ea typeface="PingFang SC" panose="020B0400000000000000" pitchFamily="34" charset="-122"/>
              </a:rPr>
              <a:t> </a:t>
            </a:r>
            <a:r>
              <a:rPr lang="en-GB" sz="2400" i="1" dirty="0">
                <a:latin typeface="PingFang SC" panose="020B0400000000000000" pitchFamily="34" charset="-122"/>
                <a:ea typeface="PingFang SC" panose="020B0400000000000000" pitchFamily="34" charset="-122"/>
              </a:rPr>
              <a:t>responsibility</a:t>
            </a:r>
            <a:r>
              <a:rPr lang="en-GB" sz="2400" dirty="0">
                <a:latin typeface="PingFang SC" panose="020B0400000000000000" pitchFamily="34" charset="-122"/>
                <a:ea typeface="PingFang SC" panose="020B0400000000000000" pitchFamily="34" charset="-122"/>
              </a:rPr>
              <a:t> is reduced</a:t>
            </a:r>
          </a:p>
          <a:p>
            <a:pPr lvl="1"/>
            <a:endParaRPr lang="en-GB" sz="2400" dirty="0">
              <a:latin typeface="PingFang SC" panose="020B0400000000000000" pitchFamily="34" charset="-122"/>
              <a:ea typeface="PingFang SC" panose="020B0400000000000000" pitchFamily="34" charset="-122"/>
            </a:endParaRPr>
          </a:p>
          <a:p>
            <a:r>
              <a:rPr lang="en-GB" sz="2400" dirty="0">
                <a:latin typeface="PingFang SC" panose="020B0400000000000000" pitchFamily="34" charset="-122"/>
                <a:ea typeface="PingFang SC" panose="020B0400000000000000" pitchFamily="34" charset="-122"/>
              </a:rPr>
              <a:t>must be substantial impairment of D’s ability to:</a:t>
            </a:r>
          </a:p>
          <a:p>
            <a:pPr lvl="1"/>
            <a:r>
              <a:rPr lang="en-GB" sz="2400" dirty="0">
                <a:latin typeface="PingFang SC" panose="020B0400000000000000" pitchFamily="34" charset="-122"/>
                <a:ea typeface="PingFang SC" panose="020B0400000000000000" pitchFamily="34" charset="-122"/>
              </a:rPr>
              <a:t>Understand the nature of D’s conduct</a:t>
            </a:r>
          </a:p>
          <a:p>
            <a:pPr lvl="1"/>
            <a:r>
              <a:rPr lang="en-GB" sz="2400" dirty="0">
                <a:latin typeface="PingFang SC" panose="020B0400000000000000" pitchFamily="34" charset="-122"/>
                <a:ea typeface="PingFang SC" panose="020B0400000000000000" pitchFamily="34" charset="-122"/>
              </a:rPr>
              <a:t>Form a rational judgment</a:t>
            </a:r>
          </a:p>
          <a:p>
            <a:pPr lvl="1"/>
            <a:r>
              <a:rPr lang="en-GB" sz="2400" dirty="0">
                <a:latin typeface="PingFang SC" panose="020B0400000000000000" pitchFamily="34" charset="-122"/>
                <a:ea typeface="PingFang SC" panose="020B0400000000000000" pitchFamily="34" charset="-122"/>
              </a:rPr>
              <a:t>Exercise self control</a:t>
            </a:r>
          </a:p>
          <a:p>
            <a:pPr lvl="1"/>
            <a:endParaRPr lang="en-GB" sz="2400" dirty="0"/>
          </a:p>
          <a:p>
            <a:pPr marL="0" indent="0">
              <a:buNone/>
            </a:pPr>
            <a:endParaRPr lang="en-GB" sz="800" dirty="0"/>
          </a:p>
          <a:p>
            <a:endParaRPr lang="en-GB" sz="700" dirty="0"/>
          </a:p>
          <a:p>
            <a:pPr lvl="1"/>
            <a:endParaRPr lang="en-GB" sz="600" dirty="0"/>
          </a:p>
          <a:p>
            <a:pPr marL="0" indent="0">
              <a:buNone/>
            </a:pPr>
            <a:r>
              <a:rPr lang="en-GB" sz="700" dirty="0"/>
              <a:t>  </a:t>
            </a:r>
          </a:p>
          <a:p>
            <a:endParaRPr lang="en-GB" sz="700" dirty="0"/>
          </a:p>
        </p:txBody>
      </p:sp>
    </p:spTree>
    <p:extLst>
      <p:ext uri="{BB962C8B-B14F-4D97-AF65-F5344CB8AC3E}">
        <p14:creationId xmlns:p14="http://schemas.microsoft.com/office/powerpoint/2010/main" val="87637806"/>
      </p:ext>
    </p:extLst>
  </p:cSld>
  <p:clrMapOvr>
    <a:masterClrMapping/>
  </p:clrMapOvr>
  <mc:AlternateContent xmlns:mc="http://schemas.openxmlformats.org/markup-compatibility/2006" xmlns:p14="http://schemas.microsoft.com/office/powerpoint/2010/main">
    <mc:Choice Requires="p14">
      <p:transition spd="slow" p14:dur="2000" advTm="178456"/>
    </mc:Choice>
    <mc:Fallback xmlns="">
      <p:transition spd="slow" advTm="17845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129" y="531071"/>
            <a:ext cx="9603275" cy="1049235"/>
          </a:xfrm>
        </p:spPr>
        <p:txBody>
          <a:bodyPr/>
          <a:lstStyle/>
          <a:p>
            <a:pPr algn="ctr"/>
            <a:r>
              <a:rPr lang="en-GB" dirty="0">
                <a:latin typeface="PingFang SC" panose="020B0400000000000000" pitchFamily="34" charset="-122"/>
                <a:ea typeface="PingFang SC" panose="020B0400000000000000" pitchFamily="34" charset="-122"/>
              </a:rPr>
              <a:t>Specific defence to murder: Loss of control</a:t>
            </a:r>
          </a:p>
        </p:txBody>
      </p:sp>
      <p:sp>
        <p:nvSpPr>
          <p:cNvPr id="3" name="Content Placeholder 2"/>
          <p:cNvSpPr>
            <a:spLocks noGrp="1"/>
          </p:cNvSpPr>
          <p:nvPr>
            <p:ph idx="1"/>
          </p:nvPr>
        </p:nvSpPr>
        <p:spPr>
          <a:xfrm>
            <a:off x="461434" y="1864237"/>
            <a:ext cx="11514666" cy="4127600"/>
          </a:xfrm>
        </p:spPr>
        <p:txBody>
          <a:bodyPr>
            <a:noAutofit/>
          </a:bodyPr>
          <a:lstStyle/>
          <a:p>
            <a:r>
              <a:rPr lang="en-GB" sz="2400" dirty="0">
                <a:solidFill>
                  <a:srgbClr val="FF0000"/>
                </a:solidFill>
                <a:latin typeface="PingFang SC" panose="020B0400000000000000" pitchFamily="34" charset="-122"/>
                <a:ea typeface="PingFang SC" panose="020B0400000000000000" pitchFamily="34" charset="-122"/>
              </a:rPr>
              <a:t>S54 (1) Coroners and Justice Act 2009</a:t>
            </a:r>
          </a:p>
          <a:p>
            <a:pPr lvl="1"/>
            <a:r>
              <a:rPr lang="en-GB" sz="2400" dirty="0">
                <a:latin typeface="PingFang SC" panose="020B0400000000000000" pitchFamily="34" charset="-122"/>
                <a:ea typeface="PingFang SC" panose="020B0400000000000000" pitchFamily="34" charset="-122"/>
              </a:rPr>
              <a:t>Where a person (D) kills or is a party to the killing of another V), D is not to be convicted of murder if </a:t>
            </a:r>
          </a:p>
          <a:p>
            <a:pPr marL="914400" lvl="1" indent="-457200">
              <a:buAutoNum type="alphaLcParenBoth"/>
            </a:pPr>
            <a:r>
              <a:rPr lang="en-GB" sz="2400" dirty="0">
                <a:latin typeface="PingFang SC" panose="020B0400000000000000" pitchFamily="34" charset="-122"/>
                <a:ea typeface="PingFang SC" panose="020B0400000000000000" pitchFamily="34" charset="-122"/>
              </a:rPr>
              <a:t>D’s acts and omissions in doing to being a party to the killing resulted from D’s loss of self control </a:t>
            </a:r>
          </a:p>
          <a:p>
            <a:pPr marL="914400" lvl="1" indent="-457200">
              <a:buAutoNum type="alphaLcParenBoth"/>
            </a:pPr>
            <a:r>
              <a:rPr lang="en-GB" sz="2400" dirty="0">
                <a:latin typeface="PingFang SC" panose="020B0400000000000000" pitchFamily="34" charset="-122"/>
                <a:ea typeface="PingFang SC" panose="020B0400000000000000" pitchFamily="34" charset="-122"/>
              </a:rPr>
              <a:t>the loss of self control had a qualifying trigger and </a:t>
            </a:r>
          </a:p>
          <a:p>
            <a:pPr marL="914400" lvl="1" indent="-457200">
              <a:buAutoNum type="alphaLcParenBoth"/>
            </a:pPr>
            <a:r>
              <a:rPr lang="en-GB" sz="2400" dirty="0">
                <a:latin typeface="PingFang SC" panose="020B0400000000000000" pitchFamily="34" charset="-122"/>
                <a:ea typeface="PingFang SC" panose="020B0400000000000000" pitchFamily="34" charset="-122"/>
              </a:rPr>
              <a:t>a person of D’s sex and age, with a normal degree of tolerance and self restraint and in the circumstances of D, might have reacted in the same or in a similar way to D</a:t>
            </a:r>
          </a:p>
        </p:txBody>
      </p:sp>
    </p:spTree>
    <p:custDataLst>
      <p:tags r:id="rId1"/>
    </p:custDataLst>
    <p:extLst>
      <p:ext uri="{BB962C8B-B14F-4D97-AF65-F5344CB8AC3E}">
        <p14:creationId xmlns:p14="http://schemas.microsoft.com/office/powerpoint/2010/main" val="3856414651"/>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PingFang SC" panose="020B0400000000000000" pitchFamily="34" charset="-122"/>
                <a:ea typeface="PingFang SC" panose="020B0400000000000000" pitchFamily="34" charset="-122"/>
              </a:rPr>
              <a:t>Loss of control</a:t>
            </a:r>
          </a:p>
        </p:txBody>
      </p:sp>
      <p:sp>
        <p:nvSpPr>
          <p:cNvPr id="3" name="Content Placeholder 2"/>
          <p:cNvSpPr>
            <a:spLocks noGrp="1"/>
          </p:cNvSpPr>
          <p:nvPr>
            <p:ph idx="1"/>
          </p:nvPr>
        </p:nvSpPr>
        <p:spPr>
          <a:xfrm>
            <a:off x="207258" y="1853754"/>
            <a:ext cx="12091915" cy="3880773"/>
          </a:xfrm>
        </p:spPr>
        <p:txBody>
          <a:bodyPr>
            <a:noAutofit/>
          </a:bodyPr>
          <a:lstStyle/>
          <a:p>
            <a:pPr marL="0" indent="0">
              <a:buNone/>
            </a:pPr>
            <a:r>
              <a:rPr lang="en-GB" sz="2400" u="sng" dirty="0">
                <a:latin typeface="PingFang SC" panose="020B0400000000000000" pitchFamily="34" charset="-122"/>
                <a:ea typeface="PingFang SC" panose="020B0400000000000000" pitchFamily="34" charset="-122"/>
              </a:rPr>
              <a:t>Elements of the defence:</a:t>
            </a:r>
          </a:p>
          <a:p>
            <a:pPr lvl="1"/>
            <a:r>
              <a:rPr lang="en-GB" sz="2400" dirty="0">
                <a:latin typeface="PingFang SC" panose="020B0400000000000000" pitchFamily="34" charset="-122"/>
                <a:ea typeface="PingFang SC" panose="020B0400000000000000" pitchFamily="34" charset="-122"/>
              </a:rPr>
              <a:t>One of two qualifying triggers applies</a:t>
            </a:r>
          </a:p>
          <a:p>
            <a:pPr lvl="1"/>
            <a:r>
              <a:rPr lang="en-GB" sz="2400" dirty="0">
                <a:latin typeface="PingFang SC" panose="020B0400000000000000" pitchFamily="34" charset="-122"/>
                <a:ea typeface="PingFang SC" panose="020B0400000000000000" pitchFamily="34" charset="-122"/>
              </a:rPr>
              <a:t>This causes D to lose self control</a:t>
            </a:r>
          </a:p>
          <a:p>
            <a:pPr lvl="1"/>
            <a:r>
              <a:rPr lang="en-GB" sz="2400" dirty="0">
                <a:latin typeface="PingFang SC" panose="020B0400000000000000" pitchFamily="34" charset="-122"/>
                <a:ea typeface="PingFang SC" panose="020B0400000000000000" pitchFamily="34" charset="-122"/>
              </a:rPr>
              <a:t>This led to an act or omission resulting in D killing or being party to a killing</a:t>
            </a:r>
          </a:p>
          <a:p>
            <a:pPr lvl="1"/>
            <a:r>
              <a:rPr lang="en-GB" sz="2400" dirty="0">
                <a:latin typeface="PingFang SC" panose="020B0400000000000000" pitchFamily="34" charset="-122"/>
                <a:ea typeface="PingFang SC" panose="020B0400000000000000" pitchFamily="34" charset="-122"/>
              </a:rPr>
              <a:t>A person of D’s sex and age, with a normal degree of tolerance and self restraint and in the circumstances of D, might have reacted in the same or in a similar way to D</a:t>
            </a:r>
          </a:p>
          <a:p>
            <a:pPr lvl="1"/>
            <a:r>
              <a:rPr lang="en-GB" sz="2400" dirty="0">
                <a:latin typeface="PingFang SC" panose="020B0400000000000000" pitchFamily="34" charset="-122"/>
                <a:ea typeface="PingFang SC" panose="020B0400000000000000" pitchFamily="34" charset="-122"/>
              </a:rPr>
              <a:t>D did not act in a considered desire for revenge</a:t>
            </a:r>
          </a:p>
        </p:txBody>
      </p:sp>
    </p:spTree>
    <p:custDataLst>
      <p:tags r:id="rId1"/>
    </p:custDataLst>
    <p:extLst>
      <p:ext uri="{BB962C8B-B14F-4D97-AF65-F5344CB8AC3E}">
        <p14:creationId xmlns:p14="http://schemas.microsoft.com/office/powerpoint/2010/main" val="2354539417"/>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PingFang SC" panose="020B0400000000000000" pitchFamily="34" charset="-122"/>
                <a:ea typeface="PingFang SC" panose="020B0400000000000000" pitchFamily="34" charset="-122"/>
              </a:rPr>
              <a:t>Loss of control – qualifying trigger</a:t>
            </a:r>
          </a:p>
        </p:txBody>
      </p:sp>
      <p:sp>
        <p:nvSpPr>
          <p:cNvPr id="3" name="Content Placeholder 2"/>
          <p:cNvSpPr>
            <a:spLocks noGrp="1"/>
          </p:cNvSpPr>
          <p:nvPr>
            <p:ph idx="1"/>
          </p:nvPr>
        </p:nvSpPr>
        <p:spPr>
          <a:xfrm>
            <a:off x="-366215" y="1984725"/>
            <a:ext cx="12924429" cy="5481375"/>
          </a:xfrm>
        </p:spPr>
        <p:txBody>
          <a:bodyPr>
            <a:normAutofit/>
          </a:bodyPr>
          <a:lstStyle/>
          <a:p>
            <a:pPr marL="0" indent="0">
              <a:buNone/>
            </a:pPr>
            <a:r>
              <a:rPr lang="en-GB" sz="2200" dirty="0">
                <a:latin typeface="PingFang SC" panose="020B0400000000000000" pitchFamily="34" charset="-122"/>
                <a:ea typeface="PingFang SC" panose="020B0400000000000000" pitchFamily="34" charset="-122"/>
              </a:rPr>
              <a:t>	Requires a qualifying trigger s 54(1) (b)</a:t>
            </a:r>
          </a:p>
          <a:p>
            <a:pPr marL="0" indent="0">
              <a:buNone/>
            </a:pPr>
            <a:r>
              <a:rPr lang="en-GB" sz="2200" dirty="0">
                <a:latin typeface="PingFang SC" panose="020B0400000000000000" pitchFamily="34" charset="-122"/>
                <a:ea typeface="PingFang SC" panose="020B0400000000000000" pitchFamily="34" charset="-122"/>
              </a:rPr>
              <a:t>	Two qualifying triggers (ss55(3) and (4))</a:t>
            </a:r>
          </a:p>
          <a:p>
            <a:pPr lvl="1"/>
            <a:r>
              <a:rPr lang="en-GB" sz="2200" dirty="0">
                <a:latin typeface="PingFang SC" panose="020B0400000000000000" pitchFamily="34" charset="-122"/>
                <a:ea typeface="PingFang SC" panose="020B0400000000000000" pitchFamily="34" charset="-122"/>
              </a:rPr>
              <a:t>S55(3) – </a:t>
            </a:r>
            <a:r>
              <a:rPr lang="en-GB" sz="2200" u="sng" dirty="0">
                <a:solidFill>
                  <a:srgbClr val="FF0000"/>
                </a:solidFill>
                <a:latin typeface="PingFang SC" panose="020B0400000000000000" pitchFamily="34" charset="-122"/>
                <a:ea typeface="PingFang SC" panose="020B0400000000000000" pitchFamily="34" charset="-122"/>
              </a:rPr>
              <a:t>1</a:t>
            </a:r>
            <a:r>
              <a:rPr lang="en-GB" sz="2200" u="sng" baseline="30000" dirty="0">
                <a:solidFill>
                  <a:srgbClr val="FF0000"/>
                </a:solidFill>
                <a:latin typeface="PingFang SC" panose="020B0400000000000000" pitchFamily="34" charset="-122"/>
                <a:ea typeface="PingFang SC" panose="020B0400000000000000" pitchFamily="34" charset="-122"/>
              </a:rPr>
              <a:t>st</a:t>
            </a:r>
            <a:r>
              <a:rPr lang="en-GB" sz="2200" u="sng" dirty="0">
                <a:solidFill>
                  <a:srgbClr val="FF0000"/>
                </a:solidFill>
                <a:latin typeface="PingFang SC" panose="020B0400000000000000" pitchFamily="34" charset="-122"/>
                <a:ea typeface="PingFang SC" panose="020B0400000000000000" pitchFamily="34" charset="-122"/>
              </a:rPr>
              <a:t> qualifying trigger</a:t>
            </a:r>
          </a:p>
          <a:p>
            <a:pPr lvl="2"/>
            <a:r>
              <a:rPr lang="en-GB" sz="2200" b="1" dirty="0">
                <a:solidFill>
                  <a:srgbClr val="FF0000"/>
                </a:solidFill>
                <a:latin typeface="PingFang SC" panose="020B0400000000000000" pitchFamily="34" charset="-122"/>
                <a:ea typeface="PingFang SC" panose="020B0400000000000000" pitchFamily="34" charset="-122"/>
              </a:rPr>
              <a:t>D’s fear of serious violence from V against D or another identified person</a:t>
            </a:r>
            <a:r>
              <a:rPr lang="en-GB" sz="2200" dirty="0">
                <a:solidFill>
                  <a:srgbClr val="FF0000"/>
                </a:solidFill>
                <a:latin typeface="PingFang SC" panose="020B0400000000000000" pitchFamily="34" charset="-122"/>
                <a:ea typeface="PingFang SC" panose="020B0400000000000000" pitchFamily="34" charset="-122"/>
              </a:rPr>
              <a:t> </a:t>
            </a:r>
            <a:r>
              <a:rPr lang="en-GB" sz="2200" b="1" i="1" dirty="0">
                <a:solidFill>
                  <a:srgbClr val="FF0000"/>
                </a:solidFill>
                <a:latin typeface="PingFang SC" panose="020B0400000000000000" pitchFamily="34" charset="-122"/>
                <a:ea typeface="PingFang SC" panose="020B0400000000000000" pitchFamily="34" charset="-122"/>
              </a:rPr>
              <a:t>Pearson [1992].</a:t>
            </a:r>
            <a:r>
              <a:rPr lang="en-GB" sz="2200" dirty="0">
                <a:solidFill>
                  <a:srgbClr val="FF0000"/>
                </a:solidFill>
                <a:latin typeface="PingFang SC" panose="020B0400000000000000" pitchFamily="34" charset="-122"/>
                <a:ea typeface="PingFang SC" panose="020B0400000000000000" pitchFamily="34" charset="-122"/>
              </a:rPr>
              <a:t>  </a:t>
            </a:r>
          </a:p>
          <a:p>
            <a:pPr lvl="2"/>
            <a:r>
              <a:rPr lang="en-GB" sz="2200" dirty="0">
                <a:latin typeface="PingFang SC" panose="020B0400000000000000" pitchFamily="34" charset="-122"/>
                <a:ea typeface="PingFang SC" panose="020B0400000000000000" pitchFamily="34" charset="-122"/>
              </a:rPr>
              <a:t>Test is subjective – fear need only have been genuine, not reasonable</a:t>
            </a:r>
          </a:p>
          <a:p>
            <a:pPr lvl="2"/>
            <a:r>
              <a:rPr lang="en-GB" sz="2200" dirty="0">
                <a:latin typeface="PingFang SC" panose="020B0400000000000000" pitchFamily="34" charset="-122"/>
                <a:ea typeface="PingFang SC" panose="020B0400000000000000" pitchFamily="34" charset="-122"/>
              </a:rPr>
              <a:t>S55(6) – court is to disregard D’s fear if it was caused by something </a:t>
            </a:r>
          </a:p>
          <a:p>
            <a:pPr lvl="2"/>
            <a:r>
              <a:rPr lang="en-GB" sz="2200" dirty="0">
                <a:latin typeface="PingFang SC" panose="020B0400000000000000" pitchFamily="34" charset="-122"/>
                <a:ea typeface="PingFang SC" panose="020B0400000000000000" pitchFamily="34" charset="-122"/>
              </a:rPr>
              <a:t>which D incited to be said or done for the purpose of providing an excuse to use violence</a:t>
            </a:r>
          </a:p>
        </p:txBody>
      </p:sp>
    </p:spTree>
    <p:extLst>
      <p:ext uri="{BB962C8B-B14F-4D97-AF65-F5344CB8AC3E}">
        <p14:creationId xmlns:p14="http://schemas.microsoft.com/office/powerpoint/2010/main" val="3955932975"/>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latin typeface="PingFang SC" panose="020B0400000000000000" pitchFamily="34" charset="-122"/>
                <a:ea typeface="PingFang SC" panose="020B0400000000000000" pitchFamily="34" charset="-122"/>
              </a:rPr>
              <a:t>Loss of control – qualifying trigger</a:t>
            </a:r>
          </a:p>
        </p:txBody>
      </p:sp>
      <p:sp>
        <p:nvSpPr>
          <p:cNvPr id="3" name="Content Placeholder 2"/>
          <p:cNvSpPr>
            <a:spLocks noGrp="1"/>
          </p:cNvSpPr>
          <p:nvPr>
            <p:ph idx="1"/>
          </p:nvPr>
        </p:nvSpPr>
        <p:spPr>
          <a:xfrm>
            <a:off x="664081" y="2318244"/>
            <a:ext cx="11408649" cy="4539756"/>
          </a:xfrm>
        </p:spPr>
        <p:txBody>
          <a:bodyPr>
            <a:normAutofit/>
          </a:bodyPr>
          <a:lstStyle/>
          <a:p>
            <a:pPr marL="0" indent="0">
              <a:buNone/>
            </a:pPr>
            <a:r>
              <a:rPr lang="en-GB" sz="2400" b="1" dirty="0">
                <a:latin typeface="PingFang SC" panose="020B0400000000000000" pitchFamily="34" charset="-122"/>
                <a:ea typeface="PingFang SC" panose="020B0400000000000000" pitchFamily="34" charset="-122"/>
              </a:rPr>
              <a:t>S55(4) applies where loss of control was caused by things said/done which</a:t>
            </a:r>
            <a:r>
              <a:rPr lang="en-GB" sz="2400" dirty="0">
                <a:latin typeface="PingFang SC" panose="020B0400000000000000" pitchFamily="34" charset="-122"/>
                <a:ea typeface="PingFang SC" panose="020B0400000000000000" pitchFamily="34" charset="-122"/>
              </a:rPr>
              <a:t>:</a:t>
            </a:r>
          </a:p>
          <a:p>
            <a:pPr lvl="1"/>
            <a:r>
              <a:rPr lang="en-GB" sz="2400" dirty="0">
                <a:latin typeface="PingFang SC" panose="020B0400000000000000" pitchFamily="34" charset="-122"/>
                <a:ea typeface="PingFang SC" panose="020B0400000000000000" pitchFamily="34" charset="-122"/>
              </a:rPr>
              <a:t>Constituted circumstances of an extremely grave character, and</a:t>
            </a:r>
          </a:p>
          <a:p>
            <a:pPr lvl="1"/>
            <a:r>
              <a:rPr lang="en-GB" sz="2400" dirty="0">
                <a:latin typeface="PingFang SC" panose="020B0400000000000000" pitchFamily="34" charset="-122"/>
                <a:ea typeface="PingFang SC" panose="020B0400000000000000" pitchFamily="34" charset="-122"/>
              </a:rPr>
              <a:t>Caused D to have a justifiable sense of being seriously wronged</a:t>
            </a:r>
          </a:p>
          <a:p>
            <a:pPr lvl="2"/>
            <a:r>
              <a:rPr lang="en-GB" sz="2400" b="1" i="1" dirty="0">
                <a:solidFill>
                  <a:srgbClr val="FF0000"/>
                </a:solidFill>
                <a:latin typeface="PingFang SC" panose="020B0400000000000000" pitchFamily="34" charset="-122"/>
                <a:ea typeface="PingFang SC" panose="020B0400000000000000" pitchFamily="34" charset="-122"/>
              </a:rPr>
              <a:t>Dawes, Hatter and Bowyer [2013] </a:t>
            </a:r>
            <a:r>
              <a:rPr lang="en-GB" sz="2400" b="1" i="1" dirty="0">
                <a:latin typeface="PingFang SC" panose="020B0400000000000000" pitchFamily="34" charset="-122"/>
                <a:ea typeface="PingFang SC" panose="020B0400000000000000" pitchFamily="34" charset="-122"/>
              </a:rPr>
              <a:t>– </a:t>
            </a:r>
            <a:r>
              <a:rPr lang="en-GB" sz="2400" dirty="0">
                <a:latin typeface="PingFang SC" panose="020B0400000000000000" pitchFamily="34" charset="-122"/>
                <a:ea typeface="PingFang SC" panose="020B0400000000000000" pitchFamily="34" charset="-122"/>
              </a:rPr>
              <a:t>judged objectively</a:t>
            </a:r>
          </a:p>
          <a:p>
            <a:pPr marL="457200" lvl="1" indent="0">
              <a:buNone/>
            </a:pPr>
            <a:endParaRPr lang="en-GB" sz="2400" dirty="0"/>
          </a:p>
          <a:p>
            <a:pPr lvl="1"/>
            <a:endParaRPr lang="en-GB" sz="1800" dirty="0"/>
          </a:p>
        </p:txBody>
      </p:sp>
    </p:spTree>
    <p:extLst>
      <p:ext uri="{BB962C8B-B14F-4D97-AF65-F5344CB8AC3E}">
        <p14:creationId xmlns:p14="http://schemas.microsoft.com/office/powerpoint/2010/main" val="355657888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latin typeface="PingFang SC" panose="020B0400000000000000" pitchFamily="34" charset="-122"/>
                <a:ea typeface="PingFang SC" panose="020B0400000000000000" pitchFamily="34" charset="-122"/>
              </a:rPr>
              <a:t>Loss of control </a:t>
            </a:r>
          </a:p>
        </p:txBody>
      </p:sp>
      <p:sp>
        <p:nvSpPr>
          <p:cNvPr id="3" name="Content Placeholder 2"/>
          <p:cNvSpPr>
            <a:spLocks noGrp="1"/>
          </p:cNvSpPr>
          <p:nvPr>
            <p:ph idx="1"/>
          </p:nvPr>
        </p:nvSpPr>
        <p:spPr>
          <a:xfrm>
            <a:off x="933205" y="2258716"/>
            <a:ext cx="11514666" cy="4383384"/>
          </a:xfrm>
        </p:spPr>
        <p:txBody>
          <a:bodyPr>
            <a:normAutofit/>
          </a:bodyPr>
          <a:lstStyle/>
          <a:p>
            <a:pPr marL="0" indent="0">
              <a:buNone/>
            </a:pPr>
            <a:r>
              <a:rPr lang="en-GB" sz="2400" u="sng" dirty="0">
                <a:latin typeface="PingFang SC" panose="020B0400000000000000" pitchFamily="34" charset="-122"/>
                <a:ea typeface="PingFang SC" panose="020B0400000000000000" pitchFamily="34" charset="-122"/>
              </a:rPr>
              <a:t>Caused D to lose self-control</a:t>
            </a:r>
          </a:p>
          <a:p>
            <a:pPr lvl="1"/>
            <a:r>
              <a:rPr lang="en-GB" sz="2400" dirty="0">
                <a:latin typeface="PingFang SC" panose="020B0400000000000000" pitchFamily="34" charset="-122"/>
                <a:ea typeface="PingFang SC" panose="020B0400000000000000" pitchFamily="34" charset="-122"/>
              </a:rPr>
              <a:t>Qualifying trigger must lead to loss of control – s54(1)(b)</a:t>
            </a:r>
          </a:p>
          <a:p>
            <a:pPr lvl="1"/>
            <a:r>
              <a:rPr lang="en-GB" sz="2400" dirty="0">
                <a:latin typeface="PingFang SC" panose="020B0400000000000000" pitchFamily="34" charset="-122"/>
                <a:ea typeface="PingFang SC" panose="020B0400000000000000" pitchFamily="34" charset="-122"/>
              </a:rPr>
              <a:t>Loss of control does not have to be sudden  - s54(2)</a:t>
            </a:r>
          </a:p>
          <a:p>
            <a:pPr lvl="1"/>
            <a:r>
              <a:rPr lang="en-GB" sz="2400" dirty="0">
                <a:latin typeface="PingFang SC" panose="020B0400000000000000" pitchFamily="34" charset="-122"/>
                <a:ea typeface="PingFang SC" panose="020B0400000000000000" pitchFamily="34" charset="-122"/>
              </a:rPr>
              <a:t>Need not be from a “one off” incident</a:t>
            </a:r>
            <a:r>
              <a:rPr lang="en-GB" sz="2400" i="1" dirty="0">
                <a:latin typeface="PingFang SC" panose="020B0400000000000000" pitchFamily="34" charset="-122"/>
                <a:ea typeface="PingFang SC" panose="020B0400000000000000" pitchFamily="34" charset="-122"/>
              </a:rPr>
              <a:t>- </a:t>
            </a:r>
            <a:r>
              <a:rPr lang="en-GB" sz="2400" b="1" i="1" dirty="0">
                <a:latin typeface="PingFang SC" panose="020B0400000000000000" pitchFamily="34" charset="-122"/>
                <a:ea typeface="PingFang SC" panose="020B0400000000000000" pitchFamily="34" charset="-122"/>
              </a:rPr>
              <a:t>Humphreys [1995]- can be cumulative</a:t>
            </a:r>
          </a:p>
          <a:p>
            <a:pPr marL="0" indent="0">
              <a:buNone/>
            </a:pPr>
            <a:endParaRPr lang="en-GB" sz="2400" b="1" i="1" dirty="0"/>
          </a:p>
        </p:txBody>
      </p:sp>
    </p:spTree>
    <p:extLst>
      <p:ext uri="{BB962C8B-B14F-4D97-AF65-F5344CB8AC3E}">
        <p14:creationId xmlns:p14="http://schemas.microsoft.com/office/powerpoint/2010/main" val="2702917813"/>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3962" y="605736"/>
            <a:ext cx="9603275" cy="1049235"/>
          </a:xfrm>
        </p:spPr>
        <p:txBody>
          <a:bodyPr/>
          <a:lstStyle/>
          <a:p>
            <a:r>
              <a:rPr lang="en-GB" dirty="0">
                <a:latin typeface="PingFang SC" panose="020B0400000000000000" pitchFamily="34" charset="-122"/>
                <a:ea typeface="PingFang SC" panose="020B0400000000000000" pitchFamily="34" charset="-122"/>
              </a:rPr>
              <a:t>Loss of control</a:t>
            </a:r>
          </a:p>
        </p:txBody>
      </p:sp>
      <p:sp>
        <p:nvSpPr>
          <p:cNvPr id="3" name="Content Placeholder 2"/>
          <p:cNvSpPr>
            <a:spLocks noGrp="1"/>
          </p:cNvSpPr>
          <p:nvPr>
            <p:ph idx="1"/>
          </p:nvPr>
        </p:nvSpPr>
        <p:spPr>
          <a:xfrm>
            <a:off x="372534" y="1861979"/>
            <a:ext cx="11819466" cy="4780121"/>
          </a:xfrm>
        </p:spPr>
        <p:txBody>
          <a:bodyPr>
            <a:normAutofit/>
          </a:bodyPr>
          <a:lstStyle/>
          <a:p>
            <a:pPr marL="0" indent="0" algn="ctr">
              <a:buNone/>
            </a:pPr>
            <a:r>
              <a:rPr lang="en-GB" sz="2400" dirty="0">
                <a:latin typeface="PingFang SC" panose="020B0400000000000000" pitchFamily="34" charset="-122"/>
                <a:ea typeface="PingFang SC" panose="020B0400000000000000" pitchFamily="34" charset="-122"/>
              </a:rPr>
              <a:t>Sex, age, degree of tolerance and self restraint in D’s circumstances – s54(1)(c)</a:t>
            </a:r>
          </a:p>
          <a:p>
            <a:pPr marL="0" indent="0" algn="ctr">
              <a:buNone/>
            </a:pPr>
            <a:endParaRPr lang="en-GB" sz="2400" dirty="0">
              <a:latin typeface="PingFang SC" panose="020B0400000000000000" pitchFamily="34" charset="-122"/>
              <a:ea typeface="PingFang SC" panose="020B0400000000000000" pitchFamily="34" charset="-122"/>
            </a:endParaRPr>
          </a:p>
          <a:p>
            <a:pPr marL="0" indent="0">
              <a:buNone/>
            </a:pPr>
            <a:r>
              <a:rPr lang="en-GB" sz="2400" dirty="0">
                <a:latin typeface="PingFang SC" panose="020B0400000000000000" pitchFamily="34" charset="-122"/>
                <a:ea typeface="PingFang SC" panose="020B0400000000000000" pitchFamily="34" charset="-122"/>
              </a:rPr>
              <a:t>Objective test:</a:t>
            </a:r>
          </a:p>
          <a:p>
            <a:pPr lvl="2"/>
            <a:r>
              <a:rPr lang="en-GB" sz="2400" dirty="0">
                <a:latin typeface="PingFang SC" panose="020B0400000000000000" pitchFamily="34" charset="-122"/>
                <a:ea typeface="PingFang SC" panose="020B0400000000000000" pitchFamily="34" charset="-122"/>
              </a:rPr>
              <a:t>Person of D’s sex and age</a:t>
            </a:r>
          </a:p>
          <a:p>
            <a:pPr lvl="2"/>
            <a:r>
              <a:rPr lang="en-GB" sz="2400" dirty="0">
                <a:latin typeface="PingFang SC" panose="020B0400000000000000" pitchFamily="34" charset="-122"/>
                <a:ea typeface="PingFang SC" panose="020B0400000000000000" pitchFamily="34" charset="-122"/>
              </a:rPr>
              <a:t>With a normal degree of tolerance and self restraint</a:t>
            </a:r>
          </a:p>
          <a:p>
            <a:pPr lvl="2"/>
            <a:r>
              <a:rPr lang="en-GB" sz="2400" dirty="0">
                <a:latin typeface="PingFang SC" panose="020B0400000000000000" pitchFamily="34" charset="-122"/>
                <a:ea typeface="PingFang SC" panose="020B0400000000000000" pitchFamily="34" charset="-122"/>
              </a:rPr>
              <a:t>And in the circumstances of D</a:t>
            </a:r>
          </a:p>
          <a:p>
            <a:pPr lvl="2"/>
            <a:r>
              <a:rPr lang="en-GB" sz="2400" dirty="0">
                <a:latin typeface="PingFang SC" panose="020B0400000000000000" pitchFamily="34" charset="-122"/>
                <a:ea typeface="PingFang SC" panose="020B0400000000000000" pitchFamily="34" charset="-122"/>
              </a:rPr>
              <a:t>Might have reacted in the same… way to D [and killed]</a:t>
            </a:r>
          </a:p>
          <a:p>
            <a:pPr lvl="2"/>
            <a:r>
              <a:rPr lang="en-GB" sz="2400" dirty="0">
                <a:latin typeface="PingFang SC" panose="020B0400000000000000" pitchFamily="34" charset="-122"/>
                <a:ea typeface="PingFang SC" panose="020B0400000000000000" pitchFamily="34" charset="-122"/>
              </a:rPr>
              <a:t>Or in a similar way [and killed]</a:t>
            </a:r>
          </a:p>
          <a:p>
            <a:pPr marL="0" indent="0">
              <a:buNone/>
            </a:pPr>
            <a:endParaRPr lang="en-GB" dirty="0"/>
          </a:p>
        </p:txBody>
      </p:sp>
    </p:spTree>
    <p:extLst>
      <p:ext uri="{BB962C8B-B14F-4D97-AF65-F5344CB8AC3E}">
        <p14:creationId xmlns:p14="http://schemas.microsoft.com/office/powerpoint/2010/main" val="257916065"/>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752966" y="1427304"/>
            <a:ext cx="8686800" cy="3241515"/>
          </a:xfrm>
        </p:spPr>
        <p:txBody>
          <a:bodyPr vert="horz" lIns="91440" tIns="45720" rIns="91440" bIns="0" rtlCol="0" anchor="ctr">
            <a:normAutofit/>
          </a:bodyPr>
          <a:lstStyle/>
          <a:p>
            <a:r>
              <a:rPr lang="en-US" sz="5400"/>
              <a:t>Insanity</a:t>
            </a:r>
            <a:r>
              <a:rPr lang="en-US" sz="5400" u="sng"/>
              <a:t>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752966" y="5132139"/>
            <a:ext cx="8686800" cy="631270"/>
          </a:xfrm>
        </p:spPr>
        <p:txBody>
          <a:bodyPr vert="horz" lIns="91440" tIns="91440" rIns="91440" bIns="91440" rtlCol="0">
            <a:normAutofit/>
          </a:bodyPr>
          <a:lstStyle/>
          <a:p>
            <a:pPr marL="0" indent="0">
              <a:buNone/>
            </a:pPr>
            <a:r>
              <a:rPr lang="en-US" sz="1800" cap="all"/>
              <a:t> </a:t>
            </a:r>
          </a:p>
        </p:txBody>
      </p:sp>
      <p:cxnSp>
        <p:nvCxnSpPr>
          <p:cNvPr id="18" name="Straight Connector 17">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0" name="Straight Connector 19">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23706"/>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4959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7B0BA-5A66-A15C-AE93-C45D891B79D8}"/>
              </a:ext>
            </a:extLst>
          </p:cNvPr>
          <p:cNvSpPr>
            <a:spLocks noGrp="1"/>
          </p:cNvSpPr>
          <p:nvPr>
            <p:ph type="title"/>
          </p:nvPr>
        </p:nvSpPr>
        <p:spPr>
          <a:xfrm>
            <a:off x="1451579" y="804519"/>
            <a:ext cx="9603275" cy="1049235"/>
          </a:xfrm>
        </p:spPr>
        <p:txBody>
          <a:bodyPr>
            <a:normAutofit/>
          </a:bodyPr>
          <a:lstStyle/>
          <a:p>
            <a:r>
              <a:rPr lang="en-US" dirty="0">
                <a:latin typeface="PingFang SC" panose="020B0400000000000000" pitchFamily="34" charset="-122"/>
                <a:ea typeface="PingFang SC" panose="020B0400000000000000" pitchFamily="34" charset="-122"/>
              </a:rPr>
              <a:t>Insanity</a:t>
            </a:r>
            <a:r>
              <a:rPr lang="en-US" dirty="0"/>
              <a:t> </a:t>
            </a:r>
            <a:endParaRPr lang="en-US"/>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B3C28C1D-270C-AD14-44B4-85CABE437087}"/>
              </a:ext>
            </a:extLst>
          </p:cNvPr>
          <p:cNvGraphicFramePr>
            <a:graphicFrameLocks noGrp="1"/>
          </p:cNvGraphicFramePr>
          <p:nvPr>
            <p:ph idx="1"/>
            <p:extLst>
              <p:ext uri="{D42A27DB-BD31-4B8C-83A1-F6EECF244321}">
                <p14:modId xmlns:p14="http://schemas.microsoft.com/office/powerpoint/2010/main" val="171884169"/>
              </p:ext>
            </p:extLst>
          </p:nvPr>
        </p:nvGraphicFramePr>
        <p:xfrm>
          <a:off x="727075" y="2191797"/>
          <a:ext cx="1044892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427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3A75C-BA09-C0ED-319C-34C051D2B659}"/>
              </a:ext>
            </a:extLst>
          </p:cNvPr>
          <p:cNvSpPr>
            <a:spLocks noGrp="1"/>
          </p:cNvSpPr>
          <p:nvPr>
            <p:ph type="title"/>
          </p:nvPr>
        </p:nvSpPr>
        <p:spPr>
          <a:xfrm>
            <a:off x="844476" y="1600199"/>
            <a:ext cx="3539266" cy="4297680"/>
          </a:xfrm>
        </p:spPr>
        <p:txBody>
          <a:bodyPr anchor="ctr">
            <a:normAutofit/>
          </a:bodyPr>
          <a:lstStyle/>
          <a:p>
            <a:r>
              <a:rPr lang="en-GB" dirty="0">
                <a:latin typeface="PingFang SC" panose="020B0400000000000000" pitchFamily="34" charset="-122"/>
                <a:ea typeface="PingFang SC" panose="020B0400000000000000" pitchFamily="34" charset="-122"/>
              </a:rPr>
              <a:t>Defect of reason</a:t>
            </a:r>
            <a:endParaRPr lang="en-US">
              <a:latin typeface="PingFang SC" panose="020B0400000000000000" pitchFamily="34" charset="-122"/>
              <a:ea typeface="PingFang SC" panose="020B0400000000000000" pitchFamily="34" charset="-122"/>
            </a:endParaRP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02471-7254-DB3C-9051-24613EB58D9D}"/>
              </a:ext>
            </a:extLst>
          </p:cNvPr>
          <p:cNvSpPr>
            <a:spLocks noGrp="1"/>
          </p:cNvSpPr>
          <p:nvPr>
            <p:ph idx="1"/>
          </p:nvPr>
        </p:nvSpPr>
        <p:spPr>
          <a:xfrm>
            <a:off x="4924851" y="1600199"/>
            <a:ext cx="6130003" cy="4297680"/>
          </a:xfrm>
        </p:spPr>
        <p:txBody>
          <a:bodyPr anchor="ctr">
            <a:normAutofit lnSpcReduction="10000"/>
          </a:bodyPr>
          <a:lstStyle/>
          <a:p>
            <a:r>
              <a:rPr lang="en-GB" sz="3600" dirty="0" err="1"/>
              <a:t>M’Naghten</a:t>
            </a:r>
            <a:r>
              <a:rPr lang="en-GB" sz="3600" dirty="0"/>
              <a:t> [1843]: Set out the test for the defence of insanity, and there are three key areas of the test defect of reason defect of the mind and defendant does not know the nature and quality of the act.</a:t>
            </a:r>
            <a:endParaRPr lang="en-US" sz="3600" dirty="0"/>
          </a:p>
        </p:txBody>
      </p:sp>
    </p:spTree>
    <p:extLst>
      <p:ext uri="{BB962C8B-B14F-4D97-AF65-F5344CB8AC3E}">
        <p14:creationId xmlns:p14="http://schemas.microsoft.com/office/powerpoint/2010/main" val="1082365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451579" y="2303047"/>
            <a:ext cx="3272093" cy="2674198"/>
          </a:xfrm>
        </p:spPr>
        <p:txBody>
          <a:bodyPr anchor="t">
            <a:normAutofit/>
          </a:bodyPr>
          <a:lstStyle/>
          <a:p>
            <a:r>
              <a:rPr lang="en-GB" dirty="0">
                <a:latin typeface="PingFang SC" panose="020B0400000000000000" pitchFamily="34" charset="-122"/>
                <a:ea typeface="PingFang SC" panose="020B0400000000000000" pitchFamily="34" charset="-122"/>
              </a:rPr>
              <a:t>Insanity</a:t>
            </a:r>
            <a:r>
              <a:rPr lang="en-GB" dirty="0"/>
              <a:t> </a:t>
            </a:r>
            <a:endParaRPr lang="en-GB"/>
          </a:p>
        </p:txBody>
      </p:sp>
      <p:cxnSp>
        <p:nvCxnSpPr>
          <p:cNvPr id="22" name="Straight Connector 2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6" name="Picture 2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23DE167-DDAB-C700-F525-A4025EE61F39}"/>
              </a:ext>
            </a:extLst>
          </p:cNvPr>
          <p:cNvGraphicFramePr>
            <a:graphicFrameLocks noGrp="1"/>
          </p:cNvGraphicFramePr>
          <p:nvPr>
            <p:ph idx="1"/>
            <p:extLst>
              <p:ext uri="{D42A27DB-BD31-4B8C-83A1-F6EECF244321}">
                <p14:modId xmlns:p14="http://schemas.microsoft.com/office/powerpoint/2010/main" val="806269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35848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412398" y="963014"/>
            <a:ext cx="9367203" cy="1188720"/>
          </a:xfrm>
        </p:spPr>
        <p:txBody>
          <a:bodyPr>
            <a:normAutofit/>
          </a:bodyPr>
          <a:lstStyle/>
          <a:p>
            <a:pPr algn="ctr"/>
            <a:r>
              <a:rPr lang="en-GB" dirty="0">
                <a:latin typeface="PingFang SC" panose="020B0400000000000000" pitchFamily="34" charset="-122"/>
                <a:ea typeface="PingFang SC" panose="020B0400000000000000" pitchFamily="34" charset="-122"/>
              </a:rPr>
              <a:t>What does all this mean? </a:t>
            </a:r>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412398" y="2327988"/>
            <a:ext cx="9367204" cy="4530012"/>
          </a:xfrm>
        </p:spPr>
        <p:txBody>
          <a:bodyPr anchor="t">
            <a:normAutofit fontScale="62500" lnSpcReduction="20000"/>
          </a:bodyPr>
          <a:lstStyle/>
          <a:p>
            <a:r>
              <a:rPr lang="en-GB" sz="3400" dirty="0">
                <a:latin typeface="PingFang SC" panose="020B0400000000000000" pitchFamily="34" charset="-122"/>
                <a:ea typeface="PingFang SC" panose="020B0400000000000000" pitchFamily="34" charset="-122"/>
              </a:rPr>
              <a:t>Defect of reason- Clarke [1972] 1 All ER 219</a:t>
            </a:r>
          </a:p>
          <a:p>
            <a:r>
              <a:rPr lang="en-GB" sz="3400" dirty="0">
                <a:latin typeface="PingFang SC" panose="020B0400000000000000" pitchFamily="34" charset="-122"/>
                <a:ea typeface="PingFang SC" panose="020B0400000000000000" pitchFamily="34" charset="-122"/>
              </a:rPr>
              <a:t>Disease of the mind- Kemp [ 1957] 1 QB 399</a:t>
            </a:r>
          </a:p>
          <a:p>
            <a:pPr marL="0" indent="0">
              <a:buNone/>
            </a:pPr>
            <a:r>
              <a:rPr lang="en-GB" sz="3400" dirty="0">
                <a:latin typeface="PingFang SC" panose="020B0400000000000000" pitchFamily="34" charset="-122"/>
                <a:ea typeface="PingFang SC" panose="020B0400000000000000" pitchFamily="34" charset="-122"/>
              </a:rPr>
              <a:t>                      - Hennessy [1989] 1 WLR 287</a:t>
            </a:r>
          </a:p>
          <a:p>
            <a:pPr marL="0" indent="0">
              <a:buNone/>
            </a:pPr>
            <a:r>
              <a:rPr lang="en-GB" sz="3400" dirty="0">
                <a:latin typeface="PingFang SC" panose="020B0400000000000000" pitchFamily="34" charset="-122"/>
                <a:ea typeface="PingFang SC" panose="020B0400000000000000" pitchFamily="34" charset="-122"/>
              </a:rPr>
              <a:t>                      - Charlson [1955] 39 Cr App R 37</a:t>
            </a:r>
          </a:p>
          <a:p>
            <a:pPr marL="0" indent="0">
              <a:buNone/>
            </a:pPr>
            <a:r>
              <a:rPr lang="en-GB" sz="3400" dirty="0">
                <a:latin typeface="PingFang SC" panose="020B0400000000000000" pitchFamily="34" charset="-122"/>
                <a:ea typeface="PingFang SC" panose="020B0400000000000000" pitchFamily="34" charset="-122"/>
              </a:rPr>
              <a:t>                      - Bratty v Attorney General for Northern ireland [1963]</a:t>
            </a:r>
          </a:p>
          <a:p>
            <a:pPr marL="0" indent="0">
              <a:buNone/>
            </a:pPr>
            <a:r>
              <a:rPr lang="en-GB" sz="3400" dirty="0">
                <a:latin typeface="PingFang SC" panose="020B0400000000000000" pitchFamily="34" charset="-122"/>
                <a:ea typeface="PingFang SC" panose="020B0400000000000000" pitchFamily="34" charset="-122"/>
              </a:rPr>
              <a:t>                      - Sullivan [ 1984] AC 156</a:t>
            </a:r>
          </a:p>
          <a:p>
            <a:pPr marL="0" indent="0">
              <a:buNone/>
            </a:pPr>
            <a:r>
              <a:rPr lang="en-GB" sz="3400" dirty="0">
                <a:latin typeface="PingFang SC" panose="020B0400000000000000" pitchFamily="34" charset="-122"/>
                <a:ea typeface="PingFang SC" panose="020B0400000000000000" pitchFamily="34" charset="-122"/>
              </a:rPr>
              <a:t>                      - Burgess [1991] 2 QB 92 </a:t>
            </a:r>
          </a:p>
          <a:p>
            <a:pPr marL="0" indent="0">
              <a:buNone/>
            </a:pPr>
            <a:endParaRPr lang="en-GB" sz="2400" dirty="0"/>
          </a:p>
          <a:p>
            <a:pPr marL="0" indent="0">
              <a:buNone/>
            </a:pPr>
            <a:r>
              <a:rPr lang="en-GB" sz="2400" dirty="0"/>
              <a:t>                      </a:t>
            </a:r>
          </a:p>
          <a:p>
            <a:pPr marL="0" indent="0">
              <a:buNone/>
            </a:pPr>
            <a:r>
              <a:rPr lang="en-GB" sz="2400" dirty="0"/>
              <a:t> </a:t>
            </a:r>
          </a:p>
          <a:p>
            <a:endParaRPr lang="en-GB" sz="2400" dirty="0"/>
          </a:p>
          <a:p>
            <a:endParaRPr lang="en-GB" sz="2400" dirty="0"/>
          </a:p>
        </p:txBody>
      </p:sp>
    </p:spTree>
    <p:extLst>
      <p:ext uri="{BB962C8B-B14F-4D97-AF65-F5344CB8AC3E}">
        <p14:creationId xmlns:p14="http://schemas.microsoft.com/office/powerpoint/2010/main" val="3634010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82F2350F-B1BB-4308-A267-CFFA3576E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ACB879B1-23BD-408F-4BD5-63E9006E007C}"/>
              </a:ext>
            </a:extLst>
          </p:cNvPr>
          <p:cNvSpPr>
            <a:spLocks noGrp="1"/>
          </p:cNvSpPr>
          <p:nvPr>
            <p:ph type="title"/>
          </p:nvPr>
        </p:nvSpPr>
        <p:spPr>
          <a:xfrm>
            <a:off x="1752966" y="1427305"/>
            <a:ext cx="8686800" cy="2897270"/>
          </a:xfrm>
        </p:spPr>
        <p:txBody>
          <a:bodyPr vert="horz" lIns="91440" tIns="45720" rIns="91440" bIns="0" rtlCol="0" anchor="ctr">
            <a:normAutofit/>
          </a:bodyPr>
          <a:lstStyle/>
          <a:p>
            <a:r>
              <a:rPr lang="en-US" sz="5400" dirty="0"/>
              <a:t>R v </a:t>
            </a:r>
            <a:r>
              <a:rPr lang="en-US" sz="5400" dirty="0" err="1"/>
              <a:t>Keal</a:t>
            </a:r>
            <a:r>
              <a:rPr lang="en-US" sz="5400" dirty="0"/>
              <a:t> 2022</a:t>
            </a:r>
            <a:br>
              <a:rPr lang="en-US" sz="5400" dirty="0"/>
            </a:br>
            <a:endParaRPr lang="en-US" sz="5400" dirty="0"/>
          </a:p>
        </p:txBody>
      </p:sp>
      <p:sp>
        <p:nvSpPr>
          <p:cNvPr id="3" name="Content Placeholder 2">
            <a:extLst>
              <a:ext uri="{FF2B5EF4-FFF2-40B4-BE49-F238E27FC236}">
                <a16:creationId xmlns:a16="http://schemas.microsoft.com/office/drawing/2014/main" id="{193415FD-2115-4543-CC9F-993444253C96}"/>
              </a:ext>
            </a:extLst>
          </p:cNvPr>
          <p:cNvSpPr>
            <a:spLocks noGrp="1"/>
          </p:cNvSpPr>
          <p:nvPr>
            <p:ph idx="1"/>
          </p:nvPr>
        </p:nvSpPr>
        <p:spPr>
          <a:xfrm>
            <a:off x="1752966" y="4744864"/>
            <a:ext cx="8686800" cy="631270"/>
          </a:xfrm>
        </p:spPr>
        <p:txBody>
          <a:bodyPr vert="horz" lIns="91440" tIns="91440" rIns="91440" bIns="91440" rtlCol="0">
            <a:normAutofit/>
          </a:bodyPr>
          <a:lstStyle/>
          <a:p>
            <a:pPr marL="0" indent="0">
              <a:buNone/>
            </a:pPr>
            <a:r>
              <a:rPr lang="en-US" sz="1800" cap="all" dirty="0"/>
              <a:t>Case Search</a:t>
            </a:r>
          </a:p>
        </p:txBody>
      </p:sp>
      <p:cxnSp>
        <p:nvCxnSpPr>
          <p:cNvPr id="22" name="Straight Connector 21">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536431"/>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413B0556-E869-4B1C-A499-EB13D96B90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070362779"/>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23852" y="517880"/>
            <a:ext cx="12692418" cy="1325563"/>
          </a:xfrm>
        </p:spPr>
        <p:txBody>
          <a:bodyPr>
            <a:normAutofit/>
          </a:bodyPr>
          <a:lstStyle/>
          <a:p>
            <a:pPr algn="ctr"/>
            <a:r>
              <a:rPr lang="en-GB" dirty="0">
                <a:latin typeface="PingFang SC" panose="020B0400000000000000" pitchFamily="34" charset="-122"/>
                <a:ea typeface="PingFang SC" panose="020B0400000000000000" pitchFamily="34" charset="-122"/>
              </a:rPr>
              <a:t>What is the difference between insanity and automatism? </a:t>
            </a:r>
          </a:p>
        </p:txBody>
      </p:sp>
      <p:graphicFrame>
        <p:nvGraphicFramePr>
          <p:cNvPr id="14" name="Diagram 13">
            <a:extLst>
              <a:ext uri="{FF2B5EF4-FFF2-40B4-BE49-F238E27FC236}">
                <a16:creationId xmlns:a16="http://schemas.microsoft.com/office/drawing/2014/main" id="{59342E53-A227-44E6-9361-3761C6E92FA6}"/>
              </a:ext>
            </a:extLst>
          </p:cNvPr>
          <p:cNvGraphicFramePr/>
          <p:nvPr>
            <p:extLst>
              <p:ext uri="{D42A27DB-BD31-4B8C-83A1-F6EECF244321}">
                <p14:modId xmlns:p14="http://schemas.microsoft.com/office/powerpoint/2010/main" val="1439681576"/>
              </p:ext>
            </p:extLst>
          </p:nvPr>
        </p:nvGraphicFramePr>
        <p:xfrm>
          <a:off x="1458266" y="1180662"/>
          <a:ext cx="9528182" cy="39367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6DA703D1-0E55-4E34-AA75-B66A424DC2F6}"/>
              </a:ext>
            </a:extLst>
          </p:cNvPr>
          <p:cNvGraphicFramePr/>
          <p:nvPr>
            <p:extLst>
              <p:ext uri="{D42A27DB-BD31-4B8C-83A1-F6EECF244321}">
                <p14:modId xmlns:p14="http://schemas.microsoft.com/office/powerpoint/2010/main" val="1997663341"/>
              </p:ext>
            </p:extLst>
          </p:nvPr>
        </p:nvGraphicFramePr>
        <p:xfrm>
          <a:off x="1458266" y="3016155"/>
          <a:ext cx="9528182" cy="430586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9124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ctrTitle"/>
          </p:nvPr>
        </p:nvSpPr>
        <p:spPr>
          <a:xfrm>
            <a:off x="4527927" y="932338"/>
            <a:ext cx="6888620" cy="2387600"/>
          </a:xfrm>
        </p:spPr>
        <p:txBody>
          <a:bodyPr>
            <a:normAutofit/>
          </a:bodyPr>
          <a:lstStyle/>
          <a:p>
            <a:pPr algn="l"/>
            <a:r>
              <a:rPr lang="en-GB" sz="3400" b="1" dirty="0">
                <a:latin typeface="PingFang SC" panose="020B0400000000000000" pitchFamily="34" charset="-122"/>
                <a:ea typeface="PingFang SC" panose="020B0400000000000000" pitchFamily="34" charset="-122"/>
              </a:rPr>
              <a:t>Intoxication</a:t>
            </a:r>
            <a:r>
              <a:rPr lang="en-GB" dirty="0"/>
              <a:t> </a:t>
            </a:r>
          </a:p>
        </p:txBody>
      </p:sp>
      <p:pic>
        <p:nvPicPr>
          <p:cNvPr id="7" name="Graphic 6" descr="Needle with solid fill">
            <a:extLst>
              <a:ext uri="{FF2B5EF4-FFF2-40B4-BE49-F238E27FC236}">
                <a16:creationId xmlns:a16="http://schemas.microsoft.com/office/drawing/2014/main" id="{CFE5B179-B1B2-418D-B700-EF232C5AEB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6182" y="932338"/>
            <a:ext cx="1921218" cy="1921218"/>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4" name="Graphic 13" descr="Bottle with solid fill">
            <a:extLst>
              <a:ext uri="{FF2B5EF4-FFF2-40B4-BE49-F238E27FC236}">
                <a16:creationId xmlns:a16="http://schemas.microsoft.com/office/drawing/2014/main" id="{F379E636-97FD-4F95-AC28-563502D633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36596" y="4549105"/>
            <a:ext cx="1536706" cy="1536706"/>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522229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762545" y="1101012"/>
            <a:ext cx="9367203" cy="1188720"/>
          </a:xfrm>
        </p:spPr>
        <p:txBody>
          <a:bodyPr>
            <a:normAutofit/>
          </a:bodyPr>
          <a:lstStyle/>
          <a:p>
            <a:pPr algn="ctr"/>
            <a:r>
              <a:rPr lang="en-GB">
                <a:latin typeface="PingFang SC" panose="020B0400000000000000" pitchFamily="34" charset="-122"/>
                <a:ea typeface="PingFang SC" panose="020B0400000000000000" pitchFamily="34" charset="-122"/>
              </a:rPr>
              <a:t>Involuntary Intoxication </a:t>
            </a:r>
            <a:endParaRPr lang="en-GB" dirty="0">
              <a:latin typeface="PingFang SC" panose="020B0400000000000000" pitchFamily="34" charset="-122"/>
              <a:ea typeface="PingFang SC" panose="020B0400000000000000" pitchFamily="34" charset="-122"/>
            </a:endParaRP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888621" y="1986955"/>
            <a:ext cx="13524932" cy="5162627"/>
          </a:xfrm>
        </p:spPr>
        <p:txBody>
          <a:bodyPr anchor="t">
            <a:normAutofit/>
          </a:bodyPr>
          <a:lstStyle/>
          <a:p>
            <a:pPr marL="0" indent="0">
              <a:buNone/>
            </a:pPr>
            <a:r>
              <a:rPr lang="en-GB" sz="2200" dirty="0">
                <a:latin typeface="PingFang SC" panose="020B0400000000000000" pitchFamily="34" charset="-122"/>
                <a:ea typeface="PingFang SC" panose="020B0400000000000000" pitchFamily="34" charset="-122"/>
              </a:rPr>
              <a:t>They are unaware that they have consumed drink or drugs and of the effects the </a:t>
            </a:r>
          </a:p>
          <a:p>
            <a:pPr marL="0" indent="0">
              <a:buNone/>
            </a:pPr>
            <a:r>
              <a:rPr lang="en-GB" sz="2200" dirty="0">
                <a:latin typeface="PingFang SC" panose="020B0400000000000000" pitchFamily="34" charset="-122"/>
                <a:ea typeface="PingFang SC" panose="020B0400000000000000" pitchFamily="34" charset="-122"/>
              </a:rPr>
              <a:t>intoxication will have on them. Spiking is an example. </a:t>
            </a:r>
          </a:p>
          <a:p>
            <a:pPr marL="0" indent="0">
              <a:buNone/>
            </a:pPr>
            <a:r>
              <a:rPr lang="en-GB" sz="2200" dirty="0">
                <a:latin typeface="PingFang SC" panose="020B0400000000000000" pitchFamily="34" charset="-122"/>
                <a:ea typeface="PingFang SC" panose="020B0400000000000000" pitchFamily="34" charset="-122"/>
              </a:rPr>
              <a:t> </a:t>
            </a:r>
          </a:p>
          <a:p>
            <a:pPr>
              <a:buFont typeface="Wingdings" pitchFamily="2" charset="2"/>
              <a:buChar char="§"/>
            </a:pPr>
            <a:r>
              <a:rPr lang="en-GB" sz="2200" dirty="0">
                <a:latin typeface="PingFang SC" panose="020B0400000000000000" pitchFamily="34" charset="-122"/>
                <a:ea typeface="PingFang SC" panose="020B0400000000000000" pitchFamily="34" charset="-122"/>
              </a:rPr>
              <a:t>Kingston [1995] 2 AC 355</a:t>
            </a:r>
          </a:p>
          <a:p>
            <a:pPr>
              <a:buFont typeface="Wingdings" pitchFamily="2" charset="2"/>
              <a:buChar char="§"/>
            </a:pPr>
            <a:r>
              <a:rPr lang="en-GB" sz="2200" dirty="0">
                <a:latin typeface="PingFang SC" panose="020B0400000000000000" pitchFamily="34" charset="-122"/>
                <a:ea typeface="PingFang SC" panose="020B0400000000000000" pitchFamily="34" charset="-122"/>
              </a:rPr>
              <a:t>Sheehan and Moore [1975] 1 WLR 739.</a:t>
            </a:r>
          </a:p>
          <a:p>
            <a:pPr>
              <a:buFont typeface="Wingdings" pitchFamily="2" charset="2"/>
              <a:buChar char="§"/>
            </a:pPr>
            <a:r>
              <a:rPr lang="en-GB" sz="2200" dirty="0">
                <a:latin typeface="PingFang SC" panose="020B0400000000000000" pitchFamily="34" charset="-122"/>
                <a:ea typeface="PingFang SC" panose="020B0400000000000000" pitchFamily="34" charset="-122"/>
              </a:rPr>
              <a:t>Hardie [1985] 1 WLR 64 </a:t>
            </a:r>
          </a:p>
          <a:p>
            <a:pPr>
              <a:buFont typeface="Wingdings" pitchFamily="2" charset="2"/>
              <a:buChar char="§"/>
            </a:pPr>
            <a:r>
              <a:rPr lang="en-GB" sz="2200" dirty="0">
                <a:latin typeface="PingFang SC" panose="020B0400000000000000" pitchFamily="34" charset="-122"/>
                <a:ea typeface="PingFang SC" panose="020B0400000000000000" pitchFamily="34" charset="-122"/>
              </a:rPr>
              <a:t>Allen [1988 Crim LR 698</a:t>
            </a:r>
          </a:p>
          <a:p>
            <a:pPr>
              <a:buFont typeface="Wingdings" panose="05000000000000000000" pitchFamily="2" charset="2"/>
              <a:buChar char="v"/>
            </a:pPr>
            <a:endParaRPr lang="en-GB" sz="2400" dirty="0"/>
          </a:p>
          <a:p>
            <a:pPr marL="0" indent="0">
              <a:buNone/>
            </a:pPr>
            <a:endParaRPr lang="en-GB" sz="2400" dirty="0"/>
          </a:p>
        </p:txBody>
      </p:sp>
    </p:spTree>
    <p:extLst>
      <p:ext uri="{BB962C8B-B14F-4D97-AF65-F5344CB8AC3E}">
        <p14:creationId xmlns:p14="http://schemas.microsoft.com/office/powerpoint/2010/main" val="2527653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dirty="0"/>
              <a:t>Voluntary intoxication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6B67DE92-D7EA-46C5-9550-2DB12D6E7849}"/>
              </a:ext>
            </a:extLst>
          </p:cNvPr>
          <p:cNvSpPr txBox="1"/>
          <p:nvPr/>
        </p:nvSpPr>
        <p:spPr>
          <a:xfrm>
            <a:off x="1010728" y="1554480"/>
            <a:ext cx="10170544" cy="7294305"/>
          </a:xfrm>
          <a:prstGeom prst="rect">
            <a:avLst/>
          </a:prstGeom>
          <a:noFill/>
        </p:spPr>
        <p:txBody>
          <a:bodyPr wrap="square" rtlCol="0">
            <a:spAutoFit/>
          </a:bodyPr>
          <a:lstStyle/>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Voluntary intoxication will never be a defence.</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DPP V Majewski [1977] AC 443.</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However, there is a defence with regards to specific intent offences.</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Specific intent offence- basic intent defence.</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Dutch Courage- No defence- Northern Ireland v Gallagher [1963] AC 349.</a:t>
            </a:r>
          </a:p>
          <a:p>
            <a:r>
              <a:rPr lang="en-GB" dirty="0"/>
              <a:t>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44352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C5E9B17-53B7-B921-6D9F-9E34C9928A7E}"/>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Any Questions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Help">
            <a:extLst>
              <a:ext uri="{FF2B5EF4-FFF2-40B4-BE49-F238E27FC236}">
                <a16:creationId xmlns:a16="http://schemas.microsoft.com/office/drawing/2014/main" id="{E1AFC569-D500-CF2A-8A3D-7FEA0BA6C8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9867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25.7|13.2|8|4.2"/>
</p:tagLst>
</file>

<file path=ppt/tags/tag2.xml><?xml version="1.0" encoding="utf-8"?>
<p:tagLst xmlns:a="http://schemas.openxmlformats.org/drawingml/2006/main" xmlns:r="http://schemas.openxmlformats.org/officeDocument/2006/relationships" xmlns:p="http://schemas.openxmlformats.org/presentationml/2006/main">
  <p:tag name="TIMING" val="|0.7|0.7"/>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082B05-76C2-41AD-9F89-FE4EA9BA888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BA4EF38-5BBB-4E53-AA11-6F839E9F9E8E}">
  <ds:schemaRefs>
    <ds:schemaRef ds:uri="http://schemas.microsoft.com/sharepoint/v3/contenttype/forms"/>
  </ds:schemaRefs>
</ds:datastoreItem>
</file>

<file path=customXml/itemProps3.xml><?xml version="1.0" encoding="utf-8"?>
<ds:datastoreItem xmlns:ds="http://schemas.openxmlformats.org/officeDocument/2006/customXml" ds:itemID="{4C41816E-8BC9-4F31-876A-E35C837FD2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3788</Words>
  <Application>Microsoft Office PowerPoint</Application>
  <PresentationFormat>Widescreen</PresentationFormat>
  <Paragraphs>269</Paragraphs>
  <Slides>27</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PingFang SC</vt:lpstr>
      <vt:lpstr>Arial</vt:lpstr>
      <vt:lpstr>Calibri</vt:lpstr>
      <vt:lpstr>Courier New</vt:lpstr>
      <vt:lpstr>Gill Sans MT</vt:lpstr>
      <vt:lpstr>Verdana</vt:lpstr>
      <vt:lpstr>Wingdings</vt:lpstr>
      <vt:lpstr>Wingdings 2</vt:lpstr>
      <vt:lpstr>Gallery</vt:lpstr>
      <vt:lpstr>Defences recap</vt:lpstr>
      <vt:lpstr>Aims</vt:lpstr>
      <vt:lpstr>Learning Objectives</vt:lpstr>
      <vt:lpstr>Specific partial defences to murder</vt:lpstr>
      <vt:lpstr>Specific PARTIAL defences to murder:  DIMINISHED RESPONSIBILITY</vt:lpstr>
      <vt:lpstr>Diminished responsibility</vt:lpstr>
      <vt:lpstr>Diminished Responsibility:  s2(1) Homicide Act 1957 </vt:lpstr>
      <vt:lpstr>Diminished responsibility – s2(1)(a)</vt:lpstr>
      <vt:lpstr>Diminished responsibility</vt:lpstr>
      <vt:lpstr>Diminished responsibility – s2(1)(b)</vt:lpstr>
      <vt:lpstr>Specific defence to murder: Loss of control</vt:lpstr>
      <vt:lpstr>Loss of control</vt:lpstr>
      <vt:lpstr>Loss of control – qualifying trigger</vt:lpstr>
      <vt:lpstr>Loss of control – qualifying trigger</vt:lpstr>
      <vt:lpstr>Loss of control </vt:lpstr>
      <vt:lpstr>Loss of control</vt:lpstr>
      <vt:lpstr>Insanity </vt:lpstr>
      <vt:lpstr>Insanity </vt:lpstr>
      <vt:lpstr>Defect of reason</vt:lpstr>
      <vt:lpstr>Insanity </vt:lpstr>
      <vt:lpstr>What does all this mean? </vt:lpstr>
      <vt:lpstr>R v Keal 2022 </vt:lpstr>
      <vt:lpstr>What is the difference between insanity and automatism? </vt:lpstr>
      <vt:lpstr>Intoxication </vt:lpstr>
      <vt:lpstr>Involuntary Intoxication </vt:lpstr>
      <vt:lpstr>Voluntary intoxication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Humphries</dc:creator>
  <cp:lastModifiedBy>Laura Knight</cp:lastModifiedBy>
  <cp:revision>3</cp:revision>
  <dcterms:created xsi:type="dcterms:W3CDTF">2023-04-06T13:40:37Z</dcterms:created>
  <dcterms:modified xsi:type="dcterms:W3CDTF">2023-04-23T19:37:00Z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