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0"/>
  </p:notesMasterIdLst>
  <p:sldIdLst>
    <p:sldId id="256" r:id="rId2"/>
    <p:sldId id="257" r:id="rId3"/>
    <p:sldId id="258" r:id="rId4"/>
    <p:sldId id="259" r:id="rId5"/>
    <p:sldId id="260" r:id="rId6"/>
    <p:sldId id="261" r:id="rId7"/>
    <p:sldId id="262" r:id="rId8"/>
    <p:sldId id="263" r:id="rId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291" autoAdjust="0"/>
  </p:normalViewPr>
  <p:slideViewPr>
    <p:cSldViewPr snapToGrid="0">
      <p:cViewPr varScale="1">
        <p:scale>
          <a:sx n="68" d="100"/>
          <a:sy n="68" d="100"/>
        </p:scale>
        <p:origin x="816"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AACC468-D7E7-47E8-A089-D1479C5E62DA}" type="datetimeFigureOut">
              <a:rPr lang="en-IN" smtClean="0"/>
              <a:t>26-03-2026</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FF2BA73-D5D9-4810-830D-FC8018FEB11D}" type="slidenum">
              <a:rPr lang="en-IN" smtClean="0"/>
              <a:t>‹#›</a:t>
            </a:fld>
            <a:endParaRPr lang="en-IN"/>
          </a:p>
        </p:txBody>
      </p:sp>
    </p:spTree>
    <p:extLst>
      <p:ext uri="{BB962C8B-B14F-4D97-AF65-F5344CB8AC3E}">
        <p14:creationId xmlns:p14="http://schemas.microsoft.com/office/powerpoint/2010/main" val="15081555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sz="1200" b="1" i="0" u="none" strike="noStrike" kern="1200" dirty="0">
                <a:solidFill>
                  <a:schemeClr val="tx1"/>
                </a:solidFill>
                <a:effectLst/>
                <a:latin typeface="+mn-lt"/>
                <a:ea typeface="+mn-ea"/>
                <a:cs typeface="+mn-cs"/>
              </a:rPr>
              <a:t>Introduction</a:t>
            </a:r>
            <a:endParaRPr lang="en-US" b="1" dirty="0">
              <a:effectLst/>
            </a:endParaRPr>
          </a:p>
          <a:p>
            <a:pPr rtl="0"/>
            <a:r>
              <a:rPr lang="en-US" sz="1200" b="0" i="0" u="none" strike="noStrike" kern="1200" dirty="0">
                <a:solidFill>
                  <a:schemeClr val="tx1"/>
                </a:solidFill>
                <a:effectLst/>
                <a:latin typeface="+mn-lt"/>
                <a:ea typeface="+mn-ea"/>
                <a:cs typeface="+mn-cs"/>
              </a:rPr>
              <a:t>Presenting the business idea Urban Glow, which will be the new salon in the UK, and the main aim of the business is to provide effective service at affordable prices and fulfil the requirement of youths in the particular market. For the past period of time it has increased the need for individual self-care encouraged through social factors and online consideration. Moreover, these developed the opportunities for the salon that operates businesses at affordable prices. The business also has the purpose to provide an effective experience to the customers and enhance both the quality and the comfortability. Further these presentations will mention the effective ideas for the businesses, important external factors, marketing strategies and the financial needs.</a:t>
            </a:r>
            <a:endParaRPr lang="en-US" b="0" dirty="0">
              <a:effectLst/>
            </a:endParaRPr>
          </a:p>
          <a:p>
            <a:r>
              <a:rPr lang="en-US" dirty="0"/>
              <a:t/>
            </a:r>
            <a:br>
              <a:rPr lang="en-US" dirty="0"/>
            </a:br>
            <a:endParaRPr lang="en-IN" dirty="0"/>
          </a:p>
        </p:txBody>
      </p:sp>
      <p:sp>
        <p:nvSpPr>
          <p:cNvPr id="4" name="Slide Number Placeholder 3"/>
          <p:cNvSpPr>
            <a:spLocks noGrp="1"/>
          </p:cNvSpPr>
          <p:nvPr>
            <p:ph type="sldNum" sz="quarter" idx="5"/>
          </p:nvPr>
        </p:nvSpPr>
        <p:spPr/>
        <p:txBody>
          <a:bodyPr/>
          <a:lstStyle/>
          <a:p>
            <a:fld id="{BFF2BA73-D5D9-4810-830D-FC8018FEB11D}" type="slidenum">
              <a:rPr lang="en-IN" smtClean="0"/>
              <a:t>2</a:t>
            </a:fld>
            <a:endParaRPr lang="en-IN"/>
          </a:p>
        </p:txBody>
      </p:sp>
    </p:spTree>
    <p:extLst>
      <p:ext uri="{BB962C8B-B14F-4D97-AF65-F5344CB8AC3E}">
        <p14:creationId xmlns:p14="http://schemas.microsoft.com/office/powerpoint/2010/main" val="287496949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sz="1200" b="1" i="0" u="none" strike="noStrike" kern="1200" dirty="0">
                <a:solidFill>
                  <a:schemeClr val="tx1"/>
                </a:solidFill>
                <a:effectLst/>
                <a:latin typeface="+mn-lt"/>
                <a:ea typeface="+mn-ea"/>
                <a:cs typeface="+mn-cs"/>
              </a:rPr>
              <a:t>Business overview</a:t>
            </a:r>
            <a:endParaRPr lang="en-US" b="1" dirty="0">
              <a:effectLst/>
            </a:endParaRPr>
          </a:p>
          <a:p>
            <a:pPr rtl="0"/>
            <a:r>
              <a:rPr lang="en-US" sz="1200" b="0" i="0" u="none" strike="noStrike" kern="1200" dirty="0">
                <a:solidFill>
                  <a:schemeClr val="tx1"/>
                </a:solidFill>
                <a:effectLst/>
                <a:latin typeface="+mn-lt"/>
                <a:ea typeface="+mn-ea"/>
                <a:cs typeface="+mn-cs"/>
              </a:rPr>
              <a:t>The Urban Glow Salon will provide the effective services in the hairstylist and also in the skincare treatment, the main target involves the youth and the students from the major cities in the United Kingdom. Moreover, the business highly focuses on the accessibility and the working culture that enhance the affordability and also the effective services. Also, these enhance personal priorities that assure the </a:t>
            </a:r>
            <a:r>
              <a:rPr lang="en-US" sz="1200" b="0" i="0" u="none" strike="noStrike" kern="1200" dirty="0" err="1">
                <a:solidFill>
                  <a:schemeClr val="tx1"/>
                </a:solidFill>
                <a:effectLst/>
                <a:latin typeface="+mn-lt"/>
                <a:ea typeface="+mn-ea"/>
                <a:cs typeface="+mn-cs"/>
              </a:rPr>
              <a:t>customised</a:t>
            </a:r>
            <a:r>
              <a:rPr lang="en-US" sz="1200" b="0" i="0" u="none" strike="noStrike" kern="1200" dirty="0">
                <a:solidFill>
                  <a:schemeClr val="tx1"/>
                </a:solidFill>
                <a:effectLst/>
                <a:latin typeface="+mn-lt"/>
                <a:ea typeface="+mn-ea"/>
                <a:cs typeface="+mn-cs"/>
              </a:rPr>
              <a:t> experience. These processes help to make strong relationships with the customers (Yasin and Hafeez, 2023).</a:t>
            </a:r>
            <a:endParaRPr lang="en-US" b="0" dirty="0">
              <a:effectLst/>
            </a:endParaRPr>
          </a:p>
          <a:p>
            <a:pPr rtl="0"/>
            <a:r>
              <a:rPr lang="en-US" sz="1200" b="0" i="0" u="none" strike="noStrike" kern="1200" dirty="0">
                <a:solidFill>
                  <a:schemeClr val="tx1"/>
                </a:solidFill>
                <a:effectLst/>
                <a:latin typeface="+mn-lt"/>
                <a:ea typeface="+mn-ea"/>
                <a:cs typeface="+mn-cs"/>
              </a:rPr>
              <a:t>Moreover, these enhance the adaptation for the resilience that provide the strong digital booking and also assure the comfortability for the customer in the differences of time. Mainly, the business developed the effective service and to create easy to buy and make strong competitive benefits in the hair industry of the UK.</a:t>
            </a:r>
            <a:endParaRPr lang="en-US" b="0" dirty="0">
              <a:effectLst/>
            </a:endParaRPr>
          </a:p>
          <a:p>
            <a:r>
              <a:rPr lang="en-US" dirty="0"/>
              <a:t/>
            </a:r>
            <a:br>
              <a:rPr lang="en-US" dirty="0"/>
            </a:br>
            <a:endParaRPr lang="en-IN" dirty="0"/>
          </a:p>
        </p:txBody>
      </p:sp>
      <p:sp>
        <p:nvSpPr>
          <p:cNvPr id="4" name="Slide Number Placeholder 3"/>
          <p:cNvSpPr>
            <a:spLocks noGrp="1"/>
          </p:cNvSpPr>
          <p:nvPr>
            <p:ph type="sldNum" sz="quarter" idx="5"/>
          </p:nvPr>
        </p:nvSpPr>
        <p:spPr/>
        <p:txBody>
          <a:bodyPr/>
          <a:lstStyle/>
          <a:p>
            <a:fld id="{BFF2BA73-D5D9-4810-830D-FC8018FEB11D}" type="slidenum">
              <a:rPr lang="en-IN" smtClean="0"/>
              <a:t>3</a:t>
            </a:fld>
            <a:endParaRPr lang="en-IN"/>
          </a:p>
        </p:txBody>
      </p:sp>
    </p:spTree>
    <p:extLst>
      <p:ext uri="{BB962C8B-B14F-4D97-AF65-F5344CB8AC3E}">
        <p14:creationId xmlns:p14="http://schemas.microsoft.com/office/powerpoint/2010/main" val="257935079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b="1" i="0" u="none" strike="noStrike" kern="1200" dirty="0">
                <a:solidFill>
                  <a:schemeClr val="tx1"/>
                </a:solidFill>
                <a:effectLst/>
                <a:latin typeface="+mn-lt"/>
                <a:ea typeface="+mn-ea"/>
                <a:cs typeface="+mn-cs"/>
              </a:rPr>
              <a:t>Three important external factors from your PESTEL analysis. </a:t>
            </a:r>
            <a:endParaRPr lang="en-US" b="1" dirty="0">
              <a:effectLst/>
            </a:endParaRPr>
          </a:p>
          <a:p>
            <a:pPr rtl="0"/>
            <a:r>
              <a:rPr lang="en-US" sz="1200" b="0" i="0" u="none" strike="noStrike" kern="1200" dirty="0">
                <a:solidFill>
                  <a:schemeClr val="tx1"/>
                </a:solidFill>
                <a:effectLst/>
                <a:latin typeface="+mn-lt"/>
                <a:ea typeface="+mn-ea"/>
                <a:cs typeface="+mn-cs"/>
              </a:rPr>
              <a:t>The three components of the PESTEL analysis have been used to comprehend the external environment.</a:t>
            </a:r>
            <a:endParaRPr lang="en-US" b="0" dirty="0">
              <a:effectLst/>
            </a:endParaRPr>
          </a:p>
          <a:p>
            <a:r>
              <a:rPr lang="en-US" b="0" dirty="0">
                <a:effectLst/>
              </a:rPr>
              <a:t/>
            </a:r>
            <a:br>
              <a:rPr lang="en-US" b="0" dirty="0">
                <a:effectLst/>
              </a:rPr>
            </a:br>
            <a:endParaRPr lang="en-US" b="0" dirty="0">
              <a:effectLst/>
            </a:endParaRPr>
          </a:p>
          <a:p>
            <a:pPr rtl="0"/>
            <a:r>
              <a:rPr lang="en-US" sz="1200" b="0" i="0" u="none" strike="noStrike" kern="1200" dirty="0">
                <a:solidFill>
                  <a:schemeClr val="tx1"/>
                </a:solidFill>
                <a:effectLst/>
                <a:latin typeface="+mn-lt"/>
                <a:ea typeface="+mn-ea"/>
                <a:cs typeface="+mn-cs"/>
              </a:rPr>
              <a:t>Firstly, there is the economic factors. The increase in the cost of living in UK could influence the expenditure by customers on non essential services. Nevertheless, the basic grooming services like hair cuts are also needed and that is the reason why such services never run out of demand. Consequently, the secret of success in the business is determined by the capacity to keep the prices down (Hayat </a:t>
            </a:r>
            <a:r>
              <a:rPr lang="en-US" sz="1200" b="0" i="1" u="none" strike="noStrike" kern="1200" dirty="0">
                <a:solidFill>
                  <a:schemeClr val="tx1"/>
                </a:solidFill>
                <a:effectLst/>
                <a:latin typeface="+mn-lt"/>
                <a:ea typeface="+mn-ea"/>
                <a:cs typeface="+mn-cs"/>
              </a:rPr>
              <a:t>et al</a:t>
            </a:r>
            <a:r>
              <a:rPr lang="en-US" sz="1200" b="0" i="0" u="none" strike="noStrike" kern="1200" dirty="0">
                <a:solidFill>
                  <a:schemeClr val="tx1"/>
                </a:solidFill>
                <a:effectLst/>
                <a:latin typeface="+mn-lt"/>
                <a:ea typeface="+mn-ea"/>
                <a:cs typeface="+mn-cs"/>
              </a:rPr>
              <a:t>., 2024).</a:t>
            </a:r>
            <a:endParaRPr lang="en-US" b="0" dirty="0">
              <a:effectLst/>
            </a:endParaRPr>
          </a:p>
          <a:p>
            <a:r>
              <a:rPr lang="en-US" b="0" dirty="0">
                <a:effectLst/>
              </a:rPr>
              <a:t/>
            </a:r>
            <a:br>
              <a:rPr lang="en-US" b="0" dirty="0">
                <a:effectLst/>
              </a:rPr>
            </a:br>
            <a:endParaRPr lang="en-US" b="0" dirty="0">
              <a:effectLst/>
            </a:endParaRPr>
          </a:p>
          <a:p>
            <a:pPr rtl="0"/>
            <a:r>
              <a:rPr lang="en-US" sz="1200" b="0" i="0" u="none" strike="noStrike" kern="1200" dirty="0">
                <a:solidFill>
                  <a:schemeClr val="tx1"/>
                </a:solidFill>
                <a:effectLst/>
                <a:latin typeface="+mn-lt"/>
                <a:ea typeface="+mn-ea"/>
                <a:cs typeface="+mn-cs"/>
              </a:rPr>
              <a:t>Secondly, this business idea has a great level of support by the social factors. The self grooming and physical appearance are also gaining momentum and have been very popular among the youth. The fashion trend is made through the use of the social media, which also motivates people to keep up with their grooming standards. This leads to the constant demand of the contemporary day salon services.</a:t>
            </a:r>
            <a:endParaRPr lang="en-US" b="0" dirty="0">
              <a:effectLst/>
            </a:endParaRPr>
          </a:p>
          <a:p>
            <a:r>
              <a:rPr lang="en-US" b="0" dirty="0">
                <a:effectLst/>
              </a:rPr>
              <a:t/>
            </a:r>
            <a:br>
              <a:rPr lang="en-US" b="0" dirty="0">
                <a:effectLst/>
              </a:rPr>
            </a:br>
            <a:endParaRPr lang="en-US" b="0" dirty="0">
              <a:effectLst/>
            </a:endParaRPr>
          </a:p>
          <a:p>
            <a:pPr rtl="0"/>
            <a:r>
              <a:rPr lang="en-US" sz="1200" b="0" i="0" u="none" strike="noStrike" kern="1200" dirty="0">
                <a:solidFill>
                  <a:schemeClr val="tx1"/>
                </a:solidFill>
                <a:effectLst/>
                <a:latin typeface="+mn-lt"/>
                <a:ea typeface="+mn-ea"/>
                <a:cs typeface="+mn-cs"/>
              </a:rPr>
              <a:t>Thirdly, are the technological forces, which are growth opportunities. The customer contact and reach would be greatly extended through the online booking systems, the social media marketing and the customer reviews. The marketing of the salon can be improved with the introduction of digital tools, which will make the brand more convenient to the clients and create a powerful online presence (Victor, 2022).</a:t>
            </a:r>
            <a:endParaRPr lang="en-US" b="0" dirty="0">
              <a:effectLst/>
            </a:endParaRPr>
          </a:p>
          <a:p>
            <a:r>
              <a:rPr lang="en-US" dirty="0"/>
              <a:t/>
            </a:r>
            <a:br>
              <a:rPr lang="en-US" dirty="0"/>
            </a:br>
            <a:endParaRPr lang="en-IN" dirty="0"/>
          </a:p>
        </p:txBody>
      </p:sp>
      <p:sp>
        <p:nvSpPr>
          <p:cNvPr id="4" name="Slide Number Placeholder 3"/>
          <p:cNvSpPr>
            <a:spLocks noGrp="1"/>
          </p:cNvSpPr>
          <p:nvPr>
            <p:ph type="sldNum" sz="quarter" idx="5"/>
          </p:nvPr>
        </p:nvSpPr>
        <p:spPr/>
        <p:txBody>
          <a:bodyPr/>
          <a:lstStyle/>
          <a:p>
            <a:fld id="{BFF2BA73-D5D9-4810-830D-FC8018FEB11D}" type="slidenum">
              <a:rPr lang="en-IN" smtClean="0"/>
              <a:t>4</a:t>
            </a:fld>
            <a:endParaRPr lang="en-IN"/>
          </a:p>
        </p:txBody>
      </p:sp>
    </p:spTree>
    <p:extLst>
      <p:ext uri="{BB962C8B-B14F-4D97-AF65-F5344CB8AC3E}">
        <p14:creationId xmlns:p14="http://schemas.microsoft.com/office/powerpoint/2010/main" val="368446930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sz="1200" b="1" i="0" u="none" strike="noStrike" kern="1200" dirty="0">
                <a:solidFill>
                  <a:schemeClr val="tx1"/>
                </a:solidFill>
                <a:effectLst/>
                <a:latin typeface="+mn-lt"/>
                <a:ea typeface="+mn-ea"/>
                <a:cs typeface="+mn-cs"/>
              </a:rPr>
              <a:t>Two major marketing strategies</a:t>
            </a:r>
            <a:endParaRPr lang="en-US" b="1" dirty="0">
              <a:effectLst/>
            </a:endParaRPr>
          </a:p>
          <a:p>
            <a:pPr rtl="0"/>
            <a:r>
              <a:rPr lang="en-US" sz="1200" b="1" i="0" u="none" strike="noStrike" kern="1200" dirty="0">
                <a:solidFill>
                  <a:schemeClr val="tx1"/>
                </a:solidFill>
                <a:effectLst/>
                <a:latin typeface="+mn-lt"/>
                <a:ea typeface="+mn-ea"/>
                <a:cs typeface="+mn-cs"/>
              </a:rPr>
              <a:t>Marketing Strategy 1</a:t>
            </a:r>
            <a:endParaRPr lang="en-US" b="0" dirty="0">
              <a:effectLst/>
            </a:endParaRPr>
          </a:p>
          <a:p>
            <a:pPr rtl="0"/>
            <a:r>
              <a:rPr lang="en-US" sz="1200" b="0" i="0" u="none" strike="noStrike" kern="1200" dirty="0">
                <a:solidFill>
                  <a:schemeClr val="tx1"/>
                </a:solidFill>
                <a:effectLst/>
                <a:latin typeface="+mn-lt"/>
                <a:ea typeface="+mn-ea"/>
                <a:cs typeface="+mn-cs"/>
              </a:rPr>
              <a:t>The initial marketing plan of Urban Glow Salon will be a social media marketing. Instagram and Tik Tok will be used to promote the business with the help of visual contents. This involves hair styling before and after makeovers and customer reviews and the fashionable ones.</a:t>
            </a:r>
            <a:endParaRPr lang="en-US" b="0" dirty="0">
              <a:effectLst/>
            </a:endParaRPr>
          </a:p>
          <a:p>
            <a:r>
              <a:rPr lang="en-US" b="0" dirty="0">
                <a:effectLst/>
              </a:rPr>
              <a:t/>
            </a:r>
            <a:br>
              <a:rPr lang="en-US" b="0" dirty="0">
                <a:effectLst/>
              </a:rPr>
            </a:br>
            <a:endParaRPr lang="en-US" b="0" dirty="0">
              <a:effectLst/>
            </a:endParaRPr>
          </a:p>
          <a:p>
            <a:pPr rtl="0"/>
            <a:r>
              <a:rPr lang="en-US" sz="1200" b="0" i="0" u="none" strike="noStrike" kern="1200" dirty="0">
                <a:solidFill>
                  <a:schemeClr val="tx1"/>
                </a:solidFill>
                <a:effectLst/>
                <a:latin typeface="+mn-lt"/>
                <a:ea typeface="+mn-ea"/>
                <a:cs typeface="+mn-cs"/>
              </a:rPr>
              <a:t>It is an appropriate tactic as the target market is active on social media significantly, and images can be identified within the shortest period of time. Posting and communication with the followers regularly will ensure the recognition and the credibility given to the brand (Ahuja, 2022).</a:t>
            </a:r>
            <a:endParaRPr lang="en-US" b="0" dirty="0">
              <a:effectLst/>
            </a:endParaRPr>
          </a:p>
          <a:p>
            <a:r>
              <a:rPr lang="en-US" b="0" dirty="0">
                <a:effectLst/>
              </a:rPr>
              <a:t/>
            </a:r>
            <a:br>
              <a:rPr lang="en-US" b="0" dirty="0">
                <a:effectLst/>
              </a:rPr>
            </a:br>
            <a:endParaRPr lang="en-US" b="0" dirty="0">
              <a:effectLst/>
            </a:endParaRPr>
          </a:p>
          <a:p>
            <a:pPr rtl="0"/>
            <a:r>
              <a:rPr lang="en-US" sz="1200" b="0" i="0" u="none" strike="noStrike" kern="1200" dirty="0">
                <a:solidFill>
                  <a:schemeClr val="tx1"/>
                </a:solidFill>
                <a:effectLst/>
                <a:latin typeface="+mn-lt"/>
                <a:ea typeface="+mn-ea"/>
                <a:cs typeface="+mn-cs"/>
              </a:rPr>
              <a:t>Besides, mutual advertisements can be better in terms of the number of reached people and new purchases. On balance, the marketing of the brand through social media will be an influential factor in the development of the brand and the effective target market.</a:t>
            </a:r>
            <a:endParaRPr lang="en-US" b="0" dirty="0">
              <a:effectLst/>
            </a:endParaRPr>
          </a:p>
          <a:p>
            <a:r>
              <a:rPr lang="en-US" b="0" dirty="0">
                <a:effectLst/>
              </a:rPr>
              <a:t/>
            </a:r>
            <a:br>
              <a:rPr lang="en-US" b="0" dirty="0">
                <a:effectLst/>
              </a:rPr>
            </a:br>
            <a:endParaRPr lang="en-US" b="0" dirty="0">
              <a:effectLst/>
            </a:endParaRPr>
          </a:p>
          <a:p>
            <a:pPr rtl="0"/>
            <a:r>
              <a:rPr lang="en-US" sz="1200" b="1" i="0" u="none" strike="noStrike" kern="1200" dirty="0">
                <a:solidFill>
                  <a:schemeClr val="tx1"/>
                </a:solidFill>
                <a:effectLst/>
                <a:latin typeface="+mn-lt"/>
                <a:ea typeface="+mn-ea"/>
                <a:cs typeface="+mn-cs"/>
              </a:rPr>
              <a:t>Marketing Strategy 2</a:t>
            </a:r>
            <a:endParaRPr lang="en-US" b="0" dirty="0">
              <a:effectLst/>
            </a:endParaRPr>
          </a:p>
          <a:p>
            <a:pPr rtl="0"/>
            <a:r>
              <a:rPr lang="en-US" sz="1200" b="0" i="0" u="none" strike="noStrike" kern="1200" dirty="0">
                <a:solidFill>
                  <a:schemeClr val="tx1"/>
                </a:solidFill>
                <a:effectLst/>
                <a:latin typeface="+mn-lt"/>
                <a:ea typeface="+mn-ea"/>
                <a:cs typeface="+mn-cs"/>
              </a:rPr>
              <a:t>The second approach is a promotion and price based one. The competitive pricing policy will also be directed towards reaching price-sensitive clients of the company. The services will be offered at a lower price than the expensive salons and of high quality.</a:t>
            </a:r>
            <a:endParaRPr lang="en-US" b="0" dirty="0">
              <a:effectLst/>
            </a:endParaRPr>
          </a:p>
          <a:p>
            <a:r>
              <a:rPr lang="en-US" b="0" dirty="0">
                <a:effectLst/>
              </a:rPr>
              <a:t/>
            </a:r>
            <a:br>
              <a:rPr lang="en-US" b="0" dirty="0">
                <a:effectLst/>
              </a:rPr>
            </a:br>
            <a:endParaRPr lang="en-US" b="0" dirty="0">
              <a:effectLst/>
            </a:endParaRPr>
          </a:p>
          <a:p>
            <a:pPr rtl="0"/>
            <a:r>
              <a:rPr lang="en-US" sz="1200" b="0" i="0" u="none" strike="noStrike" kern="1200" dirty="0">
                <a:solidFill>
                  <a:schemeClr val="tx1"/>
                </a:solidFill>
                <a:effectLst/>
                <a:latin typeface="+mn-lt"/>
                <a:ea typeface="+mn-ea"/>
                <a:cs typeface="+mn-cs"/>
              </a:rPr>
              <a:t>Student promotion will also be implemented such as student discounts, referral </a:t>
            </a:r>
            <a:r>
              <a:rPr lang="en-US" sz="1200" b="0" i="0" u="none" strike="noStrike" kern="1200" dirty="0" err="1">
                <a:solidFill>
                  <a:schemeClr val="tx1"/>
                </a:solidFill>
                <a:effectLst/>
                <a:latin typeface="+mn-lt"/>
                <a:ea typeface="+mn-ea"/>
                <a:cs typeface="+mn-cs"/>
              </a:rPr>
              <a:t>programmes</a:t>
            </a:r>
            <a:r>
              <a:rPr lang="en-US" sz="1200" b="0" i="0" u="none" strike="noStrike" kern="1200" dirty="0">
                <a:solidFill>
                  <a:schemeClr val="tx1"/>
                </a:solidFill>
                <a:effectLst/>
                <a:latin typeface="+mn-lt"/>
                <a:ea typeface="+mn-ea"/>
                <a:cs typeface="+mn-cs"/>
              </a:rPr>
              <a:t> and loyalty card will be launched to make sure that customers will come back. The strategies aid in the development of long term relationship with the customers and customer retention (Wang </a:t>
            </a:r>
            <a:r>
              <a:rPr lang="en-US" sz="1200" b="0" i="1" u="none" strike="noStrike" kern="1200" dirty="0">
                <a:solidFill>
                  <a:schemeClr val="tx1"/>
                </a:solidFill>
                <a:effectLst/>
                <a:latin typeface="+mn-lt"/>
                <a:ea typeface="+mn-ea"/>
                <a:cs typeface="+mn-cs"/>
              </a:rPr>
              <a:t>et al</a:t>
            </a:r>
            <a:r>
              <a:rPr lang="en-US" sz="1200" b="0" i="0" u="none" strike="noStrike" kern="1200" dirty="0">
                <a:solidFill>
                  <a:schemeClr val="tx1"/>
                </a:solidFill>
                <a:effectLst/>
                <a:latin typeface="+mn-lt"/>
                <a:ea typeface="+mn-ea"/>
                <a:cs typeface="+mn-cs"/>
              </a:rPr>
              <a:t>., 2025).</a:t>
            </a:r>
            <a:endParaRPr lang="en-US" b="0" dirty="0">
              <a:effectLst/>
            </a:endParaRPr>
          </a:p>
          <a:p>
            <a:r>
              <a:rPr lang="en-US" b="0" dirty="0">
                <a:effectLst/>
              </a:rPr>
              <a:t/>
            </a:r>
            <a:br>
              <a:rPr lang="en-US" b="0" dirty="0">
                <a:effectLst/>
              </a:rPr>
            </a:br>
            <a:endParaRPr lang="en-US" b="0" dirty="0">
              <a:effectLst/>
            </a:endParaRPr>
          </a:p>
          <a:p>
            <a:pPr rtl="0"/>
            <a:r>
              <a:rPr lang="en-US" sz="1200" b="0" i="0" u="none" strike="noStrike" kern="1200" dirty="0">
                <a:solidFill>
                  <a:schemeClr val="tx1"/>
                </a:solidFill>
                <a:effectLst/>
                <a:latin typeface="+mn-lt"/>
                <a:ea typeface="+mn-ea"/>
                <a:cs typeface="+mn-cs"/>
              </a:rPr>
              <a:t>The advertising programs will also enable the attraction of new customers and awareness during initial stages of the business. The low pricing combined with the value will make the business have a good and loyal customer base in the long run.</a:t>
            </a:r>
            <a:endParaRPr lang="en-US" b="0" dirty="0">
              <a:effectLst/>
            </a:endParaRPr>
          </a:p>
          <a:p>
            <a:r>
              <a:rPr lang="en-US" dirty="0"/>
              <a:t/>
            </a:r>
            <a:br>
              <a:rPr lang="en-US" dirty="0"/>
            </a:br>
            <a:endParaRPr lang="en-IN" dirty="0"/>
          </a:p>
        </p:txBody>
      </p:sp>
      <p:sp>
        <p:nvSpPr>
          <p:cNvPr id="4" name="Slide Number Placeholder 3"/>
          <p:cNvSpPr>
            <a:spLocks noGrp="1"/>
          </p:cNvSpPr>
          <p:nvPr>
            <p:ph type="sldNum" sz="quarter" idx="5"/>
          </p:nvPr>
        </p:nvSpPr>
        <p:spPr/>
        <p:txBody>
          <a:bodyPr/>
          <a:lstStyle/>
          <a:p>
            <a:fld id="{BFF2BA73-D5D9-4810-830D-FC8018FEB11D}" type="slidenum">
              <a:rPr lang="en-IN" smtClean="0"/>
              <a:t>5</a:t>
            </a:fld>
            <a:endParaRPr lang="en-IN"/>
          </a:p>
        </p:txBody>
      </p:sp>
    </p:spTree>
    <p:extLst>
      <p:ext uri="{BB962C8B-B14F-4D97-AF65-F5344CB8AC3E}">
        <p14:creationId xmlns:p14="http://schemas.microsoft.com/office/powerpoint/2010/main" val="419461758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sz="1200" b="1" i="0" u="none" strike="noStrike" kern="1200" dirty="0">
                <a:solidFill>
                  <a:schemeClr val="tx1"/>
                </a:solidFill>
                <a:effectLst/>
                <a:latin typeface="+mn-lt"/>
                <a:ea typeface="+mn-ea"/>
                <a:cs typeface="+mn-cs"/>
              </a:rPr>
              <a:t>Financials</a:t>
            </a:r>
            <a:endParaRPr lang="en-US" b="1" dirty="0">
              <a:effectLst/>
            </a:endParaRPr>
          </a:p>
          <a:p>
            <a:pPr rtl="0"/>
            <a:r>
              <a:rPr lang="en-US" sz="1200" b="0" i="0" u="none" strike="noStrike" kern="1200" dirty="0">
                <a:solidFill>
                  <a:schemeClr val="tx1"/>
                </a:solidFill>
                <a:effectLst/>
                <a:latin typeface="+mn-lt"/>
                <a:ea typeface="+mn-ea"/>
                <a:cs typeface="+mn-cs"/>
              </a:rPr>
              <a:t>The initial capital of Urban Glow Salon is going to be around PS12,000. This consists of equipment, rent, internal set-up and opening stock. The majority will consist of the personal saving and a small bank loan may be provided in case of need.</a:t>
            </a:r>
            <a:endParaRPr lang="en-US" b="0" dirty="0">
              <a:effectLst/>
            </a:endParaRPr>
          </a:p>
          <a:p>
            <a:r>
              <a:rPr lang="en-US" b="0" dirty="0">
                <a:effectLst/>
              </a:rPr>
              <a:t/>
            </a:r>
            <a:br>
              <a:rPr lang="en-US" b="0" dirty="0">
                <a:effectLst/>
              </a:rPr>
            </a:br>
            <a:endParaRPr lang="en-US" b="0" dirty="0">
              <a:effectLst/>
            </a:endParaRPr>
          </a:p>
          <a:p>
            <a:pPr rtl="0"/>
            <a:r>
              <a:rPr lang="en-US" sz="1200" b="0" i="0" u="none" strike="noStrike" kern="1200" dirty="0">
                <a:solidFill>
                  <a:schemeClr val="tx1"/>
                </a:solidFill>
                <a:effectLst/>
                <a:latin typeface="+mn-lt"/>
                <a:ea typeface="+mn-ea"/>
                <a:cs typeface="+mn-cs"/>
              </a:rPr>
              <a:t>It is estimated that the major costs will be PS6,000 on salon equipment, PS3,000 on rent and deposit and PS2,000 on start up supplies and marketing costs. The remaining will be regarded as working capital (Sløk-Madsen and Nielsen, 2024).</a:t>
            </a:r>
            <a:endParaRPr lang="en-US" b="0" dirty="0">
              <a:effectLst/>
            </a:endParaRPr>
          </a:p>
          <a:p>
            <a:r>
              <a:rPr lang="en-US" b="0" dirty="0">
                <a:effectLst/>
              </a:rPr>
              <a:t/>
            </a:r>
            <a:br>
              <a:rPr lang="en-US" b="0" dirty="0">
                <a:effectLst/>
              </a:rPr>
            </a:br>
            <a:endParaRPr lang="en-US" b="0" dirty="0">
              <a:effectLst/>
            </a:endParaRPr>
          </a:p>
          <a:p>
            <a:pPr rtl="0"/>
            <a:r>
              <a:rPr lang="en-US" sz="1200" b="0" i="0" u="none" strike="noStrike" kern="1200" dirty="0">
                <a:solidFill>
                  <a:schemeClr val="tx1"/>
                </a:solidFill>
                <a:effectLst/>
                <a:latin typeface="+mn-lt"/>
                <a:ea typeface="+mn-ea"/>
                <a:cs typeface="+mn-cs"/>
              </a:rPr>
              <a:t>With the assistance of the regular customers, the business is likely to create a stable revenue. After appropriate advertisement and maintenance of quality service, the salon will break even after three to six months in operation.</a:t>
            </a:r>
            <a:endParaRPr lang="en-US" b="0" dirty="0">
              <a:effectLst/>
            </a:endParaRPr>
          </a:p>
          <a:p>
            <a:r>
              <a:rPr lang="en-US" dirty="0"/>
              <a:t/>
            </a:r>
            <a:br>
              <a:rPr lang="en-US" dirty="0"/>
            </a:br>
            <a:endParaRPr lang="en-IN" dirty="0"/>
          </a:p>
        </p:txBody>
      </p:sp>
      <p:sp>
        <p:nvSpPr>
          <p:cNvPr id="4" name="Slide Number Placeholder 3"/>
          <p:cNvSpPr>
            <a:spLocks noGrp="1"/>
          </p:cNvSpPr>
          <p:nvPr>
            <p:ph type="sldNum" sz="quarter" idx="5"/>
          </p:nvPr>
        </p:nvSpPr>
        <p:spPr/>
        <p:txBody>
          <a:bodyPr/>
          <a:lstStyle/>
          <a:p>
            <a:fld id="{BFF2BA73-D5D9-4810-830D-FC8018FEB11D}" type="slidenum">
              <a:rPr lang="en-IN" smtClean="0"/>
              <a:t>6</a:t>
            </a:fld>
            <a:endParaRPr lang="en-IN"/>
          </a:p>
        </p:txBody>
      </p:sp>
    </p:spTree>
    <p:extLst>
      <p:ext uri="{BB962C8B-B14F-4D97-AF65-F5344CB8AC3E}">
        <p14:creationId xmlns:p14="http://schemas.microsoft.com/office/powerpoint/2010/main" val="414219175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sz="1200" b="1" i="0" u="none" strike="noStrike" kern="1200" dirty="0">
                <a:solidFill>
                  <a:schemeClr val="tx1"/>
                </a:solidFill>
                <a:effectLst/>
                <a:latin typeface="+mn-lt"/>
                <a:ea typeface="+mn-ea"/>
                <a:cs typeface="+mn-cs"/>
              </a:rPr>
              <a:t>Conclusion</a:t>
            </a:r>
            <a:endParaRPr lang="en-US" b="1" dirty="0">
              <a:effectLst/>
            </a:endParaRPr>
          </a:p>
          <a:p>
            <a:pPr rtl="0"/>
            <a:r>
              <a:rPr lang="en-US" sz="1200" b="0" i="0" u="none" strike="noStrike" kern="1200" dirty="0">
                <a:solidFill>
                  <a:schemeClr val="tx1"/>
                </a:solidFill>
                <a:effectLst/>
                <a:latin typeface="+mn-lt"/>
                <a:ea typeface="+mn-ea"/>
                <a:cs typeface="+mn-cs"/>
              </a:rPr>
              <a:t>In summary, Urban Glow Salon is a viable and dynamic business proposal that will be able to meet the current trends in the UK market. The company offers their clients low prices, quality services and stylish modernity where necessary. With investment in the most marketable ideas and customer satisfaction, the salon can expand and become a successful organization in the competitive world. It will be a realistic budget and a business model would be made in such a manner that this would be a viable business on a long-term basis. Overall, it is an acceptable opportunity to succeed in this business and grow in the future.</a:t>
            </a:r>
            <a:endParaRPr lang="en-US" b="0" dirty="0">
              <a:effectLst/>
            </a:endParaRPr>
          </a:p>
          <a:p>
            <a:r>
              <a:rPr lang="en-US" dirty="0"/>
              <a:t/>
            </a:r>
            <a:br>
              <a:rPr lang="en-US" dirty="0"/>
            </a:br>
            <a:endParaRPr lang="en-IN" dirty="0"/>
          </a:p>
        </p:txBody>
      </p:sp>
      <p:sp>
        <p:nvSpPr>
          <p:cNvPr id="4" name="Slide Number Placeholder 3"/>
          <p:cNvSpPr>
            <a:spLocks noGrp="1"/>
          </p:cNvSpPr>
          <p:nvPr>
            <p:ph type="sldNum" sz="quarter" idx="5"/>
          </p:nvPr>
        </p:nvSpPr>
        <p:spPr/>
        <p:txBody>
          <a:bodyPr/>
          <a:lstStyle/>
          <a:p>
            <a:fld id="{BFF2BA73-D5D9-4810-830D-FC8018FEB11D}" type="slidenum">
              <a:rPr lang="en-IN" smtClean="0"/>
              <a:t>7</a:t>
            </a:fld>
            <a:endParaRPr lang="en-IN"/>
          </a:p>
        </p:txBody>
      </p:sp>
    </p:spTree>
    <p:extLst>
      <p:ext uri="{BB962C8B-B14F-4D97-AF65-F5344CB8AC3E}">
        <p14:creationId xmlns:p14="http://schemas.microsoft.com/office/powerpoint/2010/main" val="189229127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IN" sz="1200" b="1" i="0" u="none" strike="noStrike" kern="1200" dirty="0">
                <a:solidFill>
                  <a:schemeClr val="tx1"/>
                </a:solidFill>
                <a:effectLst/>
                <a:latin typeface="+mn-lt"/>
                <a:ea typeface="+mn-ea"/>
                <a:cs typeface="+mn-cs"/>
              </a:rPr>
              <a:t>Reference</a:t>
            </a:r>
            <a:endParaRPr lang="en-IN" b="1" dirty="0">
              <a:effectLst/>
            </a:endParaRPr>
          </a:p>
          <a:p>
            <a:pPr rtl="0"/>
            <a:r>
              <a:rPr lang="en-IN" sz="1200" b="0" i="0" u="none" strike="noStrike" kern="1200" dirty="0">
                <a:solidFill>
                  <a:schemeClr val="tx1"/>
                </a:solidFill>
                <a:effectLst/>
                <a:latin typeface="+mn-lt"/>
                <a:ea typeface="+mn-ea"/>
                <a:cs typeface="+mn-cs"/>
              </a:rPr>
              <a:t>Yasin, N. and Hafeez, K., 2023. Three waves of immigrant entrepreneurship: a cross-national comparative study. </a:t>
            </a:r>
            <a:r>
              <a:rPr lang="en-IN" sz="1200" b="0" i="1" u="none" strike="noStrike" kern="1200" dirty="0">
                <a:solidFill>
                  <a:schemeClr val="tx1"/>
                </a:solidFill>
                <a:effectLst/>
                <a:latin typeface="+mn-lt"/>
                <a:ea typeface="+mn-ea"/>
                <a:cs typeface="+mn-cs"/>
              </a:rPr>
              <a:t>Small Business Economics</a:t>
            </a:r>
            <a:r>
              <a:rPr lang="en-IN" sz="1200" b="0" i="0" u="none" strike="noStrike" kern="1200" dirty="0">
                <a:solidFill>
                  <a:schemeClr val="tx1"/>
                </a:solidFill>
                <a:effectLst/>
                <a:latin typeface="+mn-lt"/>
                <a:ea typeface="+mn-ea"/>
                <a:cs typeface="+mn-cs"/>
              </a:rPr>
              <a:t>, </a:t>
            </a:r>
            <a:r>
              <a:rPr lang="en-IN" sz="1200" b="0" i="1" u="none" strike="noStrike" kern="1200" dirty="0">
                <a:solidFill>
                  <a:schemeClr val="tx1"/>
                </a:solidFill>
                <a:effectLst/>
                <a:latin typeface="+mn-lt"/>
                <a:ea typeface="+mn-ea"/>
                <a:cs typeface="+mn-cs"/>
              </a:rPr>
              <a:t>60</a:t>
            </a:r>
            <a:r>
              <a:rPr lang="en-IN" sz="1200" b="0" i="0" u="none" strike="noStrike" kern="1200" dirty="0">
                <a:solidFill>
                  <a:schemeClr val="tx1"/>
                </a:solidFill>
                <a:effectLst/>
                <a:latin typeface="+mn-lt"/>
                <a:ea typeface="+mn-ea"/>
                <a:cs typeface="+mn-cs"/>
              </a:rPr>
              <a:t>(3), pp.1281-1306.</a:t>
            </a:r>
            <a:endParaRPr lang="en-IN" b="0" dirty="0">
              <a:effectLst/>
            </a:endParaRPr>
          </a:p>
          <a:p>
            <a:r>
              <a:rPr lang="en-IN" b="0" dirty="0">
                <a:effectLst/>
              </a:rPr>
              <a:t/>
            </a:r>
            <a:br>
              <a:rPr lang="en-IN" b="0" dirty="0">
                <a:effectLst/>
              </a:rPr>
            </a:br>
            <a:endParaRPr lang="en-IN" b="0" dirty="0">
              <a:effectLst/>
            </a:endParaRPr>
          </a:p>
          <a:p>
            <a:pPr rtl="0"/>
            <a:r>
              <a:rPr lang="en-IN" sz="1200" b="0" i="0" u="none" strike="noStrike" kern="1200" dirty="0">
                <a:solidFill>
                  <a:schemeClr val="tx1"/>
                </a:solidFill>
                <a:effectLst/>
                <a:latin typeface="+mn-lt"/>
                <a:ea typeface="+mn-ea"/>
                <a:cs typeface="+mn-cs"/>
              </a:rPr>
              <a:t>Hayat, N., Mukhtar, D. and Yusoff, Y.M., 2024. Taking A Job Offer From A Competitor: A Career Move In Paradox. </a:t>
            </a:r>
            <a:r>
              <a:rPr lang="en-IN" sz="1200" b="0" i="1" u="none" strike="noStrike" kern="1200" dirty="0">
                <a:solidFill>
                  <a:schemeClr val="tx1"/>
                </a:solidFill>
                <a:effectLst/>
                <a:latin typeface="+mn-lt"/>
                <a:ea typeface="+mn-ea"/>
                <a:cs typeface="+mn-cs"/>
              </a:rPr>
              <a:t>International Journal of Entrepreneurship Case Study (IJECS)</a:t>
            </a:r>
            <a:r>
              <a:rPr lang="en-IN" sz="1200" b="0" i="0" u="none" strike="noStrike" kern="1200" dirty="0">
                <a:solidFill>
                  <a:schemeClr val="tx1"/>
                </a:solidFill>
                <a:effectLst/>
                <a:latin typeface="+mn-lt"/>
                <a:ea typeface="+mn-ea"/>
                <a:cs typeface="+mn-cs"/>
              </a:rPr>
              <a:t>, </a:t>
            </a:r>
            <a:r>
              <a:rPr lang="en-IN" sz="1200" b="0" i="1" u="none" strike="noStrike" kern="1200" dirty="0">
                <a:solidFill>
                  <a:schemeClr val="tx1"/>
                </a:solidFill>
                <a:effectLst/>
                <a:latin typeface="+mn-lt"/>
                <a:ea typeface="+mn-ea"/>
                <a:cs typeface="+mn-cs"/>
              </a:rPr>
              <a:t>3</a:t>
            </a:r>
            <a:r>
              <a:rPr lang="en-IN" sz="1200" b="0" i="0" u="none" strike="noStrike" kern="1200" dirty="0">
                <a:solidFill>
                  <a:schemeClr val="tx1"/>
                </a:solidFill>
                <a:effectLst/>
                <a:latin typeface="+mn-lt"/>
                <a:ea typeface="+mn-ea"/>
                <a:cs typeface="+mn-cs"/>
              </a:rPr>
              <a:t>(1).</a:t>
            </a:r>
            <a:endParaRPr lang="en-IN" b="0" dirty="0">
              <a:effectLst/>
            </a:endParaRPr>
          </a:p>
          <a:p>
            <a:r>
              <a:rPr lang="en-IN" b="0" dirty="0">
                <a:effectLst/>
              </a:rPr>
              <a:t/>
            </a:r>
            <a:br>
              <a:rPr lang="en-IN" b="0" dirty="0">
                <a:effectLst/>
              </a:rPr>
            </a:br>
            <a:endParaRPr lang="en-IN" b="0" dirty="0">
              <a:effectLst/>
            </a:endParaRPr>
          </a:p>
          <a:p>
            <a:pPr rtl="0"/>
            <a:r>
              <a:rPr lang="en-IN" sz="1200" b="0" i="0" u="none" strike="noStrike" kern="1200" dirty="0">
                <a:solidFill>
                  <a:schemeClr val="tx1"/>
                </a:solidFill>
                <a:effectLst/>
                <a:latin typeface="+mn-lt"/>
                <a:ea typeface="+mn-ea"/>
                <a:cs typeface="+mn-cs"/>
              </a:rPr>
              <a:t>Victor, M.R., 2022. An Examination of Alcohol and Commensal Politics within Taverns and Saloons of Resource-Extraction Communities. </a:t>
            </a:r>
            <a:r>
              <a:rPr lang="en-IN" sz="1200" b="0" i="1" u="none" strike="noStrike" kern="1200" dirty="0">
                <a:solidFill>
                  <a:schemeClr val="tx1"/>
                </a:solidFill>
                <a:effectLst/>
                <a:latin typeface="+mn-lt"/>
                <a:ea typeface="+mn-ea"/>
                <a:cs typeface="+mn-cs"/>
              </a:rPr>
              <a:t>Historical Archaeology</a:t>
            </a:r>
            <a:r>
              <a:rPr lang="en-IN" sz="1200" b="0" i="0" u="none" strike="noStrike" kern="1200" dirty="0">
                <a:solidFill>
                  <a:schemeClr val="tx1"/>
                </a:solidFill>
                <a:effectLst/>
                <a:latin typeface="+mn-lt"/>
                <a:ea typeface="+mn-ea"/>
                <a:cs typeface="+mn-cs"/>
              </a:rPr>
              <a:t>, </a:t>
            </a:r>
            <a:r>
              <a:rPr lang="en-IN" sz="1200" b="0" i="1" u="none" strike="noStrike" kern="1200" dirty="0">
                <a:solidFill>
                  <a:schemeClr val="tx1"/>
                </a:solidFill>
                <a:effectLst/>
                <a:latin typeface="+mn-lt"/>
                <a:ea typeface="+mn-ea"/>
                <a:cs typeface="+mn-cs"/>
              </a:rPr>
              <a:t>56</a:t>
            </a:r>
            <a:r>
              <a:rPr lang="en-IN" sz="1200" b="0" i="0" u="none" strike="noStrike" kern="1200" dirty="0">
                <a:solidFill>
                  <a:schemeClr val="tx1"/>
                </a:solidFill>
                <a:effectLst/>
                <a:latin typeface="+mn-lt"/>
                <a:ea typeface="+mn-ea"/>
                <a:cs typeface="+mn-cs"/>
              </a:rPr>
              <a:t>(2), pp.301-323.</a:t>
            </a:r>
            <a:endParaRPr lang="en-IN" b="0" dirty="0">
              <a:effectLst/>
            </a:endParaRPr>
          </a:p>
          <a:p>
            <a:r>
              <a:rPr lang="en-IN" b="0" dirty="0">
                <a:effectLst/>
              </a:rPr>
              <a:t/>
            </a:r>
            <a:br>
              <a:rPr lang="en-IN" b="0" dirty="0">
                <a:effectLst/>
              </a:rPr>
            </a:br>
            <a:endParaRPr lang="en-IN" b="0" dirty="0">
              <a:effectLst/>
            </a:endParaRPr>
          </a:p>
          <a:p>
            <a:pPr rtl="0"/>
            <a:r>
              <a:rPr lang="en-IN" sz="1200" b="0" i="0" u="none" strike="noStrike" kern="1200" dirty="0">
                <a:solidFill>
                  <a:schemeClr val="tx1"/>
                </a:solidFill>
                <a:effectLst/>
                <a:latin typeface="+mn-lt"/>
                <a:ea typeface="+mn-ea"/>
                <a:cs typeface="+mn-cs"/>
              </a:rPr>
              <a:t>Ahuja, A., 2022. Leaving Horizon project could cripple British R&amp;D; Opinion Science. </a:t>
            </a:r>
            <a:r>
              <a:rPr lang="en-IN" sz="1200" b="0" i="1" u="none" strike="noStrike" kern="1200" dirty="0">
                <a:solidFill>
                  <a:schemeClr val="tx1"/>
                </a:solidFill>
                <a:effectLst/>
                <a:latin typeface="+mn-lt"/>
                <a:ea typeface="+mn-ea"/>
                <a:cs typeface="+mn-cs"/>
              </a:rPr>
              <a:t>The Financial Times</a:t>
            </a:r>
            <a:r>
              <a:rPr lang="en-IN" sz="1200" b="0" i="0" u="none" strike="noStrike" kern="1200" dirty="0">
                <a:solidFill>
                  <a:schemeClr val="tx1"/>
                </a:solidFill>
                <a:effectLst/>
                <a:latin typeface="+mn-lt"/>
                <a:ea typeface="+mn-ea"/>
                <a:cs typeface="+mn-cs"/>
              </a:rPr>
              <a:t>, pp.20-20.</a:t>
            </a:r>
            <a:endParaRPr lang="en-IN" b="0" dirty="0">
              <a:effectLst/>
            </a:endParaRPr>
          </a:p>
          <a:p>
            <a:r>
              <a:rPr lang="en-IN" b="0" dirty="0">
                <a:effectLst/>
              </a:rPr>
              <a:t/>
            </a:r>
            <a:br>
              <a:rPr lang="en-IN" b="0" dirty="0">
                <a:effectLst/>
              </a:rPr>
            </a:br>
            <a:endParaRPr lang="en-IN" b="0" dirty="0">
              <a:effectLst/>
            </a:endParaRPr>
          </a:p>
          <a:p>
            <a:pPr rtl="0"/>
            <a:r>
              <a:rPr lang="en-IN" sz="1200" b="0" i="0" u="none" strike="noStrike" kern="1200" dirty="0">
                <a:solidFill>
                  <a:schemeClr val="tx1"/>
                </a:solidFill>
                <a:effectLst/>
                <a:latin typeface="+mn-lt"/>
                <a:ea typeface="+mn-ea"/>
                <a:cs typeface="+mn-cs"/>
              </a:rPr>
              <a:t>Wang, S., Su, Z. and Su, S., 2025. Negotiating difficult (in) tangible heritage: the intricate journey of museum making for the “</a:t>
            </a:r>
            <a:r>
              <a:rPr lang="en-IN" sz="1200" b="0" i="0" u="none" strike="noStrike" kern="1200" dirty="0" err="1">
                <a:solidFill>
                  <a:schemeClr val="tx1"/>
                </a:solidFill>
                <a:effectLst/>
                <a:latin typeface="+mn-lt"/>
                <a:ea typeface="+mn-ea"/>
                <a:cs typeface="+mn-cs"/>
              </a:rPr>
              <a:t>Dai-ichi</a:t>
            </a:r>
            <a:r>
              <a:rPr lang="en-IN" sz="1200" b="0" i="0" u="none" strike="noStrike" kern="1200" dirty="0">
                <a:solidFill>
                  <a:schemeClr val="tx1"/>
                </a:solidFill>
                <a:effectLst/>
                <a:latin typeface="+mn-lt"/>
                <a:ea typeface="+mn-ea"/>
                <a:cs typeface="+mn-cs"/>
              </a:rPr>
              <a:t> Saloon” comfort station in Shanghai. </a:t>
            </a:r>
            <a:r>
              <a:rPr lang="en-IN" sz="1200" b="0" i="1" u="none" strike="noStrike" kern="1200" dirty="0">
                <a:solidFill>
                  <a:schemeClr val="tx1"/>
                </a:solidFill>
                <a:effectLst/>
                <a:latin typeface="+mn-lt"/>
                <a:ea typeface="+mn-ea"/>
                <a:cs typeface="+mn-cs"/>
              </a:rPr>
              <a:t>Inter-Asia Cultural Studies</a:t>
            </a:r>
            <a:r>
              <a:rPr lang="en-IN" sz="1200" b="0" i="0" u="none" strike="noStrike" kern="1200" dirty="0">
                <a:solidFill>
                  <a:schemeClr val="tx1"/>
                </a:solidFill>
                <a:effectLst/>
                <a:latin typeface="+mn-lt"/>
                <a:ea typeface="+mn-ea"/>
                <a:cs typeface="+mn-cs"/>
              </a:rPr>
              <a:t>, </a:t>
            </a:r>
            <a:r>
              <a:rPr lang="en-IN" sz="1200" b="0" i="1" u="none" strike="noStrike" kern="1200" dirty="0">
                <a:solidFill>
                  <a:schemeClr val="tx1"/>
                </a:solidFill>
                <a:effectLst/>
                <a:latin typeface="+mn-lt"/>
                <a:ea typeface="+mn-ea"/>
                <a:cs typeface="+mn-cs"/>
              </a:rPr>
              <a:t>26</a:t>
            </a:r>
            <a:r>
              <a:rPr lang="en-IN" sz="1200" b="0" i="0" u="none" strike="noStrike" kern="1200" dirty="0">
                <a:solidFill>
                  <a:schemeClr val="tx1"/>
                </a:solidFill>
                <a:effectLst/>
                <a:latin typeface="+mn-lt"/>
                <a:ea typeface="+mn-ea"/>
                <a:cs typeface="+mn-cs"/>
              </a:rPr>
              <a:t>(3), pp.482-506.</a:t>
            </a:r>
            <a:endParaRPr lang="en-IN" b="0" dirty="0">
              <a:effectLst/>
            </a:endParaRPr>
          </a:p>
          <a:p>
            <a:r>
              <a:rPr lang="en-IN" b="0" dirty="0">
                <a:effectLst/>
              </a:rPr>
              <a:t/>
            </a:r>
            <a:br>
              <a:rPr lang="en-IN" b="0" dirty="0">
                <a:effectLst/>
              </a:rPr>
            </a:br>
            <a:endParaRPr lang="en-IN" b="0" dirty="0">
              <a:effectLst/>
            </a:endParaRPr>
          </a:p>
          <a:p>
            <a:pPr rtl="0"/>
            <a:r>
              <a:rPr lang="en-IN" sz="1200" b="0" i="0" u="none" strike="noStrike" kern="1200" dirty="0">
                <a:solidFill>
                  <a:schemeClr val="tx1"/>
                </a:solidFill>
                <a:effectLst/>
                <a:latin typeface="+mn-lt"/>
                <a:ea typeface="+mn-ea"/>
                <a:cs typeface="+mn-cs"/>
              </a:rPr>
              <a:t>Sløk-Madsen, S.K. and Nielsen, H.M., 2024. Denmark: The epitome of ‘</a:t>
            </a:r>
            <a:r>
              <a:rPr lang="en-IN" sz="1200" b="0" i="0" u="none" strike="noStrike" kern="1200" dirty="0" err="1">
                <a:solidFill>
                  <a:schemeClr val="tx1"/>
                </a:solidFill>
                <a:effectLst/>
                <a:latin typeface="+mn-lt"/>
                <a:ea typeface="+mn-ea"/>
                <a:cs typeface="+mn-cs"/>
              </a:rPr>
              <a:t>innovism</a:t>
            </a:r>
            <a:r>
              <a:rPr lang="en-IN" sz="1200" b="0" i="0" u="none" strike="noStrike" kern="1200" dirty="0">
                <a:solidFill>
                  <a:schemeClr val="tx1"/>
                </a:solidFill>
                <a:effectLst/>
                <a:latin typeface="+mn-lt"/>
                <a:ea typeface="+mn-ea"/>
                <a:cs typeface="+mn-cs"/>
              </a:rPr>
              <a:t>’?. </a:t>
            </a:r>
            <a:r>
              <a:rPr lang="en-IN" sz="1200" b="0" i="1" u="none" strike="noStrike" kern="1200" dirty="0">
                <a:solidFill>
                  <a:schemeClr val="tx1"/>
                </a:solidFill>
                <a:effectLst/>
                <a:latin typeface="+mn-lt"/>
                <a:ea typeface="+mn-ea"/>
                <a:cs typeface="+mn-cs"/>
              </a:rPr>
              <a:t>Economic Affairs</a:t>
            </a:r>
            <a:r>
              <a:rPr lang="en-IN" sz="1200" b="0" i="0" u="none" strike="noStrike" kern="1200" dirty="0">
                <a:solidFill>
                  <a:schemeClr val="tx1"/>
                </a:solidFill>
                <a:effectLst/>
                <a:latin typeface="+mn-lt"/>
                <a:ea typeface="+mn-ea"/>
                <a:cs typeface="+mn-cs"/>
              </a:rPr>
              <a:t>, </a:t>
            </a:r>
            <a:r>
              <a:rPr lang="en-IN" sz="1200" b="0" i="1" u="none" strike="noStrike" kern="1200" dirty="0">
                <a:solidFill>
                  <a:schemeClr val="tx1"/>
                </a:solidFill>
                <a:effectLst/>
                <a:latin typeface="+mn-lt"/>
                <a:ea typeface="+mn-ea"/>
                <a:cs typeface="+mn-cs"/>
              </a:rPr>
              <a:t>44</a:t>
            </a:r>
            <a:r>
              <a:rPr lang="en-IN" sz="1200" b="0" i="0" u="none" strike="noStrike" kern="1200" dirty="0">
                <a:solidFill>
                  <a:schemeClr val="tx1"/>
                </a:solidFill>
                <a:effectLst/>
                <a:latin typeface="+mn-lt"/>
                <a:ea typeface="+mn-ea"/>
                <a:cs typeface="+mn-cs"/>
              </a:rPr>
              <a:t>(2), pp.394-401.</a:t>
            </a:r>
            <a:endParaRPr lang="en-IN" b="0" dirty="0">
              <a:effectLst/>
            </a:endParaRPr>
          </a:p>
          <a:p>
            <a:r>
              <a:rPr lang="en-IN" dirty="0"/>
              <a:t/>
            </a:r>
            <a:br>
              <a:rPr lang="en-IN" dirty="0"/>
            </a:br>
            <a:endParaRPr lang="en-IN" dirty="0"/>
          </a:p>
        </p:txBody>
      </p:sp>
      <p:sp>
        <p:nvSpPr>
          <p:cNvPr id="4" name="Slide Number Placeholder 3"/>
          <p:cNvSpPr>
            <a:spLocks noGrp="1"/>
          </p:cNvSpPr>
          <p:nvPr>
            <p:ph type="sldNum" sz="quarter" idx="5"/>
          </p:nvPr>
        </p:nvSpPr>
        <p:spPr/>
        <p:txBody>
          <a:bodyPr/>
          <a:lstStyle/>
          <a:p>
            <a:fld id="{BFF2BA73-D5D9-4810-830D-FC8018FEB11D}" type="slidenum">
              <a:rPr lang="en-IN" smtClean="0"/>
              <a:t>8</a:t>
            </a:fld>
            <a:endParaRPr lang="en-IN"/>
          </a:p>
        </p:txBody>
      </p:sp>
    </p:spTree>
    <p:extLst>
      <p:ext uri="{BB962C8B-B14F-4D97-AF65-F5344CB8AC3E}">
        <p14:creationId xmlns:p14="http://schemas.microsoft.com/office/powerpoint/2010/main" val="378297161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6E5435FE-45C8-4F43-A950-61601E16B27F}" type="datetimeFigureOut">
              <a:rPr lang="en-IN" smtClean="0"/>
              <a:t>26-03-2026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3C8B479F-2AB3-4809-BE11-4C666F98A07B}" type="slidenum">
              <a:rPr lang="en-IN" smtClean="0"/>
              <a:t>‹#›</a:t>
            </a:fld>
            <a:endParaRPr lang="en-IN"/>
          </a:p>
        </p:txBody>
      </p:sp>
    </p:spTree>
    <p:extLst>
      <p:ext uri="{BB962C8B-B14F-4D97-AF65-F5344CB8AC3E}">
        <p14:creationId xmlns:p14="http://schemas.microsoft.com/office/powerpoint/2010/main" val="279283549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fld id="{6E5435FE-45C8-4F43-A950-61601E16B27F}" type="datetimeFigureOut">
              <a:rPr lang="en-IN" smtClean="0"/>
              <a:t>26-03-2026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3C8B479F-2AB3-4809-BE11-4C666F98A07B}" type="slidenum">
              <a:rPr lang="en-IN" smtClean="0"/>
              <a:t>‹#›</a:t>
            </a:fld>
            <a:endParaRPr lang="en-IN"/>
          </a:p>
        </p:txBody>
      </p:sp>
    </p:spTree>
    <p:extLst>
      <p:ext uri="{BB962C8B-B14F-4D97-AF65-F5344CB8AC3E}">
        <p14:creationId xmlns:p14="http://schemas.microsoft.com/office/powerpoint/2010/main" val="799621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E5435FE-45C8-4F43-A950-61601E16B27F}" type="datetimeFigureOut">
              <a:rPr lang="en-IN" smtClean="0"/>
              <a:t>26-03-2026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3C8B479F-2AB3-4809-BE11-4C666F98A07B}" type="slidenum">
              <a:rPr lang="en-IN" smtClean="0"/>
              <a:t>‹#›</a:t>
            </a:fld>
            <a:endParaRPr lang="en-IN"/>
          </a:p>
        </p:txBody>
      </p:sp>
    </p:spTree>
    <p:extLst>
      <p:ext uri="{BB962C8B-B14F-4D97-AF65-F5344CB8AC3E}">
        <p14:creationId xmlns:p14="http://schemas.microsoft.com/office/powerpoint/2010/main" val="29397614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E5435FE-45C8-4F43-A950-61601E16B27F}" type="datetimeFigureOut">
              <a:rPr lang="en-IN" smtClean="0"/>
              <a:t>26-03-2026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3C8B479F-2AB3-4809-BE11-4C666F98A07B}" type="slidenum">
              <a:rPr lang="en-IN" smtClean="0"/>
              <a:t>‹#›</a:t>
            </a:fld>
            <a:endParaRPr lang="en-IN"/>
          </a:p>
        </p:txBody>
      </p:sp>
    </p:spTree>
    <p:extLst>
      <p:ext uri="{BB962C8B-B14F-4D97-AF65-F5344CB8AC3E}">
        <p14:creationId xmlns:p14="http://schemas.microsoft.com/office/powerpoint/2010/main" val="273941854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6E5435FE-45C8-4F43-A950-61601E16B27F}" type="datetimeFigureOut">
              <a:rPr lang="en-IN" smtClean="0"/>
              <a:t>26-03-2026</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3C8B479F-2AB3-4809-BE11-4C666F98A07B}" type="slidenum">
              <a:rPr lang="en-IN" smtClean="0"/>
              <a:t>‹#›</a:t>
            </a:fld>
            <a:endParaRPr lang="en-IN"/>
          </a:p>
        </p:txBody>
      </p:sp>
    </p:spTree>
    <p:extLst>
      <p:ext uri="{BB962C8B-B14F-4D97-AF65-F5344CB8AC3E}">
        <p14:creationId xmlns:p14="http://schemas.microsoft.com/office/powerpoint/2010/main" val="261521505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6E5435FE-45C8-4F43-A950-61601E16B27F}" type="datetimeFigureOut">
              <a:rPr lang="en-IN" smtClean="0"/>
              <a:t>26-03-2026</a:t>
            </a:fld>
            <a:endParaRPr lang="en-IN"/>
          </a:p>
        </p:txBody>
      </p:sp>
      <p:sp>
        <p:nvSpPr>
          <p:cNvPr id="5" name="Footer Placeholder 3"/>
          <p:cNvSpPr>
            <a:spLocks noGrp="1"/>
          </p:cNvSpPr>
          <p:nvPr>
            <p:ph type="ftr" sz="quarter" idx="11"/>
          </p:nvPr>
        </p:nvSpPr>
        <p:spPr/>
        <p:txBody>
          <a:bodyPr/>
          <a:lstStyle/>
          <a:p>
            <a:endParaRPr lang="en-IN"/>
          </a:p>
        </p:txBody>
      </p:sp>
      <p:sp>
        <p:nvSpPr>
          <p:cNvPr id="6" name="Slide Number Placeholder 4"/>
          <p:cNvSpPr>
            <a:spLocks noGrp="1"/>
          </p:cNvSpPr>
          <p:nvPr>
            <p:ph type="sldNum" sz="quarter" idx="12"/>
          </p:nvPr>
        </p:nvSpPr>
        <p:spPr/>
        <p:txBody>
          <a:bodyPr/>
          <a:lstStyle/>
          <a:p>
            <a:fld id="{3C8B479F-2AB3-4809-BE11-4C666F98A07B}" type="slidenum">
              <a:rPr lang="en-IN" smtClean="0"/>
              <a:t>‹#›</a:t>
            </a:fld>
            <a:endParaRPr lang="en-IN"/>
          </a:p>
        </p:txBody>
      </p:sp>
    </p:spTree>
    <p:extLst>
      <p:ext uri="{BB962C8B-B14F-4D97-AF65-F5344CB8AC3E}">
        <p14:creationId xmlns:p14="http://schemas.microsoft.com/office/powerpoint/2010/main" val="310954007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6E5435FE-45C8-4F43-A950-61601E16B27F}" type="datetimeFigureOut">
              <a:rPr lang="en-IN" smtClean="0"/>
              <a:t>26-03-2026</a:t>
            </a:fld>
            <a:endParaRPr lang="en-IN"/>
          </a:p>
        </p:txBody>
      </p:sp>
      <p:sp>
        <p:nvSpPr>
          <p:cNvPr id="5" name="Footer Placeholder 2"/>
          <p:cNvSpPr>
            <a:spLocks noGrp="1"/>
          </p:cNvSpPr>
          <p:nvPr>
            <p:ph type="ftr" sz="quarter" idx="11"/>
          </p:nvPr>
        </p:nvSpPr>
        <p:spPr/>
        <p:txBody>
          <a:bodyPr/>
          <a:lstStyle/>
          <a:p>
            <a:endParaRPr lang="en-IN"/>
          </a:p>
        </p:txBody>
      </p:sp>
      <p:sp>
        <p:nvSpPr>
          <p:cNvPr id="6" name="Slide Number Placeholder 3"/>
          <p:cNvSpPr>
            <a:spLocks noGrp="1"/>
          </p:cNvSpPr>
          <p:nvPr>
            <p:ph type="sldNum" sz="quarter" idx="12"/>
          </p:nvPr>
        </p:nvSpPr>
        <p:spPr/>
        <p:txBody>
          <a:bodyPr/>
          <a:lstStyle/>
          <a:p>
            <a:fld id="{3C8B479F-2AB3-4809-BE11-4C666F98A07B}" type="slidenum">
              <a:rPr lang="en-IN" smtClean="0"/>
              <a:t>‹#›</a:t>
            </a:fld>
            <a:endParaRPr lang="en-IN"/>
          </a:p>
        </p:txBody>
      </p:sp>
    </p:spTree>
    <p:extLst>
      <p:ext uri="{BB962C8B-B14F-4D97-AF65-F5344CB8AC3E}">
        <p14:creationId xmlns:p14="http://schemas.microsoft.com/office/powerpoint/2010/main" val="2072157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6E5435FE-45C8-4F43-A950-61601E16B27F}" type="datetimeFigureOut">
              <a:rPr lang="en-IN" smtClean="0"/>
              <a:t>26-03-2026</a:t>
            </a:fld>
            <a:endParaRPr lang="en-IN"/>
          </a:p>
        </p:txBody>
      </p:sp>
      <p:sp>
        <p:nvSpPr>
          <p:cNvPr id="5" name="Footer Placeholder 5"/>
          <p:cNvSpPr>
            <a:spLocks noGrp="1"/>
          </p:cNvSpPr>
          <p:nvPr>
            <p:ph type="ftr" sz="quarter" idx="11"/>
          </p:nvPr>
        </p:nvSpPr>
        <p:spPr/>
        <p:txBody>
          <a:bodyPr/>
          <a:lstStyle/>
          <a:p>
            <a:endParaRPr lang="en-IN"/>
          </a:p>
        </p:txBody>
      </p:sp>
      <p:sp>
        <p:nvSpPr>
          <p:cNvPr id="6" name="Slide Number Placeholder 6"/>
          <p:cNvSpPr>
            <a:spLocks noGrp="1"/>
          </p:cNvSpPr>
          <p:nvPr>
            <p:ph type="sldNum" sz="quarter" idx="12"/>
          </p:nvPr>
        </p:nvSpPr>
        <p:spPr/>
        <p:txBody>
          <a:bodyPr/>
          <a:lstStyle/>
          <a:p>
            <a:fld id="{3C8B479F-2AB3-4809-BE11-4C666F98A07B}" type="slidenum">
              <a:rPr lang="en-IN" smtClean="0"/>
              <a:t>‹#›</a:t>
            </a:fld>
            <a:endParaRPr lang="en-IN"/>
          </a:p>
        </p:txBody>
      </p:sp>
    </p:spTree>
    <p:extLst>
      <p:ext uri="{BB962C8B-B14F-4D97-AF65-F5344CB8AC3E}">
        <p14:creationId xmlns:p14="http://schemas.microsoft.com/office/powerpoint/2010/main" val="10031306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E5435FE-45C8-4F43-A950-61601E16B27F}" type="datetimeFigureOut">
              <a:rPr lang="en-IN" smtClean="0"/>
              <a:t>26-03-2026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3C8B479F-2AB3-4809-BE11-4C666F98A07B}" type="slidenum">
              <a:rPr lang="en-IN" smtClean="0"/>
              <a:t>‹#›</a:t>
            </a:fld>
            <a:endParaRPr lang="en-IN"/>
          </a:p>
        </p:txBody>
      </p:sp>
    </p:spTree>
    <p:extLst>
      <p:ext uri="{BB962C8B-B14F-4D97-AF65-F5344CB8AC3E}">
        <p14:creationId xmlns:p14="http://schemas.microsoft.com/office/powerpoint/2010/main" val="71567825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E5435FE-45C8-4F43-A950-61601E16B27F}" type="datetimeFigureOut">
              <a:rPr lang="en-IN" smtClean="0"/>
              <a:t>26-03-2026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3C8B479F-2AB3-4809-BE11-4C666F98A07B}" type="slidenum">
              <a:rPr lang="en-IN" smtClean="0"/>
              <a:t>‹#›</a:t>
            </a:fld>
            <a:endParaRPr lang="en-IN"/>
          </a:p>
        </p:txBody>
      </p:sp>
    </p:spTree>
    <p:extLst>
      <p:ext uri="{BB962C8B-B14F-4D97-AF65-F5344CB8AC3E}">
        <p14:creationId xmlns:p14="http://schemas.microsoft.com/office/powerpoint/2010/main" val="139050893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6E5435FE-45C8-4F43-A950-61601E16B27F}" type="datetimeFigureOut">
              <a:rPr lang="en-IN" smtClean="0"/>
              <a:t>26-03-2026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3C8B479F-2AB3-4809-BE11-4C666F98A07B}" type="slidenum">
              <a:rPr lang="en-IN" smtClean="0"/>
              <a:t>‹#›</a:t>
            </a:fld>
            <a:endParaRPr lang="en-IN"/>
          </a:p>
        </p:txBody>
      </p:sp>
    </p:spTree>
    <p:extLst>
      <p:ext uri="{BB962C8B-B14F-4D97-AF65-F5344CB8AC3E}">
        <p14:creationId xmlns:p14="http://schemas.microsoft.com/office/powerpoint/2010/main" val="229643486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6E5435FE-45C8-4F43-A950-61601E16B27F}" type="datetimeFigureOut">
              <a:rPr lang="en-IN" smtClean="0"/>
              <a:t>26-03-2026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3C8B479F-2AB3-4809-BE11-4C666F98A07B}" type="slidenum">
              <a:rPr lang="en-IN" smtClean="0"/>
              <a:t>‹#›</a:t>
            </a:fld>
            <a:endParaRPr lang="en-IN"/>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255298208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E5435FE-45C8-4F43-A950-61601E16B27F}" type="datetimeFigureOut">
              <a:rPr lang="en-IN" smtClean="0"/>
              <a:t>26-03-2026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3C8B479F-2AB3-4809-BE11-4C666F98A07B}" type="slidenum">
              <a:rPr lang="en-IN" smtClean="0"/>
              <a:t>‹#›</a:t>
            </a:fld>
            <a:endParaRPr lang="en-IN"/>
          </a:p>
        </p:txBody>
      </p:sp>
    </p:spTree>
    <p:extLst>
      <p:ext uri="{BB962C8B-B14F-4D97-AF65-F5344CB8AC3E}">
        <p14:creationId xmlns:p14="http://schemas.microsoft.com/office/powerpoint/2010/main" val="150582324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6E5435FE-45C8-4F43-A950-61601E16B27F}" type="datetimeFigureOut">
              <a:rPr lang="en-IN" smtClean="0"/>
              <a:t>26-03-2026</a:t>
            </a:fld>
            <a:endParaRPr lang="en-IN"/>
          </a:p>
        </p:txBody>
      </p:sp>
      <p:sp>
        <p:nvSpPr>
          <p:cNvPr id="4"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3C8B479F-2AB3-4809-BE11-4C666F98A07B}" type="slidenum">
              <a:rPr lang="en-IN" smtClean="0"/>
              <a:t>‹#›</a:t>
            </a:fld>
            <a:endParaRPr lang="en-IN"/>
          </a:p>
        </p:txBody>
      </p:sp>
    </p:spTree>
    <p:extLst>
      <p:ext uri="{BB962C8B-B14F-4D97-AF65-F5344CB8AC3E}">
        <p14:creationId xmlns:p14="http://schemas.microsoft.com/office/powerpoint/2010/main" val="164974290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6E5435FE-45C8-4F43-A950-61601E16B27F}" type="datetimeFigureOut">
              <a:rPr lang="en-IN" smtClean="0"/>
              <a:t>26-03-2026</a:t>
            </a:fld>
            <a:endParaRPr lang="en-IN"/>
          </a:p>
        </p:txBody>
      </p:sp>
      <p:sp>
        <p:nvSpPr>
          <p:cNvPr id="4"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3C8B479F-2AB3-4809-BE11-4C666F98A07B}" type="slidenum">
              <a:rPr lang="en-IN" smtClean="0"/>
              <a:t>‹#›</a:t>
            </a:fld>
            <a:endParaRPr lang="en-IN"/>
          </a:p>
        </p:txBody>
      </p:sp>
    </p:spTree>
    <p:extLst>
      <p:ext uri="{BB962C8B-B14F-4D97-AF65-F5344CB8AC3E}">
        <p14:creationId xmlns:p14="http://schemas.microsoft.com/office/powerpoint/2010/main" val="305477188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E5435FE-45C8-4F43-A950-61601E16B27F}" type="datetimeFigureOut">
              <a:rPr lang="en-IN" smtClean="0"/>
              <a:t>26-03-2026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3C8B479F-2AB3-4809-BE11-4C666F98A07B}" type="slidenum">
              <a:rPr lang="en-IN" smtClean="0"/>
              <a:t>‹#›</a:t>
            </a:fld>
            <a:endParaRPr lang="en-IN"/>
          </a:p>
        </p:txBody>
      </p:sp>
    </p:spTree>
    <p:extLst>
      <p:ext uri="{BB962C8B-B14F-4D97-AF65-F5344CB8AC3E}">
        <p14:creationId xmlns:p14="http://schemas.microsoft.com/office/powerpoint/2010/main" val="384572164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E5435FE-45C8-4F43-A950-61601E16B27F}" type="datetimeFigureOut">
              <a:rPr lang="en-IN" smtClean="0"/>
              <a:t>26-03-2026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3C8B479F-2AB3-4809-BE11-4C666F98A07B}" type="slidenum">
              <a:rPr lang="en-IN" smtClean="0"/>
              <a:t>‹#›</a:t>
            </a:fld>
            <a:endParaRPr lang="en-IN"/>
          </a:p>
        </p:txBody>
      </p:sp>
    </p:spTree>
    <p:extLst>
      <p:ext uri="{BB962C8B-B14F-4D97-AF65-F5344CB8AC3E}">
        <p14:creationId xmlns:p14="http://schemas.microsoft.com/office/powerpoint/2010/main" val="206777549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6E5435FE-45C8-4F43-A950-61601E16B27F}" type="datetimeFigureOut">
              <a:rPr lang="en-IN" smtClean="0"/>
              <a:t>26-03-2026</a:t>
            </a:fld>
            <a:endParaRPr lang="en-IN"/>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IN"/>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3C8B479F-2AB3-4809-BE11-4C666F98A07B}" type="slidenum">
              <a:rPr lang="en-IN" smtClean="0"/>
              <a:t>‹#›</a:t>
            </a:fld>
            <a:endParaRPr lang="en-IN"/>
          </a:p>
        </p:txBody>
      </p:sp>
    </p:spTree>
    <p:extLst>
      <p:ext uri="{BB962C8B-B14F-4D97-AF65-F5344CB8AC3E}">
        <p14:creationId xmlns:p14="http://schemas.microsoft.com/office/powerpoint/2010/main" val="1964809745"/>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7CBE1939-CD4C-71D7-4EEF-57D60809283C}"/>
              </a:ext>
            </a:extLst>
          </p:cNvPr>
          <p:cNvSpPr txBox="1"/>
          <p:nvPr/>
        </p:nvSpPr>
        <p:spPr>
          <a:xfrm>
            <a:off x="2866292" y="1952809"/>
            <a:ext cx="6098344" cy="1177245"/>
          </a:xfrm>
          <a:prstGeom prst="rect">
            <a:avLst/>
          </a:prstGeom>
          <a:noFill/>
        </p:spPr>
        <p:txBody>
          <a:bodyPr wrap="square">
            <a:spAutoFit/>
          </a:bodyPr>
          <a:lstStyle/>
          <a:p>
            <a:pPr algn="ctr" rtl="0">
              <a:spcAft>
                <a:spcPts val="300"/>
              </a:spcAft>
              <a:buNone/>
            </a:pPr>
            <a:r>
              <a:rPr lang="en-IN" sz="3200" b="1" i="0" u="none" strike="noStrike" dirty="0">
                <a:effectLst/>
                <a:latin typeface="Times New Roman" panose="02020603050405020304" pitchFamily="18" charset="0"/>
                <a:cs typeface="Times New Roman" panose="02020603050405020304" pitchFamily="18" charset="0"/>
              </a:rPr>
              <a:t>Enterprise and Entrepreneurship </a:t>
            </a:r>
            <a:endParaRPr lang="en-IN" sz="3200" b="0" dirty="0">
              <a:effectLst/>
              <a:latin typeface="Times New Roman" panose="02020603050405020304" pitchFamily="18" charset="0"/>
              <a:cs typeface="Times New Roman" panose="02020603050405020304" pitchFamily="18" charset="0"/>
            </a:endParaRPr>
          </a:p>
          <a:p>
            <a:pPr>
              <a:buNone/>
            </a:pPr>
            <a:r>
              <a:rPr lang="en-IN" dirty="0"/>
              <a:t/>
            </a:r>
            <a:br>
              <a:rPr lang="en-IN" dirty="0"/>
            </a:br>
            <a:endParaRPr lang="en-IN" dirty="0"/>
          </a:p>
        </p:txBody>
      </p:sp>
      <p:pic>
        <p:nvPicPr>
          <p:cNvPr id="1026" name="Picture 2" descr="Entrepreneurship (Enhanced DVD ...">
            <a:extLst>
              <a:ext uri="{FF2B5EF4-FFF2-40B4-BE49-F238E27FC236}">
                <a16:creationId xmlns:a16="http://schemas.microsoft.com/office/drawing/2014/main" id="{0DF95CC4-ADDD-E5F8-F8DE-05169D00D43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866292" y="3677205"/>
            <a:ext cx="5631138" cy="25336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6950029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2E46ADB-1E91-FC00-97C6-C073048D44B5}"/>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046B3BBA-41A3-B772-B9D3-FFE6F1F7FEB3}"/>
              </a:ext>
            </a:extLst>
          </p:cNvPr>
          <p:cNvSpPr txBox="1"/>
          <p:nvPr/>
        </p:nvSpPr>
        <p:spPr>
          <a:xfrm>
            <a:off x="437322" y="564082"/>
            <a:ext cx="6096000" cy="369332"/>
          </a:xfrm>
          <a:prstGeom prst="rect">
            <a:avLst/>
          </a:prstGeom>
          <a:noFill/>
        </p:spPr>
        <p:txBody>
          <a:bodyPr wrap="square">
            <a:spAutoFit/>
          </a:bodyPr>
          <a:lstStyle/>
          <a:p>
            <a:pPr algn="just" rtl="0"/>
            <a:r>
              <a:rPr lang="en-US" sz="1800" b="1" i="0" u="none" strike="noStrike" kern="1200" dirty="0">
                <a:solidFill>
                  <a:schemeClr val="tx1"/>
                </a:solidFill>
                <a:effectLst/>
                <a:latin typeface="Times New Roman" panose="02020603050405020304" pitchFamily="18" charset="0"/>
                <a:cs typeface="Times New Roman" panose="02020603050405020304" pitchFamily="18" charset="0"/>
              </a:rPr>
              <a:t>Introduction</a:t>
            </a:r>
            <a:endParaRPr lang="en-US" b="1" dirty="0">
              <a:effectLst/>
              <a:latin typeface="Times New Roman" panose="02020603050405020304" pitchFamily="18" charset="0"/>
              <a:cs typeface="Times New Roman" panose="02020603050405020304" pitchFamily="18" charset="0"/>
            </a:endParaRPr>
          </a:p>
        </p:txBody>
      </p:sp>
      <p:sp>
        <p:nvSpPr>
          <p:cNvPr id="5" name="TextBox 4">
            <a:extLst>
              <a:ext uri="{FF2B5EF4-FFF2-40B4-BE49-F238E27FC236}">
                <a16:creationId xmlns:a16="http://schemas.microsoft.com/office/drawing/2014/main" id="{D6369F75-25CE-BEEE-333F-83705CC7B499}"/>
              </a:ext>
            </a:extLst>
          </p:cNvPr>
          <p:cNvSpPr txBox="1"/>
          <p:nvPr/>
        </p:nvSpPr>
        <p:spPr>
          <a:xfrm>
            <a:off x="437322" y="1489646"/>
            <a:ext cx="6096000" cy="2308324"/>
          </a:xfrm>
          <a:prstGeom prst="rect">
            <a:avLst/>
          </a:prstGeom>
          <a:noFill/>
        </p:spPr>
        <p:txBody>
          <a:bodyPr wrap="square">
            <a:spAutoFit/>
          </a:bodyPr>
          <a:lstStyle/>
          <a:p>
            <a:pPr marL="285750" indent="-285750" algn="just">
              <a:buFont typeface="Arial" panose="020B0604020202020204" pitchFamily="34" charset="0"/>
              <a:buChar char="•"/>
            </a:pPr>
            <a:r>
              <a:rPr lang="en-US" sz="1800" b="0" i="0" u="none" strike="noStrike" kern="1200" dirty="0">
                <a:solidFill>
                  <a:schemeClr val="tx1"/>
                </a:solidFill>
                <a:effectLst/>
                <a:latin typeface="Times New Roman" panose="02020603050405020304" pitchFamily="18" charset="0"/>
                <a:cs typeface="Times New Roman" panose="02020603050405020304" pitchFamily="18" charset="0"/>
              </a:rPr>
              <a:t>Presenting the business idea Urban Glow, which will be the new salon in the UK, and the main aim of the business is to provide effective service at affordable prices and fulfil the requirement of youths in the particular market. </a:t>
            </a:r>
          </a:p>
          <a:p>
            <a:pPr marL="285750" indent="-285750" algn="just">
              <a:buFont typeface="Arial" panose="020B0604020202020204" pitchFamily="34" charset="0"/>
              <a:buChar char="•"/>
            </a:pPr>
            <a:endParaRPr lang="en-US" dirty="0">
              <a:latin typeface="Times New Roman" panose="02020603050405020304" pitchFamily="18" charset="0"/>
              <a:cs typeface="Times New Roman" panose="02020603050405020304" pitchFamily="18" charset="0"/>
            </a:endParaRPr>
          </a:p>
          <a:p>
            <a:pPr marL="285750" indent="-285750" algn="just">
              <a:buFont typeface="Arial" panose="020B0604020202020204" pitchFamily="34" charset="0"/>
              <a:buChar char="•"/>
            </a:pPr>
            <a:r>
              <a:rPr lang="en-US" sz="1800" b="0" i="0" u="none" strike="noStrike" kern="1200" dirty="0">
                <a:solidFill>
                  <a:schemeClr val="tx1"/>
                </a:solidFill>
                <a:effectLst/>
                <a:latin typeface="Times New Roman" panose="02020603050405020304" pitchFamily="18" charset="0"/>
                <a:cs typeface="Times New Roman" panose="02020603050405020304" pitchFamily="18" charset="0"/>
              </a:rPr>
              <a:t>For the past period of time, it has increased the need for individual self-care encouraged through social factors and online consideration. </a:t>
            </a:r>
            <a:endParaRPr lang="en-IN" dirty="0">
              <a:latin typeface="Times New Roman" panose="02020603050405020304" pitchFamily="18" charset="0"/>
              <a:cs typeface="Times New Roman" panose="02020603050405020304" pitchFamily="18" charset="0"/>
            </a:endParaRPr>
          </a:p>
        </p:txBody>
      </p:sp>
      <p:pic>
        <p:nvPicPr>
          <p:cNvPr id="2050" name="Picture 2" descr="How Much Capital to Start a Salon in ...">
            <a:extLst>
              <a:ext uri="{FF2B5EF4-FFF2-40B4-BE49-F238E27FC236}">
                <a16:creationId xmlns:a16="http://schemas.microsoft.com/office/drawing/2014/main" id="{F6AF4174-AD79-0F31-6C15-036E48515F5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159902" y="1810825"/>
            <a:ext cx="3759890" cy="24669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2940678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CDF51AE-2456-7692-FE32-A73499384796}"/>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56C8324C-8668-4212-810F-0F7E88D3FEB6}"/>
              </a:ext>
            </a:extLst>
          </p:cNvPr>
          <p:cNvSpPr txBox="1"/>
          <p:nvPr/>
        </p:nvSpPr>
        <p:spPr>
          <a:xfrm>
            <a:off x="357809" y="550829"/>
            <a:ext cx="6096000" cy="584775"/>
          </a:xfrm>
          <a:prstGeom prst="rect">
            <a:avLst/>
          </a:prstGeom>
          <a:noFill/>
        </p:spPr>
        <p:txBody>
          <a:bodyPr wrap="square">
            <a:spAutoFit/>
          </a:bodyPr>
          <a:lstStyle/>
          <a:p>
            <a:pPr algn="just" rtl="0"/>
            <a:r>
              <a:rPr lang="en-US" sz="3200" b="1" i="0" u="none" strike="noStrike" kern="1200" dirty="0">
                <a:solidFill>
                  <a:schemeClr val="tx1"/>
                </a:solidFill>
                <a:effectLst/>
                <a:latin typeface="Times New Roman" panose="02020603050405020304" pitchFamily="18" charset="0"/>
                <a:cs typeface="Times New Roman" panose="02020603050405020304" pitchFamily="18" charset="0"/>
              </a:rPr>
              <a:t>Business overview</a:t>
            </a:r>
            <a:endParaRPr lang="en-US" sz="3200" b="1" dirty="0">
              <a:effectLst/>
              <a:latin typeface="Times New Roman" panose="02020603050405020304" pitchFamily="18" charset="0"/>
              <a:cs typeface="Times New Roman" panose="02020603050405020304" pitchFamily="18" charset="0"/>
            </a:endParaRPr>
          </a:p>
        </p:txBody>
      </p:sp>
      <p:sp>
        <p:nvSpPr>
          <p:cNvPr id="5" name="TextBox 4">
            <a:extLst>
              <a:ext uri="{FF2B5EF4-FFF2-40B4-BE49-F238E27FC236}">
                <a16:creationId xmlns:a16="http://schemas.microsoft.com/office/drawing/2014/main" id="{28214FFD-8217-3AE7-AC72-6C371C6F2234}"/>
              </a:ext>
            </a:extLst>
          </p:cNvPr>
          <p:cNvSpPr txBox="1"/>
          <p:nvPr/>
        </p:nvSpPr>
        <p:spPr>
          <a:xfrm>
            <a:off x="357809" y="1852136"/>
            <a:ext cx="6096000" cy="2031325"/>
          </a:xfrm>
          <a:prstGeom prst="rect">
            <a:avLst/>
          </a:prstGeom>
          <a:noFill/>
        </p:spPr>
        <p:txBody>
          <a:bodyPr wrap="square">
            <a:spAutoFit/>
          </a:bodyPr>
          <a:lstStyle/>
          <a:p>
            <a:pPr marL="285750" indent="-285750" algn="just">
              <a:buFont typeface="Arial" panose="020B0604020202020204" pitchFamily="34" charset="0"/>
              <a:buChar char="•"/>
            </a:pPr>
            <a:r>
              <a:rPr lang="en-US" sz="1800" b="0" i="0" u="none" strike="noStrike" kern="1200" dirty="0">
                <a:solidFill>
                  <a:schemeClr val="tx1"/>
                </a:solidFill>
                <a:effectLst/>
                <a:latin typeface="Times New Roman" panose="02020603050405020304" pitchFamily="18" charset="0"/>
                <a:cs typeface="Times New Roman" panose="02020603050405020304" pitchFamily="18" charset="0"/>
              </a:rPr>
              <a:t>The Urban Glow Salon will provide the effective services in the hairstylist and also in the skincare treatment, the main target involves the youth and the students from the major cities in the United Kingdom. </a:t>
            </a:r>
          </a:p>
          <a:p>
            <a:pPr marL="285750" indent="-285750" algn="just">
              <a:buFont typeface="Arial" panose="020B0604020202020204" pitchFamily="34" charset="0"/>
              <a:buChar char="•"/>
            </a:pPr>
            <a:endParaRPr lang="en-US" dirty="0">
              <a:latin typeface="Times New Roman" panose="02020603050405020304" pitchFamily="18" charset="0"/>
              <a:cs typeface="Times New Roman" panose="02020603050405020304" pitchFamily="18" charset="0"/>
            </a:endParaRPr>
          </a:p>
          <a:p>
            <a:pPr marL="285750" indent="-285750" algn="just">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These processes help to make strong relationships with the customers (Yasin and Hafeez, 2023).</a:t>
            </a:r>
          </a:p>
        </p:txBody>
      </p:sp>
      <p:pic>
        <p:nvPicPr>
          <p:cNvPr id="3074" name="Picture 2" descr="How To Open a Salon | Square">
            <a:extLst>
              <a:ext uri="{FF2B5EF4-FFF2-40B4-BE49-F238E27FC236}">
                <a16:creationId xmlns:a16="http://schemas.microsoft.com/office/drawing/2014/main" id="{CF6B900F-EB06-81D8-B171-8A0B7CB708D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234652" y="1717558"/>
            <a:ext cx="4188722" cy="293395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5045087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0306D0B-6B45-7015-183A-E0BE4E61CF66}"/>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110A71BC-62CC-E1D8-69DF-A097198761E3}"/>
              </a:ext>
            </a:extLst>
          </p:cNvPr>
          <p:cNvSpPr txBox="1"/>
          <p:nvPr/>
        </p:nvSpPr>
        <p:spPr>
          <a:xfrm>
            <a:off x="344557" y="425583"/>
            <a:ext cx="8865704" cy="461665"/>
          </a:xfrm>
          <a:prstGeom prst="rect">
            <a:avLst/>
          </a:prstGeom>
          <a:noFill/>
        </p:spPr>
        <p:txBody>
          <a:bodyPr wrap="square">
            <a:spAutoFit/>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US" sz="2400" b="1" i="0" u="none" strike="noStrike" kern="1200" dirty="0">
                <a:solidFill>
                  <a:schemeClr val="tx1"/>
                </a:solidFill>
                <a:effectLst/>
                <a:latin typeface="Times New Roman" panose="02020603050405020304" pitchFamily="18" charset="0"/>
                <a:cs typeface="Times New Roman" panose="02020603050405020304" pitchFamily="18" charset="0"/>
              </a:rPr>
              <a:t>Three important external factors from your PESTEL analysis. </a:t>
            </a:r>
            <a:endParaRPr lang="en-US" sz="2400" b="1" dirty="0">
              <a:effectLst/>
              <a:latin typeface="Times New Roman" panose="02020603050405020304" pitchFamily="18" charset="0"/>
              <a:cs typeface="Times New Roman" panose="02020603050405020304" pitchFamily="18" charset="0"/>
            </a:endParaRPr>
          </a:p>
        </p:txBody>
      </p:sp>
      <p:sp>
        <p:nvSpPr>
          <p:cNvPr id="5" name="TextBox 4">
            <a:extLst>
              <a:ext uri="{FF2B5EF4-FFF2-40B4-BE49-F238E27FC236}">
                <a16:creationId xmlns:a16="http://schemas.microsoft.com/office/drawing/2014/main" id="{CA63FC66-05E3-15AD-482F-F5B989518A01}"/>
              </a:ext>
            </a:extLst>
          </p:cNvPr>
          <p:cNvSpPr txBox="1"/>
          <p:nvPr/>
        </p:nvSpPr>
        <p:spPr>
          <a:xfrm>
            <a:off x="344557" y="1691813"/>
            <a:ext cx="6096000" cy="2585323"/>
          </a:xfrm>
          <a:prstGeom prst="rect">
            <a:avLst/>
          </a:prstGeom>
          <a:noFill/>
        </p:spPr>
        <p:txBody>
          <a:bodyPr wrap="square">
            <a:spAutoFit/>
          </a:bodyPr>
          <a:lstStyle/>
          <a:p>
            <a:pPr marL="285750" indent="-285750" algn="just">
              <a:buFont typeface="Arial" panose="020B0604020202020204" pitchFamily="34" charset="0"/>
              <a:buChar char="•"/>
            </a:pPr>
            <a:r>
              <a:rPr lang="en-US" sz="1800" b="0" i="0" u="none" strike="noStrike" kern="1200" dirty="0">
                <a:solidFill>
                  <a:schemeClr val="tx1"/>
                </a:solidFill>
                <a:effectLst/>
                <a:latin typeface="Times New Roman" panose="02020603050405020304" pitchFamily="18" charset="0"/>
                <a:cs typeface="Times New Roman" panose="02020603050405020304" pitchFamily="18" charset="0"/>
              </a:rPr>
              <a:t>Nevertheless, the basic grooming services like hair cuts are also needed and that is the reason why such services never run out of demand.</a:t>
            </a:r>
          </a:p>
          <a:p>
            <a:pPr marL="285750" indent="-285750" algn="just">
              <a:buFont typeface="Arial" panose="020B0604020202020204" pitchFamily="34" charset="0"/>
              <a:buChar char="•"/>
            </a:pPr>
            <a:endParaRPr lang="en-US" dirty="0">
              <a:latin typeface="Times New Roman" panose="02020603050405020304" pitchFamily="18" charset="0"/>
              <a:cs typeface="Times New Roman" panose="02020603050405020304" pitchFamily="18" charset="0"/>
            </a:endParaRPr>
          </a:p>
          <a:p>
            <a:pPr marL="285750" indent="-285750" algn="just">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The marketing of the salon can be improved with the introduction of digital tools, which will make the brand more convenient to the clients and create a powerful online presence (Victor, 2022).</a:t>
            </a:r>
          </a:p>
          <a:p>
            <a:endParaRPr lang="en-IN" dirty="0"/>
          </a:p>
        </p:txBody>
      </p:sp>
      <p:pic>
        <p:nvPicPr>
          <p:cNvPr id="4098" name="Picture 2" descr="51 Salon Marketing Ideas To Give You a ...">
            <a:extLst>
              <a:ext uri="{FF2B5EF4-FFF2-40B4-BE49-F238E27FC236}">
                <a16:creationId xmlns:a16="http://schemas.microsoft.com/office/drawing/2014/main" id="{781FB209-3A07-C843-96FF-51B0F69E0D9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14127" y="1958998"/>
            <a:ext cx="4392267" cy="231813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8181971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52271F4-CA8F-C77C-F8B2-613DC65EA2AA}"/>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455AB852-1D81-C017-AC16-DF4015729E80}"/>
              </a:ext>
            </a:extLst>
          </p:cNvPr>
          <p:cNvSpPr txBox="1"/>
          <p:nvPr/>
        </p:nvSpPr>
        <p:spPr>
          <a:xfrm>
            <a:off x="318052" y="444812"/>
            <a:ext cx="6096000" cy="461665"/>
          </a:xfrm>
          <a:prstGeom prst="rect">
            <a:avLst/>
          </a:prstGeom>
          <a:noFill/>
        </p:spPr>
        <p:txBody>
          <a:bodyPr wrap="square">
            <a:spAutoFit/>
          </a:bodyPr>
          <a:lstStyle/>
          <a:p>
            <a:pPr algn="just" rtl="0">
              <a:spcBef>
                <a:spcPts val="1200"/>
              </a:spcBef>
              <a:spcAft>
                <a:spcPts val="1200"/>
              </a:spcAft>
              <a:buNone/>
            </a:pPr>
            <a:r>
              <a:rPr lang="en-IN" sz="2400" b="1" i="0" u="none" strike="noStrike" dirty="0">
                <a:effectLst/>
                <a:latin typeface="Times New Roman" panose="02020603050405020304" pitchFamily="18" charset="0"/>
              </a:rPr>
              <a:t>Two major marketing strategies</a:t>
            </a:r>
            <a:endParaRPr lang="en-IN" sz="2400" b="1" dirty="0">
              <a:effectLst/>
            </a:endParaRPr>
          </a:p>
        </p:txBody>
      </p:sp>
      <p:sp>
        <p:nvSpPr>
          <p:cNvPr id="5" name="TextBox 4">
            <a:extLst>
              <a:ext uri="{FF2B5EF4-FFF2-40B4-BE49-F238E27FC236}">
                <a16:creationId xmlns:a16="http://schemas.microsoft.com/office/drawing/2014/main" id="{ACFC9ED3-BFD8-7E39-8D41-8A6CAC859041}"/>
              </a:ext>
            </a:extLst>
          </p:cNvPr>
          <p:cNvSpPr txBox="1"/>
          <p:nvPr/>
        </p:nvSpPr>
        <p:spPr>
          <a:xfrm>
            <a:off x="318052" y="1607619"/>
            <a:ext cx="6096000" cy="2862322"/>
          </a:xfrm>
          <a:prstGeom prst="rect">
            <a:avLst/>
          </a:prstGeom>
          <a:noFill/>
        </p:spPr>
        <p:txBody>
          <a:bodyPr wrap="square">
            <a:spAutoFit/>
          </a:bodyPr>
          <a:lstStyle/>
          <a:p>
            <a:pPr marL="285750" indent="-285750" algn="just" rtl="0">
              <a:buFont typeface="Arial" panose="020B0604020202020204" pitchFamily="34" charset="0"/>
              <a:buChar char="•"/>
            </a:pPr>
            <a:r>
              <a:rPr lang="en-US" sz="1800" b="0" i="0" u="none" strike="noStrike" kern="1200" dirty="0">
                <a:solidFill>
                  <a:schemeClr val="tx1"/>
                </a:solidFill>
                <a:effectLst/>
                <a:latin typeface="Times New Roman" panose="02020603050405020304" pitchFamily="18" charset="0"/>
                <a:cs typeface="Times New Roman" panose="02020603050405020304" pitchFamily="18" charset="0"/>
              </a:rPr>
              <a:t>The initial marketing plan of Urban Glow Salon will be a social media marketing. Instagram and Tik Tok will be used to promote the business with the help of visual contents. </a:t>
            </a:r>
          </a:p>
          <a:p>
            <a:pPr marL="285750" indent="-285750" algn="just" rtl="0">
              <a:buFont typeface="Arial" panose="020B0604020202020204" pitchFamily="34" charset="0"/>
              <a:buChar char="•"/>
            </a:pPr>
            <a:endParaRPr lang="en-US" dirty="0">
              <a:latin typeface="Times New Roman" panose="02020603050405020304" pitchFamily="18" charset="0"/>
              <a:cs typeface="Times New Roman" panose="02020603050405020304" pitchFamily="18" charset="0"/>
            </a:endParaRPr>
          </a:p>
          <a:p>
            <a:pPr marL="285750" indent="-285750" algn="just">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The strategies aid in the development of long-term relationship with the customers and customer retention (Wang </a:t>
            </a:r>
            <a:r>
              <a:rPr lang="en-US" i="1" dirty="0">
                <a:latin typeface="Times New Roman" panose="02020603050405020304" pitchFamily="18" charset="0"/>
                <a:cs typeface="Times New Roman" panose="02020603050405020304" pitchFamily="18" charset="0"/>
              </a:rPr>
              <a:t>et al</a:t>
            </a:r>
            <a:r>
              <a:rPr lang="en-US" dirty="0">
                <a:latin typeface="Times New Roman" panose="02020603050405020304" pitchFamily="18" charset="0"/>
                <a:cs typeface="Times New Roman" panose="02020603050405020304" pitchFamily="18" charset="0"/>
              </a:rPr>
              <a:t>., 2025).</a:t>
            </a:r>
          </a:p>
          <a:p>
            <a:pPr rtl="0"/>
            <a:endParaRPr lang="en-US" sz="1800" b="0" i="0" u="none" strike="noStrike" kern="1200" dirty="0">
              <a:solidFill>
                <a:schemeClr val="tx1"/>
              </a:solidFill>
              <a:effectLst/>
              <a:latin typeface="+mn-lt"/>
              <a:ea typeface="+mn-ea"/>
              <a:cs typeface="+mn-cs"/>
            </a:endParaRPr>
          </a:p>
          <a:p>
            <a:pPr rtl="0"/>
            <a:endParaRPr lang="en-US" dirty="0"/>
          </a:p>
          <a:p>
            <a:pPr rtl="0"/>
            <a:endParaRPr lang="en-US" b="0" dirty="0">
              <a:effectLst/>
            </a:endParaRPr>
          </a:p>
        </p:txBody>
      </p:sp>
      <p:pic>
        <p:nvPicPr>
          <p:cNvPr id="5122" name="Picture 2" descr="Beauty salon best marketing strategy ...">
            <a:extLst>
              <a:ext uri="{FF2B5EF4-FFF2-40B4-BE49-F238E27FC236}">
                <a16:creationId xmlns:a16="http://schemas.microsoft.com/office/drawing/2014/main" id="{7A24F1EE-3631-371F-AD67-4C70AB78986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117246" y="1607619"/>
            <a:ext cx="4186858" cy="240899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994548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9BC6DCE-C793-61A0-4542-6F075E252AE5}"/>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24F3BBBA-C84B-0A3C-3D7D-E5CD755D86A5}"/>
              </a:ext>
            </a:extLst>
          </p:cNvPr>
          <p:cNvSpPr txBox="1"/>
          <p:nvPr/>
        </p:nvSpPr>
        <p:spPr>
          <a:xfrm>
            <a:off x="397565" y="511074"/>
            <a:ext cx="6096000" cy="461665"/>
          </a:xfrm>
          <a:prstGeom prst="rect">
            <a:avLst/>
          </a:prstGeom>
          <a:noFill/>
        </p:spPr>
        <p:txBody>
          <a:bodyPr wrap="square">
            <a:spAutoFit/>
          </a:bodyPr>
          <a:lstStyle/>
          <a:p>
            <a:pPr algn="just" rtl="0"/>
            <a:r>
              <a:rPr lang="en-US" sz="2400" b="1" i="0" u="none" strike="noStrike" kern="1200" dirty="0">
                <a:solidFill>
                  <a:schemeClr val="tx1"/>
                </a:solidFill>
                <a:effectLst/>
                <a:latin typeface="Times New Roman" panose="02020603050405020304" pitchFamily="18" charset="0"/>
                <a:cs typeface="Times New Roman" panose="02020603050405020304" pitchFamily="18" charset="0"/>
              </a:rPr>
              <a:t>Financials</a:t>
            </a:r>
            <a:endParaRPr lang="en-US" sz="2400" b="1" dirty="0">
              <a:effectLst/>
              <a:latin typeface="Times New Roman" panose="02020603050405020304" pitchFamily="18" charset="0"/>
              <a:cs typeface="Times New Roman" panose="02020603050405020304" pitchFamily="18" charset="0"/>
            </a:endParaRPr>
          </a:p>
        </p:txBody>
      </p:sp>
      <p:sp>
        <p:nvSpPr>
          <p:cNvPr id="5" name="TextBox 4">
            <a:extLst>
              <a:ext uri="{FF2B5EF4-FFF2-40B4-BE49-F238E27FC236}">
                <a16:creationId xmlns:a16="http://schemas.microsoft.com/office/drawing/2014/main" id="{839B3A1A-DCB3-B31C-FBC4-E460D7ED0810}"/>
              </a:ext>
            </a:extLst>
          </p:cNvPr>
          <p:cNvSpPr txBox="1"/>
          <p:nvPr/>
        </p:nvSpPr>
        <p:spPr>
          <a:xfrm>
            <a:off x="397565" y="1850840"/>
            <a:ext cx="6096000" cy="2308324"/>
          </a:xfrm>
          <a:prstGeom prst="rect">
            <a:avLst/>
          </a:prstGeom>
          <a:noFill/>
        </p:spPr>
        <p:txBody>
          <a:bodyPr wrap="square">
            <a:spAutoFit/>
          </a:bodyPr>
          <a:lstStyle/>
          <a:p>
            <a:pPr marL="285750" indent="-285750" algn="just">
              <a:buFont typeface="Arial" panose="020B0604020202020204" pitchFamily="34" charset="0"/>
              <a:buChar char="•"/>
            </a:pPr>
            <a:r>
              <a:rPr lang="en-US" sz="1800" b="0" i="0" u="none" strike="noStrike" kern="1200" dirty="0">
                <a:solidFill>
                  <a:schemeClr val="tx1"/>
                </a:solidFill>
                <a:effectLst/>
                <a:latin typeface="Times New Roman" panose="02020603050405020304" pitchFamily="18" charset="0"/>
                <a:cs typeface="Times New Roman" panose="02020603050405020304" pitchFamily="18" charset="0"/>
              </a:rPr>
              <a:t>It is estimated that the major costs will be PS6,000 on salon equipment, PS3,000 on rent and deposit and PS2,000 on start up supplies and marketing costs. </a:t>
            </a:r>
          </a:p>
          <a:p>
            <a:pPr marL="285750" indent="-285750" algn="just">
              <a:buFont typeface="Arial" panose="020B0604020202020204" pitchFamily="34" charset="0"/>
              <a:buChar char="•"/>
            </a:pPr>
            <a:endParaRPr lang="en-US" dirty="0">
              <a:latin typeface="Times New Roman" panose="02020603050405020304" pitchFamily="18" charset="0"/>
              <a:cs typeface="Times New Roman" panose="02020603050405020304" pitchFamily="18" charset="0"/>
            </a:endParaRPr>
          </a:p>
          <a:p>
            <a:pPr marL="285750" indent="-285750" algn="just">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With the assistance of the regular customers, the business is likely to create a stable revenue. After appropriate advertisement and maintenance of quality service, the salon will break even after three to six months in operation.</a:t>
            </a:r>
            <a:endParaRPr lang="en-IN" dirty="0">
              <a:latin typeface="Times New Roman" panose="02020603050405020304" pitchFamily="18" charset="0"/>
              <a:cs typeface="Times New Roman" panose="02020603050405020304" pitchFamily="18" charset="0"/>
            </a:endParaRPr>
          </a:p>
        </p:txBody>
      </p:sp>
      <p:pic>
        <p:nvPicPr>
          <p:cNvPr id="6146" name="Picture 2" descr="Beauty Salon Business Plan Template ...">
            <a:extLst>
              <a:ext uri="{FF2B5EF4-FFF2-40B4-BE49-F238E27FC236}">
                <a16:creationId xmlns:a16="http://schemas.microsoft.com/office/drawing/2014/main" id="{E6477554-09B0-DF4E-06DE-E5C698DB056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443788" y="2132953"/>
            <a:ext cx="4350647" cy="259209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6311867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4003675-91F2-6FD5-8ABA-882FCE4E9689}"/>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F3F785E5-9F48-69DA-BCC0-679D4D42CC08}"/>
              </a:ext>
            </a:extLst>
          </p:cNvPr>
          <p:cNvSpPr txBox="1"/>
          <p:nvPr/>
        </p:nvSpPr>
        <p:spPr>
          <a:xfrm>
            <a:off x="357809" y="524325"/>
            <a:ext cx="6096000" cy="523220"/>
          </a:xfrm>
          <a:prstGeom prst="rect">
            <a:avLst/>
          </a:prstGeom>
          <a:noFill/>
        </p:spPr>
        <p:txBody>
          <a:bodyPr wrap="square">
            <a:spAutoFit/>
          </a:bodyPr>
          <a:lstStyle/>
          <a:p>
            <a:pPr rtl="0"/>
            <a:r>
              <a:rPr lang="en-US" sz="2800" b="1" i="0" u="none" strike="noStrike" kern="1200" dirty="0">
                <a:solidFill>
                  <a:schemeClr val="tx1"/>
                </a:solidFill>
                <a:effectLst/>
                <a:latin typeface="Times New Roman" panose="02020603050405020304" pitchFamily="18" charset="0"/>
                <a:cs typeface="Times New Roman" panose="02020603050405020304" pitchFamily="18" charset="0"/>
              </a:rPr>
              <a:t>Conclusion</a:t>
            </a:r>
            <a:endParaRPr lang="en-US" sz="2800" b="1" dirty="0">
              <a:effectLst/>
              <a:latin typeface="Times New Roman" panose="02020603050405020304" pitchFamily="18" charset="0"/>
              <a:cs typeface="Times New Roman" panose="02020603050405020304" pitchFamily="18" charset="0"/>
            </a:endParaRPr>
          </a:p>
        </p:txBody>
      </p:sp>
      <p:sp>
        <p:nvSpPr>
          <p:cNvPr id="5" name="TextBox 4">
            <a:extLst>
              <a:ext uri="{FF2B5EF4-FFF2-40B4-BE49-F238E27FC236}">
                <a16:creationId xmlns:a16="http://schemas.microsoft.com/office/drawing/2014/main" id="{65B57DBC-C9D1-3C73-F526-F29A90D51F50}"/>
              </a:ext>
            </a:extLst>
          </p:cNvPr>
          <p:cNvSpPr txBox="1"/>
          <p:nvPr/>
        </p:nvSpPr>
        <p:spPr>
          <a:xfrm>
            <a:off x="357809" y="1865388"/>
            <a:ext cx="6096000" cy="1754326"/>
          </a:xfrm>
          <a:prstGeom prst="rect">
            <a:avLst/>
          </a:prstGeom>
          <a:noFill/>
        </p:spPr>
        <p:txBody>
          <a:bodyPr wrap="square">
            <a:spAutoFit/>
          </a:bodyPr>
          <a:lstStyle/>
          <a:p>
            <a:pPr marL="285750" indent="-285750" algn="just">
              <a:buFont typeface="Arial" panose="020B0604020202020204" pitchFamily="34" charset="0"/>
              <a:buChar char="•"/>
            </a:pPr>
            <a:r>
              <a:rPr lang="en-US" sz="1800" b="0" i="0" u="none" strike="noStrike" kern="1200" dirty="0">
                <a:solidFill>
                  <a:schemeClr val="tx1"/>
                </a:solidFill>
                <a:effectLst/>
                <a:latin typeface="Times New Roman" panose="02020603050405020304" pitchFamily="18" charset="0"/>
                <a:cs typeface="Times New Roman" panose="02020603050405020304" pitchFamily="18" charset="0"/>
              </a:rPr>
              <a:t>In summary, Urban Glow Salon is a viable and dynamic business proposal that will be able to meet the current trends in the UK market. </a:t>
            </a:r>
          </a:p>
          <a:p>
            <a:pPr marL="285750" indent="-285750" algn="just">
              <a:buFont typeface="Arial" panose="020B0604020202020204" pitchFamily="34" charset="0"/>
              <a:buChar char="•"/>
            </a:pPr>
            <a:endParaRPr lang="en-US" dirty="0">
              <a:latin typeface="Times New Roman" panose="02020603050405020304" pitchFamily="18" charset="0"/>
              <a:cs typeface="Times New Roman" panose="02020603050405020304" pitchFamily="18" charset="0"/>
            </a:endParaRPr>
          </a:p>
          <a:p>
            <a:pPr marL="285750" indent="-285750" algn="just">
              <a:buFont typeface="Arial" panose="020B0604020202020204" pitchFamily="34" charset="0"/>
              <a:buChar char="•"/>
            </a:pPr>
            <a:r>
              <a:rPr lang="en-US" sz="1800" b="0" i="0" u="none" strike="noStrike" kern="1200" dirty="0">
                <a:solidFill>
                  <a:schemeClr val="tx1"/>
                </a:solidFill>
                <a:effectLst/>
                <a:latin typeface="Times New Roman" panose="02020603050405020304" pitchFamily="18" charset="0"/>
                <a:cs typeface="Times New Roman" panose="02020603050405020304" pitchFamily="18" charset="0"/>
              </a:rPr>
              <a:t>The company offers their clients low prices, quality services and stylish modernity where necessary</a:t>
            </a:r>
            <a:endParaRPr lang="en-IN" dirty="0">
              <a:latin typeface="Times New Roman" panose="02020603050405020304" pitchFamily="18" charset="0"/>
              <a:cs typeface="Times New Roman" panose="02020603050405020304" pitchFamily="18" charset="0"/>
            </a:endParaRPr>
          </a:p>
        </p:txBody>
      </p:sp>
      <p:pic>
        <p:nvPicPr>
          <p:cNvPr id="7170" name="Picture 2" descr="Conclusion Stamp Illustration Stock ...">
            <a:extLst>
              <a:ext uri="{FF2B5EF4-FFF2-40B4-BE49-F238E27FC236}">
                <a16:creationId xmlns:a16="http://schemas.microsoft.com/office/drawing/2014/main" id="{BC447A70-2E7F-5AFD-ABCB-540A7B54DA3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290559" y="1888579"/>
            <a:ext cx="3271423" cy="21431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1557632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B76C785-66BD-851E-C6BE-3D3489E3244C}"/>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185962C5-83FF-CA92-441D-7816CE65C485}"/>
              </a:ext>
            </a:extLst>
          </p:cNvPr>
          <p:cNvSpPr txBox="1"/>
          <p:nvPr/>
        </p:nvSpPr>
        <p:spPr>
          <a:xfrm>
            <a:off x="397566" y="511073"/>
            <a:ext cx="6096000" cy="523220"/>
          </a:xfrm>
          <a:prstGeom prst="rect">
            <a:avLst/>
          </a:prstGeom>
          <a:noFill/>
        </p:spPr>
        <p:txBody>
          <a:bodyPr wrap="square">
            <a:spAutoFit/>
          </a:bodyPr>
          <a:lstStyle/>
          <a:p>
            <a:pPr algn="just" rtl="0">
              <a:spcBef>
                <a:spcPts val="1200"/>
              </a:spcBef>
              <a:spcAft>
                <a:spcPts val="1200"/>
              </a:spcAft>
              <a:buNone/>
            </a:pPr>
            <a:r>
              <a:rPr lang="en-IN" sz="2800" b="1" i="0" u="none" strike="noStrike" dirty="0">
                <a:effectLst/>
                <a:latin typeface="Times New Roman" panose="02020603050405020304" pitchFamily="18" charset="0"/>
              </a:rPr>
              <a:t>Reference</a:t>
            </a:r>
            <a:endParaRPr lang="en-IN" sz="2800" b="1" dirty="0">
              <a:effectLst/>
            </a:endParaRPr>
          </a:p>
        </p:txBody>
      </p:sp>
      <p:sp>
        <p:nvSpPr>
          <p:cNvPr id="5" name="TextBox 4">
            <a:extLst>
              <a:ext uri="{FF2B5EF4-FFF2-40B4-BE49-F238E27FC236}">
                <a16:creationId xmlns:a16="http://schemas.microsoft.com/office/drawing/2014/main" id="{380F0406-A470-5F34-1206-4F37F516A626}"/>
              </a:ext>
            </a:extLst>
          </p:cNvPr>
          <p:cNvSpPr txBox="1"/>
          <p:nvPr/>
        </p:nvSpPr>
        <p:spPr>
          <a:xfrm>
            <a:off x="119271" y="1564380"/>
            <a:ext cx="11781181" cy="3970318"/>
          </a:xfrm>
          <a:prstGeom prst="rect">
            <a:avLst/>
          </a:prstGeom>
          <a:noFill/>
        </p:spPr>
        <p:txBody>
          <a:bodyPr wrap="square">
            <a:spAutoFit/>
          </a:bodyPr>
          <a:lstStyle/>
          <a:p>
            <a:pPr rtl="0"/>
            <a:r>
              <a:rPr lang="en-IN" sz="1800" b="0" i="0" u="none" strike="noStrike" kern="1200" dirty="0">
                <a:solidFill>
                  <a:schemeClr val="tx1"/>
                </a:solidFill>
                <a:effectLst/>
                <a:latin typeface="Times New Roman" panose="02020603050405020304" pitchFamily="18" charset="0"/>
                <a:cs typeface="Times New Roman" panose="02020603050405020304" pitchFamily="18" charset="0"/>
              </a:rPr>
              <a:t>Yasin, N. and Hafeez, K., 2023. Three waves of immigrant entrepreneurship: a cross-national comparative study. </a:t>
            </a:r>
            <a:r>
              <a:rPr lang="en-IN" sz="1800" b="0" i="1" u="none" strike="noStrike" kern="1200" dirty="0">
                <a:solidFill>
                  <a:schemeClr val="tx1"/>
                </a:solidFill>
                <a:effectLst/>
                <a:latin typeface="Times New Roman" panose="02020603050405020304" pitchFamily="18" charset="0"/>
                <a:cs typeface="Times New Roman" panose="02020603050405020304" pitchFamily="18" charset="0"/>
              </a:rPr>
              <a:t>Small Business Economics</a:t>
            </a:r>
            <a:r>
              <a:rPr lang="en-IN" sz="1800" b="0" i="0" u="none" strike="noStrike" kern="1200" dirty="0">
                <a:solidFill>
                  <a:schemeClr val="tx1"/>
                </a:solidFill>
                <a:effectLst/>
                <a:latin typeface="Times New Roman" panose="02020603050405020304" pitchFamily="18" charset="0"/>
                <a:cs typeface="Times New Roman" panose="02020603050405020304" pitchFamily="18" charset="0"/>
              </a:rPr>
              <a:t>, </a:t>
            </a:r>
            <a:r>
              <a:rPr lang="en-IN" sz="1800" b="0" i="1" u="none" strike="noStrike" kern="1200" dirty="0">
                <a:solidFill>
                  <a:schemeClr val="tx1"/>
                </a:solidFill>
                <a:effectLst/>
                <a:latin typeface="Times New Roman" panose="02020603050405020304" pitchFamily="18" charset="0"/>
                <a:cs typeface="Times New Roman" panose="02020603050405020304" pitchFamily="18" charset="0"/>
              </a:rPr>
              <a:t>60</a:t>
            </a:r>
            <a:r>
              <a:rPr lang="en-IN" sz="1800" b="0" i="0" u="none" strike="noStrike" kern="1200" dirty="0">
                <a:solidFill>
                  <a:schemeClr val="tx1"/>
                </a:solidFill>
                <a:effectLst/>
                <a:latin typeface="Times New Roman" panose="02020603050405020304" pitchFamily="18" charset="0"/>
                <a:cs typeface="Times New Roman" panose="02020603050405020304" pitchFamily="18" charset="0"/>
              </a:rPr>
              <a:t>(3), pp.1281-1306.</a:t>
            </a:r>
            <a:endParaRPr lang="en-IN" b="0" dirty="0">
              <a:effectLst/>
              <a:latin typeface="Times New Roman" panose="02020603050405020304" pitchFamily="18" charset="0"/>
              <a:cs typeface="Times New Roman" panose="02020603050405020304" pitchFamily="18" charset="0"/>
            </a:endParaRPr>
          </a:p>
          <a:p>
            <a:r>
              <a:rPr lang="en-IN" b="0" dirty="0">
                <a:effectLst/>
                <a:latin typeface="Times New Roman" panose="02020603050405020304" pitchFamily="18" charset="0"/>
                <a:cs typeface="Times New Roman" panose="02020603050405020304" pitchFamily="18" charset="0"/>
              </a:rPr>
              <a:t/>
            </a:r>
            <a:br>
              <a:rPr lang="en-IN" b="0" dirty="0">
                <a:effectLst/>
                <a:latin typeface="Times New Roman" panose="02020603050405020304" pitchFamily="18" charset="0"/>
                <a:cs typeface="Times New Roman" panose="02020603050405020304" pitchFamily="18" charset="0"/>
              </a:rPr>
            </a:br>
            <a:endParaRPr lang="en-IN" b="0" dirty="0">
              <a:effectLst/>
              <a:latin typeface="Times New Roman" panose="02020603050405020304" pitchFamily="18" charset="0"/>
              <a:cs typeface="Times New Roman" panose="02020603050405020304" pitchFamily="18" charset="0"/>
            </a:endParaRPr>
          </a:p>
          <a:p>
            <a:pPr rtl="0"/>
            <a:r>
              <a:rPr lang="en-IN" sz="1800" b="0" i="0" u="none" strike="noStrike" kern="1200" dirty="0">
                <a:solidFill>
                  <a:schemeClr val="tx1"/>
                </a:solidFill>
                <a:effectLst/>
                <a:latin typeface="Times New Roman" panose="02020603050405020304" pitchFamily="18" charset="0"/>
                <a:cs typeface="Times New Roman" panose="02020603050405020304" pitchFamily="18" charset="0"/>
              </a:rPr>
              <a:t>Hayat, N., Mukhtar, D. and Yusoff, Y.M., 2024. Taking A Job Offer From A Competitor: A Career Move In Paradox. </a:t>
            </a:r>
            <a:r>
              <a:rPr lang="en-IN" sz="1800" b="0" i="1" u="none" strike="noStrike" kern="1200" dirty="0">
                <a:solidFill>
                  <a:schemeClr val="tx1"/>
                </a:solidFill>
                <a:effectLst/>
                <a:latin typeface="Times New Roman" panose="02020603050405020304" pitchFamily="18" charset="0"/>
                <a:cs typeface="Times New Roman" panose="02020603050405020304" pitchFamily="18" charset="0"/>
              </a:rPr>
              <a:t>International Journal of Entrepreneurship Case Study (IJECS)</a:t>
            </a:r>
            <a:r>
              <a:rPr lang="en-IN" sz="1800" b="0" i="0" u="none" strike="noStrike" kern="1200" dirty="0">
                <a:solidFill>
                  <a:schemeClr val="tx1"/>
                </a:solidFill>
                <a:effectLst/>
                <a:latin typeface="Times New Roman" panose="02020603050405020304" pitchFamily="18" charset="0"/>
                <a:cs typeface="Times New Roman" panose="02020603050405020304" pitchFamily="18" charset="0"/>
              </a:rPr>
              <a:t>, </a:t>
            </a:r>
            <a:r>
              <a:rPr lang="en-IN" sz="1800" b="0" i="1" u="none" strike="noStrike" kern="1200" dirty="0">
                <a:solidFill>
                  <a:schemeClr val="tx1"/>
                </a:solidFill>
                <a:effectLst/>
                <a:latin typeface="Times New Roman" panose="02020603050405020304" pitchFamily="18" charset="0"/>
                <a:cs typeface="Times New Roman" panose="02020603050405020304" pitchFamily="18" charset="0"/>
              </a:rPr>
              <a:t>3</a:t>
            </a:r>
            <a:r>
              <a:rPr lang="en-IN" sz="1800" b="0" i="0" u="none" strike="noStrike" kern="1200" dirty="0">
                <a:solidFill>
                  <a:schemeClr val="tx1"/>
                </a:solidFill>
                <a:effectLst/>
                <a:latin typeface="Times New Roman" panose="02020603050405020304" pitchFamily="18" charset="0"/>
                <a:cs typeface="Times New Roman" panose="02020603050405020304" pitchFamily="18" charset="0"/>
              </a:rPr>
              <a:t>(1).</a:t>
            </a:r>
            <a:endParaRPr lang="en-IN" b="0" dirty="0">
              <a:effectLst/>
              <a:latin typeface="Times New Roman" panose="02020603050405020304" pitchFamily="18" charset="0"/>
              <a:cs typeface="Times New Roman" panose="02020603050405020304" pitchFamily="18" charset="0"/>
            </a:endParaRPr>
          </a:p>
          <a:p>
            <a:r>
              <a:rPr lang="en-IN" b="0" dirty="0">
                <a:effectLst/>
                <a:latin typeface="Times New Roman" panose="02020603050405020304" pitchFamily="18" charset="0"/>
                <a:cs typeface="Times New Roman" panose="02020603050405020304" pitchFamily="18" charset="0"/>
              </a:rPr>
              <a:t/>
            </a:r>
            <a:br>
              <a:rPr lang="en-IN" b="0" dirty="0">
                <a:effectLst/>
                <a:latin typeface="Times New Roman" panose="02020603050405020304" pitchFamily="18" charset="0"/>
                <a:cs typeface="Times New Roman" panose="02020603050405020304" pitchFamily="18" charset="0"/>
              </a:rPr>
            </a:br>
            <a:endParaRPr lang="en-IN" b="0" dirty="0">
              <a:effectLst/>
              <a:latin typeface="Times New Roman" panose="02020603050405020304" pitchFamily="18" charset="0"/>
              <a:cs typeface="Times New Roman" panose="02020603050405020304" pitchFamily="18" charset="0"/>
            </a:endParaRPr>
          </a:p>
          <a:p>
            <a:pPr rtl="0"/>
            <a:r>
              <a:rPr lang="en-IN" sz="1800" b="0" i="0" u="none" strike="noStrike" kern="1200" dirty="0">
                <a:solidFill>
                  <a:schemeClr val="tx1"/>
                </a:solidFill>
                <a:effectLst/>
                <a:latin typeface="Times New Roman" panose="02020603050405020304" pitchFamily="18" charset="0"/>
                <a:cs typeface="Times New Roman" panose="02020603050405020304" pitchFamily="18" charset="0"/>
              </a:rPr>
              <a:t>Victor, M.R., 2022. An Examination of Alcohol and Commensal Politics within Taverns and Saloons of Resource-Extraction Communities. </a:t>
            </a:r>
            <a:r>
              <a:rPr lang="en-IN" sz="1800" b="0" i="1" u="none" strike="noStrike" kern="1200" dirty="0">
                <a:solidFill>
                  <a:schemeClr val="tx1"/>
                </a:solidFill>
                <a:effectLst/>
                <a:latin typeface="Times New Roman" panose="02020603050405020304" pitchFamily="18" charset="0"/>
                <a:cs typeface="Times New Roman" panose="02020603050405020304" pitchFamily="18" charset="0"/>
              </a:rPr>
              <a:t>Historical Archaeology</a:t>
            </a:r>
            <a:r>
              <a:rPr lang="en-IN" sz="1800" b="0" i="0" u="none" strike="noStrike" kern="1200" dirty="0">
                <a:solidFill>
                  <a:schemeClr val="tx1"/>
                </a:solidFill>
                <a:effectLst/>
                <a:latin typeface="Times New Roman" panose="02020603050405020304" pitchFamily="18" charset="0"/>
                <a:cs typeface="Times New Roman" panose="02020603050405020304" pitchFamily="18" charset="0"/>
              </a:rPr>
              <a:t>, </a:t>
            </a:r>
            <a:r>
              <a:rPr lang="en-IN" sz="1800" b="0" i="1" u="none" strike="noStrike" kern="1200" dirty="0">
                <a:solidFill>
                  <a:schemeClr val="tx1"/>
                </a:solidFill>
                <a:effectLst/>
                <a:latin typeface="Times New Roman" panose="02020603050405020304" pitchFamily="18" charset="0"/>
                <a:cs typeface="Times New Roman" panose="02020603050405020304" pitchFamily="18" charset="0"/>
              </a:rPr>
              <a:t>56</a:t>
            </a:r>
            <a:r>
              <a:rPr lang="en-IN" sz="1800" b="0" i="0" u="none" strike="noStrike" kern="1200" dirty="0">
                <a:solidFill>
                  <a:schemeClr val="tx1"/>
                </a:solidFill>
                <a:effectLst/>
                <a:latin typeface="Times New Roman" panose="02020603050405020304" pitchFamily="18" charset="0"/>
                <a:cs typeface="Times New Roman" panose="02020603050405020304" pitchFamily="18" charset="0"/>
              </a:rPr>
              <a:t>(2), pp.301-323.</a:t>
            </a:r>
            <a:endParaRPr lang="en-IN" b="0" dirty="0">
              <a:effectLst/>
              <a:latin typeface="Times New Roman" panose="02020603050405020304" pitchFamily="18" charset="0"/>
              <a:cs typeface="Times New Roman" panose="02020603050405020304" pitchFamily="18" charset="0"/>
            </a:endParaRPr>
          </a:p>
          <a:p>
            <a:r>
              <a:rPr lang="en-IN" b="0" dirty="0">
                <a:effectLst/>
                <a:latin typeface="Times New Roman" panose="02020603050405020304" pitchFamily="18" charset="0"/>
                <a:cs typeface="Times New Roman" panose="02020603050405020304" pitchFamily="18" charset="0"/>
              </a:rPr>
              <a:t/>
            </a:r>
            <a:br>
              <a:rPr lang="en-IN" b="0" dirty="0">
                <a:effectLst/>
                <a:latin typeface="Times New Roman" panose="02020603050405020304" pitchFamily="18" charset="0"/>
                <a:cs typeface="Times New Roman" panose="02020603050405020304" pitchFamily="18" charset="0"/>
              </a:rPr>
            </a:br>
            <a:endParaRPr lang="en-IN" b="0" dirty="0">
              <a:effectLst/>
              <a:latin typeface="Times New Roman" panose="02020603050405020304" pitchFamily="18" charset="0"/>
              <a:cs typeface="Times New Roman" panose="02020603050405020304" pitchFamily="18" charset="0"/>
            </a:endParaRPr>
          </a:p>
          <a:p>
            <a:pPr rtl="0"/>
            <a:r>
              <a:rPr lang="en-IN" sz="1800" b="0" i="0" u="none" strike="noStrike" kern="1200" dirty="0">
                <a:solidFill>
                  <a:schemeClr val="tx1"/>
                </a:solidFill>
                <a:effectLst/>
                <a:latin typeface="Times New Roman" panose="02020603050405020304" pitchFamily="18" charset="0"/>
                <a:cs typeface="Times New Roman" panose="02020603050405020304" pitchFamily="18" charset="0"/>
              </a:rPr>
              <a:t>Ahuja, A., 2022. Leaving Horizon project could cripple British R&amp;D; Opinion Science. </a:t>
            </a:r>
            <a:r>
              <a:rPr lang="en-IN" sz="1800" b="0" i="1" u="none" strike="noStrike" kern="1200" dirty="0">
                <a:solidFill>
                  <a:schemeClr val="tx1"/>
                </a:solidFill>
                <a:effectLst/>
                <a:latin typeface="Times New Roman" panose="02020603050405020304" pitchFamily="18" charset="0"/>
                <a:cs typeface="Times New Roman" panose="02020603050405020304" pitchFamily="18" charset="0"/>
              </a:rPr>
              <a:t>The Financial Times</a:t>
            </a:r>
            <a:r>
              <a:rPr lang="en-IN" sz="1800" b="0" i="0" u="none" strike="noStrike" kern="1200" dirty="0">
                <a:solidFill>
                  <a:schemeClr val="tx1"/>
                </a:solidFill>
                <a:effectLst/>
                <a:latin typeface="Times New Roman" panose="02020603050405020304" pitchFamily="18" charset="0"/>
                <a:cs typeface="Times New Roman" panose="02020603050405020304" pitchFamily="18" charset="0"/>
              </a:rPr>
              <a:t>, pp.20-20.</a:t>
            </a:r>
            <a:endParaRPr lang="en-IN" b="0" dirty="0">
              <a:effectLst/>
              <a:latin typeface="Times New Roman" panose="02020603050405020304" pitchFamily="18" charset="0"/>
              <a:cs typeface="Times New Roman" panose="02020603050405020304" pitchFamily="18" charset="0"/>
            </a:endParaRPr>
          </a:p>
          <a:p>
            <a:endParaRPr lang="en-IN" b="0" dirty="0">
              <a:effectLst/>
            </a:endParaRPr>
          </a:p>
        </p:txBody>
      </p:sp>
    </p:spTree>
    <p:extLst>
      <p:ext uri="{BB962C8B-B14F-4D97-AF65-F5344CB8AC3E}">
        <p14:creationId xmlns:p14="http://schemas.microsoft.com/office/powerpoint/2010/main" val="2785833963"/>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Template>
  <TotalTime>54</TotalTime>
  <Words>943</Words>
  <Application>Microsoft Office PowerPoint</Application>
  <PresentationFormat>Widescreen</PresentationFormat>
  <Paragraphs>96</Paragraphs>
  <Slides>8</Slides>
  <Notes>7</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8</vt:i4>
      </vt:variant>
    </vt:vector>
  </HeadingPairs>
  <TitlesOfParts>
    <vt:vector size="14" baseType="lpstr">
      <vt:lpstr>Arial</vt:lpstr>
      <vt:lpstr>Calibri</vt:lpstr>
      <vt:lpstr>Century Gothic</vt:lpstr>
      <vt:lpstr>Times New Roman</vt:lpstr>
      <vt:lpstr>Wingdings 3</vt:lpstr>
      <vt:lpstr>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mac</cp:lastModifiedBy>
  <cp:revision>3</cp:revision>
  <dcterms:created xsi:type="dcterms:W3CDTF">2026-03-20T09:19:04Z</dcterms:created>
  <dcterms:modified xsi:type="dcterms:W3CDTF">2026-03-26T13:08:45Z</dcterms:modified>
</cp:coreProperties>
</file>