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1" r:id="rId19"/>
    <p:sldId id="270" r:id="rId20"/>
    <p:sldId id="272" r:id="rId21"/>
    <p:sldId id="273" r:id="rId22"/>
    <p:sldId id="274" r:id="rId23"/>
    <p:sldId id="275" r:id="rId24"/>
    <p:sldId id="276" r:id="rId25"/>
    <p:sldId id="277" r:id="rId26"/>
    <p:sldId id="27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15" autoAdjust="0"/>
    <p:restoredTop sz="69850" autoAdjust="0"/>
  </p:normalViewPr>
  <p:slideViewPr>
    <p:cSldViewPr snapToGrid="0" showGuides="1">
      <p:cViewPr varScale="1">
        <p:scale>
          <a:sx n="47" d="100"/>
          <a:sy n="47" d="100"/>
        </p:scale>
        <p:origin x="1596" y="48"/>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3/27/2017</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3/27/2017</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0A3C37BE-C303-496D-B5CD-85F2937540FC}" type="slidenum">
              <a:rPr lang="en-GB" smtClean="0"/>
              <a:t>3</a:t>
            </a:fld>
            <a:endParaRPr lang="en-GB"/>
          </a:p>
        </p:txBody>
      </p:sp>
    </p:spTree>
    <p:extLst>
      <p:ext uri="{BB962C8B-B14F-4D97-AF65-F5344CB8AC3E}">
        <p14:creationId xmlns:p14="http://schemas.microsoft.com/office/powerpoint/2010/main" val="2487687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4</a:t>
            </a:fld>
            <a:endParaRPr lang="en-GB"/>
          </a:p>
        </p:txBody>
      </p:sp>
    </p:spTree>
    <p:extLst>
      <p:ext uri="{BB962C8B-B14F-4D97-AF65-F5344CB8AC3E}">
        <p14:creationId xmlns:p14="http://schemas.microsoft.com/office/powerpoint/2010/main" val="3428656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6</a:t>
            </a:fld>
            <a:endParaRPr lang="en-GB"/>
          </a:p>
        </p:txBody>
      </p:sp>
    </p:spTree>
    <p:extLst>
      <p:ext uri="{BB962C8B-B14F-4D97-AF65-F5344CB8AC3E}">
        <p14:creationId xmlns:p14="http://schemas.microsoft.com/office/powerpoint/2010/main" val="3270595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7</a:t>
            </a:fld>
            <a:endParaRPr lang="en-GB"/>
          </a:p>
        </p:txBody>
      </p:sp>
    </p:spTree>
    <p:extLst>
      <p:ext uri="{BB962C8B-B14F-4D97-AF65-F5344CB8AC3E}">
        <p14:creationId xmlns:p14="http://schemas.microsoft.com/office/powerpoint/2010/main" val="3273215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9</a:t>
            </a:fld>
            <a:endParaRPr lang="en-GB"/>
          </a:p>
        </p:txBody>
      </p:sp>
    </p:spTree>
    <p:extLst>
      <p:ext uri="{BB962C8B-B14F-4D97-AF65-F5344CB8AC3E}">
        <p14:creationId xmlns:p14="http://schemas.microsoft.com/office/powerpoint/2010/main" val="2653302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10</a:t>
            </a:fld>
            <a:endParaRPr lang="en-GB"/>
          </a:p>
        </p:txBody>
      </p:sp>
    </p:spTree>
    <p:extLst>
      <p:ext uri="{BB962C8B-B14F-4D97-AF65-F5344CB8AC3E}">
        <p14:creationId xmlns:p14="http://schemas.microsoft.com/office/powerpoint/2010/main" val="1066068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11</a:t>
            </a:fld>
            <a:endParaRPr lang="en-GB"/>
          </a:p>
        </p:txBody>
      </p:sp>
    </p:spTree>
    <p:extLst>
      <p:ext uri="{BB962C8B-B14F-4D97-AF65-F5344CB8AC3E}">
        <p14:creationId xmlns:p14="http://schemas.microsoft.com/office/powerpoint/2010/main" val="24211597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12</a:t>
            </a:fld>
            <a:endParaRPr lang="en-GB"/>
          </a:p>
        </p:txBody>
      </p:sp>
    </p:spTree>
    <p:extLst>
      <p:ext uri="{BB962C8B-B14F-4D97-AF65-F5344CB8AC3E}">
        <p14:creationId xmlns:p14="http://schemas.microsoft.com/office/powerpoint/2010/main" val="40764822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13</a:t>
            </a:fld>
            <a:endParaRPr lang="en-GB"/>
          </a:p>
        </p:txBody>
      </p:sp>
    </p:spTree>
    <p:extLst>
      <p:ext uri="{BB962C8B-B14F-4D97-AF65-F5344CB8AC3E}">
        <p14:creationId xmlns:p14="http://schemas.microsoft.com/office/powerpoint/2010/main" val="7180794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14</a:t>
            </a:fld>
            <a:endParaRPr lang="en-GB"/>
          </a:p>
        </p:txBody>
      </p:sp>
    </p:spTree>
    <p:extLst>
      <p:ext uri="{BB962C8B-B14F-4D97-AF65-F5344CB8AC3E}">
        <p14:creationId xmlns:p14="http://schemas.microsoft.com/office/powerpoint/2010/main" val="29684194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15</a:t>
            </a:fld>
            <a:endParaRPr lang="en-GB"/>
          </a:p>
        </p:txBody>
      </p:sp>
    </p:spTree>
    <p:extLst>
      <p:ext uri="{BB962C8B-B14F-4D97-AF65-F5344CB8AC3E}">
        <p14:creationId xmlns:p14="http://schemas.microsoft.com/office/powerpoint/2010/main" val="17034404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16</a:t>
            </a:fld>
            <a:endParaRPr lang="en-GB"/>
          </a:p>
        </p:txBody>
      </p:sp>
    </p:spTree>
    <p:extLst>
      <p:ext uri="{BB962C8B-B14F-4D97-AF65-F5344CB8AC3E}">
        <p14:creationId xmlns:p14="http://schemas.microsoft.com/office/powerpoint/2010/main" val="4110294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17</a:t>
            </a:fld>
            <a:endParaRPr lang="en-GB"/>
          </a:p>
        </p:txBody>
      </p:sp>
    </p:spTree>
    <p:extLst>
      <p:ext uri="{BB962C8B-B14F-4D97-AF65-F5344CB8AC3E}">
        <p14:creationId xmlns:p14="http://schemas.microsoft.com/office/powerpoint/2010/main" val="39729881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18</a:t>
            </a:fld>
            <a:endParaRPr lang="en-GB"/>
          </a:p>
        </p:txBody>
      </p:sp>
    </p:spTree>
    <p:extLst>
      <p:ext uri="{BB962C8B-B14F-4D97-AF65-F5344CB8AC3E}">
        <p14:creationId xmlns:p14="http://schemas.microsoft.com/office/powerpoint/2010/main" val="32871462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20</a:t>
            </a:fld>
            <a:endParaRPr lang="en-GB"/>
          </a:p>
        </p:txBody>
      </p:sp>
    </p:spTree>
    <p:extLst>
      <p:ext uri="{BB962C8B-B14F-4D97-AF65-F5344CB8AC3E}">
        <p14:creationId xmlns:p14="http://schemas.microsoft.com/office/powerpoint/2010/main" val="19049402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21</a:t>
            </a:fld>
            <a:endParaRPr lang="en-GB"/>
          </a:p>
        </p:txBody>
      </p:sp>
    </p:spTree>
    <p:extLst>
      <p:ext uri="{BB962C8B-B14F-4D97-AF65-F5344CB8AC3E}">
        <p14:creationId xmlns:p14="http://schemas.microsoft.com/office/powerpoint/2010/main" val="15720298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22</a:t>
            </a:fld>
            <a:endParaRPr lang="en-GB"/>
          </a:p>
        </p:txBody>
      </p:sp>
    </p:spTree>
    <p:extLst>
      <p:ext uri="{BB962C8B-B14F-4D97-AF65-F5344CB8AC3E}">
        <p14:creationId xmlns:p14="http://schemas.microsoft.com/office/powerpoint/2010/main" val="417517583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3/27/2017</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3/27/2017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3/27/2017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3/27/2017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3/27/2017</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3/27/2017</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3/27/2017</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3/27/2017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3/27/2017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3/27/2017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3/27/2017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3/27/2017</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8.xml"/><Relationship Id="rId5" Type="http://schemas.openxmlformats.org/officeDocument/2006/relationships/image" Target="../media/image15.jpg"/><Relationship Id="rId4" Type="http://schemas.openxmlformats.org/officeDocument/2006/relationships/image" Target="../media/image14.jpg"/></Relationships>
</file>

<file path=ppt/slides/_rels/slide1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lstStyle/>
          <a:p>
            <a:r>
              <a:rPr lang="en-US" dirty="0"/>
              <a:t>The search for a cure</a:t>
            </a:r>
          </a:p>
        </p:txBody>
      </p:sp>
      <p:sp>
        <p:nvSpPr>
          <p:cNvPr id="7" name="Subtitle 6"/>
          <p:cNvSpPr>
            <a:spLocks noGrp="1"/>
          </p:cNvSpPr>
          <p:nvPr>
            <p:ph type="subTitle" idx="1"/>
          </p:nvPr>
        </p:nvSpPr>
        <p:spPr/>
        <p:txBody>
          <a:bodyPr/>
          <a:lstStyle/>
          <a:p>
            <a:r>
              <a:rPr lang="en-US" dirty="0"/>
              <a:t>Shell Shock, Shock Treatment, Lobotomy</a:t>
            </a:r>
          </a:p>
        </p:txBody>
      </p:sp>
      <p:pic>
        <p:nvPicPr>
          <p:cNvPr id="3" name="Picture Placeholder 2"/>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669" r="1669"/>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Aims</a:t>
            </a:r>
          </a:p>
        </p:txBody>
      </p:sp>
      <p:sp>
        <p:nvSpPr>
          <p:cNvPr id="14" name="Content Placeholder 13"/>
          <p:cNvSpPr>
            <a:spLocks noGrp="1"/>
          </p:cNvSpPr>
          <p:nvPr>
            <p:ph idx="1"/>
          </p:nvPr>
        </p:nvSpPr>
        <p:spPr/>
        <p:txBody>
          <a:bodyPr/>
          <a:lstStyle/>
          <a:p>
            <a:r>
              <a:rPr lang="en-US" dirty="0"/>
              <a:t>To understand the impact of the First World War and the reasons for trauma (shell-shock)</a:t>
            </a:r>
          </a:p>
          <a:p>
            <a:r>
              <a:rPr lang="en-US" dirty="0"/>
              <a:t>To explore some of the treatments from the early 20</a:t>
            </a:r>
            <a:r>
              <a:rPr lang="en-US" baseline="30000" dirty="0"/>
              <a:t>th</a:t>
            </a:r>
            <a:r>
              <a:rPr lang="en-US" dirty="0"/>
              <a:t> century</a:t>
            </a:r>
          </a:p>
          <a:p>
            <a:r>
              <a:rPr lang="en-US" dirty="0"/>
              <a:t>To consider what we are left with, developments into the 21</a:t>
            </a:r>
            <a:r>
              <a:rPr lang="en-US" baseline="30000" dirty="0"/>
              <a:t>st</a:t>
            </a:r>
            <a:r>
              <a:rPr lang="en-US" dirty="0"/>
              <a:t> century.</a:t>
            </a:r>
          </a:p>
        </p:txBody>
      </p:sp>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Effects of the </a:t>
            </a:r>
            <a:r>
              <a:rPr lang="en-GB" u="sng" dirty="0"/>
              <a:t>First</a:t>
            </a:r>
            <a:r>
              <a:rPr lang="en-GB" dirty="0"/>
              <a:t> World War</a:t>
            </a:r>
          </a:p>
        </p:txBody>
      </p:sp>
      <p:sp>
        <p:nvSpPr>
          <p:cNvPr id="3" name="Content Placeholder 2"/>
          <p:cNvSpPr>
            <a:spLocks noGrp="1"/>
          </p:cNvSpPr>
          <p:nvPr>
            <p:ph sz="half" idx="1"/>
          </p:nvPr>
        </p:nvSpPr>
        <p:spPr/>
        <p:txBody>
          <a:bodyPr/>
          <a:lstStyle/>
          <a:p>
            <a:r>
              <a:rPr lang="en-GB" dirty="0"/>
              <a:t>This was the first time that the entire world had played a role in conflict.</a:t>
            </a:r>
          </a:p>
          <a:p>
            <a:r>
              <a:rPr lang="en-GB" dirty="0"/>
              <a:t>It was “total war”</a:t>
            </a:r>
          </a:p>
          <a:p>
            <a:r>
              <a:rPr lang="en-GB" dirty="0"/>
              <a:t>Advanced technology in warfare, including artillery and poison gas.</a:t>
            </a:r>
          </a:p>
          <a:p>
            <a:r>
              <a:rPr lang="en-GB" dirty="0"/>
              <a:t>Millions died in this war</a:t>
            </a:r>
          </a:p>
          <a:p>
            <a:r>
              <a:rPr lang="en-GB" dirty="0"/>
              <a:t>Collapse and destabilisation of societies.</a:t>
            </a:r>
          </a:p>
          <a:p>
            <a:r>
              <a:rPr lang="en-GB" dirty="0"/>
              <a:t>Trenches</a:t>
            </a:r>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172200" y="2331527"/>
            <a:ext cx="4914900" cy="3109345"/>
          </a:xfrm>
        </p:spPr>
      </p:pic>
    </p:spTree>
    <p:extLst>
      <p:ext uri="{BB962C8B-B14F-4D97-AF65-F5344CB8AC3E}">
        <p14:creationId xmlns:p14="http://schemas.microsoft.com/office/powerpoint/2010/main" val="3629167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Daily Trauma</a:t>
            </a:r>
          </a:p>
        </p:txBody>
      </p:sp>
      <p:sp>
        <p:nvSpPr>
          <p:cNvPr id="3" name="Content Placeholder 2"/>
          <p:cNvSpPr>
            <a:spLocks noGrp="1"/>
          </p:cNvSpPr>
          <p:nvPr>
            <p:ph sz="half" idx="1"/>
          </p:nvPr>
        </p:nvSpPr>
        <p:spPr/>
        <p:txBody>
          <a:bodyPr/>
          <a:lstStyle/>
          <a:p>
            <a:r>
              <a:rPr lang="en-GB" dirty="0"/>
              <a:t>Those that survived would witness traumatic events on a daily basis.</a:t>
            </a:r>
          </a:p>
          <a:p>
            <a:r>
              <a:rPr lang="en-GB" dirty="0"/>
              <a:t>Reflection.</a:t>
            </a:r>
          </a:p>
          <a:p>
            <a:r>
              <a:rPr lang="en-GB" dirty="0"/>
              <a:t>Siegfried Sassoon (1886-1967) Survivors</a:t>
            </a:r>
          </a:p>
          <a:p>
            <a:r>
              <a:rPr lang="en-GB" dirty="0"/>
              <a:t>Wilfred Owen (1893-1918) Mental Cases</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362247" y="2090057"/>
            <a:ext cx="4775225" cy="3420094"/>
          </a:xfrm>
        </p:spPr>
      </p:pic>
    </p:spTree>
    <p:extLst>
      <p:ext uri="{BB962C8B-B14F-4D97-AF65-F5344CB8AC3E}">
        <p14:creationId xmlns:p14="http://schemas.microsoft.com/office/powerpoint/2010/main" val="3277241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Survivors – Siegfried Sassoon</a:t>
            </a:r>
          </a:p>
        </p:txBody>
      </p:sp>
      <p:sp>
        <p:nvSpPr>
          <p:cNvPr id="6" name="Content Placeholder 5"/>
          <p:cNvSpPr>
            <a:spLocks noGrp="1"/>
          </p:cNvSpPr>
          <p:nvPr>
            <p:ph idx="1"/>
          </p:nvPr>
        </p:nvSpPr>
        <p:spPr/>
        <p:txBody>
          <a:bodyPr>
            <a:normAutofit fontScale="92500" lnSpcReduction="10000"/>
          </a:bodyPr>
          <a:lstStyle/>
          <a:p>
            <a:pPr marL="0" indent="0" algn="ctr">
              <a:buNone/>
            </a:pPr>
            <a:r>
              <a:rPr lang="en-GB" dirty="0"/>
              <a:t>No doubt they’ll soon get well; the shock and strain</a:t>
            </a:r>
          </a:p>
          <a:p>
            <a:pPr marL="0" indent="0" algn="ctr">
              <a:buNone/>
            </a:pPr>
            <a:r>
              <a:rPr lang="en-GB" dirty="0"/>
              <a:t>Have caused their stammering, disconnected talk.</a:t>
            </a:r>
          </a:p>
          <a:p>
            <a:pPr marL="0" indent="0" algn="ctr">
              <a:buNone/>
            </a:pPr>
            <a:r>
              <a:rPr lang="en-GB" dirty="0"/>
              <a:t>Of course they’re ‘longing to go out again, ‘ ____</a:t>
            </a:r>
          </a:p>
          <a:p>
            <a:pPr marL="0" indent="0" algn="ctr">
              <a:buNone/>
            </a:pPr>
            <a:r>
              <a:rPr lang="en-GB" dirty="0"/>
              <a:t>These boys with old, scared faces, learning to walk.</a:t>
            </a:r>
          </a:p>
          <a:p>
            <a:pPr marL="0" indent="0" algn="ctr">
              <a:buNone/>
            </a:pPr>
            <a:r>
              <a:rPr lang="en-GB" dirty="0"/>
              <a:t>They’ll soon forget their haunted nights; their cowed</a:t>
            </a:r>
          </a:p>
          <a:p>
            <a:pPr marL="0" indent="0" algn="ctr">
              <a:buNone/>
            </a:pPr>
            <a:r>
              <a:rPr lang="en-GB" dirty="0"/>
              <a:t>Subjection to the ghosts of friends who died, ____</a:t>
            </a:r>
          </a:p>
          <a:p>
            <a:pPr marL="0" indent="0" algn="ctr">
              <a:buNone/>
            </a:pPr>
            <a:r>
              <a:rPr lang="en-GB" dirty="0"/>
              <a:t>Their dreams that drip with murder; and they’ll be proud</a:t>
            </a:r>
          </a:p>
          <a:p>
            <a:pPr marL="0" indent="0" algn="ctr">
              <a:buNone/>
            </a:pPr>
            <a:r>
              <a:rPr lang="en-GB" dirty="0"/>
              <a:t>Of glorious war that </a:t>
            </a:r>
            <a:r>
              <a:rPr lang="en-GB" dirty="0" err="1"/>
              <a:t>shatter’d</a:t>
            </a:r>
            <a:r>
              <a:rPr lang="en-GB" dirty="0"/>
              <a:t> all their pride</a:t>
            </a:r>
          </a:p>
          <a:p>
            <a:pPr marL="0" indent="0" algn="ctr">
              <a:buNone/>
            </a:pPr>
            <a:r>
              <a:rPr lang="en-GB" dirty="0"/>
              <a:t>Men who went out to battle, grim and glad;</a:t>
            </a:r>
          </a:p>
          <a:p>
            <a:pPr marL="0" indent="0" algn="ctr">
              <a:buNone/>
            </a:pPr>
            <a:r>
              <a:rPr lang="en-GB" dirty="0"/>
              <a:t>Children, with eyes that hate you, broken and mad.</a:t>
            </a:r>
          </a:p>
        </p:txBody>
      </p:sp>
    </p:spTree>
    <p:extLst>
      <p:ext uri="{BB962C8B-B14F-4D97-AF65-F5344CB8AC3E}">
        <p14:creationId xmlns:p14="http://schemas.microsoft.com/office/powerpoint/2010/main" val="2199957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Cases – Wilfred Owen</a:t>
            </a:r>
          </a:p>
        </p:txBody>
      </p:sp>
      <p:sp>
        <p:nvSpPr>
          <p:cNvPr id="3" name="Content Placeholder 2"/>
          <p:cNvSpPr>
            <a:spLocks noGrp="1"/>
          </p:cNvSpPr>
          <p:nvPr>
            <p:ph sz="half" idx="1"/>
          </p:nvPr>
        </p:nvSpPr>
        <p:spPr/>
        <p:txBody>
          <a:bodyPr/>
          <a:lstStyle/>
          <a:p>
            <a:r>
              <a:rPr lang="en-GB" dirty="0"/>
              <a:t>Recognised as one of the greatest voices of the First World War</a:t>
            </a:r>
          </a:p>
          <a:p>
            <a:r>
              <a:rPr lang="en-GB" dirty="0"/>
              <a:t>He was killed on 4</a:t>
            </a:r>
            <a:r>
              <a:rPr lang="en-GB" baseline="30000" dirty="0"/>
              <a:t>th</a:t>
            </a:r>
            <a:r>
              <a:rPr lang="en-GB" dirty="0"/>
              <a:t> November 1918.</a:t>
            </a:r>
          </a:p>
          <a:p>
            <a:r>
              <a:rPr lang="en-GB" dirty="0"/>
              <a:t>Although only a small number of his poems were published during his lifetime, the respect for Wilfred’s poetry has grown steadily.</a:t>
            </a:r>
          </a:p>
          <a:p>
            <a:r>
              <a:rPr lang="en-GB" dirty="0"/>
              <a:t>His influence on later poets and readers has been widely acknowledged. </a:t>
            </a:r>
          </a:p>
          <a:p>
            <a:r>
              <a:rPr lang="en-GB" dirty="0"/>
              <a:t>His poems became a window on the experiences, the shock, the horror and inhumanity of the First World War.</a:t>
            </a:r>
          </a:p>
          <a:p>
            <a:endParaRPr lang="en-GB" dirty="0"/>
          </a:p>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2294709"/>
            <a:ext cx="4914900" cy="3182982"/>
          </a:xfrm>
        </p:spPr>
      </p:pic>
    </p:spTree>
    <p:extLst>
      <p:ext uri="{BB962C8B-B14F-4D97-AF65-F5344CB8AC3E}">
        <p14:creationId xmlns:p14="http://schemas.microsoft.com/office/powerpoint/2010/main" val="3851549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Otto Dix (1891- 1969)</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30681" y="1577635"/>
            <a:ext cx="7861465" cy="5011684"/>
          </a:xfrm>
          <a:prstGeom prst="rect">
            <a:avLst/>
          </a:prstGeom>
        </p:spPr>
      </p:pic>
    </p:spTree>
    <p:extLst>
      <p:ext uri="{BB962C8B-B14F-4D97-AF65-F5344CB8AC3E}">
        <p14:creationId xmlns:p14="http://schemas.microsoft.com/office/powerpoint/2010/main" val="3756344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Shell Shock</a:t>
            </a:r>
          </a:p>
        </p:txBody>
      </p:sp>
      <p:sp>
        <p:nvSpPr>
          <p:cNvPr id="3" name="Content Placeholder 2"/>
          <p:cNvSpPr>
            <a:spLocks noGrp="1"/>
          </p:cNvSpPr>
          <p:nvPr>
            <p:ph sz="half" idx="1"/>
          </p:nvPr>
        </p:nvSpPr>
        <p:spPr/>
        <p:txBody>
          <a:bodyPr/>
          <a:lstStyle/>
          <a:p>
            <a:r>
              <a:rPr lang="en-GB" dirty="0"/>
              <a:t>What about the quieter soldiers, those that developed unnatural gait, who screamed and wailed for no reason. Those that were mute, those that became blind overnight, those who were paralysed for no obvious reason?</a:t>
            </a:r>
          </a:p>
          <a:p>
            <a:r>
              <a:rPr lang="en-GB" dirty="0"/>
              <a:t>Officers would call these soldiers malingerers. Showing weakness. They were seen as cowards, they would be shot…</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54366" y="1600200"/>
            <a:ext cx="4550568" cy="4572000"/>
          </a:xfrm>
        </p:spPr>
      </p:pic>
    </p:spTree>
    <p:extLst>
      <p:ext uri="{BB962C8B-B14F-4D97-AF65-F5344CB8AC3E}">
        <p14:creationId xmlns:p14="http://schemas.microsoft.com/office/powerpoint/2010/main" val="1174891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Shell Shock</a:t>
            </a:r>
          </a:p>
        </p:txBody>
      </p:sp>
      <p:sp>
        <p:nvSpPr>
          <p:cNvPr id="3" name="Content Placeholder 2"/>
          <p:cNvSpPr>
            <a:spLocks noGrp="1"/>
          </p:cNvSpPr>
          <p:nvPr>
            <p:ph idx="1"/>
          </p:nvPr>
        </p:nvSpPr>
        <p:spPr/>
        <p:txBody>
          <a:bodyPr/>
          <a:lstStyle/>
          <a:p>
            <a:r>
              <a:rPr lang="en-GB" dirty="0"/>
              <a:t>Army medics felt that these men were mentally ill, they were broken men. </a:t>
            </a:r>
          </a:p>
          <a:p>
            <a:r>
              <a:rPr lang="en-GB" dirty="0"/>
              <a:t>The British termed it “Shell Shock”.</a:t>
            </a:r>
          </a:p>
          <a:p>
            <a:r>
              <a:rPr lang="en-GB" dirty="0"/>
              <a:t>Not everyone was convinced it was caused by the experiences of the war.</a:t>
            </a:r>
          </a:p>
          <a:p>
            <a:r>
              <a:rPr lang="en-GB" dirty="0"/>
              <a:t>The psychiatrists were still prone to calling those that were experiencing these symptoms: Degenerates.</a:t>
            </a:r>
          </a:p>
          <a:p>
            <a:r>
              <a:rPr lang="en-GB" dirty="0"/>
              <a:t>Those that were experiencing mental breakdowns were defective degenerates.</a:t>
            </a:r>
          </a:p>
        </p:txBody>
      </p:sp>
    </p:spTree>
    <p:extLst>
      <p:ext uri="{BB962C8B-B14F-4D97-AF65-F5344CB8AC3E}">
        <p14:creationId xmlns:p14="http://schemas.microsoft.com/office/powerpoint/2010/main" val="3789934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Shell Shock</a:t>
            </a:r>
          </a:p>
        </p:txBody>
      </p:sp>
      <p:sp>
        <p:nvSpPr>
          <p:cNvPr id="3" name="Content Placeholder 2"/>
          <p:cNvSpPr>
            <a:spLocks noGrp="1"/>
          </p:cNvSpPr>
          <p:nvPr>
            <p:ph idx="1"/>
          </p:nvPr>
        </p:nvSpPr>
        <p:spPr/>
        <p:txBody>
          <a:bodyPr/>
          <a:lstStyle/>
          <a:p>
            <a:r>
              <a:rPr lang="en-GB" dirty="0"/>
              <a:t>Should society be calling those soldiers, who had fought for their country be called degenerates? Particularly as these symptoms were seen across all classes of military, including the officers.</a:t>
            </a:r>
          </a:p>
          <a:p>
            <a:r>
              <a:rPr lang="en-GB" dirty="0"/>
              <a:t>Military physicians were coming round to the idea that under extreme stress and trauma, the mind will crumble.</a:t>
            </a:r>
          </a:p>
          <a:p>
            <a:r>
              <a:rPr lang="en-GB" dirty="0"/>
              <a:t>Madness and mental trauma were interconnected. Questions arose about the idea of the unconscious how mental conflict and confusion can manifest itself in physical behaviours. </a:t>
            </a:r>
          </a:p>
          <a:p>
            <a:r>
              <a:rPr lang="en-GB" dirty="0"/>
              <a:t>Were people trying to repress their memories, which were then manifesting themselves into physical symptoms?</a:t>
            </a:r>
          </a:p>
          <a:p>
            <a:endParaRPr lang="en-GB" dirty="0"/>
          </a:p>
        </p:txBody>
      </p:sp>
    </p:spTree>
    <p:extLst>
      <p:ext uri="{BB962C8B-B14F-4D97-AF65-F5344CB8AC3E}">
        <p14:creationId xmlns:p14="http://schemas.microsoft.com/office/powerpoint/2010/main" val="3639213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Treatment of Shell Shock</a:t>
            </a:r>
          </a:p>
        </p:txBody>
      </p:sp>
      <p:sp>
        <p:nvSpPr>
          <p:cNvPr id="3" name="Content Placeholder 2"/>
          <p:cNvSpPr>
            <a:spLocks noGrp="1"/>
          </p:cNvSpPr>
          <p:nvPr>
            <p:ph sz="half" idx="1"/>
          </p:nvPr>
        </p:nvSpPr>
        <p:spPr/>
        <p:txBody>
          <a:bodyPr>
            <a:normAutofit lnSpcReduction="10000"/>
          </a:bodyPr>
          <a:lstStyle/>
          <a:p>
            <a:r>
              <a:rPr lang="en-GB"/>
              <a:t>Electro-shock </a:t>
            </a:r>
            <a:r>
              <a:rPr lang="en-GB" dirty="0"/>
              <a:t>Treatment – These would be applied to the paralysed limbs for a great length of time, along with direct commands to perform military drills.</a:t>
            </a:r>
          </a:p>
          <a:p>
            <a:r>
              <a:rPr lang="en-GB" dirty="0"/>
              <a:t>The purpose of treatment was to enable those soldiers to return to the front as soon as possible.</a:t>
            </a:r>
          </a:p>
          <a:p>
            <a:r>
              <a:rPr lang="en-GB" dirty="0"/>
              <a:t>The soldier must be “induced to face his illness in a manly way”</a:t>
            </a:r>
          </a:p>
          <a:p>
            <a:r>
              <a:rPr lang="en-GB" dirty="0"/>
              <a:t>Sympathy was rarely forthcoming.</a:t>
            </a:r>
          </a:p>
          <a:p>
            <a:r>
              <a:rPr lang="en-GB" dirty="0"/>
              <a:t>Those soldiers arriving at </a:t>
            </a:r>
            <a:r>
              <a:rPr lang="en-GB" dirty="0" err="1"/>
              <a:t>Netley</a:t>
            </a:r>
            <a:r>
              <a:rPr lang="en-GB" dirty="0"/>
              <a:t> Hospital would hang their heads with “inexplicable shame”</a:t>
            </a:r>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172200" y="2146584"/>
            <a:ext cx="4914900" cy="3479231"/>
          </a:xfrm>
        </p:spPr>
      </p:pic>
    </p:spTree>
    <p:extLst>
      <p:ext uri="{BB962C8B-B14F-4D97-AF65-F5344CB8AC3E}">
        <p14:creationId xmlns:p14="http://schemas.microsoft.com/office/powerpoint/2010/main" val="1709940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Malaria Treatment</a:t>
            </a:r>
          </a:p>
        </p:txBody>
      </p:sp>
      <p:sp>
        <p:nvSpPr>
          <p:cNvPr id="3" name="Content Placeholder 2"/>
          <p:cNvSpPr>
            <a:spLocks noGrp="1"/>
          </p:cNvSpPr>
          <p:nvPr>
            <p:ph sz="half" idx="1"/>
          </p:nvPr>
        </p:nvSpPr>
        <p:spPr/>
        <p:txBody>
          <a:bodyPr>
            <a:normAutofit fontScale="92500"/>
          </a:bodyPr>
          <a:lstStyle/>
          <a:p>
            <a:r>
              <a:rPr lang="en-GB" dirty="0"/>
              <a:t>Julius Wagner-</a:t>
            </a:r>
            <a:r>
              <a:rPr lang="en-GB" dirty="0" err="1"/>
              <a:t>Jauregg</a:t>
            </a:r>
            <a:r>
              <a:rPr lang="en-GB" dirty="0"/>
              <a:t> (Nobel Prize Winner)</a:t>
            </a:r>
          </a:p>
          <a:p>
            <a:r>
              <a:rPr lang="en-GB" dirty="0"/>
              <a:t>Fever</a:t>
            </a:r>
          </a:p>
          <a:p>
            <a:r>
              <a:rPr lang="en-GB" dirty="0"/>
              <a:t>Injecting patients with malarial infected blood. This would cause a fever, which would then enable the patient to be cured.</a:t>
            </a:r>
          </a:p>
          <a:p>
            <a:r>
              <a:rPr lang="en-GB" dirty="0"/>
              <a:t>It was used as a treatment for tertiary syphilis because it produced the high fever that had been observed to cure the illness.</a:t>
            </a:r>
          </a:p>
          <a:p>
            <a:r>
              <a:rPr lang="en-GB" dirty="0"/>
              <a:t>15% of patients died after this treatment.</a:t>
            </a:r>
          </a:p>
          <a:p>
            <a:r>
              <a:rPr lang="en-GB" dirty="0"/>
              <a:t>The advent of penicillin brought the end to this treatment.</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97590" y="1600200"/>
            <a:ext cx="4322776" cy="3967480"/>
          </a:xfrm>
        </p:spPr>
      </p:pic>
    </p:spTree>
    <p:extLst>
      <p:ext uri="{BB962C8B-B14F-4D97-AF65-F5344CB8AC3E}">
        <p14:creationId xmlns:p14="http://schemas.microsoft.com/office/powerpoint/2010/main" val="2998449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Treatments</a:t>
            </a:r>
          </a:p>
        </p:txBody>
      </p:sp>
      <p:sp>
        <p:nvSpPr>
          <p:cNvPr id="3" name="Content Placeholder 2"/>
          <p:cNvSpPr>
            <a:spLocks noGrp="1"/>
          </p:cNvSpPr>
          <p:nvPr>
            <p:ph sz="half" idx="1"/>
          </p:nvPr>
        </p:nvSpPr>
        <p:spPr/>
        <p:txBody>
          <a:bodyPr/>
          <a:lstStyle/>
          <a:p>
            <a:r>
              <a:rPr lang="en-GB" dirty="0"/>
              <a:t>Horse Serum (Meningitis)</a:t>
            </a:r>
          </a:p>
          <a:p>
            <a:r>
              <a:rPr lang="en-GB" dirty="0"/>
              <a:t>Barbiturates (Deep Sleep therapy)</a:t>
            </a:r>
          </a:p>
          <a:p>
            <a:r>
              <a:rPr lang="en-GB" dirty="0"/>
              <a:t>Deliberate lowering of temperature </a:t>
            </a:r>
          </a:p>
          <a:p>
            <a:r>
              <a:rPr lang="en-GB" dirty="0"/>
              <a:t>Strychnine, </a:t>
            </a:r>
            <a:r>
              <a:rPr lang="en-GB" dirty="0" err="1"/>
              <a:t>Cynanide</a:t>
            </a:r>
            <a:endParaRPr lang="en-GB" dirty="0"/>
          </a:p>
          <a:p>
            <a:r>
              <a:rPr lang="en-GB" dirty="0"/>
              <a:t>Insulin Shock Therapy</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907685" y="1600200"/>
            <a:ext cx="3443930" cy="4572000"/>
          </a:xfrm>
        </p:spPr>
      </p:pic>
    </p:spTree>
    <p:extLst>
      <p:ext uri="{BB962C8B-B14F-4D97-AF65-F5344CB8AC3E}">
        <p14:creationId xmlns:p14="http://schemas.microsoft.com/office/powerpoint/2010/main" val="3979644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Insulin Shock Therapy</a:t>
            </a:r>
          </a:p>
        </p:txBody>
      </p:sp>
      <p:sp>
        <p:nvSpPr>
          <p:cNvPr id="3" name="Content Placeholder 2"/>
          <p:cNvSpPr>
            <a:spLocks noGrp="1"/>
          </p:cNvSpPr>
          <p:nvPr>
            <p:ph idx="1"/>
          </p:nvPr>
        </p:nvSpPr>
        <p:spPr/>
        <p:txBody>
          <a:bodyPr>
            <a:normAutofit/>
          </a:bodyPr>
          <a:lstStyle/>
          <a:p>
            <a:r>
              <a:rPr lang="en-GB" dirty="0"/>
              <a:t>Manfred </a:t>
            </a:r>
            <a:r>
              <a:rPr lang="en-GB" dirty="0" err="1"/>
              <a:t>Sakel</a:t>
            </a:r>
            <a:r>
              <a:rPr lang="en-GB" dirty="0"/>
              <a:t> (1900-57)</a:t>
            </a:r>
          </a:p>
          <a:p>
            <a:r>
              <a:rPr lang="en-GB" dirty="0">
                <a:latin typeface="Century Gothic" panose="020B0502020202020204" pitchFamily="34" charset="0"/>
              </a:rPr>
              <a:t>“It consists essentially of the production of consecutive daily shocks with very high doses of insulin; these occasionally produce epileptic seizures, but ore frequently produce somnolence or coma, accompanied by profuse perspiration – in any case a clinical picture which would ordinarily be alarming …When we consider, however, that the patients who come to us for treatment are generally looked upon as lost or very seriously ill in any case. I think there is very good justification for attempting a therapy however dangerous, which gives some promise of success”</a:t>
            </a:r>
          </a:p>
        </p:txBody>
      </p:sp>
    </p:spTree>
    <p:extLst>
      <p:ext uri="{BB962C8B-B14F-4D97-AF65-F5344CB8AC3E}">
        <p14:creationId xmlns:p14="http://schemas.microsoft.com/office/powerpoint/2010/main" val="4277383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Insulin Shock Therapy</a:t>
            </a:r>
          </a:p>
        </p:txBody>
      </p:sp>
      <p:sp>
        <p:nvSpPr>
          <p:cNvPr id="3" name="Content Placeholder 2"/>
          <p:cNvSpPr>
            <a:spLocks noGrp="1"/>
          </p:cNvSpPr>
          <p:nvPr>
            <p:ph sz="half" idx="1"/>
          </p:nvPr>
        </p:nvSpPr>
        <p:spPr/>
        <p:txBody>
          <a:bodyPr>
            <a:normAutofit fontScale="92500" lnSpcReduction="20000"/>
          </a:bodyPr>
          <a:lstStyle/>
          <a:p>
            <a:r>
              <a:rPr lang="en-GB" dirty="0"/>
              <a:t>Insulin Trolley</a:t>
            </a:r>
          </a:p>
          <a:p>
            <a:endParaRPr lang="en-GB" dirty="0"/>
          </a:p>
          <a:p>
            <a:pPr marL="457200" indent="-457200">
              <a:buFont typeface="+mj-lt"/>
              <a:buAutoNum type="arabicPeriod"/>
            </a:pPr>
            <a:r>
              <a:rPr lang="en-GB" dirty="0"/>
              <a:t>20 c.c. syringes</a:t>
            </a:r>
          </a:p>
          <a:p>
            <a:pPr marL="457200" indent="-457200">
              <a:buFont typeface="+mj-lt"/>
              <a:buAutoNum type="arabicPeriod"/>
            </a:pPr>
            <a:r>
              <a:rPr lang="en-GB" dirty="0"/>
              <a:t>Nasal and Oesophagus tubes</a:t>
            </a:r>
          </a:p>
          <a:p>
            <a:pPr marL="457200" indent="-457200">
              <a:buFont typeface="+mj-lt"/>
              <a:buAutoNum type="arabicPeriod"/>
            </a:pPr>
            <a:r>
              <a:rPr lang="en-GB" dirty="0"/>
              <a:t>20 c.c. aspirating syringe with connecting tube</a:t>
            </a:r>
          </a:p>
          <a:p>
            <a:pPr marL="457200" indent="-457200">
              <a:buFont typeface="+mj-lt"/>
              <a:buAutoNum type="arabicPeriod"/>
            </a:pPr>
            <a:r>
              <a:rPr lang="en-GB" dirty="0"/>
              <a:t>Blue litmus paper</a:t>
            </a:r>
          </a:p>
          <a:p>
            <a:pPr marL="457200" indent="-457200">
              <a:buFont typeface="+mj-lt"/>
              <a:buAutoNum type="arabicPeriod"/>
            </a:pPr>
            <a:r>
              <a:rPr lang="en-GB" dirty="0"/>
              <a:t>Ampules of 25% glucose</a:t>
            </a:r>
          </a:p>
          <a:p>
            <a:pPr marL="457200" indent="-457200">
              <a:buFont typeface="+mj-lt"/>
              <a:buAutoNum type="arabicPeriod"/>
            </a:pPr>
            <a:r>
              <a:rPr lang="en-GB" dirty="0"/>
              <a:t>Sterile water and files</a:t>
            </a:r>
          </a:p>
          <a:p>
            <a:pPr marL="457200" indent="-457200">
              <a:buFont typeface="+mj-lt"/>
              <a:buAutoNum type="arabicPeriod"/>
            </a:pPr>
            <a:r>
              <a:rPr lang="en-GB" dirty="0"/>
              <a:t>Oil for lubrication</a:t>
            </a:r>
          </a:p>
          <a:p>
            <a:pPr marL="457200" indent="-457200">
              <a:buFont typeface="+mj-lt"/>
              <a:buAutoNum type="arabicPeriod"/>
            </a:pPr>
            <a:r>
              <a:rPr lang="en-GB" dirty="0"/>
              <a:t>Feeding cups</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2451193"/>
            <a:ext cx="4914900" cy="2870014"/>
          </a:xfrm>
        </p:spPr>
      </p:pic>
    </p:spTree>
    <p:extLst>
      <p:ext uri="{BB962C8B-B14F-4D97-AF65-F5344CB8AC3E}">
        <p14:creationId xmlns:p14="http://schemas.microsoft.com/office/powerpoint/2010/main" val="2506848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Insulin Shock Therapy</a:t>
            </a:r>
          </a:p>
        </p:txBody>
      </p:sp>
      <p:sp>
        <p:nvSpPr>
          <p:cNvPr id="3" name="Content Placeholder 2"/>
          <p:cNvSpPr>
            <a:spLocks noGrp="1"/>
          </p:cNvSpPr>
          <p:nvPr>
            <p:ph idx="1"/>
          </p:nvPr>
        </p:nvSpPr>
        <p:spPr/>
        <p:txBody>
          <a:bodyPr/>
          <a:lstStyle/>
          <a:p>
            <a:r>
              <a:rPr lang="en-GB" dirty="0"/>
              <a:t>When given a high dose of insulin, patients would become quiet, they went into a stupor. They were less aggressive and hostile. </a:t>
            </a:r>
          </a:p>
          <a:p>
            <a:r>
              <a:rPr lang="en-GB" dirty="0"/>
              <a:t>Insulin injections led to two to three hours of low blood sugar levels. The patient would then become confused and weak. They would have slurred speech and difficulty walking.</a:t>
            </a:r>
          </a:p>
          <a:p>
            <a:r>
              <a:rPr lang="en-GB" dirty="0"/>
              <a:t>Between 2 and 5% of patients would die from this treatment.</a:t>
            </a:r>
          </a:p>
          <a:p>
            <a:r>
              <a:rPr lang="en-GB" dirty="0"/>
              <a:t>Controlled trials eventually demonstrated the ineffectiveness of this treatment, yet despite this, some hospitals were continuing to use it well into the 1960s.</a:t>
            </a:r>
          </a:p>
          <a:p>
            <a:pPr marL="0" indent="0">
              <a:buNone/>
            </a:pPr>
            <a:endParaRPr lang="en-GB" dirty="0"/>
          </a:p>
        </p:txBody>
      </p:sp>
    </p:spTree>
    <p:extLst>
      <p:ext uri="{BB962C8B-B14F-4D97-AF65-F5344CB8AC3E}">
        <p14:creationId xmlns:p14="http://schemas.microsoft.com/office/powerpoint/2010/main" val="387161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Ugo </a:t>
            </a:r>
            <a:r>
              <a:rPr lang="en-GB" dirty="0" err="1"/>
              <a:t>Cerletti</a:t>
            </a:r>
            <a:r>
              <a:rPr lang="en-GB" dirty="0"/>
              <a:t> (1877-1963) and Lucio Bini (1908-64)</a:t>
            </a:r>
          </a:p>
        </p:txBody>
      </p:sp>
      <p:sp>
        <p:nvSpPr>
          <p:cNvPr id="3" name="Content Placeholder 2"/>
          <p:cNvSpPr>
            <a:spLocks noGrp="1"/>
          </p:cNvSpPr>
          <p:nvPr>
            <p:ph sz="half" idx="1"/>
          </p:nvPr>
        </p:nvSpPr>
        <p:spPr/>
        <p:txBody>
          <a:bodyPr/>
          <a:lstStyle/>
          <a:p>
            <a:r>
              <a:rPr lang="en-GB" dirty="0"/>
              <a:t>April 1938 first human trial of electro-convulsive therapy (ECT)</a:t>
            </a:r>
          </a:p>
          <a:p>
            <a:r>
              <a:rPr lang="en-GB" dirty="0"/>
              <a:t>Succeeded in producing a Grand Mal in a patient (as seen in epileptic fits)</a:t>
            </a:r>
          </a:p>
          <a:p>
            <a:r>
              <a:rPr lang="en-GB" dirty="0"/>
              <a:t>The patient would not be able to recollect what had occurred.</a:t>
            </a:r>
          </a:p>
          <a:p>
            <a:r>
              <a:rPr lang="en-GB" dirty="0"/>
              <a:t>The international community would embrace this form of treatment for mentally ill patients.</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943850" y="2519124"/>
            <a:ext cx="2175510" cy="2946003"/>
          </a:xfrm>
        </p:spPr>
      </p:pic>
    </p:spTree>
    <p:extLst>
      <p:ext uri="{BB962C8B-B14F-4D97-AF65-F5344CB8AC3E}">
        <p14:creationId xmlns:p14="http://schemas.microsoft.com/office/powerpoint/2010/main" val="1778791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4720" y="688846"/>
            <a:ext cx="3917697" cy="2836251"/>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80480" y="688846"/>
            <a:ext cx="4714240" cy="2735241"/>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05580" y="3687689"/>
            <a:ext cx="2760980" cy="2814076"/>
          </a:xfrm>
          <a:prstGeom prst="rect">
            <a:avLst/>
          </a:prstGeom>
        </p:spPr>
      </p:pic>
      <p:sp>
        <p:nvSpPr>
          <p:cNvPr id="8" name="TextBox 7"/>
          <p:cNvSpPr txBox="1"/>
          <p:nvPr/>
        </p:nvSpPr>
        <p:spPr>
          <a:xfrm>
            <a:off x="934720" y="3687689"/>
            <a:ext cx="2519680" cy="369332"/>
          </a:xfrm>
          <a:prstGeom prst="rect">
            <a:avLst/>
          </a:prstGeom>
          <a:noFill/>
        </p:spPr>
        <p:txBody>
          <a:bodyPr wrap="square" rtlCol="0">
            <a:spAutoFit/>
          </a:bodyPr>
          <a:lstStyle/>
          <a:p>
            <a:r>
              <a:rPr lang="en-GB" dirty="0"/>
              <a:t>ECT equipment</a:t>
            </a:r>
          </a:p>
        </p:txBody>
      </p:sp>
      <p:sp>
        <p:nvSpPr>
          <p:cNvPr id="9" name="TextBox 8"/>
          <p:cNvSpPr txBox="1"/>
          <p:nvPr/>
        </p:nvSpPr>
        <p:spPr>
          <a:xfrm>
            <a:off x="8331200" y="3687689"/>
            <a:ext cx="2905760" cy="369332"/>
          </a:xfrm>
          <a:prstGeom prst="rect">
            <a:avLst/>
          </a:prstGeom>
          <a:noFill/>
        </p:spPr>
        <p:txBody>
          <a:bodyPr wrap="square" rtlCol="0">
            <a:spAutoFit/>
          </a:bodyPr>
          <a:lstStyle/>
          <a:p>
            <a:r>
              <a:rPr lang="en-GB" dirty="0"/>
              <a:t>ECT Trolley, one of two.</a:t>
            </a:r>
          </a:p>
        </p:txBody>
      </p:sp>
      <p:sp>
        <p:nvSpPr>
          <p:cNvPr id="10" name="TextBox 9"/>
          <p:cNvSpPr txBox="1"/>
          <p:nvPr/>
        </p:nvSpPr>
        <p:spPr>
          <a:xfrm>
            <a:off x="6969760" y="5831840"/>
            <a:ext cx="3332480" cy="646331"/>
          </a:xfrm>
          <a:prstGeom prst="rect">
            <a:avLst/>
          </a:prstGeom>
          <a:noFill/>
        </p:spPr>
        <p:txBody>
          <a:bodyPr wrap="square" rtlCol="0">
            <a:spAutoFit/>
          </a:bodyPr>
          <a:lstStyle/>
          <a:p>
            <a:r>
              <a:rPr lang="en-GB" dirty="0"/>
              <a:t>One of the first images taken of a patient having ECT</a:t>
            </a:r>
          </a:p>
        </p:txBody>
      </p:sp>
    </p:spTree>
    <p:extLst>
      <p:ext uri="{BB962C8B-B14F-4D97-AF65-F5344CB8AC3E}">
        <p14:creationId xmlns:p14="http://schemas.microsoft.com/office/powerpoint/2010/main" val="1823330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0400" y="576142"/>
            <a:ext cx="7965439" cy="5980321"/>
          </a:xfrm>
          <a:prstGeom prst="rect">
            <a:avLst/>
          </a:prstGeom>
        </p:spPr>
      </p:pic>
    </p:spTree>
    <p:extLst>
      <p:ext uri="{BB962C8B-B14F-4D97-AF65-F5344CB8AC3E}">
        <p14:creationId xmlns:p14="http://schemas.microsoft.com/office/powerpoint/2010/main" val="967101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Lobotomy (Leucotomy)</a:t>
            </a:r>
          </a:p>
        </p:txBody>
      </p:sp>
      <p:sp>
        <p:nvSpPr>
          <p:cNvPr id="3" name="Content Placeholder 2"/>
          <p:cNvSpPr>
            <a:spLocks noGrp="1"/>
          </p:cNvSpPr>
          <p:nvPr>
            <p:ph idx="1"/>
          </p:nvPr>
        </p:nvSpPr>
        <p:spPr/>
        <p:txBody>
          <a:bodyPr>
            <a:normAutofit fontScale="92500"/>
          </a:bodyPr>
          <a:lstStyle/>
          <a:p>
            <a:r>
              <a:rPr lang="en-GB" dirty="0" err="1"/>
              <a:t>Egas</a:t>
            </a:r>
            <a:r>
              <a:rPr lang="en-GB" dirty="0"/>
              <a:t> Moniz (1874-1955) and colleague Pedro Almeida Lima (1903-86)</a:t>
            </a:r>
          </a:p>
          <a:p>
            <a:r>
              <a:rPr lang="en-GB" dirty="0"/>
              <a:t>Initially involved drilling holes into the skull, injecting a dose of alcohol into the frontal lobe to destroy the brain tissue in that area.</a:t>
            </a:r>
          </a:p>
          <a:p>
            <a:r>
              <a:rPr lang="en-GB" dirty="0"/>
              <a:t>Contentious at the time and challenged, but nevertheless Moniz continued with the treatment, stating that he had a 70% improvement rate with schizophrenic patients.</a:t>
            </a:r>
          </a:p>
          <a:p>
            <a:r>
              <a:rPr lang="en-GB" dirty="0"/>
              <a:t>Walter Freeman (18895-1977) and James Watts (1904-94) American neurosurgeons began performing the operation on American patients.</a:t>
            </a:r>
          </a:p>
          <a:p>
            <a:r>
              <a:rPr lang="en-GB" dirty="0"/>
              <a:t>Modification of the operation, bore through the skull and cut the frontal lobes with a knife. </a:t>
            </a:r>
          </a:p>
          <a:p>
            <a:r>
              <a:rPr lang="en-GB" dirty="0"/>
              <a:t>They couldn’t decide how much tissue to cut!</a:t>
            </a:r>
          </a:p>
          <a:p>
            <a:r>
              <a:rPr lang="en-GB" dirty="0"/>
              <a:t>They would cut until they were seeing a change in the patient’s behaviour.</a:t>
            </a:r>
          </a:p>
          <a:p>
            <a:r>
              <a:rPr lang="en-GB" dirty="0"/>
              <a:t>Therefore the operation was performed under local anaesthetic.</a:t>
            </a:r>
          </a:p>
        </p:txBody>
      </p:sp>
    </p:spTree>
    <p:extLst>
      <p:ext uri="{BB962C8B-B14F-4D97-AF65-F5344CB8AC3E}">
        <p14:creationId xmlns:p14="http://schemas.microsoft.com/office/powerpoint/2010/main" val="669219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Lobotomy</a:t>
            </a:r>
          </a:p>
        </p:txBody>
      </p:sp>
      <p:sp>
        <p:nvSpPr>
          <p:cNvPr id="3" name="Content Placeholder 2"/>
          <p:cNvSpPr>
            <a:spLocks noGrp="1"/>
          </p:cNvSpPr>
          <p:nvPr>
            <p:ph sz="half" idx="1"/>
          </p:nvPr>
        </p:nvSpPr>
        <p:spPr/>
        <p:txBody>
          <a:bodyPr/>
          <a:lstStyle/>
          <a:p>
            <a:r>
              <a:rPr lang="en-GB" dirty="0"/>
              <a:t>These are the surgical </a:t>
            </a:r>
            <a:r>
              <a:rPr lang="en-GB" dirty="0" err="1"/>
              <a:t>instruements</a:t>
            </a:r>
            <a:r>
              <a:rPr lang="en-GB" dirty="0"/>
              <a:t> used in lobotomy</a:t>
            </a:r>
          </a:p>
          <a:p>
            <a:r>
              <a:rPr lang="en-GB" dirty="0"/>
              <a:t>It was seen as the miracle cure of patients with mental illness </a:t>
            </a:r>
          </a:p>
          <a:p>
            <a:r>
              <a:rPr lang="en-GB" dirty="0"/>
              <a:t>Centres across the UK, including North Wales.</a:t>
            </a:r>
          </a:p>
          <a:p>
            <a:r>
              <a:rPr lang="en-GB" dirty="0"/>
              <a:t>One of the most prolific surgeons was Sir Wylie </a:t>
            </a:r>
            <a:r>
              <a:rPr lang="en-GB" dirty="0" err="1"/>
              <a:t>McKissock</a:t>
            </a:r>
            <a:r>
              <a:rPr lang="en-GB" dirty="0"/>
              <a:t> – Atkinson Morley Hospital in Wimbledon.</a:t>
            </a:r>
          </a:p>
          <a:p>
            <a:r>
              <a:rPr lang="en-GB" dirty="0"/>
              <a:t>Possibly performed over 3,000 lobotomies and could do them in five minutes.</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770257" y="1824502"/>
            <a:ext cx="3060303" cy="4108938"/>
          </a:xfrm>
        </p:spPr>
      </p:pic>
    </p:spTree>
    <p:extLst>
      <p:ext uri="{BB962C8B-B14F-4D97-AF65-F5344CB8AC3E}">
        <p14:creationId xmlns:p14="http://schemas.microsoft.com/office/powerpoint/2010/main" val="1619177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Lobotomy</a:t>
            </a:r>
          </a:p>
        </p:txBody>
      </p:sp>
      <p:sp>
        <p:nvSpPr>
          <p:cNvPr id="3" name="Content Placeholder 2"/>
          <p:cNvSpPr>
            <a:spLocks noGrp="1"/>
          </p:cNvSpPr>
          <p:nvPr>
            <p:ph sz="half" idx="1"/>
          </p:nvPr>
        </p:nvSpPr>
        <p:spPr/>
        <p:txBody>
          <a:bodyPr/>
          <a:lstStyle/>
          <a:p>
            <a:r>
              <a:rPr lang="en-GB" dirty="0" err="1"/>
              <a:t>Egaz</a:t>
            </a:r>
            <a:r>
              <a:rPr lang="en-GB" dirty="0"/>
              <a:t> Moniz won the Nobel prize for his invention in 1949.</a:t>
            </a:r>
          </a:p>
          <a:p>
            <a:r>
              <a:rPr lang="en-GB" dirty="0"/>
              <a:t>This was around the peak of the treatment.</a:t>
            </a:r>
          </a:p>
          <a:p>
            <a:r>
              <a:rPr lang="en-GB" dirty="0"/>
              <a:t>It then started to fall out of favour, partly because of the introduction of psychiatric drugs, but also because of the public and professional backlash that was developing.</a:t>
            </a:r>
          </a:p>
          <a:p>
            <a:r>
              <a:rPr lang="en-GB" dirty="0"/>
              <a:t>Literature and Film.</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343650" y="2171700"/>
            <a:ext cx="4572000" cy="3429000"/>
          </a:xfrm>
        </p:spPr>
      </p:pic>
    </p:spTree>
    <p:extLst>
      <p:ext uri="{BB962C8B-B14F-4D97-AF65-F5344CB8AC3E}">
        <p14:creationId xmlns:p14="http://schemas.microsoft.com/office/powerpoint/2010/main" val="3205884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Summary</a:t>
            </a:r>
          </a:p>
        </p:txBody>
      </p:sp>
      <p:sp>
        <p:nvSpPr>
          <p:cNvPr id="6" name="Content Placeholder 5"/>
          <p:cNvSpPr>
            <a:spLocks noGrp="1"/>
          </p:cNvSpPr>
          <p:nvPr>
            <p:ph idx="1"/>
          </p:nvPr>
        </p:nvSpPr>
        <p:spPr/>
        <p:txBody>
          <a:bodyPr/>
          <a:lstStyle/>
          <a:p>
            <a:endParaRPr lang="en-GB"/>
          </a:p>
        </p:txBody>
      </p:sp>
    </p:spTree>
    <p:extLst>
      <p:ext uri="{BB962C8B-B14F-4D97-AF65-F5344CB8AC3E}">
        <p14:creationId xmlns:p14="http://schemas.microsoft.com/office/powerpoint/2010/main" val="1713489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4873beb7-5857-4685-be1f-d57550cc96cc"/>
    <ds:schemaRef ds:uri="http://schemas.openxmlformats.org/package/2006/metadata/core-properties"/>
    <ds:schemaRef ds:uri="http://schemas.microsoft.com/office/2006/metadata/properties"/>
    <ds:schemaRef ds:uri="http://schemas.microsoft.com/office/2006/documentManagement/types"/>
    <ds:schemaRef ds:uri="http://purl.org/dc/terms/"/>
    <ds:schemaRef ds:uri="http://purl.org/dc/elements/1.1/"/>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632</TotalTime>
  <Words>1381</Words>
  <Application>Microsoft Office PowerPoint</Application>
  <PresentationFormat>Widescreen</PresentationFormat>
  <Paragraphs>137</Paragraphs>
  <Slides>23</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Century Gothic</vt:lpstr>
      <vt:lpstr>Euphemia</vt:lpstr>
      <vt:lpstr>Plantagenet Cherokee</vt:lpstr>
      <vt:lpstr>Wingdings</vt:lpstr>
      <vt:lpstr>Academic Literature 16x9</vt:lpstr>
      <vt:lpstr>The search for a cure</vt:lpstr>
      <vt:lpstr>Aims</vt:lpstr>
      <vt:lpstr>The Effects of the First World War</vt:lpstr>
      <vt:lpstr>Daily Trauma</vt:lpstr>
      <vt:lpstr>Survivors – Siegfried Sassoon</vt:lpstr>
      <vt:lpstr>Mental Cases – Wilfred Owen</vt:lpstr>
      <vt:lpstr>Otto Dix (1891- 1969)</vt:lpstr>
      <vt:lpstr>Shell Shock</vt:lpstr>
      <vt:lpstr>Shell Shock</vt:lpstr>
      <vt:lpstr>Shell Shock</vt:lpstr>
      <vt:lpstr>Treatment of Shell Shock</vt:lpstr>
      <vt:lpstr>Malaria Treatment</vt:lpstr>
      <vt:lpstr>Treatments</vt:lpstr>
      <vt:lpstr>Insulin Shock Therapy</vt:lpstr>
      <vt:lpstr>Insulin Shock Therapy</vt:lpstr>
      <vt:lpstr>Insulin Shock Therapy</vt:lpstr>
      <vt:lpstr>Ugo Cerletti (1877-1963) and Lucio Bini (1908-64)</vt:lpstr>
      <vt:lpstr>PowerPoint Presentation</vt:lpstr>
      <vt:lpstr>PowerPoint Presentation</vt:lpstr>
      <vt:lpstr>Lobotomy (Leucotomy)</vt:lpstr>
      <vt:lpstr>Lobotomy</vt:lpstr>
      <vt:lpstr>Lobotomy</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Desperate Remedies</dc:title>
  <dc:creator>Catherine Slade</dc:creator>
  <cp:lastModifiedBy>Catherine Slade</cp:lastModifiedBy>
  <cp:revision>16</cp:revision>
  <dcterms:created xsi:type="dcterms:W3CDTF">2017-03-24T10:32:58Z</dcterms:created>
  <dcterms:modified xsi:type="dcterms:W3CDTF">2017-03-27T16:39:55Z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