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69" r:id="rId5"/>
    <p:sldId id="271" r:id="rId6"/>
    <p:sldId id="259" r:id="rId7"/>
    <p:sldId id="272" r:id="rId8"/>
    <p:sldId id="273" r:id="rId9"/>
    <p:sldId id="274" r:id="rId10"/>
    <p:sldId id="265" r:id="rId11"/>
    <p:sldId id="266" r:id="rId12"/>
    <p:sldId id="267" r:id="rId13"/>
    <p:sldId id="275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24" autoAdjust="0"/>
  </p:normalViewPr>
  <p:slideViewPr>
    <p:cSldViewPr snapToGrid="0">
      <p:cViewPr varScale="1">
        <p:scale>
          <a:sx n="108" d="100"/>
          <a:sy n="108" d="100"/>
        </p:scale>
        <p:origin x="67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2A1FDA-BFCE-4E57-A168-7399D87D132C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688DB2-5CA7-420D-B7AD-7AAD22798999}">
      <dgm:prSet/>
      <dgm:spPr/>
      <dgm:t>
        <a:bodyPr/>
        <a:lstStyle/>
        <a:p>
          <a:r>
            <a:rPr lang="en-GB" b="0" i="0" dirty="0"/>
            <a:t>Culture and Language</a:t>
          </a:r>
          <a:endParaRPr lang="en-US" dirty="0"/>
        </a:p>
      </dgm:t>
    </dgm:pt>
    <dgm:pt modelId="{DBE8BD68-9D17-4550-862C-983ED1652295}" type="parTrans" cxnId="{EEFE3C52-1E65-49D2-B076-85E68CE2AE1C}">
      <dgm:prSet/>
      <dgm:spPr/>
      <dgm:t>
        <a:bodyPr/>
        <a:lstStyle/>
        <a:p>
          <a:endParaRPr lang="en-US"/>
        </a:p>
      </dgm:t>
    </dgm:pt>
    <dgm:pt modelId="{0D8623FA-AAAB-4DB5-893F-E7731B692503}" type="sibTrans" cxnId="{EEFE3C52-1E65-49D2-B076-85E68CE2AE1C}">
      <dgm:prSet/>
      <dgm:spPr/>
      <dgm:t>
        <a:bodyPr/>
        <a:lstStyle/>
        <a:p>
          <a:endParaRPr lang="en-US"/>
        </a:p>
      </dgm:t>
    </dgm:pt>
    <dgm:pt modelId="{0547E6EC-15DC-4297-AB9C-49EEA399C379}">
      <dgm:prSet/>
      <dgm:spPr/>
      <dgm:t>
        <a:bodyPr/>
        <a:lstStyle/>
        <a:p>
          <a:r>
            <a:rPr lang="en-GB" b="0" i="0" dirty="0"/>
            <a:t>Political System</a:t>
          </a:r>
          <a:endParaRPr lang="en-US" dirty="0"/>
        </a:p>
      </dgm:t>
    </dgm:pt>
    <dgm:pt modelId="{D3274D37-D99A-42BB-A8AB-D37D23A24AC2}" type="parTrans" cxnId="{33B1F9CE-A601-4755-B2A3-946DFD468D11}">
      <dgm:prSet/>
      <dgm:spPr/>
      <dgm:t>
        <a:bodyPr/>
        <a:lstStyle/>
        <a:p>
          <a:endParaRPr lang="en-US"/>
        </a:p>
      </dgm:t>
    </dgm:pt>
    <dgm:pt modelId="{A4B5CB40-1781-4E59-B04C-D9E46974083D}" type="sibTrans" cxnId="{33B1F9CE-A601-4755-B2A3-946DFD468D11}">
      <dgm:prSet/>
      <dgm:spPr/>
      <dgm:t>
        <a:bodyPr/>
        <a:lstStyle/>
        <a:p>
          <a:endParaRPr lang="en-US"/>
        </a:p>
      </dgm:t>
    </dgm:pt>
    <dgm:pt modelId="{26B8B8F3-F2CE-4714-8252-CA5144391635}">
      <dgm:prSet/>
      <dgm:spPr/>
      <dgm:t>
        <a:bodyPr/>
        <a:lstStyle/>
        <a:p>
          <a:r>
            <a:rPr lang="en-GB" b="0" i="0" dirty="0"/>
            <a:t>Economic System</a:t>
          </a:r>
          <a:endParaRPr lang="en-US" dirty="0"/>
        </a:p>
      </dgm:t>
    </dgm:pt>
    <dgm:pt modelId="{6FB82FA4-EE5B-410C-9908-24D69711461D}" type="parTrans" cxnId="{6E171429-9048-4A41-A101-3AF33EBBE291}">
      <dgm:prSet/>
      <dgm:spPr/>
      <dgm:t>
        <a:bodyPr/>
        <a:lstStyle/>
        <a:p>
          <a:endParaRPr lang="en-US"/>
        </a:p>
      </dgm:t>
    </dgm:pt>
    <dgm:pt modelId="{82722D7E-EDCD-4C12-80DE-292FFEFEDD7E}" type="sibTrans" cxnId="{6E171429-9048-4A41-A101-3AF33EBBE291}">
      <dgm:prSet/>
      <dgm:spPr/>
      <dgm:t>
        <a:bodyPr/>
        <a:lstStyle/>
        <a:p>
          <a:endParaRPr lang="en-US"/>
        </a:p>
      </dgm:t>
    </dgm:pt>
    <dgm:pt modelId="{D1E66D37-74F4-4917-BF7B-AD4CBDD5E318}">
      <dgm:prSet/>
      <dgm:spPr/>
      <dgm:t>
        <a:bodyPr/>
        <a:lstStyle/>
        <a:p>
          <a:r>
            <a:rPr lang="en-GB" b="0" i="0" dirty="0"/>
            <a:t>Religion and Beliefs</a:t>
          </a:r>
          <a:endParaRPr lang="en-US" dirty="0"/>
        </a:p>
      </dgm:t>
    </dgm:pt>
    <dgm:pt modelId="{9FD383A8-3879-442E-8021-2D738A713A74}" type="parTrans" cxnId="{AA6268CB-ED8E-4632-9BF9-D2E7B675B930}">
      <dgm:prSet/>
      <dgm:spPr/>
      <dgm:t>
        <a:bodyPr/>
        <a:lstStyle/>
        <a:p>
          <a:endParaRPr lang="en-US"/>
        </a:p>
      </dgm:t>
    </dgm:pt>
    <dgm:pt modelId="{54B9C39C-321E-4FD3-AB93-986BA5F04C79}" type="sibTrans" cxnId="{AA6268CB-ED8E-4632-9BF9-D2E7B675B930}">
      <dgm:prSet/>
      <dgm:spPr/>
      <dgm:t>
        <a:bodyPr/>
        <a:lstStyle/>
        <a:p>
          <a:endParaRPr lang="en-US"/>
        </a:p>
      </dgm:t>
    </dgm:pt>
    <dgm:pt modelId="{2D044A56-3457-4260-A19C-ABC2B2687D40}">
      <dgm:prSet/>
      <dgm:spPr/>
      <dgm:t>
        <a:bodyPr/>
        <a:lstStyle/>
        <a:p>
          <a:r>
            <a:rPr lang="en-GB" b="0" i="0" dirty="0"/>
            <a:t>Population and Density</a:t>
          </a:r>
          <a:endParaRPr lang="en-US" dirty="0"/>
        </a:p>
      </dgm:t>
    </dgm:pt>
    <dgm:pt modelId="{D1FB17C2-8156-4071-8072-062C50519B3F}" type="parTrans" cxnId="{23B7D6EE-5FD1-4449-A636-3D860C55DD54}">
      <dgm:prSet/>
      <dgm:spPr/>
      <dgm:t>
        <a:bodyPr/>
        <a:lstStyle/>
        <a:p>
          <a:endParaRPr lang="en-US"/>
        </a:p>
      </dgm:t>
    </dgm:pt>
    <dgm:pt modelId="{01D466F9-5AEF-4E59-8064-57124671C366}" type="sibTrans" cxnId="{23B7D6EE-5FD1-4449-A636-3D860C55DD54}">
      <dgm:prSet/>
      <dgm:spPr/>
      <dgm:t>
        <a:bodyPr/>
        <a:lstStyle/>
        <a:p>
          <a:endParaRPr lang="en-US"/>
        </a:p>
      </dgm:t>
    </dgm:pt>
    <dgm:pt modelId="{FD41994E-4B6C-4305-82D1-2F20B766298E}" type="pres">
      <dgm:prSet presAssocID="{E52A1FDA-BFCE-4E57-A168-7399D87D132C}" presName="linear" presStyleCnt="0">
        <dgm:presLayoutVars>
          <dgm:dir/>
          <dgm:animLvl val="lvl"/>
          <dgm:resizeHandles val="exact"/>
        </dgm:presLayoutVars>
      </dgm:prSet>
      <dgm:spPr/>
    </dgm:pt>
    <dgm:pt modelId="{8B6FBE70-F803-49B5-A3E6-8D843AC9E7F0}" type="pres">
      <dgm:prSet presAssocID="{CB688DB2-5CA7-420D-B7AD-7AAD22798999}" presName="parentLin" presStyleCnt="0"/>
      <dgm:spPr/>
    </dgm:pt>
    <dgm:pt modelId="{88445B3F-7697-4922-B9C5-96778AE480B6}" type="pres">
      <dgm:prSet presAssocID="{CB688DB2-5CA7-420D-B7AD-7AAD22798999}" presName="parentLeftMargin" presStyleLbl="node1" presStyleIdx="0" presStyleCnt="5"/>
      <dgm:spPr/>
    </dgm:pt>
    <dgm:pt modelId="{6BBF02F9-6253-4FD3-9BF5-6C359AA14F3B}" type="pres">
      <dgm:prSet presAssocID="{CB688DB2-5CA7-420D-B7AD-7AAD2279899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05EF3CA-E1F8-417F-9EA8-712DD613FE77}" type="pres">
      <dgm:prSet presAssocID="{CB688DB2-5CA7-420D-B7AD-7AAD22798999}" presName="negativeSpace" presStyleCnt="0"/>
      <dgm:spPr/>
    </dgm:pt>
    <dgm:pt modelId="{CAB8EB40-1F8B-4405-A6AA-363C46F1004D}" type="pres">
      <dgm:prSet presAssocID="{CB688DB2-5CA7-420D-B7AD-7AAD22798999}" presName="childText" presStyleLbl="conFgAcc1" presStyleIdx="0" presStyleCnt="5">
        <dgm:presLayoutVars>
          <dgm:bulletEnabled val="1"/>
        </dgm:presLayoutVars>
      </dgm:prSet>
      <dgm:spPr/>
    </dgm:pt>
    <dgm:pt modelId="{9D10CC64-10FD-433E-87A9-178064F2C85A}" type="pres">
      <dgm:prSet presAssocID="{0D8623FA-AAAB-4DB5-893F-E7731B692503}" presName="spaceBetweenRectangles" presStyleCnt="0"/>
      <dgm:spPr/>
    </dgm:pt>
    <dgm:pt modelId="{0186ECD4-1085-41B4-A3B8-FDBC5A1452AD}" type="pres">
      <dgm:prSet presAssocID="{0547E6EC-15DC-4297-AB9C-49EEA399C379}" presName="parentLin" presStyleCnt="0"/>
      <dgm:spPr/>
    </dgm:pt>
    <dgm:pt modelId="{D64D245C-2A14-41A0-B975-29B1558A7E80}" type="pres">
      <dgm:prSet presAssocID="{0547E6EC-15DC-4297-AB9C-49EEA399C379}" presName="parentLeftMargin" presStyleLbl="node1" presStyleIdx="0" presStyleCnt="5"/>
      <dgm:spPr/>
    </dgm:pt>
    <dgm:pt modelId="{9C292FA5-39B7-49B1-84B9-179901E7E601}" type="pres">
      <dgm:prSet presAssocID="{0547E6EC-15DC-4297-AB9C-49EEA399C37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B000019-0D2E-4A7D-8846-60431C7AC259}" type="pres">
      <dgm:prSet presAssocID="{0547E6EC-15DC-4297-AB9C-49EEA399C379}" presName="negativeSpace" presStyleCnt="0"/>
      <dgm:spPr/>
    </dgm:pt>
    <dgm:pt modelId="{AE248429-4D04-40D1-B34A-E7CD48668C15}" type="pres">
      <dgm:prSet presAssocID="{0547E6EC-15DC-4297-AB9C-49EEA399C379}" presName="childText" presStyleLbl="conFgAcc1" presStyleIdx="1" presStyleCnt="5">
        <dgm:presLayoutVars>
          <dgm:bulletEnabled val="1"/>
        </dgm:presLayoutVars>
      </dgm:prSet>
      <dgm:spPr/>
    </dgm:pt>
    <dgm:pt modelId="{706B5E0B-FD6E-4E1D-90E0-8677AD4DC7A8}" type="pres">
      <dgm:prSet presAssocID="{A4B5CB40-1781-4E59-B04C-D9E46974083D}" presName="spaceBetweenRectangles" presStyleCnt="0"/>
      <dgm:spPr/>
    </dgm:pt>
    <dgm:pt modelId="{2A937673-781A-45A6-9694-0D9272042305}" type="pres">
      <dgm:prSet presAssocID="{26B8B8F3-F2CE-4714-8252-CA5144391635}" presName="parentLin" presStyleCnt="0"/>
      <dgm:spPr/>
    </dgm:pt>
    <dgm:pt modelId="{C646BEB8-E121-48A0-9590-3484353C3EB1}" type="pres">
      <dgm:prSet presAssocID="{26B8B8F3-F2CE-4714-8252-CA5144391635}" presName="parentLeftMargin" presStyleLbl="node1" presStyleIdx="1" presStyleCnt="5"/>
      <dgm:spPr/>
    </dgm:pt>
    <dgm:pt modelId="{CC9C7C80-4297-49D3-81DE-1AF507665BE2}" type="pres">
      <dgm:prSet presAssocID="{26B8B8F3-F2CE-4714-8252-CA514439163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D09CE90-E25A-49D7-A511-B2AAABD11957}" type="pres">
      <dgm:prSet presAssocID="{26B8B8F3-F2CE-4714-8252-CA5144391635}" presName="negativeSpace" presStyleCnt="0"/>
      <dgm:spPr/>
    </dgm:pt>
    <dgm:pt modelId="{35194FCC-7381-49A1-99AD-A9DF566D4644}" type="pres">
      <dgm:prSet presAssocID="{26B8B8F3-F2CE-4714-8252-CA5144391635}" presName="childText" presStyleLbl="conFgAcc1" presStyleIdx="2" presStyleCnt="5">
        <dgm:presLayoutVars>
          <dgm:bulletEnabled val="1"/>
        </dgm:presLayoutVars>
      </dgm:prSet>
      <dgm:spPr/>
    </dgm:pt>
    <dgm:pt modelId="{EAAB1C77-F50D-4AF1-9D94-955FBA613201}" type="pres">
      <dgm:prSet presAssocID="{82722D7E-EDCD-4C12-80DE-292FFEFEDD7E}" presName="spaceBetweenRectangles" presStyleCnt="0"/>
      <dgm:spPr/>
    </dgm:pt>
    <dgm:pt modelId="{4D887BE1-AF15-4060-91F7-B8A242648FE1}" type="pres">
      <dgm:prSet presAssocID="{D1E66D37-74F4-4917-BF7B-AD4CBDD5E318}" presName="parentLin" presStyleCnt="0"/>
      <dgm:spPr/>
    </dgm:pt>
    <dgm:pt modelId="{47113AB1-DB8E-4B16-81BB-E570E7909923}" type="pres">
      <dgm:prSet presAssocID="{D1E66D37-74F4-4917-BF7B-AD4CBDD5E318}" presName="parentLeftMargin" presStyleLbl="node1" presStyleIdx="2" presStyleCnt="5"/>
      <dgm:spPr/>
    </dgm:pt>
    <dgm:pt modelId="{863F6CD3-FEB4-44EF-9812-F79C0A3A4BAE}" type="pres">
      <dgm:prSet presAssocID="{D1E66D37-74F4-4917-BF7B-AD4CBDD5E31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AFA78EF-6357-4422-85E4-93556B652221}" type="pres">
      <dgm:prSet presAssocID="{D1E66D37-74F4-4917-BF7B-AD4CBDD5E318}" presName="negativeSpace" presStyleCnt="0"/>
      <dgm:spPr/>
    </dgm:pt>
    <dgm:pt modelId="{BC221DCC-B95B-4FB5-8DDA-DFEFF8EB7B3B}" type="pres">
      <dgm:prSet presAssocID="{D1E66D37-74F4-4917-BF7B-AD4CBDD5E318}" presName="childText" presStyleLbl="conFgAcc1" presStyleIdx="3" presStyleCnt="5">
        <dgm:presLayoutVars>
          <dgm:bulletEnabled val="1"/>
        </dgm:presLayoutVars>
      </dgm:prSet>
      <dgm:spPr/>
    </dgm:pt>
    <dgm:pt modelId="{F0DB5FD2-482B-46BB-AE4F-FD1C7BE61E72}" type="pres">
      <dgm:prSet presAssocID="{54B9C39C-321E-4FD3-AB93-986BA5F04C79}" presName="spaceBetweenRectangles" presStyleCnt="0"/>
      <dgm:spPr/>
    </dgm:pt>
    <dgm:pt modelId="{F8AB3BA8-A7D5-470B-A924-9F84C20274E8}" type="pres">
      <dgm:prSet presAssocID="{2D044A56-3457-4260-A19C-ABC2B2687D40}" presName="parentLin" presStyleCnt="0"/>
      <dgm:spPr/>
    </dgm:pt>
    <dgm:pt modelId="{A8C83BE4-F952-44F6-B958-0BED07B6981D}" type="pres">
      <dgm:prSet presAssocID="{2D044A56-3457-4260-A19C-ABC2B2687D40}" presName="parentLeftMargin" presStyleLbl="node1" presStyleIdx="3" presStyleCnt="5"/>
      <dgm:spPr/>
    </dgm:pt>
    <dgm:pt modelId="{5919076F-BDC0-43FC-87B7-BED020A35C73}" type="pres">
      <dgm:prSet presAssocID="{2D044A56-3457-4260-A19C-ABC2B2687D40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7315CBB-3048-44AF-A77C-FD77A1F33820}" type="pres">
      <dgm:prSet presAssocID="{2D044A56-3457-4260-A19C-ABC2B2687D40}" presName="negativeSpace" presStyleCnt="0"/>
      <dgm:spPr/>
    </dgm:pt>
    <dgm:pt modelId="{08C60F79-C518-4D7A-9B04-B7C9CE2ECF3C}" type="pres">
      <dgm:prSet presAssocID="{2D044A56-3457-4260-A19C-ABC2B2687D40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5CF9A28-0E0D-40D0-A0AC-C7EDD2E3B557}" type="presOf" srcId="{CB688DB2-5CA7-420D-B7AD-7AAD22798999}" destId="{88445B3F-7697-4922-B9C5-96778AE480B6}" srcOrd="0" destOrd="0" presId="urn:microsoft.com/office/officeart/2005/8/layout/list1"/>
    <dgm:cxn modelId="{6E171429-9048-4A41-A101-3AF33EBBE291}" srcId="{E52A1FDA-BFCE-4E57-A168-7399D87D132C}" destId="{26B8B8F3-F2CE-4714-8252-CA5144391635}" srcOrd="2" destOrd="0" parTransId="{6FB82FA4-EE5B-410C-9908-24D69711461D}" sibTransId="{82722D7E-EDCD-4C12-80DE-292FFEFEDD7E}"/>
    <dgm:cxn modelId="{E2331437-21A8-4AFA-B11D-7463BE9562E1}" type="presOf" srcId="{0547E6EC-15DC-4297-AB9C-49EEA399C379}" destId="{9C292FA5-39B7-49B1-84B9-179901E7E601}" srcOrd="1" destOrd="0" presId="urn:microsoft.com/office/officeart/2005/8/layout/list1"/>
    <dgm:cxn modelId="{34BCCA47-2E14-4C70-8D74-ED1FFC94F2A4}" type="presOf" srcId="{D1E66D37-74F4-4917-BF7B-AD4CBDD5E318}" destId="{47113AB1-DB8E-4B16-81BB-E570E7909923}" srcOrd="0" destOrd="0" presId="urn:microsoft.com/office/officeart/2005/8/layout/list1"/>
    <dgm:cxn modelId="{8328D048-6014-4517-B6A5-940F5B0F5762}" type="presOf" srcId="{26B8B8F3-F2CE-4714-8252-CA5144391635}" destId="{CC9C7C80-4297-49D3-81DE-1AF507665BE2}" srcOrd="1" destOrd="0" presId="urn:microsoft.com/office/officeart/2005/8/layout/list1"/>
    <dgm:cxn modelId="{87317D6D-ADBA-4C9D-AA26-2622EFC22E4F}" type="presOf" srcId="{E52A1FDA-BFCE-4E57-A168-7399D87D132C}" destId="{FD41994E-4B6C-4305-82D1-2F20B766298E}" srcOrd="0" destOrd="0" presId="urn:microsoft.com/office/officeart/2005/8/layout/list1"/>
    <dgm:cxn modelId="{EEFE3C52-1E65-49D2-B076-85E68CE2AE1C}" srcId="{E52A1FDA-BFCE-4E57-A168-7399D87D132C}" destId="{CB688DB2-5CA7-420D-B7AD-7AAD22798999}" srcOrd="0" destOrd="0" parTransId="{DBE8BD68-9D17-4550-862C-983ED1652295}" sibTransId="{0D8623FA-AAAB-4DB5-893F-E7731B692503}"/>
    <dgm:cxn modelId="{623D598C-6D3D-4649-AC62-4D4712BF7135}" type="presOf" srcId="{CB688DB2-5CA7-420D-B7AD-7AAD22798999}" destId="{6BBF02F9-6253-4FD3-9BF5-6C359AA14F3B}" srcOrd="1" destOrd="0" presId="urn:microsoft.com/office/officeart/2005/8/layout/list1"/>
    <dgm:cxn modelId="{D99DC78F-CCFF-4003-9C49-D237EA5A97C1}" type="presOf" srcId="{0547E6EC-15DC-4297-AB9C-49EEA399C379}" destId="{D64D245C-2A14-41A0-B975-29B1558A7E80}" srcOrd="0" destOrd="0" presId="urn:microsoft.com/office/officeart/2005/8/layout/list1"/>
    <dgm:cxn modelId="{AA6268CB-ED8E-4632-9BF9-D2E7B675B930}" srcId="{E52A1FDA-BFCE-4E57-A168-7399D87D132C}" destId="{D1E66D37-74F4-4917-BF7B-AD4CBDD5E318}" srcOrd="3" destOrd="0" parTransId="{9FD383A8-3879-442E-8021-2D738A713A74}" sibTransId="{54B9C39C-321E-4FD3-AB93-986BA5F04C79}"/>
    <dgm:cxn modelId="{33B1F9CE-A601-4755-B2A3-946DFD468D11}" srcId="{E52A1FDA-BFCE-4E57-A168-7399D87D132C}" destId="{0547E6EC-15DC-4297-AB9C-49EEA399C379}" srcOrd="1" destOrd="0" parTransId="{D3274D37-D99A-42BB-A8AB-D37D23A24AC2}" sibTransId="{A4B5CB40-1781-4E59-B04C-D9E46974083D}"/>
    <dgm:cxn modelId="{C31853E1-8E2A-4B1E-8D96-7166A52389AA}" type="presOf" srcId="{D1E66D37-74F4-4917-BF7B-AD4CBDD5E318}" destId="{863F6CD3-FEB4-44EF-9812-F79C0A3A4BAE}" srcOrd="1" destOrd="0" presId="urn:microsoft.com/office/officeart/2005/8/layout/list1"/>
    <dgm:cxn modelId="{23B7D6EE-5FD1-4449-A636-3D860C55DD54}" srcId="{E52A1FDA-BFCE-4E57-A168-7399D87D132C}" destId="{2D044A56-3457-4260-A19C-ABC2B2687D40}" srcOrd="4" destOrd="0" parTransId="{D1FB17C2-8156-4071-8072-062C50519B3F}" sibTransId="{01D466F9-5AEF-4E59-8064-57124671C366}"/>
    <dgm:cxn modelId="{3729CFF4-23CB-4494-8ADA-DEA7A47B859F}" type="presOf" srcId="{2D044A56-3457-4260-A19C-ABC2B2687D40}" destId="{A8C83BE4-F952-44F6-B958-0BED07B6981D}" srcOrd="0" destOrd="0" presId="urn:microsoft.com/office/officeart/2005/8/layout/list1"/>
    <dgm:cxn modelId="{5ECF63F5-D6C0-4C2C-979C-A218A1FF4351}" type="presOf" srcId="{26B8B8F3-F2CE-4714-8252-CA5144391635}" destId="{C646BEB8-E121-48A0-9590-3484353C3EB1}" srcOrd="0" destOrd="0" presId="urn:microsoft.com/office/officeart/2005/8/layout/list1"/>
    <dgm:cxn modelId="{2224B8FA-F3A1-4E05-92A8-2D50A1F15638}" type="presOf" srcId="{2D044A56-3457-4260-A19C-ABC2B2687D40}" destId="{5919076F-BDC0-43FC-87B7-BED020A35C73}" srcOrd="1" destOrd="0" presId="urn:microsoft.com/office/officeart/2005/8/layout/list1"/>
    <dgm:cxn modelId="{A6ADCCDF-CADB-4651-9F59-5DC68139B838}" type="presParOf" srcId="{FD41994E-4B6C-4305-82D1-2F20B766298E}" destId="{8B6FBE70-F803-49B5-A3E6-8D843AC9E7F0}" srcOrd="0" destOrd="0" presId="urn:microsoft.com/office/officeart/2005/8/layout/list1"/>
    <dgm:cxn modelId="{85E4BD96-4CCE-477C-8B10-DDF8F426D3A4}" type="presParOf" srcId="{8B6FBE70-F803-49B5-A3E6-8D843AC9E7F0}" destId="{88445B3F-7697-4922-B9C5-96778AE480B6}" srcOrd="0" destOrd="0" presId="urn:microsoft.com/office/officeart/2005/8/layout/list1"/>
    <dgm:cxn modelId="{425B860F-FCF0-4424-BF21-F130EEDC2BC0}" type="presParOf" srcId="{8B6FBE70-F803-49B5-A3E6-8D843AC9E7F0}" destId="{6BBF02F9-6253-4FD3-9BF5-6C359AA14F3B}" srcOrd="1" destOrd="0" presId="urn:microsoft.com/office/officeart/2005/8/layout/list1"/>
    <dgm:cxn modelId="{352AC543-0BF2-4FB7-951D-70A99DD5FA8B}" type="presParOf" srcId="{FD41994E-4B6C-4305-82D1-2F20B766298E}" destId="{405EF3CA-E1F8-417F-9EA8-712DD613FE77}" srcOrd="1" destOrd="0" presId="urn:microsoft.com/office/officeart/2005/8/layout/list1"/>
    <dgm:cxn modelId="{81506F12-A46C-445E-A91A-A1FFFE3CEDD2}" type="presParOf" srcId="{FD41994E-4B6C-4305-82D1-2F20B766298E}" destId="{CAB8EB40-1F8B-4405-A6AA-363C46F1004D}" srcOrd="2" destOrd="0" presId="urn:microsoft.com/office/officeart/2005/8/layout/list1"/>
    <dgm:cxn modelId="{DC16B8A0-A4EB-4E83-864B-2B2ECF243DF9}" type="presParOf" srcId="{FD41994E-4B6C-4305-82D1-2F20B766298E}" destId="{9D10CC64-10FD-433E-87A9-178064F2C85A}" srcOrd="3" destOrd="0" presId="urn:microsoft.com/office/officeart/2005/8/layout/list1"/>
    <dgm:cxn modelId="{40EDAB35-DB78-4D20-A4E9-0FF612042FFF}" type="presParOf" srcId="{FD41994E-4B6C-4305-82D1-2F20B766298E}" destId="{0186ECD4-1085-41B4-A3B8-FDBC5A1452AD}" srcOrd="4" destOrd="0" presId="urn:microsoft.com/office/officeart/2005/8/layout/list1"/>
    <dgm:cxn modelId="{B2252C1D-0D17-4A0F-B3FF-1702AE176E43}" type="presParOf" srcId="{0186ECD4-1085-41B4-A3B8-FDBC5A1452AD}" destId="{D64D245C-2A14-41A0-B975-29B1558A7E80}" srcOrd="0" destOrd="0" presId="urn:microsoft.com/office/officeart/2005/8/layout/list1"/>
    <dgm:cxn modelId="{F8223516-561D-4B5E-8518-B7F22F096973}" type="presParOf" srcId="{0186ECD4-1085-41B4-A3B8-FDBC5A1452AD}" destId="{9C292FA5-39B7-49B1-84B9-179901E7E601}" srcOrd="1" destOrd="0" presId="urn:microsoft.com/office/officeart/2005/8/layout/list1"/>
    <dgm:cxn modelId="{D4C3D3A5-3C62-4C8F-A3D4-833DA0FF965E}" type="presParOf" srcId="{FD41994E-4B6C-4305-82D1-2F20B766298E}" destId="{7B000019-0D2E-4A7D-8846-60431C7AC259}" srcOrd="5" destOrd="0" presId="urn:microsoft.com/office/officeart/2005/8/layout/list1"/>
    <dgm:cxn modelId="{1B1EED8B-4EE9-4ED4-833F-71ABC1978E21}" type="presParOf" srcId="{FD41994E-4B6C-4305-82D1-2F20B766298E}" destId="{AE248429-4D04-40D1-B34A-E7CD48668C15}" srcOrd="6" destOrd="0" presId="urn:microsoft.com/office/officeart/2005/8/layout/list1"/>
    <dgm:cxn modelId="{B7B575D6-2137-4440-8E4E-718151D43D35}" type="presParOf" srcId="{FD41994E-4B6C-4305-82D1-2F20B766298E}" destId="{706B5E0B-FD6E-4E1D-90E0-8677AD4DC7A8}" srcOrd="7" destOrd="0" presId="urn:microsoft.com/office/officeart/2005/8/layout/list1"/>
    <dgm:cxn modelId="{3E9BBF06-9E35-44F3-97A6-85FDCBF8791A}" type="presParOf" srcId="{FD41994E-4B6C-4305-82D1-2F20B766298E}" destId="{2A937673-781A-45A6-9694-0D9272042305}" srcOrd="8" destOrd="0" presId="urn:microsoft.com/office/officeart/2005/8/layout/list1"/>
    <dgm:cxn modelId="{1D37E25F-2451-4516-B09B-E4CDDBE1C092}" type="presParOf" srcId="{2A937673-781A-45A6-9694-0D9272042305}" destId="{C646BEB8-E121-48A0-9590-3484353C3EB1}" srcOrd="0" destOrd="0" presId="urn:microsoft.com/office/officeart/2005/8/layout/list1"/>
    <dgm:cxn modelId="{5A867204-617A-4941-98FF-946AC14A1BC7}" type="presParOf" srcId="{2A937673-781A-45A6-9694-0D9272042305}" destId="{CC9C7C80-4297-49D3-81DE-1AF507665BE2}" srcOrd="1" destOrd="0" presId="urn:microsoft.com/office/officeart/2005/8/layout/list1"/>
    <dgm:cxn modelId="{E462AC71-B24C-4D6B-9A0F-0BF880CEADF2}" type="presParOf" srcId="{FD41994E-4B6C-4305-82D1-2F20B766298E}" destId="{FD09CE90-E25A-49D7-A511-B2AAABD11957}" srcOrd="9" destOrd="0" presId="urn:microsoft.com/office/officeart/2005/8/layout/list1"/>
    <dgm:cxn modelId="{3AB3ABE4-8F69-4972-93C5-4E01E803CDD5}" type="presParOf" srcId="{FD41994E-4B6C-4305-82D1-2F20B766298E}" destId="{35194FCC-7381-49A1-99AD-A9DF566D4644}" srcOrd="10" destOrd="0" presId="urn:microsoft.com/office/officeart/2005/8/layout/list1"/>
    <dgm:cxn modelId="{14306A94-2FF7-46F3-B24A-3D597A812BC2}" type="presParOf" srcId="{FD41994E-4B6C-4305-82D1-2F20B766298E}" destId="{EAAB1C77-F50D-4AF1-9D94-955FBA613201}" srcOrd="11" destOrd="0" presId="urn:microsoft.com/office/officeart/2005/8/layout/list1"/>
    <dgm:cxn modelId="{8D9B91ED-F488-4AAA-A81D-46454F3E31E2}" type="presParOf" srcId="{FD41994E-4B6C-4305-82D1-2F20B766298E}" destId="{4D887BE1-AF15-4060-91F7-B8A242648FE1}" srcOrd="12" destOrd="0" presId="urn:microsoft.com/office/officeart/2005/8/layout/list1"/>
    <dgm:cxn modelId="{FD9F792D-9869-41ED-A40F-052B008ED68A}" type="presParOf" srcId="{4D887BE1-AF15-4060-91F7-B8A242648FE1}" destId="{47113AB1-DB8E-4B16-81BB-E570E7909923}" srcOrd="0" destOrd="0" presId="urn:microsoft.com/office/officeart/2005/8/layout/list1"/>
    <dgm:cxn modelId="{D4CD1888-7560-4FDF-85E6-81F3206E4DE3}" type="presParOf" srcId="{4D887BE1-AF15-4060-91F7-B8A242648FE1}" destId="{863F6CD3-FEB4-44EF-9812-F79C0A3A4BAE}" srcOrd="1" destOrd="0" presId="urn:microsoft.com/office/officeart/2005/8/layout/list1"/>
    <dgm:cxn modelId="{13BE6B51-5217-4161-8E57-C1D5F8BD18C2}" type="presParOf" srcId="{FD41994E-4B6C-4305-82D1-2F20B766298E}" destId="{BAFA78EF-6357-4422-85E4-93556B652221}" srcOrd="13" destOrd="0" presId="urn:microsoft.com/office/officeart/2005/8/layout/list1"/>
    <dgm:cxn modelId="{CFC47C6D-074B-46AF-96EA-1A8AAD7A4EE7}" type="presParOf" srcId="{FD41994E-4B6C-4305-82D1-2F20B766298E}" destId="{BC221DCC-B95B-4FB5-8DDA-DFEFF8EB7B3B}" srcOrd="14" destOrd="0" presId="urn:microsoft.com/office/officeart/2005/8/layout/list1"/>
    <dgm:cxn modelId="{BEDB006E-A19B-41F5-9D72-0D71E834CF9D}" type="presParOf" srcId="{FD41994E-4B6C-4305-82D1-2F20B766298E}" destId="{F0DB5FD2-482B-46BB-AE4F-FD1C7BE61E72}" srcOrd="15" destOrd="0" presId="urn:microsoft.com/office/officeart/2005/8/layout/list1"/>
    <dgm:cxn modelId="{D5B120F7-9526-49F0-9BE8-AE5406EFEE57}" type="presParOf" srcId="{FD41994E-4B6C-4305-82D1-2F20B766298E}" destId="{F8AB3BA8-A7D5-470B-A924-9F84C20274E8}" srcOrd="16" destOrd="0" presId="urn:microsoft.com/office/officeart/2005/8/layout/list1"/>
    <dgm:cxn modelId="{46ECC07A-AC24-4AF2-AA89-D7D9B1393D01}" type="presParOf" srcId="{F8AB3BA8-A7D5-470B-A924-9F84C20274E8}" destId="{A8C83BE4-F952-44F6-B958-0BED07B6981D}" srcOrd="0" destOrd="0" presId="urn:microsoft.com/office/officeart/2005/8/layout/list1"/>
    <dgm:cxn modelId="{F497386F-1527-41B2-BD5C-127724B0E351}" type="presParOf" srcId="{F8AB3BA8-A7D5-470B-A924-9F84C20274E8}" destId="{5919076F-BDC0-43FC-87B7-BED020A35C73}" srcOrd="1" destOrd="0" presId="urn:microsoft.com/office/officeart/2005/8/layout/list1"/>
    <dgm:cxn modelId="{EDA13A0F-FC7E-4818-98BA-BF3D5D460DA2}" type="presParOf" srcId="{FD41994E-4B6C-4305-82D1-2F20B766298E}" destId="{A7315CBB-3048-44AF-A77C-FD77A1F33820}" srcOrd="17" destOrd="0" presId="urn:microsoft.com/office/officeart/2005/8/layout/list1"/>
    <dgm:cxn modelId="{4B85882F-10BA-44B4-8CEB-4ACF1AEC0BAF}" type="presParOf" srcId="{FD41994E-4B6C-4305-82D1-2F20B766298E}" destId="{08C60F79-C518-4D7A-9B04-B7C9CE2ECF3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A97A09-3D07-4236-9546-0799BE9BDA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5ADF10-7518-49E4-A8EB-7645B31A0715}">
      <dgm:prSet/>
      <dgm:spPr/>
      <dgm:t>
        <a:bodyPr/>
        <a:lstStyle/>
        <a:p>
          <a:r>
            <a:rPr lang="en-US" b="0" i="0" dirty="0"/>
            <a:t>The exchange of information, ideas, and messages between persons or organizations from various cultural origins.</a:t>
          </a:r>
          <a:endParaRPr lang="en-US" dirty="0"/>
        </a:p>
      </dgm:t>
    </dgm:pt>
    <dgm:pt modelId="{9D6603F9-DC06-44C6-AE5A-BCD722FD1AD7}" type="parTrans" cxnId="{FE69F28D-0EBF-4BDB-85F1-ECE5860200EC}">
      <dgm:prSet/>
      <dgm:spPr/>
      <dgm:t>
        <a:bodyPr/>
        <a:lstStyle/>
        <a:p>
          <a:endParaRPr lang="en-US"/>
        </a:p>
      </dgm:t>
    </dgm:pt>
    <dgm:pt modelId="{549EAE94-B38D-4856-B5EC-4F647E2DA9ED}" type="sibTrans" cxnId="{FE69F28D-0EBF-4BDB-85F1-ECE5860200EC}">
      <dgm:prSet/>
      <dgm:spPr/>
      <dgm:t>
        <a:bodyPr/>
        <a:lstStyle/>
        <a:p>
          <a:endParaRPr lang="en-US"/>
        </a:p>
      </dgm:t>
    </dgm:pt>
    <dgm:pt modelId="{F2BF7062-5661-4EBF-98E8-4DCE46EA2014}">
      <dgm:prSet/>
      <dgm:spPr/>
      <dgm:t>
        <a:bodyPr/>
        <a:lstStyle/>
        <a:p>
          <a:r>
            <a:rPr lang="en-US" b="0" i="0" dirty="0"/>
            <a:t>In a globalized society where people from all backgrounds meet in many personal, professional, and social settings, effective intercultural communication is crucial.</a:t>
          </a:r>
          <a:endParaRPr lang="en-US" dirty="0"/>
        </a:p>
      </dgm:t>
    </dgm:pt>
    <dgm:pt modelId="{75D921FA-3A87-41D1-AF71-59D2611A24A1}" type="parTrans" cxnId="{98D5510B-B538-439A-A1BE-9D6A6B1C7619}">
      <dgm:prSet/>
      <dgm:spPr/>
      <dgm:t>
        <a:bodyPr/>
        <a:lstStyle/>
        <a:p>
          <a:endParaRPr lang="en-US"/>
        </a:p>
      </dgm:t>
    </dgm:pt>
    <dgm:pt modelId="{615DAEEF-8EED-4AD9-B371-CC876ABCC9E1}" type="sibTrans" cxnId="{98D5510B-B538-439A-A1BE-9D6A6B1C7619}">
      <dgm:prSet/>
      <dgm:spPr/>
      <dgm:t>
        <a:bodyPr/>
        <a:lstStyle/>
        <a:p>
          <a:endParaRPr lang="en-US"/>
        </a:p>
      </dgm:t>
    </dgm:pt>
    <dgm:pt modelId="{F2C01E7B-6138-4ABC-9E5A-76B45F8FD5CA}" type="pres">
      <dgm:prSet presAssocID="{83A97A09-3D07-4236-9546-0799BE9BDAEA}" presName="root" presStyleCnt="0">
        <dgm:presLayoutVars>
          <dgm:dir/>
          <dgm:resizeHandles val="exact"/>
        </dgm:presLayoutVars>
      </dgm:prSet>
      <dgm:spPr/>
    </dgm:pt>
    <dgm:pt modelId="{D39F89AF-F150-428F-9093-46B26B372166}" type="pres">
      <dgm:prSet presAssocID="{315ADF10-7518-49E4-A8EB-7645B31A0715}" presName="compNode" presStyleCnt="0"/>
      <dgm:spPr/>
    </dgm:pt>
    <dgm:pt modelId="{255B306A-0FAC-48F0-BAD0-6BB5081D40BB}" type="pres">
      <dgm:prSet presAssocID="{315ADF10-7518-49E4-A8EB-7645B31A0715}" presName="bgRect" presStyleLbl="bgShp" presStyleIdx="0" presStyleCnt="2"/>
      <dgm:spPr/>
    </dgm:pt>
    <dgm:pt modelId="{B2684BFF-E019-4AE6-A088-D1744007D713}" type="pres">
      <dgm:prSet presAssocID="{315ADF10-7518-49E4-A8EB-7645B31A071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46FDD0A7-D5D2-4290-8293-C33E2C0313EC}" type="pres">
      <dgm:prSet presAssocID="{315ADF10-7518-49E4-A8EB-7645B31A0715}" presName="spaceRect" presStyleCnt="0"/>
      <dgm:spPr/>
    </dgm:pt>
    <dgm:pt modelId="{590C70D1-D0B3-47A5-850B-9EC147A40988}" type="pres">
      <dgm:prSet presAssocID="{315ADF10-7518-49E4-A8EB-7645B31A0715}" presName="parTx" presStyleLbl="revTx" presStyleIdx="0" presStyleCnt="2">
        <dgm:presLayoutVars>
          <dgm:chMax val="0"/>
          <dgm:chPref val="0"/>
        </dgm:presLayoutVars>
      </dgm:prSet>
      <dgm:spPr/>
    </dgm:pt>
    <dgm:pt modelId="{A7825D6C-BD72-4B17-96EE-1DEB85CC847F}" type="pres">
      <dgm:prSet presAssocID="{549EAE94-B38D-4856-B5EC-4F647E2DA9ED}" presName="sibTrans" presStyleCnt="0"/>
      <dgm:spPr/>
    </dgm:pt>
    <dgm:pt modelId="{9173DCB8-0749-4BEC-BF5A-F6EE8FA6847F}" type="pres">
      <dgm:prSet presAssocID="{F2BF7062-5661-4EBF-98E8-4DCE46EA2014}" presName="compNode" presStyleCnt="0"/>
      <dgm:spPr/>
    </dgm:pt>
    <dgm:pt modelId="{E95DDDC9-709F-41E9-B640-0C8978B56EF8}" type="pres">
      <dgm:prSet presAssocID="{F2BF7062-5661-4EBF-98E8-4DCE46EA2014}" presName="bgRect" presStyleLbl="bgShp" presStyleIdx="1" presStyleCnt="2"/>
      <dgm:spPr/>
    </dgm:pt>
    <dgm:pt modelId="{BE7EE358-DD13-416F-8549-21CA02242FEE}" type="pres">
      <dgm:prSet presAssocID="{F2BF7062-5661-4EBF-98E8-4DCE46EA201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3301EC2-DA52-4856-9023-7A35F5921C68}" type="pres">
      <dgm:prSet presAssocID="{F2BF7062-5661-4EBF-98E8-4DCE46EA2014}" presName="spaceRect" presStyleCnt="0"/>
      <dgm:spPr/>
    </dgm:pt>
    <dgm:pt modelId="{539998C0-B302-42A6-9095-628C56FD331B}" type="pres">
      <dgm:prSet presAssocID="{F2BF7062-5661-4EBF-98E8-4DCE46EA201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8D5510B-B538-439A-A1BE-9D6A6B1C7619}" srcId="{83A97A09-3D07-4236-9546-0799BE9BDAEA}" destId="{F2BF7062-5661-4EBF-98E8-4DCE46EA2014}" srcOrd="1" destOrd="0" parTransId="{75D921FA-3A87-41D1-AF71-59D2611A24A1}" sibTransId="{615DAEEF-8EED-4AD9-B371-CC876ABCC9E1}"/>
    <dgm:cxn modelId="{85C6D031-1F12-4F9D-81AC-2DEDEB63D5F7}" type="presOf" srcId="{315ADF10-7518-49E4-A8EB-7645B31A0715}" destId="{590C70D1-D0B3-47A5-850B-9EC147A40988}" srcOrd="0" destOrd="0" presId="urn:microsoft.com/office/officeart/2018/2/layout/IconVerticalSolidList"/>
    <dgm:cxn modelId="{FE69F28D-0EBF-4BDB-85F1-ECE5860200EC}" srcId="{83A97A09-3D07-4236-9546-0799BE9BDAEA}" destId="{315ADF10-7518-49E4-A8EB-7645B31A0715}" srcOrd="0" destOrd="0" parTransId="{9D6603F9-DC06-44C6-AE5A-BCD722FD1AD7}" sibTransId="{549EAE94-B38D-4856-B5EC-4F647E2DA9ED}"/>
    <dgm:cxn modelId="{3FE7399F-350D-4E39-9199-9F793F91EC9E}" type="presOf" srcId="{83A97A09-3D07-4236-9546-0799BE9BDAEA}" destId="{F2C01E7B-6138-4ABC-9E5A-76B45F8FD5CA}" srcOrd="0" destOrd="0" presId="urn:microsoft.com/office/officeart/2018/2/layout/IconVerticalSolidList"/>
    <dgm:cxn modelId="{B02F70D9-83A9-40E5-AFC1-4464F58B9358}" type="presOf" srcId="{F2BF7062-5661-4EBF-98E8-4DCE46EA2014}" destId="{539998C0-B302-42A6-9095-628C56FD331B}" srcOrd="0" destOrd="0" presId="urn:microsoft.com/office/officeart/2018/2/layout/IconVerticalSolidList"/>
    <dgm:cxn modelId="{98F506FD-6A69-4CE8-A68F-670C4942CD78}" type="presParOf" srcId="{F2C01E7B-6138-4ABC-9E5A-76B45F8FD5CA}" destId="{D39F89AF-F150-428F-9093-46B26B372166}" srcOrd="0" destOrd="0" presId="urn:microsoft.com/office/officeart/2018/2/layout/IconVerticalSolidList"/>
    <dgm:cxn modelId="{DD0038FA-7180-42E9-82A2-52D37DA4E568}" type="presParOf" srcId="{D39F89AF-F150-428F-9093-46B26B372166}" destId="{255B306A-0FAC-48F0-BAD0-6BB5081D40BB}" srcOrd="0" destOrd="0" presId="urn:microsoft.com/office/officeart/2018/2/layout/IconVerticalSolidList"/>
    <dgm:cxn modelId="{B37AD09B-496F-4891-B658-E5B6B4D598B3}" type="presParOf" srcId="{D39F89AF-F150-428F-9093-46B26B372166}" destId="{B2684BFF-E019-4AE6-A088-D1744007D713}" srcOrd="1" destOrd="0" presId="urn:microsoft.com/office/officeart/2018/2/layout/IconVerticalSolidList"/>
    <dgm:cxn modelId="{D304390B-EF86-4C5D-8E4D-78BDA79F7104}" type="presParOf" srcId="{D39F89AF-F150-428F-9093-46B26B372166}" destId="{46FDD0A7-D5D2-4290-8293-C33E2C0313EC}" srcOrd="2" destOrd="0" presId="urn:microsoft.com/office/officeart/2018/2/layout/IconVerticalSolidList"/>
    <dgm:cxn modelId="{58A5B3D4-E5C0-4E23-882A-019A308E917E}" type="presParOf" srcId="{D39F89AF-F150-428F-9093-46B26B372166}" destId="{590C70D1-D0B3-47A5-850B-9EC147A40988}" srcOrd="3" destOrd="0" presId="urn:microsoft.com/office/officeart/2018/2/layout/IconVerticalSolidList"/>
    <dgm:cxn modelId="{5BD17D68-2FCD-46F4-80C9-FA5627BB848E}" type="presParOf" srcId="{F2C01E7B-6138-4ABC-9E5A-76B45F8FD5CA}" destId="{A7825D6C-BD72-4B17-96EE-1DEB85CC847F}" srcOrd="1" destOrd="0" presId="urn:microsoft.com/office/officeart/2018/2/layout/IconVerticalSolidList"/>
    <dgm:cxn modelId="{04205522-00C3-4C92-9135-E7229A07622E}" type="presParOf" srcId="{F2C01E7B-6138-4ABC-9E5A-76B45F8FD5CA}" destId="{9173DCB8-0749-4BEC-BF5A-F6EE8FA6847F}" srcOrd="2" destOrd="0" presId="urn:microsoft.com/office/officeart/2018/2/layout/IconVerticalSolidList"/>
    <dgm:cxn modelId="{5EFFA239-BBCC-4999-9AEA-138DC1D1049F}" type="presParOf" srcId="{9173DCB8-0749-4BEC-BF5A-F6EE8FA6847F}" destId="{E95DDDC9-709F-41E9-B640-0C8978B56EF8}" srcOrd="0" destOrd="0" presId="urn:microsoft.com/office/officeart/2018/2/layout/IconVerticalSolidList"/>
    <dgm:cxn modelId="{69954569-8D39-4BDA-9241-3E8BFCE0B375}" type="presParOf" srcId="{9173DCB8-0749-4BEC-BF5A-F6EE8FA6847F}" destId="{BE7EE358-DD13-416F-8549-21CA02242FEE}" srcOrd="1" destOrd="0" presId="urn:microsoft.com/office/officeart/2018/2/layout/IconVerticalSolidList"/>
    <dgm:cxn modelId="{725E7184-92E9-4597-8EBA-72CBF810430A}" type="presParOf" srcId="{9173DCB8-0749-4BEC-BF5A-F6EE8FA6847F}" destId="{33301EC2-DA52-4856-9023-7A35F5921C68}" srcOrd="2" destOrd="0" presId="urn:microsoft.com/office/officeart/2018/2/layout/IconVerticalSolidList"/>
    <dgm:cxn modelId="{F58954F9-DFFB-47B7-BEDE-28DBA6EB1FCC}" type="presParOf" srcId="{9173DCB8-0749-4BEC-BF5A-F6EE8FA6847F}" destId="{539998C0-B302-42A6-9095-628C56FD33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B8EB40-1F8B-4405-A6AA-363C46F1004D}">
      <dsp:nvSpPr>
        <dsp:cNvPr id="0" name=""/>
        <dsp:cNvSpPr/>
      </dsp:nvSpPr>
      <dsp:spPr>
        <a:xfrm>
          <a:off x="0" y="42952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F02F9-6253-4FD3-9BF5-6C359AA14F3B}">
      <dsp:nvSpPr>
        <dsp:cNvPr id="0" name=""/>
        <dsp:cNvSpPr/>
      </dsp:nvSpPr>
      <dsp:spPr>
        <a:xfrm>
          <a:off x="305238" y="75285"/>
          <a:ext cx="4273332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Culture and Language</a:t>
          </a:r>
          <a:endParaRPr lang="en-US" sz="2400" kern="1200" dirty="0"/>
        </a:p>
      </dsp:txBody>
      <dsp:txXfrm>
        <a:off x="339823" y="109870"/>
        <a:ext cx="4204162" cy="639310"/>
      </dsp:txXfrm>
    </dsp:sp>
    <dsp:sp modelId="{AE248429-4D04-40D1-B34A-E7CD48668C15}">
      <dsp:nvSpPr>
        <dsp:cNvPr id="0" name=""/>
        <dsp:cNvSpPr/>
      </dsp:nvSpPr>
      <dsp:spPr>
        <a:xfrm>
          <a:off x="0" y="151816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92FA5-39B7-49B1-84B9-179901E7E601}">
      <dsp:nvSpPr>
        <dsp:cNvPr id="0" name=""/>
        <dsp:cNvSpPr/>
      </dsp:nvSpPr>
      <dsp:spPr>
        <a:xfrm>
          <a:off x="305238" y="1163925"/>
          <a:ext cx="4273332" cy="708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Political System</a:t>
          </a:r>
          <a:endParaRPr lang="en-US" sz="2400" kern="1200" dirty="0"/>
        </a:p>
      </dsp:txBody>
      <dsp:txXfrm>
        <a:off x="339823" y="1198510"/>
        <a:ext cx="4204162" cy="639310"/>
      </dsp:txXfrm>
    </dsp:sp>
    <dsp:sp modelId="{35194FCC-7381-49A1-99AD-A9DF566D4644}">
      <dsp:nvSpPr>
        <dsp:cNvPr id="0" name=""/>
        <dsp:cNvSpPr/>
      </dsp:nvSpPr>
      <dsp:spPr>
        <a:xfrm>
          <a:off x="0" y="260680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9C7C80-4297-49D3-81DE-1AF507665BE2}">
      <dsp:nvSpPr>
        <dsp:cNvPr id="0" name=""/>
        <dsp:cNvSpPr/>
      </dsp:nvSpPr>
      <dsp:spPr>
        <a:xfrm>
          <a:off x="305238" y="2252565"/>
          <a:ext cx="4273332" cy="7084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Economic System</a:t>
          </a:r>
          <a:endParaRPr lang="en-US" sz="2400" kern="1200" dirty="0"/>
        </a:p>
      </dsp:txBody>
      <dsp:txXfrm>
        <a:off x="339823" y="2287150"/>
        <a:ext cx="4204162" cy="639310"/>
      </dsp:txXfrm>
    </dsp:sp>
    <dsp:sp modelId="{BC221DCC-B95B-4FB5-8DDA-DFEFF8EB7B3B}">
      <dsp:nvSpPr>
        <dsp:cNvPr id="0" name=""/>
        <dsp:cNvSpPr/>
      </dsp:nvSpPr>
      <dsp:spPr>
        <a:xfrm>
          <a:off x="0" y="369544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F6CD3-FEB4-44EF-9812-F79C0A3A4BAE}">
      <dsp:nvSpPr>
        <dsp:cNvPr id="0" name=""/>
        <dsp:cNvSpPr/>
      </dsp:nvSpPr>
      <dsp:spPr>
        <a:xfrm>
          <a:off x="305238" y="3341205"/>
          <a:ext cx="4273332" cy="7084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Religion and Beliefs</a:t>
          </a:r>
          <a:endParaRPr lang="en-US" sz="2400" kern="1200" dirty="0"/>
        </a:p>
      </dsp:txBody>
      <dsp:txXfrm>
        <a:off x="339823" y="3375790"/>
        <a:ext cx="4204162" cy="639310"/>
      </dsp:txXfrm>
    </dsp:sp>
    <dsp:sp modelId="{08C60F79-C518-4D7A-9B04-B7C9CE2ECF3C}">
      <dsp:nvSpPr>
        <dsp:cNvPr id="0" name=""/>
        <dsp:cNvSpPr/>
      </dsp:nvSpPr>
      <dsp:spPr>
        <a:xfrm>
          <a:off x="0" y="4784084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9076F-BDC0-43FC-87B7-BED020A35C73}">
      <dsp:nvSpPr>
        <dsp:cNvPr id="0" name=""/>
        <dsp:cNvSpPr/>
      </dsp:nvSpPr>
      <dsp:spPr>
        <a:xfrm>
          <a:off x="305238" y="4429844"/>
          <a:ext cx="4273332" cy="7084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Population and Density</a:t>
          </a:r>
          <a:endParaRPr lang="en-US" sz="2400" kern="1200" dirty="0"/>
        </a:p>
      </dsp:txBody>
      <dsp:txXfrm>
        <a:off x="339823" y="4464429"/>
        <a:ext cx="4204162" cy="639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B306A-0FAC-48F0-BAD0-6BB5081D40BB}">
      <dsp:nvSpPr>
        <dsp:cNvPr id="0" name=""/>
        <dsp:cNvSpPr/>
      </dsp:nvSpPr>
      <dsp:spPr>
        <a:xfrm>
          <a:off x="0" y="887927"/>
          <a:ext cx="6104761" cy="1639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84BFF-E019-4AE6-A088-D1744007D713}">
      <dsp:nvSpPr>
        <dsp:cNvPr id="0" name=""/>
        <dsp:cNvSpPr/>
      </dsp:nvSpPr>
      <dsp:spPr>
        <a:xfrm>
          <a:off x="495873" y="1256759"/>
          <a:ext cx="901588" cy="901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C70D1-D0B3-47A5-850B-9EC147A40988}">
      <dsp:nvSpPr>
        <dsp:cNvPr id="0" name=""/>
        <dsp:cNvSpPr/>
      </dsp:nvSpPr>
      <dsp:spPr>
        <a:xfrm>
          <a:off x="1893334" y="887927"/>
          <a:ext cx="4211426" cy="1639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87" tIns="173487" rIns="173487" bIns="17348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The exchange of information, ideas, and messages between persons or organizations from various cultural origins.</a:t>
          </a:r>
          <a:endParaRPr lang="en-US" sz="1800" kern="1200" dirty="0"/>
        </a:p>
      </dsp:txBody>
      <dsp:txXfrm>
        <a:off x="1893334" y="887927"/>
        <a:ext cx="4211426" cy="1639251"/>
      </dsp:txXfrm>
    </dsp:sp>
    <dsp:sp modelId="{E95DDDC9-709F-41E9-B640-0C8978B56EF8}">
      <dsp:nvSpPr>
        <dsp:cNvPr id="0" name=""/>
        <dsp:cNvSpPr/>
      </dsp:nvSpPr>
      <dsp:spPr>
        <a:xfrm>
          <a:off x="0" y="2936991"/>
          <a:ext cx="6104761" cy="1639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EE358-DD13-416F-8549-21CA02242FEE}">
      <dsp:nvSpPr>
        <dsp:cNvPr id="0" name=""/>
        <dsp:cNvSpPr/>
      </dsp:nvSpPr>
      <dsp:spPr>
        <a:xfrm>
          <a:off x="495873" y="3305822"/>
          <a:ext cx="901588" cy="901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998C0-B302-42A6-9095-628C56FD331B}">
      <dsp:nvSpPr>
        <dsp:cNvPr id="0" name=""/>
        <dsp:cNvSpPr/>
      </dsp:nvSpPr>
      <dsp:spPr>
        <a:xfrm>
          <a:off x="1893334" y="2936991"/>
          <a:ext cx="4211426" cy="1639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87" tIns="173487" rIns="173487" bIns="17348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In a globalized society where people from all backgrounds meet in many personal, professional, and social settings, effective intercultural communication is crucial.</a:t>
          </a:r>
          <a:endParaRPr lang="en-US" sz="1800" kern="1200" dirty="0"/>
        </a:p>
      </dsp:txBody>
      <dsp:txXfrm>
        <a:off x="1893334" y="2936991"/>
        <a:ext cx="4211426" cy="16392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F85D6-B0B1-4E69-8CA9-FC5A9AA81CD9}" type="datetimeFigureOut">
              <a:rPr lang="en-GB" smtClean="0"/>
              <a:t>27/07/2023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445F4-F1DA-4DBB-A0A8-5A484449E2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769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958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260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5208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6103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7786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786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1284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3671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279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323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033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892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10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295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297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059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82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8160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915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319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5823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6697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682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606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2208F138-C973-CC57-A2F7-AD0B174DEB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00" b="90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B4F75AE3-A3AC-DE4C-98FE-EC9DC3BF8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5267217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CE5EA-C9FF-3419-3A40-7BB5DD3A6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10410" y="1253040"/>
            <a:ext cx="6285657" cy="2980829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CULTURAL CHALLENGES </a:t>
            </a:r>
            <a:br>
              <a:rPr lang="en-GB" sz="3200" dirty="0"/>
            </a:br>
            <a:r>
              <a:rPr lang="en-GB" sz="3200" dirty="0"/>
              <a:t>IN BRITISH – CHINESE </a:t>
            </a:r>
            <a:br>
              <a:rPr lang="en-GB" sz="3200" dirty="0"/>
            </a:br>
            <a:r>
              <a:rPr lang="en-GB" sz="3200" dirty="0"/>
              <a:t>JOINT VENTURE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D4B5F7-F4A7-F6C4-E905-DBF949B256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342" y="5537420"/>
            <a:ext cx="3798791" cy="1198330"/>
          </a:xfrm>
        </p:spPr>
        <p:txBody>
          <a:bodyPr>
            <a:normAutofit/>
          </a:bodyPr>
          <a:lstStyle/>
          <a:p>
            <a:r>
              <a:rPr lang="en-GB" sz="1400" dirty="0"/>
              <a:t>Student Name: Valeria Peeva</a:t>
            </a:r>
          </a:p>
          <a:p>
            <a:r>
              <a:rPr lang="en-GB" sz="1400" dirty="0"/>
              <a:t>Student Number: 2029005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C79BB7-CCAB-2243-9830-5569626C4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4538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6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6FB7AD1-571A-DEBD-D038-82255A77D0E2}"/>
              </a:ext>
            </a:extLst>
          </p:cNvPr>
          <p:cNvSpPr txBox="1"/>
          <p:nvPr/>
        </p:nvSpPr>
        <p:spPr>
          <a:xfrm>
            <a:off x="529342" y="4830395"/>
            <a:ext cx="594990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Programme: BA Business Management</a:t>
            </a:r>
          </a:p>
          <a:p>
            <a:r>
              <a:rPr lang="en-GB" sz="1400" dirty="0"/>
              <a:t>Module: International Business </a:t>
            </a:r>
          </a:p>
          <a:p>
            <a:r>
              <a:rPr lang="en-GB" sz="1400" dirty="0"/>
              <a:t>Communications</a:t>
            </a:r>
          </a:p>
          <a:p>
            <a:r>
              <a:rPr lang="en-GB" sz="1400" dirty="0"/>
              <a:t>Module code: LCBB6001 </a:t>
            </a:r>
          </a:p>
          <a:p>
            <a:r>
              <a:rPr lang="en-GB" sz="1400" dirty="0"/>
              <a:t>Module Leader: Husam Alharahsheh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9D8A30-D513-B545-1431-DD19F20897AD}"/>
              </a:ext>
            </a:extLst>
          </p:cNvPr>
          <p:cNvSpPr txBox="1"/>
          <p:nvPr/>
        </p:nvSpPr>
        <p:spPr>
          <a:xfrm>
            <a:off x="1253987" y="96569"/>
            <a:ext cx="39026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GRIND</a:t>
            </a:r>
          </a:p>
        </p:txBody>
      </p:sp>
    </p:spTree>
    <p:extLst>
      <p:ext uri="{BB962C8B-B14F-4D97-AF65-F5344CB8AC3E}">
        <p14:creationId xmlns:p14="http://schemas.microsoft.com/office/powerpoint/2010/main" val="3219584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69197-6F51-74EE-4123-8444DC0D492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91830-0768-F57B-B0A8-F278958E3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50" y="1849246"/>
            <a:ext cx="9826625" cy="44188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INTRODUCTION</a:t>
            </a:r>
          </a:p>
          <a:p>
            <a:r>
              <a:rPr lang="en-US" dirty="0"/>
              <a:t>MAIN DIFFERENCES BETWEEN THE UK AND CHINA BELIEFS</a:t>
            </a:r>
          </a:p>
          <a:p>
            <a:r>
              <a:rPr lang="en-US" dirty="0"/>
              <a:t>VICTORY AND FAILURE ASPECTS OF DUAL VENTURES</a:t>
            </a:r>
          </a:p>
          <a:p>
            <a:r>
              <a:rPr lang="en-GB" dirty="0"/>
              <a:t>UNDERSTANDING CULTURAL SCOPES</a:t>
            </a:r>
          </a:p>
          <a:p>
            <a:r>
              <a:rPr lang="en-GB" dirty="0"/>
              <a:t>INTERCULTURAL COMMUNICATION</a:t>
            </a:r>
          </a:p>
          <a:p>
            <a:r>
              <a:rPr lang="en-GB" dirty="0"/>
              <a:t>THE SOCIAL SCIENCE METHOD</a:t>
            </a:r>
          </a:p>
          <a:p>
            <a:r>
              <a:rPr lang="en-GB" dirty="0"/>
              <a:t>INTERPRETIVE APPROACH</a:t>
            </a:r>
          </a:p>
          <a:p>
            <a:r>
              <a:rPr lang="en-GB" dirty="0"/>
              <a:t>BUILDING TRUST AND RELATIONSHIPS</a:t>
            </a:r>
          </a:p>
          <a:p>
            <a:r>
              <a:rPr lang="en-GB" dirty="0"/>
              <a:t>RECOMMENDATIONS AND SOLUTIONS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43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ot drink on table">
            <a:extLst>
              <a:ext uri="{FF2B5EF4-FFF2-40B4-BE49-F238E27FC236}">
                <a16:creationId xmlns:a16="http://schemas.microsoft.com/office/drawing/2014/main" id="{ED596408-745F-F330-CF3B-36A6CC2B90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948"/>
          <a:stretch/>
        </p:blipFill>
        <p:spPr>
          <a:xfrm>
            <a:off x="38120" y="-2"/>
            <a:ext cx="12191980" cy="6857999"/>
          </a:xfrm>
          <a:prstGeom prst="rect">
            <a:avLst/>
          </a:prstGeom>
        </p:spPr>
      </p:pic>
      <p:sp>
        <p:nvSpPr>
          <p:cNvPr id="24" name="Rectangle">
            <a:extLst>
              <a:ext uri="{FF2B5EF4-FFF2-40B4-BE49-F238E27FC236}">
                <a16:creationId xmlns:a16="http://schemas.microsoft.com/office/drawing/2014/main" id="{14ACB00F-615E-0E4F-9794-329E08F6E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8469492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3F2AEF-6EB1-2265-88ED-3639F9612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73950-FACB-5BB6-750B-9A3E5044F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7335835" cy="360121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Grind started as a UK-based coffee company in 2011 with international expansion brews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Importance of intercultural communication in establishing and maintaining successful partnerships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Cultural challenges likely to be experienced and provide business communication solutions for a successful British-Chinese joint venture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D2BBFA3-6EA8-1C48-B3A5-DFCC389D2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5B55452-0B37-B747-9C68-70C4EF8F7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29" name="Freeform 41">
              <a:extLst>
                <a:ext uri="{FF2B5EF4-FFF2-40B4-BE49-F238E27FC236}">
                  <a16:creationId xmlns:a16="http://schemas.microsoft.com/office/drawing/2014/main" id="{CBBA7287-7E9D-884B-93D7-D56B52ADE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42">
              <a:extLst>
                <a:ext uri="{FF2B5EF4-FFF2-40B4-BE49-F238E27FC236}">
                  <a16:creationId xmlns:a16="http://schemas.microsoft.com/office/drawing/2014/main" id="{E09BD6CA-D4FC-1041-9A4A-5BD33DDED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43">
              <a:extLst>
                <a:ext uri="{FF2B5EF4-FFF2-40B4-BE49-F238E27FC236}">
                  <a16:creationId xmlns:a16="http://schemas.microsoft.com/office/drawing/2014/main" id="{60AFCEEC-E747-AF48-9591-58C67AF87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44">
              <a:extLst>
                <a:ext uri="{FF2B5EF4-FFF2-40B4-BE49-F238E27FC236}">
                  <a16:creationId xmlns:a16="http://schemas.microsoft.com/office/drawing/2014/main" id="{2290DF32-70FD-0E48-9258-0BD83EE62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45">
              <a:extLst>
                <a:ext uri="{FF2B5EF4-FFF2-40B4-BE49-F238E27FC236}">
                  <a16:creationId xmlns:a16="http://schemas.microsoft.com/office/drawing/2014/main" id="{61BFE2D7-8646-5943-87D5-C6A9CDF68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46">
              <a:extLst>
                <a:ext uri="{FF2B5EF4-FFF2-40B4-BE49-F238E27FC236}">
                  <a16:creationId xmlns:a16="http://schemas.microsoft.com/office/drawing/2014/main" id="{6FFCD48C-239D-ED44-879B-9E5DD00DE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47">
              <a:extLst>
                <a:ext uri="{FF2B5EF4-FFF2-40B4-BE49-F238E27FC236}">
                  <a16:creationId xmlns:a16="http://schemas.microsoft.com/office/drawing/2014/main" id="{55CCAE64-959A-BC4A-A123-FC9283192D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46207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1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1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68EFB-7129-9F40-C7E1-21A6AC29A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US" dirty="0"/>
              <a:t>MAIN DIFFERENCES BETWEEN THE UK AND CHINA </a:t>
            </a:r>
            <a:r>
              <a:rPr lang="en-GB" dirty="0"/>
              <a:t>BELIEFS 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2E92E9C-75F3-17EB-AE9A-B8053FA186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9204269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6170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28">
                                            <p:graphicEl>
                                              <a:dgm id="{6BBF02F9-6253-4FD3-9BF5-6C359AA14F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2" dur="2000" fill="hold"/>
                                        <p:tgtEl>
                                          <p:spTgt spid="28">
                                            <p:graphicEl>
                                              <a:dgm id="{CAB8EB40-1F8B-4405-A6AA-363C46F100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4" dur="2000" fill="hold"/>
                                        <p:tgtEl>
                                          <p:spTgt spid="28">
                                            <p:graphicEl>
                                              <a:dgm id="{9C292FA5-39B7-49B1-84B9-179901E7E6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6" dur="2000" fill="hold"/>
                                        <p:tgtEl>
                                          <p:spTgt spid="28">
                                            <p:graphicEl>
                                              <a:dgm id="{AE248429-4D04-40D1-B34A-E7CD48668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8" dur="2000" fill="hold"/>
                                        <p:tgtEl>
                                          <p:spTgt spid="28">
                                            <p:graphicEl>
                                              <a:dgm id="{CC9C7C80-4297-49D3-81DE-1AF507665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0" dur="2000" fill="hold"/>
                                        <p:tgtEl>
                                          <p:spTgt spid="28">
                                            <p:graphicEl>
                                              <a:dgm id="{35194FCC-7381-49A1-99AD-A9DF566D46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2" dur="2000" fill="hold"/>
                                        <p:tgtEl>
                                          <p:spTgt spid="28">
                                            <p:graphicEl>
                                              <a:dgm id="{863F6CD3-FEB4-44EF-9812-F79C0A3A4B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4" dur="2000" fill="hold"/>
                                        <p:tgtEl>
                                          <p:spTgt spid="28">
                                            <p:graphicEl>
                                              <a:dgm id="{BC221DCC-B95B-4FB5-8DDA-DFEFF8EB7B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28">
                                            <p:graphicEl>
                                              <a:dgm id="{5919076F-BDC0-43FC-87B7-BED020A35C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8" dur="2000" fill="hold"/>
                                        <p:tgtEl>
                                          <p:spTgt spid="28">
                                            <p:graphicEl>
                                              <a:dgm id="{08C60F79-C518-4D7A-9B04-B7C9CE2ECF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8" grpId="0">
        <p:bldSub>
          <a:bldDgm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D9959-F687-1F25-A9E1-C247F6CBE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1088029" cy="154114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/>
              <a:t>VICTORY AND FAILURE ASPECTS OF DUAL VENTURES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757CA-DDD3-F261-BD51-751D7CB2A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5706" y="817197"/>
            <a:ext cx="5457725" cy="1541148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5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9382F99-A2F6-FD48-B726-000CDD0EA7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1651395"/>
              </p:ext>
            </p:extLst>
          </p:nvPr>
        </p:nvGraphicFramePr>
        <p:xfrm>
          <a:off x="1299267" y="2312038"/>
          <a:ext cx="9633382" cy="3189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16691">
                  <a:extLst>
                    <a:ext uri="{9D8B030D-6E8A-4147-A177-3AD203B41FA5}">
                      <a16:colId xmlns:a16="http://schemas.microsoft.com/office/drawing/2014/main" val="2939220477"/>
                    </a:ext>
                  </a:extLst>
                </a:gridCol>
                <a:gridCol w="4816691">
                  <a:extLst>
                    <a:ext uri="{9D8B030D-6E8A-4147-A177-3AD203B41FA5}">
                      <a16:colId xmlns:a16="http://schemas.microsoft.com/office/drawing/2014/main" val="2144602313"/>
                    </a:ext>
                  </a:extLst>
                </a:gridCol>
              </a:tblGrid>
              <a:tr h="681302">
                <a:tc>
                  <a:txBody>
                    <a:bodyPr/>
                    <a:lstStyle/>
                    <a:p>
                      <a:r>
                        <a:rPr lang="en-US" sz="2400" dirty="0"/>
                        <a:t>Success Factors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Failure Factors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2667607595"/>
                  </a:ext>
                </a:extLst>
              </a:tr>
              <a:tr h="681302">
                <a:tc>
                  <a:txBody>
                    <a:bodyPr/>
                    <a:lstStyle/>
                    <a:p>
                      <a:r>
                        <a:rPr lang="en-US" sz="2400" dirty="0"/>
                        <a:t>Cultural Understanding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Cultural Misunderstanding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652192845"/>
                  </a:ext>
                </a:extLst>
              </a:tr>
              <a:tr h="681302">
                <a:tc>
                  <a:txBody>
                    <a:bodyPr/>
                    <a:lstStyle/>
                    <a:p>
                      <a:r>
                        <a:rPr lang="en-US" sz="2400" dirty="0"/>
                        <a:t>Complementary Strengths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Misaligned Objectives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2398414063"/>
                  </a:ext>
                </a:extLst>
              </a:tr>
              <a:tr h="1145827">
                <a:tc>
                  <a:txBody>
                    <a:bodyPr/>
                    <a:lstStyle/>
                    <a:p>
                      <a:r>
                        <a:rPr lang="en-US" sz="2400" dirty="0"/>
                        <a:t>Clear Objectives and Shared Vision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Legal and Regulatory Challenges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31509455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361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87D768-1937-98E4-CAF4-45B518A91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r>
              <a:rPr lang="en-GB" sz="3700" dirty="0"/>
              <a:t>UNDERSTANDING CULTURAL SCOPES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FEECE-5FDE-B771-F23A-55266F9AC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173" y="2211168"/>
            <a:ext cx="6400999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Hofstede’s social scopes model aids in the identification and analysis of cultural variances in societies all over the world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Individualism and socialism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Femininity and masculinity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Indulgence vs. Restraint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Short-Term Orientation vs. Long-Term Coordination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Power Space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Hesitation Avoidance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endParaRPr lang="en-US" sz="2000" dirty="0"/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FB6CEF59-1825-DD77-FC7B-5A4E539681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092" r="9577" b="-2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37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44581-DBD1-DE8F-3921-8DA26C613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GB" sz="3400" dirty="0"/>
              <a:t>INTERCULTURAL COMMUNICATION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1658E5-4F45-D20D-738B-96010702C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53010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145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60A931-234C-564C-097D-86CE43107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SOCIAL SCIENCE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F3CD-11AD-B6DE-DB25-15E4425E7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US" dirty="0"/>
              <a:t>Systematic approach used by social scientists to study and understand human behavior, society, and social phenomena</a:t>
            </a:r>
          </a:p>
          <a:p>
            <a:r>
              <a:rPr lang="en-US" dirty="0"/>
              <a:t>The social science method is rigorous, objective, and replicable, allowing researchers to test hypotheses, make predictions, and gain insights into various social issues</a:t>
            </a:r>
          </a:p>
          <a:p>
            <a:endParaRPr lang="en-GB" dirty="0"/>
          </a:p>
        </p:txBody>
      </p:sp>
      <p:pic>
        <p:nvPicPr>
          <p:cNvPr id="5" name="Picture 4" descr="Molecular glass structure">
            <a:extLst>
              <a:ext uri="{FF2B5EF4-FFF2-40B4-BE49-F238E27FC236}">
                <a16:creationId xmlns:a16="http://schemas.microsoft.com/office/drawing/2014/main" id="{C52B98F2-0CB1-DBD0-2F01-7EB8677788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864" r="22936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24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996B7-EC43-DF71-88EE-75BCCEBD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9198761" cy="1268984"/>
          </a:xfrm>
        </p:spPr>
        <p:txBody>
          <a:bodyPr>
            <a:normAutofit/>
          </a:bodyPr>
          <a:lstStyle/>
          <a:p>
            <a:r>
              <a:rPr lang="en-GB" dirty="0"/>
              <a:t>INTERPRETIVE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BF89E-7060-EF45-A880-1DD0DB07F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9198761" cy="3601212"/>
          </a:xfrm>
        </p:spPr>
        <p:txBody>
          <a:bodyPr>
            <a:normAutofit/>
          </a:bodyPr>
          <a:lstStyle/>
          <a:p>
            <a:r>
              <a:rPr lang="en-US" dirty="0"/>
              <a:t>Research methodology used in social sciences to understand and interpret human behavior and the meanings individuals attribute to their experiences</a:t>
            </a:r>
          </a:p>
          <a:p>
            <a:r>
              <a:rPr lang="en-US" dirty="0"/>
              <a:t>Complements the positivist approach and contributes to a comprehensive understanding of the social world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927D2C-C486-F740-897D-704CD65E9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9198761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9EEDFCB-2A3D-724C-808B-F598214AF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3" name="Freeform 24">
              <a:extLst>
                <a:ext uri="{FF2B5EF4-FFF2-40B4-BE49-F238E27FC236}">
                  <a16:creationId xmlns:a16="http://schemas.microsoft.com/office/drawing/2014/main" id="{E21EA309-B774-174A-8761-21F785ADE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25">
              <a:extLst>
                <a:ext uri="{FF2B5EF4-FFF2-40B4-BE49-F238E27FC236}">
                  <a16:creationId xmlns:a16="http://schemas.microsoft.com/office/drawing/2014/main" id="{BAFC7591-C9A8-C74C-AC5D-4D68233A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26">
              <a:extLst>
                <a:ext uri="{FF2B5EF4-FFF2-40B4-BE49-F238E27FC236}">
                  <a16:creationId xmlns:a16="http://schemas.microsoft.com/office/drawing/2014/main" id="{EF809621-1BDA-164A-AF8F-B4387D7F5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27">
              <a:extLst>
                <a:ext uri="{FF2B5EF4-FFF2-40B4-BE49-F238E27FC236}">
                  <a16:creationId xmlns:a16="http://schemas.microsoft.com/office/drawing/2014/main" id="{1BB770FA-A215-4145-99DD-A80F3522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B1AC917F-33CC-BD41-BD3D-389CDADA5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219FDC8D-2EFE-F143-88AB-B53BDF84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EB93DBCE-E7A6-BE4D-8D07-3D07913D9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3156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0EBDB1D-17AA-8140-B216-35CBA8C9E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4">
              <a:extLst>
                <a:ext uri="{FF2B5EF4-FFF2-40B4-BE49-F238E27FC236}">
                  <a16:creationId xmlns:a16="http://schemas.microsoft.com/office/drawing/2014/main" id="{98E3FFBE-BCB2-4744-8CA3-BC11F11AD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6">
              <a:extLst>
                <a:ext uri="{FF2B5EF4-FFF2-40B4-BE49-F238E27FC236}">
                  <a16:creationId xmlns:a16="http://schemas.microsoft.com/office/drawing/2014/main" id="{BBD5B432-1551-644A-B937-54EFF4201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38">
              <a:extLst>
                <a:ext uri="{FF2B5EF4-FFF2-40B4-BE49-F238E27FC236}">
                  <a16:creationId xmlns:a16="http://schemas.microsoft.com/office/drawing/2014/main" id="{BDCFB512-5A0E-0143-B5B7-6A965E100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50">
              <a:extLst>
                <a:ext uri="{FF2B5EF4-FFF2-40B4-BE49-F238E27FC236}">
                  <a16:creationId xmlns:a16="http://schemas.microsoft.com/office/drawing/2014/main" id="{EEDAA716-EDDF-5941-A55E-C12C893A3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5391D3-4932-4B97-ED91-4731584ED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280" y="770890"/>
            <a:ext cx="4133560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BUILDING TRUST AND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58443-9533-B885-2315-9A725BC31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280" y="2160016"/>
            <a:ext cx="4133560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Chinese business culture values face-to-face interactions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Invest time in learning about Chinese culture, customs, and business practices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Offering appropriate and thoughtful gifts is a common practice in Chinese business culture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Make efforts to expand your network within China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Chinese culture values patience and respect for authority and hierarchy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</p:txBody>
      </p:sp>
      <p:pic>
        <p:nvPicPr>
          <p:cNvPr id="5" name="Picture 4" descr="A group of people discussing something&#10;&#10;Description automatically generated">
            <a:extLst>
              <a:ext uri="{FF2B5EF4-FFF2-40B4-BE49-F238E27FC236}">
                <a16:creationId xmlns:a16="http://schemas.microsoft.com/office/drawing/2014/main" id="{482C7278-0527-20B6-D57C-440DEB1B89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12" r="32571"/>
          <a:stretch/>
        </p:blipFill>
        <p:spPr>
          <a:xfrm>
            <a:off x="20" y="1"/>
            <a:ext cx="6927143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93279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019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5" presetClass="emph" presetSubtype="0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DC17FF-D986-074F-E896-92442D6A9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RECOMMENDATIONS AND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7CE59-B6FF-49FD-D9EE-B3051BF5A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US" dirty="0"/>
              <a:t>Cultural Training and Awareness</a:t>
            </a:r>
          </a:p>
          <a:p>
            <a:r>
              <a:rPr lang="en-US" dirty="0"/>
              <a:t>Fluent Communication</a:t>
            </a:r>
          </a:p>
          <a:p>
            <a:r>
              <a:rPr lang="en-US" dirty="0"/>
              <a:t>Building Personal Relationships</a:t>
            </a:r>
          </a:p>
          <a:p>
            <a:r>
              <a:rPr lang="en-GB" dirty="0"/>
              <a:t>Patience and Understanding</a:t>
            </a:r>
          </a:p>
          <a:p>
            <a:r>
              <a:rPr lang="en-GB" dirty="0"/>
              <a:t>Regular Feedback and Evaluation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C7D0516-3969-3150-EA65-FF63F2EEC7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02" r="30098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0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D5CE1B-2134-120A-172D-2E3C76900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3D128-9451-C497-0B88-5530C1508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US" dirty="0"/>
              <a:t>Intercultural communication helps build trust and positive relationships between British and Chinese partners</a:t>
            </a:r>
          </a:p>
          <a:p>
            <a:r>
              <a:rPr lang="en-US" dirty="0"/>
              <a:t>By actively addressing cultural challenges and promoting cultural understanding, a British-Chinese joint venture can create a harmonious and productive working environment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E6DF004F-95CD-77FF-6F1E-AF956B073E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267" r="26402" b="-2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928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on clear background">
            <a:extLst>
              <a:ext uri="{FF2B5EF4-FFF2-40B4-BE49-F238E27FC236}">
                <a16:creationId xmlns:a16="http://schemas.microsoft.com/office/drawing/2014/main" id="{6F8A5A4A-4AEB-DC3D-5A4B-92A31CA500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38" name="Rectangle">
            <a:extLst>
              <a:ext uri="{FF2B5EF4-FFF2-40B4-BE49-F238E27FC236}">
                <a16:creationId xmlns:a16="http://schemas.microsoft.com/office/drawing/2014/main" id="{C1FDB97C-3AD1-C545-A219-4B4FCF5AE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76630"/>
            <a:ext cx="5106597" cy="4904739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7F96C-5B46-0487-AB54-99DB7B234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302512"/>
            <a:ext cx="4209293" cy="2826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THANK YOU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A266FA8-F626-1C42-B021-A57818E97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41" name="Freeform 55">
              <a:extLst>
                <a:ext uri="{FF2B5EF4-FFF2-40B4-BE49-F238E27FC236}">
                  <a16:creationId xmlns:a16="http://schemas.microsoft.com/office/drawing/2014/main" id="{2B43B9E4-DCCD-B14F-9DC7-6EF6DF1F6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56">
              <a:extLst>
                <a:ext uri="{FF2B5EF4-FFF2-40B4-BE49-F238E27FC236}">
                  <a16:creationId xmlns:a16="http://schemas.microsoft.com/office/drawing/2014/main" id="{778EA148-BF2C-2F4F-B0F5-E0C8EFCF5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57">
              <a:extLst>
                <a:ext uri="{FF2B5EF4-FFF2-40B4-BE49-F238E27FC236}">
                  <a16:creationId xmlns:a16="http://schemas.microsoft.com/office/drawing/2014/main" id="{A2CACC73-49F7-E24D-92B3-BBFE98702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58">
              <a:extLst>
                <a:ext uri="{FF2B5EF4-FFF2-40B4-BE49-F238E27FC236}">
                  <a16:creationId xmlns:a16="http://schemas.microsoft.com/office/drawing/2014/main" id="{58FF2A73-C08D-E244-97FA-CCE6B5ABB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59">
              <a:extLst>
                <a:ext uri="{FF2B5EF4-FFF2-40B4-BE49-F238E27FC236}">
                  <a16:creationId xmlns:a16="http://schemas.microsoft.com/office/drawing/2014/main" id="{F9251654-A54A-C947-8F27-7511D3D98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60">
              <a:extLst>
                <a:ext uri="{FF2B5EF4-FFF2-40B4-BE49-F238E27FC236}">
                  <a16:creationId xmlns:a16="http://schemas.microsoft.com/office/drawing/2014/main" id="{7005C174-7450-D94C-966E-15D46489B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61">
              <a:extLst>
                <a:ext uri="{FF2B5EF4-FFF2-40B4-BE49-F238E27FC236}">
                  <a16:creationId xmlns:a16="http://schemas.microsoft.com/office/drawing/2014/main" id="{BC08F9D6-DAB6-B34E-A0D1-199D9B531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00884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E67A6F5-F47F-BD4C-9336-30E0A60EB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29613" y="0"/>
            <a:ext cx="1901686" cy="4677439"/>
            <a:chOff x="10290315" y="0"/>
            <a:chExt cx="1901686" cy="4677439"/>
          </a:xfrm>
        </p:grpSpPr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DA710708-67E0-194C-9A96-FD528D207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2B6DA887-E216-1245-8F6F-B21233D94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2AE2F0EF-0001-F243-85DC-2B8812AB4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1491B174-1F11-D548-A885-7F98AF742C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56B289-D11F-26AC-908A-4233605C3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125" y="665428"/>
            <a:ext cx="6195187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83832-7D3A-55BD-4DC3-4C03E6A88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6" y="1961463"/>
            <a:ext cx="7559675" cy="413600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sz="2100" dirty="0"/>
              <a:t>Deresky, Helen., (2017). </a:t>
            </a:r>
            <a:r>
              <a:rPr lang="en-US" sz="2100" i="1" dirty="0"/>
              <a:t>International management: managing across borders and cultures: text and cases, </a:t>
            </a:r>
            <a:r>
              <a:rPr lang="en-US" sz="2100" dirty="0"/>
              <a:t>Pearson</a:t>
            </a:r>
          </a:p>
          <a:p>
            <a:pPr>
              <a:lnSpc>
                <a:spcPct val="90000"/>
              </a:lnSpc>
            </a:pPr>
            <a:r>
              <a:rPr lang="en-US" sz="2100" dirty="0" err="1"/>
              <a:t>Dignen</a:t>
            </a:r>
            <a:r>
              <a:rPr lang="en-US" sz="2100" dirty="0"/>
              <a:t>, Bob., (2013). </a:t>
            </a:r>
            <a:r>
              <a:rPr lang="en-US" sz="2100" i="1" dirty="0"/>
              <a:t>Communication for international business: the secrets of excellent interpersonal skills, </a:t>
            </a:r>
            <a:r>
              <a:rPr lang="en-US" sz="2100" dirty="0"/>
              <a:t>Collins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Hofstede’s Cultural Dimensions Theory, </a:t>
            </a:r>
            <a:r>
              <a:rPr lang="en-US" sz="2100" dirty="0"/>
              <a:t>Available at:  https://corporatefinanceinstitute.com/resources/management/hofstedes-cultural-dimensions-theory/(Accessed on 23/07/23)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International expansion brews at Grind following £22m investment round, </a:t>
            </a:r>
            <a:r>
              <a:rPr lang="en-US" sz="2100" dirty="0"/>
              <a:t>Available at: https://grind.co.uk/blogs/features/international-expansion-brews-at-grind-following-22m-investment-round (Accessed on 27/07/23)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The Difference between Chinese and British Business Practice, </a:t>
            </a:r>
            <a:r>
              <a:rPr lang="en-US" sz="2100" dirty="0"/>
              <a:t>Available at: https://www.linkedin.com/pulse/difference-between-chinese-british-business-practice-alice-sheng/ (Accessed on: 25/07/23)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The most sustainable coffee pod on the planet, </a:t>
            </a:r>
            <a:r>
              <a:rPr lang="en-US" sz="2100" dirty="0"/>
              <a:t>Available at: https://grind.co.uk/pages/grind-sustainability (Accessed on 26/07/23)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What is Hofstede’s cultural dimensions theory? UK vs China, a comparison, </a:t>
            </a:r>
            <a:r>
              <a:rPr lang="en-US" sz="2100" dirty="0"/>
              <a:t>Available at: https://brandminds.com/what-is-hofstedes-cultural-dimensions-theory-uk-vs-china-a-comparison/ (Accessed on 24/07/23)</a:t>
            </a:r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3A3EFBB8-96FA-0970-711E-B69AC30B72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84" r="39824" b="-1"/>
          <a:stretch/>
        </p:blipFill>
        <p:spPr>
          <a:xfrm>
            <a:off x="7534655" y="1"/>
            <a:ext cx="465734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8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theme/theme1.xml><?xml version="1.0" encoding="utf-8"?>
<a:theme xmlns:a="http://schemas.openxmlformats.org/drawingml/2006/main" name="PunchcardVTI">
  <a:themeElements>
    <a:clrScheme name="AnalogousFromDarkSeedLeftStep">
      <a:dk1>
        <a:srgbClr val="000000"/>
      </a:dk1>
      <a:lt1>
        <a:srgbClr val="FFFFFF"/>
      </a:lt1>
      <a:dk2>
        <a:srgbClr val="301B2D"/>
      </a:dk2>
      <a:lt2>
        <a:srgbClr val="F0F3F2"/>
      </a:lt2>
      <a:accent1>
        <a:srgbClr val="E72983"/>
      </a:accent1>
      <a:accent2>
        <a:srgbClr val="D517C0"/>
      </a:accent2>
      <a:accent3>
        <a:srgbClr val="AD29E7"/>
      </a:accent3>
      <a:accent4>
        <a:srgbClr val="5725D7"/>
      </a:accent4>
      <a:accent5>
        <a:srgbClr val="2944E7"/>
      </a:accent5>
      <a:accent6>
        <a:srgbClr val="1781D5"/>
      </a:accent6>
      <a:hlink>
        <a:srgbClr val="433FBF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14484</TotalTime>
  <Words>651</Words>
  <Application>Microsoft Office PowerPoint</Application>
  <PresentationFormat>Widescreen</PresentationFormat>
  <Paragraphs>95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Neue Haas Grotesk Text Pro</vt:lpstr>
      <vt:lpstr>Wingdings</vt:lpstr>
      <vt:lpstr>PunchcardVTI</vt:lpstr>
      <vt:lpstr>CULTURAL CHALLENGES  IN BRITISH – CHINESE  JOINT VENTURE</vt:lpstr>
      <vt:lpstr>CONTENT</vt:lpstr>
      <vt:lpstr>INTRODUCTION</vt:lpstr>
      <vt:lpstr>MAIN DIFFERENCES BETWEEN THE UK AND CHINA BELIEFS </vt:lpstr>
      <vt:lpstr>VICTORY AND FAILURE ASPECTS OF DUAL VENTURES</vt:lpstr>
      <vt:lpstr>UNDERSTANDING CULTURAL SCOPES</vt:lpstr>
      <vt:lpstr>INTERCULTURAL COMMUNICATION</vt:lpstr>
      <vt:lpstr>THE SOCIAL SCIENCE METHOD</vt:lpstr>
      <vt:lpstr>INTERPRETIVE APPROACH</vt:lpstr>
      <vt:lpstr>BUILDING TRUST AND RELATIONSHIPS</vt:lpstr>
      <vt:lpstr>RECOMMENDATIONS AND SOLUTIONS</vt:lpstr>
      <vt:lpstr>CONCLUSION </vt:lpstr>
      <vt:lpstr>THANK YOU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Valeria Peeva (2029005)</dc:creator>
  <cp:lastModifiedBy>Valeria Peeva (2029005)</cp:lastModifiedBy>
  <cp:revision>24</cp:revision>
  <dcterms:created xsi:type="dcterms:W3CDTF">2023-07-15T13:30:19Z</dcterms:created>
  <dcterms:modified xsi:type="dcterms:W3CDTF">2023-07-27T20:48:58Z</dcterms:modified>
</cp:coreProperties>
</file>