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60" r:id="rId5"/>
    <p:sldId id="261" r:id="rId6"/>
    <p:sldId id="25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70" autoAdjust="0"/>
    <p:restoredTop sz="94660"/>
  </p:normalViewPr>
  <p:slideViewPr>
    <p:cSldViewPr snapToGrid="0">
      <p:cViewPr varScale="1">
        <p:scale>
          <a:sx n="60" d="100"/>
          <a:sy n="60" d="100"/>
        </p:scale>
        <p:origin x="9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659819-74D3-4347-B935-E08930E6FDA1}"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1482656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659819-74D3-4347-B935-E08930E6FDA1}"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3073354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659819-74D3-4347-B935-E08930E6FDA1}"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2489562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659819-74D3-4347-B935-E08930E6FDA1}"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1125514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659819-74D3-4347-B935-E08930E6FDA1}" type="datetimeFigureOut">
              <a:rPr lang="en-GB" smtClean="0"/>
              <a:t>22/03/2026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480980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659819-74D3-4347-B935-E08930E6FDA1}"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2683240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F659819-74D3-4347-B935-E08930E6FDA1}" type="datetimeFigureOut">
              <a:rPr lang="en-GB" smtClean="0"/>
              <a:t>22/03/2026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928739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659819-74D3-4347-B935-E08930E6FDA1}"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734135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659819-74D3-4347-B935-E08930E6FDA1}"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2298348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659819-74D3-4347-B935-E08930E6FDA1}"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1660155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659819-74D3-4347-B935-E08930E6FDA1}"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2516695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659819-74D3-4347-B935-E08930E6FDA1}"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A6E005D4-96A1-4F43-9A0A-287D9E8C4BBF}"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9145100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659819-74D3-4347-B935-E08930E6FDA1}" type="datetimeFigureOut">
              <a:rPr lang="en-GB" smtClean="0"/>
              <a:t>22/03/2026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19713673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659819-74D3-4347-B935-E08930E6FDA1}"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19836026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659819-74D3-4347-B935-E08930E6FDA1}" type="datetimeFigureOut">
              <a:rPr lang="en-GB" smtClean="0"/>
              <a:t>22/03/2026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1487613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659819-74D3-4347-B935-E08930E6FDA1}" type="datetimeFigureOut">
              <a:rPr lang="en-GB" smtClean="0"/>
              <a:t>22/03/2026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005D4-96A1-4F43-9A0A-287D9E8C4BBF}" type="slidenum">
              <a:rPr lang="en-GB" smtClean="0"/>
              <a:t>‹#›</a:t>
            </a:fld>
            <a:endParaRPr lang="en-GB"/>
          </a:p>
        </p:txBody>
      </p:sp>
    </p:spTree>
    <p:extLst>
      <p:ext uri="{BB962C8B-B14F-4D97-AF65-F5344CB8AC3E}">
        <p14:creationId xmlns:p14="http://schemas.microsoft.com/office/powerpoint/2010/main" val="7068919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F659819-74D3-4347-B935-E08930E6FDA1}" type="datetimeFigureOut">
              <a:rPr lang="en-GB" smtClean="0"/>
              <a:t>22/03/2026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A6E005D4-96A1-4F43-9A0A-287D9E8C4BBF}" type="slidenum">
              <a:rPr lang="en-GB" smtClean="0"/>
              <a:t>‹#›</a:t>
            </a:fld>
            <a:endParaRPr lang="en-GB"/>
          </a:p>
        </p:txBody>
      </p:sp>
    </p:spTree>
    <p:extLst>
      <p:ext uri="{BB962C8B-B14F-4D97-AF65-F5344CB8AC3E}">
        <p14:creationId xmlns:p14="http://schemas.microsoft.com/office/powerpoint/2010/main" val="817407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F659819-74D3-4347-B935-E08930E6FDA1}" type="datetimeFigureOut">
              <a:rPr lang="en-GB" smtClean="0"/>
              <a:t>22/03/2026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A6E005D4-96A1-4F43-9A0A-287D9E8C4BBF}" type="slidenum">
              <a:rPr lang="en-GB" smtClean="0"/>
              <a:t>‹#›</a:t>
            </a:fld>
            <a:endParaRPr lang="en-GB"/>
          </a:p>
        </p:txBody>
      </p:sp>
    </p:spTree>
    <p:extLst>
      <p:ext uri="{BB962C8B-B14F-4D97-AF65-F5344CB8AC3E}">
        <p14:creationId xmlns:p14="http://schemas.microsoft.com/office/powerpoint/2010/main" val="3441514321"/>
      </p:ext>
    </p:extLst>
  </p:cSld>
  <p:clrMap bg1="dk1" tx1="lt1" bg2="dk2" tx2="lt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773B6-06E4-01A9-0E93-CA9C40611FF6}"/>
              </a:ext>
            </a:extLst>
          </p:cNvPr>
          <p:cNvSpPr>
            <a:spLocks noGrp="1"/>
          </p:cNvSpPr>
          <p:nvPr>
            <p:ph type="ctrTitle"/>
          </p:nvPr>
        </p:nvSpPr>
        <p:spPr>
          <a:xfrm>
            <a:off x="0" y="-157178"/>
            <a:ext cx="9031705" cy="1866518"/>
          </a:xfrm>
        </p:spPr>
        <p:txBody>
          <a:bodyPr>
            <a:normAutofit/>
          </a:bodyPr>
          <a:lstStyle/>
          <a:p>
            <a:pPr algn="ctr"/>
            <a:r>
              <a:rPr lang="en-GB" sz="3600" dirty="0">
                <a:solidFill>
                  <a:schemeClr val="tx2">
                    <a:lumMod val="40000"/>
                    <a:lumOff val="60000"/>
                  </a:schemeClr>
                </a:solidFill>
              </a:rPr>
              <a:t>Reflective Practices in Health and Social care</a:t>
            </a:r>
            <a:br>
              <a:rPr lang="en-GB" sz="4800" dirty="0">
                <a:solidFill>
                  <a:schemeClr val="tx2">
                    <a:lumMod val="40000"/>
                    <a:lumOff val="60000"/>
                  </a:schemeClr>
                </a:solidFill>
              </a:rPr>
            </a:br>
            <a:r>
              <a:rPr lang="en-GB" sz="2000" dirty="0">
                <a:solidFill>
                  <a:schemeClr val="tx2">
                    <a:lumMod val="40000"/>
                    <a:lumOff val="60000"/>
                  </a:schemeClr>
                </a:solidFill>
              </a:rPr>
              <a:t>LCHS4009 – Professional Development Within Health and Social care</a:t>
            </a:r>
            <a:endParaRPr lang="en-GB" sz="4800" dirty="0">
              <a:solidFill>
                <a:schemeClr val="tx2">
                  <a:lumMod val="40000"/>
                  <a:lumOff val="60000"/>
                </a:schemeClr>
              </a:solidFill>
            </a:endParaRPr>
          </a:p>
        </p:txBody>
      </p:sp>
      <p:sp>
        <p:nvSpPr>
          <p:cNvPr id="4" name="Subtitle 2">
            <a:extLst>
              <a:ext uri="{FF2B5EF4-FFF2-40B4-BE49-F238E27FC236}">
                <a16:creationId xmlns:a16="http://schemas.microsoft.com/office/drawing/2014/main" id="{3285B7F8-628D-DC44-8583-018D7C10957F}"/>
              </a:ext>
            </a:extLst>
          </p:cNvPr>
          <p:cNvSpPr>
            <a:spLocks noGrp="1"/>
          </p:cNvSpPr>
          <p:nvPr>
            <p:ph type="subTitle" idx="1"/>
          </p:nvPr>
        </p:nvSpPr>
        <p:spPr>
          <a:xfrm>
            <a:off x="383326" y="4588042"/>
            <a:ext cx="9031705" cy="2269958"/>
          </a:xfrm>
        </p:spPr>
        <p:txBody>
          <a:bodyPr>
            <a:normAutofit fontScale="92500" lnSpcReduction="20000"/>
          </a:bodyPr>
          <a:lstStyle/>
          <a:p>
            <a:pPr algn="ctr"/>
            <a:r>
              <a:rPr lang="en-GB" sz="1900" dirty="0">
                <a:solidFill>
                  <a:schemeClr val="tx2">
                    <a:lumMod val="90000"/>
                    <a:lumOff val="10000"/>
                  </a:schemeClr>
                </a:solidFill>
              </a:rPr>
              <a:t>Certificate of Higher Education Skills for the Workplace (Health and Social care)</a:t>
            </a:r>
          </a:p>
          <a:p>
            <a:pPr algn="ctr"/>
            <a:r>
              <a:rPr lang="en-GB" sz="1900" dirty="0">
                <a:solidFill>
                  <a:schemeClr val="tx2">
                    <a:lumMod val="90000"/>
                    <a:lumOff val="10000"/>
                  </a:schemeClr>
                </a:solidFill>
              </a:rPr>
              <a:t>Name: Nazia </a:t>
            </a:r>
            <a:r>
              <a:rPr lang="en-GB" sz="1900" dirty="0" err="1">
                <a:solidFill>
                  <a:schemeClr val="tx2">
                    <a:lumMod val="90000"/>
                    <a:lumOff val="10000"/>
                  </a:schemeClr>
                </a:solidFill>
              </a:rPr>
              <a:t>Riaz</a:t>
            </a:r>
            <a:endParaRPr lang="en-GB" sz="1900" dirty="0">
              <a:solidFill>
                <a:schemeClr val="tx2">
                  <a:lumMod val="90000"/>
                  <a:lumOff val="10000"/>
                </a:schemeClr>
              </a:solidFill>
            </a:endParaRPr>
          </a:p>
          <a:p>
            <a:pPr algn="ctr"/>
            <a:r>
              <a:rPr lang="en-GB" sz="1900" dirty="0">
                <a:solidFill>
                  <a:schemeClr val="tx2">
                    <a:lumMod val="90000"/>
                    <a:lumOff val="10000"/>
                  </a:schemeClr>
                </a:solidFill>
              </a:rPr>
              <a:t>Student Number: 2438254</a:t>
            </a:r>
          </a:p>
          <a:p>
            <a:pPr algn="ctr"/>
            <a:r>
              <a:rPr lang="en-GB" sz="1900" dirty="0">
                <a:solidFill>
                  <a:schemeClr val="tx2">
                    <a:lumMod val="90000"/>
                    <a:lumOff val="10000"/>
                  </a:schemeClr>
                </a:solidFill>
              </a:rPr>
              <a:t>Lecturer’s Name: </a:t>
            </a:r>
            <a:r>
              <a:rPr lang="en-GB" sz="1900" dirty="0" err="1">
                <a:solidFill>
                  <a:schemeClr val="tx2">
                    <a:lumMod val="90000"/>
                    <a:lumOff val="10000"/>
                  </a:schemeClr>
                </a:solidFill>
              </a:rPr>
              <a:t>Odette</a:t>
            </a:r>
            <a:r>
              <a:rPr lang="en-GB" sz="1900" dirty="0">
                <a:solidFill>
                  <a:schemeClr val="tx2">
                    <a:lumMod val="90000"/>
                    <a:lumOff val="10000"/>
                  </a:schemeClr>
                </a:solidFill>
              </a:rPr>
              <a:t> Jack</a:t>
            </a:r>
          </a:p>
          <a:p>
            <a:pPr algn="ctr"/>
            <a:endParaRPr lang="en-GB" sz="1900" dirty="0">
              <a:solidFill>
                <a:schemeClr val="tx2">
                  <a:lumMod val="90000"/>
                  <a:lumOff val="10000"/>
                </a:schemeClr>
              </a:solidFill>
            </a:endParaRPr>
          </a:p>
          <a:p>
            <a:pPr algn="ctr"/>
            <a:r>
              <a:rPr lang="en-GB" sz="1900" dirty="0">
                <a:solidFill>
                  <a:schemeClr val="tx2">
                    <a:lumMod val="90000"/>
                    <a:lumOff val="10000"/>
                  </a:schemeClr>
                </a:solidFill>
              </a:rPr>
              <a:t>Declaration: I hereby confirm that the work presented in this presentation is my own. Where the work of others has been used to support this presentation, it has been properly cited and referenced in accordance with academic guidelines.</a:t>
            </a:r>
          </a:p>
          <a:p>
            <a:pPr algn="ctr"/>
            <a:endParaRPr lang="en-GB" b="1" dirty="0"/>
          </a:p>
          <a:p>
            <a:pPr algn="ctr"/>
            <a:endParaRPr lang="en-GB" dirty="0"/>
          </a:p>
        </p:txBody>
      </p:sp>
      <p:pic>
        <p:nvPicPr>
          <p:cNvPr id="3" name="Picture 2">
            <a:extLst>
              <a:ext uri="{FF2B5EF4-FFF2-40B4-BE49-F238E27FC236}">
                <a16:creationId xmlns:a16="http://schemas.microsoft.com/office/drawing/2014/main" id="{85C193F6-49B6-0521-BA59-6AE6EBB73230}"/>
              </a:ext>
            </a:extLst>
          </p:cNvPr>
          <p:cNvPicPr>
            <a:picLocks noChangeAspect="1"/>
          </p:cNvPicPr>
          <p:nvPr/>
        </p:nvPicPr>
        <p:blipFill>
          <a:blip r:embed="rId2"/>
          <a:stretch>
            <a:fillRect/>
          </a:stretch>
        </p:blipFill>
        <p:spPr>
          <a:xfrm>
            <a:off x="9031705" y="1155032"/>
            <a:ext cx="3006779" cy="3054059"/>
          </a:xfrm>
          <a:prstGeom prst="rect">
            <a:avLst/>
          </a:prstGeom>
        </p:spPr>
      </p:pic>
    </p:spTree>
    <p:extLst>
      <p:ext uri="{BB962C8B-B14F-4D97-AF65-F5344CB8AC3E}">
        <p14:creationId xmlns:p14="http://schemas.microsoft.com/office/powerpoint/2010/main" val="3426797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C424-0393-4D74-3900-60E2CDFC4CDC}"/>
              </a:ext>
            </a:extLst>
          </p:cNvPr>
          <p:cNvSpPr>
            <a:spLocks noGrp="1"/>
          </p:cNvSpPr>
          <p:nvPr>
            <p:ph type="title"/>
          </p:nvPr>
        </p:nvSpPr>
        <p:spPr/>
        <p:txBody>
          <a:bodyPr/>
          <a:lstStyle/>
          <a:p>
            <a:pPr algn="ctr"/>
            <a:r>
              <a:rPr lang="en-GB" dirty="0"/>
              <a:t>What is Reflective Practice</a:t>
            </a:r>
          </a:p>
        </p:txBody>
      </p:sp>
      <p:sp>
        <p:nvSpPr>
          <p:cNvPr id="6" name="Callout: Left-Right Arrow 5">
            <a:extLst>
              <a:ext uri="{FF2B5EF4-FFF2-40B4-BE49-F238E27FC236}">
                <a16:creationId xmlns:a16="http://schemas.microsoft.com/office/drawing/2014/main" id="{1261D3C3-F587-F477-6C38-25A458792E6A}"/>
              </a:ext>
            </a:extLst>
          </p:cNvPr>
          <p:cNvSpPr/>
          <p:nvPr/>
        </p:nvSpPr>
        <p:spPr>
          <a:xfrm>
            <a:off x="2253343" y="2253343"/>
            <a:ext cx="2743199" cy="3851430"/>
          </a:xfrm>
          <a:prstGeom prst="leftRightArrowCallout">
            <a:avLst>
              <a:gd name="adj1" fmla="val 20723"/>
              <a:gd name="adj2" fmla="val 25643"/>
              <a:gd name="adj3" fmla="val 19854"/>
              <a:gd name="adj4"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Reflective Practice – </a:t>
            </a:r>
            <a:r>
              <a:rPr lang="en-GB" sz="1400" dirty="0">
                <a:solidFill>
                  <a:schemeClr val="bg2">
                    <a:lumMod val="75000"/>
                  </a:schemeClr>
                </a:solidFill>
              </a:rPr>
              <a:t>Reflection constitutes a systematic process of reviewing and interrogating professional experiences to derive learning and  enhance future practice</a:t>
            </a:r>
            <a:r>
              <a:rPr lang="en-GB" sz="1200" dirty="0">
                <a:solidFill>
                  <a:schemeClr val="bg2">
                    <a:lumMod val="75000"/>
                  </a:schemeClr>
                </a:solidFill>
              </a:rPr>
              <a:t>.</a:t>
            </a:r>
            <a:endParaRPr lang="en-GB" dirty="0">
              <a:solidFill>
                <a:schemeClr val="bg2">
                  <a:lumMod val="75000"/>
                </a:schemeClr>
              </a:solidFill>
            </a:endParaRPr>
          </a:p>
        </p:txBody>
      </p:sp>
      <p:sp>
        <p:nvSpPr>
          <p:cNvPr id="7" name="Callout: Left Arrow 6">
            <a:extLst>
              <a:ext uri="{FF2B5EF4-FFF2-40B4-BE49-F238E27FC236}">
                <a16:creationId xmlns:a16="http://schemas.microsoft.com/office/drawing/2014/main" id="{803677EF-215A-0387-5CBA-7DEDE3420C76}"/>
              </a:ext>
            </a:extLst>
          </p:cNvPr>
          <p:cNvSpPr/>
          <p:nvPr/>
        </p:nvSpPr>
        <p:spPr>
          <a:xfrm>
            <a:off x="4594861" y="2811827"/>
            <a:ext cx="2538274" cy="3893848"/>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Learning Integration:</a:t>
            </a:r>
          </a:p>
          <a:p>
            <a:pPr algn="ctr"/>
            <a:r>
              <a:rPr lang="en-GB" b="1" dirty="0">
                <a:solidFill>
                  <a:schemeClr val="bg2">
                    <a:lumMod val="75000"/>
                  </a:schemeClr>
                </a:solidFill>
              </a:rPr>
              <a:t> </a:t>
            </a:r>
            <a:r>
              <a:rPr lang="en-GB" dirty="0">
                <a:solidFill>
                  <a:schemeClr val="bg2">
                    <a:lumMod val="75000"/>
                  </a:schemeClr>
                </a:solidFill>
              </a:rPr>
              <a:t>Involves synthesising insights gained from experiences with existing knowledge to inform future clinical decision-making. </a:t>
            </a:r>
            <a:endParaRPr lang="en-GB" b="1" dirty="0">
              <a:solidFill>
                <a:schemeClr val="bg2">
                  <a:lumMod val="75000"/>
                </a:schemeClr>
              </a:solidFill>
            </a:endParaRPr>
          </a:p>
        </p:txBody>
      </p:sp>
      <p:sp>
        <p:nvSpPr>
          <p:cNvPr id="8" name="Callout: Right Arrow 7">
            <a:extLst>
              <a:ext uri="{FF2B5EF4-FFF2-40B4-BE49-F238E27FC236}">
                <a16:creationId xmlns:a16="http://schemas.microsoft.com/office/drawing/2014/main" id="{170D13B5-7CE5-BF6E-F2C4-94F0691A9964}"/>
              </a:ext>
            </a:extLst>
          </p:cNvPr>
          <p:cNvSpPr/>
          <p:nvPr/>
        </p:nvSpPr>
        <p:spPr>
          <a:xfrm>
            <a:off x="160062" y="2875909"/>
            <a:ext cx="2538274" cy="3854075"/>
          </a:xfrm>
          <a:prstGeom prst="rightArrowCallout">
            <a:avLst>
              <a:gd name="adj1" fmla="val 18170"/>
              <a:gd name="adj2" fmla="val 25000"/>
              <a:gd name="adj3" fmla="val 25000"/>
              <a:gd name="adj4" fmla="val 7122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Critical Analysis: </a:t>
            </a:r>
            <a:r>
              <a:rPr lang="en-GB" dirty="0">
                <a:solidFill>
                  <a:schemeClr val="bg2">
                    <a:lumMod val="75000"/>
                  </a:schemeClr>
                </a:solidFill>
              </a:rPr>
              <a:t>Entails the deliberate examination of actions, cognitive processes, and Subsequent outcomes to identify areas for improvement. </a:t>
            </a:r>
          </a:p>
        </p:txBody>
      </p:sp>
      <p:sp>
        <p:nvSpPr>
          <p:cNvPr id="4" name="Rectangle: Rounded Corners 3">
            <a:extLst>
              <a:ext uri="{FF2B5EF4-FFF2-40B4-BE49-F238E27FC236}">
                <a16:creationId xmlns:a16="http://schemas.microsoft.com/office/drawing/2014/main" id="{DB0E3969-2AEC-0311-C53C-3CF63E16F4E2}"/>
              </a:ext>
            </a:extLst>
          </p:cNvPr>
          <p:cNvSpPr/>
          <p:nvPr/>
        </p:nvSpPr>
        <p:spPr>
          <a:xfrm>
            <a:off x="7380514" y="2530929"/>
            <a:ext cx="4376057" cy="16818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Theoretical framework</a:t>
            </a:r>
          </a:p>
          <a:p>
            <a:pPr algn="ctr"/>
            <a:r>
              <a:rPr lang="en-GB" sz="1600" dirty="0">
                <a:solidFill>
                  <a:schemeClr val="bg2">
                    <a:lumMod val="75000"/>
                  </a:schemeClr>
                </a:solidFill>
              </a:rPr>
              <a:t>Conceptually aligned with structured reflective models, such as Gibbs’ Reflective Cycle (1988), which provides a framework for describing feelings, evaluating experiences, and formulating action plans</a:t>
            </a:r>
          </a:p>
        </p:txBody>
      </p:sp>
      <p:sp>
        <p:nvSpPr>
          <p:cNvPr id="9" name="Rectangle: Rounded Corners 8">
            <a:extLst>
              <a:ext uri="{FF2B5EF4-FFF2-40B4-BE49-F238E27FC236}">
                <a16:creationId xmlns:a16="http://schemas.microsoft.com/office/drawing/2014/main" id="{0BC386A8-C8A2-F332-A5F3-AACF5C4FD27B}"/>
              </a:ext>
            </a:extLst>
          </p:cNvPr>
          <p:cNvSpPr/>
          <p:nvPr/>
        </p:nvSpPr>
        <p:spPr>
          <a:xfrm>
            <a:off x="7380514" y="4783060"/>
            <a:ext cx="4376057" cy="16818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Professional Significance </a:t>
            </a:r>
          </a:p>
          <a:p>
            <a:pPr algn="ctr"/>
            <a:r>
              <a:rPr lang="en-GB" dirty="0">
                <a:solidFill>
                  <a:schemeClr val="bg2">
                    <a:lumMod val="75000"/>
                  </a:schemeClr>
                </a:solidFill>
              </a:rPr>
              <a:t>Serves as a fundamental mechanism for ongoing professional development and maintenance of competent, evidence-based practice</a:t>
            </a:r>
          </a:p>
        </p:txBody>
      </p:sp>
      <p:pic>
        <p:nvPicPr>
          <p:cNvPr id="3" name="Picture 2">
            <a:extLst>
              <a:ext uri="{FF2B5EF4-FFF2-40B4-BE49-F238E27FC236}">
                <a16:creationId xmlns:a16="http://schemas.microsoft.com/office/drawing/2014/main" id="{1ADDABDB-E118-A2BE-8344-5EB5D17C21B9}"/>
              </a:ext>
            </a:extLst>
          </p:cNvPr>
          <p:cNvPicPr>
            <a:picLocks noChangeAspect="1"/>
          </p:cNvPicPr>
          <p:nvPr/>
        </p:nvPicPr>
        <p:blipFill>
          <a:blip r:embed="rId2"/>
          <a:stretch>
            <a:fillRect/>
          </a:stretch>
        </p:blipFill>
        <p:spPr>
          <a:xfrm>
            <a:off x="9938657" y="215996"/>
            <a:ext cx="2005807" cy="2037347"/>
          </a:xfrm>
          <a:prstGeom prst="rect">
            <a:avLst/>
          </a:prstGeom>
        </p:spPr>
      </p:pic>
    </p:spTree>
    <p:extLst>
      <p:ext uri="{BB962C8B-B14F-4D97-AF65-F5344CB8AC3E}">
        <p14:creationId xmlns:p14="http://schemas.microsoft.com/office/powerpoint/2010/main" val="713072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F9280-BB19-1CFE-591E-2E59425E01C5}"/>
              </a:ext>
            </a:extLst>
          </p:cNvPr>
          <p:cNvSpPr>
            <a:spLocks noGrp="1"/>
          </p:cNvSpPr>
          <p:nvPr>
            <p:ph type="title"/>
          </p:nvPr>
        </p:nvSpPr>
        <p:spPr>
          <a:xfrm>
            <a:off x="0" y="779831"/>
            <a:ext cx="9951282" cy="1080938"/>
          </a:xfrm>
        </p:spPr>
        <p:txBody>
          <a:bodyPr/>
          <a:lstStyle/>
          <a:p>
            <a:pPr algn="ctr"/>
            <a:r>
              <a:rPr lang="en-GB" dirty="0"/>
              <a:t>The significance of Reflection In Professional Practice</a:t>
            </a:r>
          </a:p>
        </p:txBody>
      </p:sp>
      <p:sp>
        <p:nvSpPr>
          <p:cNvPr id="4" name="Callout: Right Arrow 3">
            <a:extLst>
              <a:ext uri="{FF2B5EF4-FFF2-40B4-BE49-F238E27FC236}">
                <a16:creationId xmlns:a16="http://schemas.microsoft.com/office/drawing/2014/main" id="{86119A22-9528-6DEC-EC83-49C6C06A0B34}"/>
              </a:ext>
            </a:extLst>
          </p:cNvPr>
          <p:cNvSpPr/>
          <p:nvPr/>
        </p:nvSpPr>
        <p:spPr>
          <a:xfrm>
            <a:off x="48988" y="2490106"/>
            <a:ext cx="3118756" cy="4196443"/>
          </a:xfrm>
          <a:prstGeom prst="rightArrowCallout">
            <a:avLst>
              <a:gd name="adj1" fmla="val 21971"/>
              <a:gd name="adj2" fmla="val 22525"/>
              <a:gd name="adj3" fmla="val 30446"/>
              <a:gd name="adj4" fmla="val 6955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Continuous Quality Enhancement</a:t>
            </a:r>
          </a:p>
          <a:p>
            <a:pPr algn="ctr"/>
            <a:r>
              <a:rPr lang="en-GB" dirty="0">
                <a:solidFill>
                  <a:schemeClr val="bg2">
                    <a:lumMod val="75000"/>
                  </a:schemeClr>
                </a:solidFill>
              </a:rPr>
              <a:t>Facilitates ongoing professional growth through the systematic evaluation of practice, enabling practitioners to refine skills and adapt to evolving clinical demands.</a:t>
            </a:r>
          </a:p>
          <a:p>
            <a:pPr algn="ctr"/>
            <a:endParaRPr lang="en-GB" dirty="0">
              <a:solidFill>
                <a:schemeClr val="bg2">
                  <a:lumMod val="75000"/>
                </a:schemeClr>
              </a:solidFill>
            </a:endParaRPr>
          </a:p>
        </p:txBody>
      </p:sp>
      <p:sp>
        <p:nvSpPr>
          <p:cNvPr id="5" name="Callout: Right Arrow 4">
            <a:extLst>
              <a:ext uri="{FF2B5EF4-FFF2-40B4-BE49-F238E27FC236}">
                <a16:creationId xmlns:a16="http://schemas.microsoft.com/office/drawing/2014/main" id="{2C8EAFC0-3317-1F26-683D-38A8CF2BA6D3}"/>
              </a:ext>
            </a:extLst>
          </p:cNvPr>
          <p:cNvSpPr/>
          <p:nvPr/>
        </p:nvSpPr>
        <p:spPr>
          <a:xfrm>
            <a:off x="3282046" y="2490105"/>
            <a:ext cx="2699653" cy="4196443"/>
          </a:xfrm>
          <a:prstGeom prst="rightArrowCallout">
            <a:avLst>
              <a:gd name="adj1" fmla="val 29642"/>
              <a:gd name="adj2" fmla="val 25000"/>
              <a:gd name="adj3" fmla="val 30803"/>
              <a:gd name="adj4" fmla="val 6919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Professional Accountability</a:t>
            </a:r>
          </a:p>
          <a:p>
            <a:pPr algn="ctr"/>
            <a:r>
              <a:rPr lang="en-GB" dirty="0">
                <a:solidFill>
                  <a:schemeClr val="bg2">
                    <a:lumMod val="75000"/>
                  </a:schemeClr>
                </a:solidFill>
              </a:rPr>
              <a:t>Reinforces responsibility and transparency in decision-making, contributing to the maintenance of safe and effective care environments.</a:t>
            </a:r>
          </a:p>
        </p:txBody>
      </p:sp>
      <p:sp>
        <p:nvSpPr>
          <p:cNvPr id="6" name="Callout: Right Arrow 5">
            <a:extLst>
              <a:ext uri="{FF2B5EF4-FFF2-40B4-BE49-F238E27FC236}">
                <a16:creationId xmlns:a16="http://schemas.microsoft.com/office/drawing/2014/main" id="{00B47B55-7D0F-AC85-C71B-21E70D8A57A9}"/>
              </a:ext>
            </a:extLst>
          </p:cNvPr>
          <p:cNvSpPr/>
          <p:nvPr/>
        </p:nvSpPr>
        <p:spPr>
          <a:xfrm>
            <a:off x="5981699" y="2432956"/>
            <a:ext cx="3042559" cy="4310744"/>
          </a:xfrm>
          <a:prstGeom prst="rightArrowCallout">
            <a:avLst>
              <a:gd name="adj1" fmla="val 25000"/>
              <a:gd name="adj2" fmla="val 25000"/>
              <a:gd name="adj3" fmla="val 30236"/>
              <a:gd name="adj4" fmla="val 6976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Personal and Interpersonal Development</a:t>
            </a:r>
          </a:p>
          <a:p>
            <a:pPr algn="ctr"/>
            <a:r>
              <a:rPr lang="en-GB" sz="1600" dirty="0">
                <a:solidFill>
                  <a:schemeClr val="bg2">
                    <a:lumMod val="75000"/>
                  </a:schemeClr>
                </a:solidFill>
              </a:rPr>
              <a:t>Deepens self-awareness and cultivates emotional intelligence, enhancing the capacity to manage complex interpersonal dynamics and respond empathetically to service user </a:t>
            </a:r>
            <a:r>
              <a:rPr lang="en-GB" dirty="0">
                <a:solidFill>
                  <a:schemeClr val="bg2">
                    <a:lumMod val="75000"/>
                  </a:schemeClr>
                </a:solidFill>
              </a:rPr>
              <a:t>needs</a:t>
            </a:r>
          </a:p>
        </p:txBody>
      </p:sp>
      <p:sp>
        <p:nvSpPr>
          <p:cNvPr id="7" name="Callout: Right Arrow 6">
            <a:extLst>
              <a:ext uri="{FF2B5EF4-FFF2-40B4-BE49-F238E27FC236}">
                <a16:creationId xmlns:a16="http://schemas.microsoft.com/office/drawing/2014/main" id="{7C4740A1-5F74-5E32-4BFD-1CD259AFFFF6}"/>
              </a:ext>
            </a:extLst>
          </p:cNvPr>
          <p:cNvSpPr/>
          <p:nvPr/>
        </p:nvSpPr>
        <p:spPr>
          <a:xfrm>
            <a:off x="9024258" y="2490105"/>
            <a:ext cx="3167742" cy="4310744"/>
          </a:xfrm>
          <a:prstGeom prst="rightArrowCallout">
            <a:avLst>
              <a:gd name="adj1" fmla="val 25506"/>
              <a:gd name="adj2" fmla="val 27470"/>
              <a:gd name="adj3" fmla="val 30672"/>
              <a:gd name="adj4" fmla="val 6932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Regulatory Compliance</a:t>
            </a:r>
          </a:p>
          <a:p>
            <a:pPr algn="ctr"/>
            <a:r>
              <a:rPr lang="en-GB" sz="1400" dirty="0">
                <a:solidFill>
                  <a:schemeClr val="bg2">
                    <a:lumMod val="75000"/>
                  </a:schemeClr>
                </a:solidFill>
              </a:rPr>
              <a:t>Constitutes a mandatory component of continuing professional development (CPD) and is explicitly required to demonstrate ongoing fitness to practice under professional regulatory standard (Health and Care Professions Council [HCPC], 2023)</a:t>
            </a:r>
          </a:p>
          <a:p>
            <a:pPr algn="ctr"/>
            <a:endParaRPr lang="en-GB" dirty="0">
              <a:solidFill>
                <a:schemeClr val="bg2">
                  <a:lumMod val="75000"/>
                </a:schemeClr>
              </a:solidFill>
            </a:endParaRPr>
          </a:p>
        </p:txBody>
      </p:sp>
      <p:pic>
        <p:nvPicPr>
          <p:cNvPr id="3" name="Picture 2">
            <a:extLst>
              <a:ext uri="{FF2B5EF4-FFF2-40B4-BE49-F238E27FC236}">
                <a16:creationId xmlns:a16="http://schemas.microsoft.com/office/drawing/2014/main" id="{E44C230C-5E05-22DD-4A2A-CC26FD958509}"/>
              </a:ext>
            </a:extLst>
          </p:cNvPr>
          <p:cNvPicPr>
            <a:picLocks noChangeAspect="1"/>
          </p:cNvPicPr>
          <p:nvPr/>
        </p:nvPicPr>
        <p:blipFill>
          <a:blip r:embed="rId2"/>
          <a:stretch>
            <a:fillRect/>
          </a:stretch>
        </p:blipFill>
        <p:spPr>
          <a:xfrm>
            <a:off x="9951282" y="138090"/>
            <a:ext cx="2005807" cy="2037347"/>
          </a:xfrm>
          <a:prstGeom prst="rect">
            <a:avLst/>
          </a:prstGeom>
        </p:spPr>
      </p:pic>
    </p:spTree>
    <p:extLst>
      <p:ext uri="{BB962C8B-B14F-4D97-AF65-F5344CB8AC3E}">
        <p14:creationId xmlns:p14="http://schemas.microsoft.com/office/powerpoint/2010/main" val="2398032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14ED6-8E1F-289B-B1D0-DE7241993071}"/>
              </a:ext>
            </a:extLst>
          </p:cNvPr>
          <p:cNvSpPr>
            <a:spLocks noGrp="1"/>
          </p:cNvSpPr>
          <p:nvPr>
            <p:ph type="title"/>
          </p:nvPr>
        </p:nvSpPr>
        <p:spPr>
          <a:xfrm>
            <a:off x="128337" y="753228"/>
            <a:ext cx="9613861" cy="1080938"/>
          </a:xfrm>
        </p:spPr>
        <p:txBody>
          <a:bodyPr/>
          <a:lstStyle/>
          <a:p>
            <a:pPr algn="ctr"/>
            <a:r>
              <a:rPr lang="en-GB" dirty="0"/>
              <a:t>Reflection in Practice: Managing Challenging Behaviour </a:t>
            </a:r>
          </a:p>
        </p:txBody>
      </p:sp>
      <p:sp>
        <p:nvSpPr>
          <p:cNvPr id="4" name="Scroll: Horizontal 3">
            <a:extLst>
              <a:ext uri="{FF2B5EF4-FFF2-40B4-BE49-F238E27FC236}">
                <a16:creationId xmlns:a16="http://schemas.microsoft.com/office/drawing/2014/main" id="{CB9F7910-9C50-1C3B-18C6-2F4A8DAD3336}"/>
              </a:ext>
            </a:extLst>
          </p:cNvPr>
          <p:cNvSpPr/>
          <p:nvPr/>
        </p:nvSpPr>
        <p:spPr>
          <a:xfrm>
            <a:off x="192505" y="1958774"/>
            <a:ext cx="11485153" cy="1228358"/>
          </a:xfrm>
          <a:prstGeom prst="horizontalScroll">
            <a:avLst>
              <a:gd name="adj" fmla="val 20053"/>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75000"/>
                  </a:schemeClr>
                </a:solidFill>
              </a:rPr>
              <a:t>Clinical scenario</a:t>
            </a:r>
          </a:p>
          <a:p>
            <a:pPr algn="ctr"/>
            <a:r>
              <a:rPr lang="en-GB" sz="2000" dirty="0" err="1">
                <a:solidFill>
                  <a:schemeClr val="bg2">
                    <a:lumMod val="75000"/>
                  </a:schemeClr>
                </a:solidFill>
              </a:rPr>
              <a:t>Apractitioners</a:t>
            </a:r>
            <a:r>
              <a:rPr lang="en-GB" sz="2000" dirty="0">
                <a:solidFill>
                  <a:schemeClr val="bg2">
                    <a:lumMod val="75000"/>
                  </a:schemeClr>
                </a:solidFill>
              </a:rPr>
              <a:t> encounters an incidents involving challenging behaviour from a service user</a:t>
            </a:r>
          </a:p>
        </p:txBody>
      </p:sp>
      <p:sp>
        <p:nvSpPr>
          <p:cNvPr id="5" name="Rectangle: Rounded Corners 4">
            <a:extLst>
              <a:ext uri="{FF2B5EF4-FFF2-40B4-BE49-F238E27FC236}">
                <a16:creationId xmlns:a16="http://schemas.microsoft.com/office/drawing/2014/main" id="{D2084326-B531-5568-2118-4967A5F289D6}"/>
              </a:ext>
            </a:extLst>
          </p:cNvPr>
          <p:cNvSpPr/>
          <p:nvPr/>
        </p:nvSpPr>
        <p:spPr>
          <a:xfrm>
            <a:off x="128337" y="4144400"/>
            <a:ext cx="2534652" cy="25932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Description: </a:t>
            </a:r>
            <a:r>
              <a:rPr lang="en-GB" dirty="0">
                <a:solidFill>
                  <a:schemeClr val="bg2">
                    <a:lumMod val="75000"/>
                  </a:schemeClr>
                </a:solidFill>
              </a:rPr>
              <a:t>Objectively recount the events of the incident, including the context, individuals involved, and the sequence of actions takes.</a:t>
            </a:r>
            <a:endParaRPr lang="en-GB" b="1" dirty="0">
              <a:solidFill>
                <a:schemeClr val="bg2">
                  <a:lumMod val="75000"/>
                </a:schemeClr>
              </a:solidFill>
            </a:endParaRPr>
          </a:p>
        </p:txBody>
      </p:sp>
      <p:sp>
        <p:nvSpPr>
          <p:cNvPr id="6" name="Double Wave 5">
            <a:extLst>
              <a:ext uri="{FF2B5EF4-FFF2-40B4-BE49-F238E27FC236}">
                <a16:creationId xmlns:a16="http://schemas.microsoft.com/office/drawing/2014/main" id="{71C61098-AFCA-FA64-58AD-E5218BBE82DD}"/>
              </a:ext>
            </a:extLst>
          </p:cNvPr>
          <p:cNvSpPr/>
          <p:nvPr/>
        </p:nvSpPr>
        <p:spPr>
          <a:xfrm>
            <a:off x="1000168" y="3186363"/>
            <a:ext cx="10677490" cy="910869"/>
          </a:xfrm>
          <a:prstGeom prst="doubleWave">
            <a:avLst>
              <a:gd name="adj1" fmla="val 12500"/>
              <a:gd name="adj2" fmla="val 233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2">
                    <a:lumMod val="75000"/>
                  </a:schemeClr>
                </a:solidFill>
              </a:rPr>
              <a:t>Applying a Structured Reflective Framework (Gibbs, 1988)</a:t>
            </a:r>
          </a:p>
        </p:txBody>
      </p:sp>
      <p:sp>
        <p:nvSpPr>
          <p:cNvPr id="7" name="Rectangle: Rounded Corners 6">
            <a:extLst>
              <a:ext uri="{FF2B5EF4-FFF2-40B4-BE49-F238E27FC236}">
                <a16:creationId xmlns:a16="http://schemas.microsoft.com/office/drawing/2014/main" id="{B0ADFA97-E6A1-2D3D-EE88-2E6D59F87FB3}"/>
              </a:ext>
            </a:extLst>
          </p:cNvPr>
          <p:cNvSpPr/>
          <p:nvPr/>
        </p:nvSpPr>
        <p:spPr>
          <a:xfrm>
            <a:off x="2855495" y="4144398"/>
            <a:ext cx="2807368" cy="25932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Analysis: </a:t>
            </a:r>
            <a:r>
              <a:rPr lang="en-GB" sz="1600" dirty="0">
                <a:solidFill>
                  <a:schemeClr val="bg2">
                    <a:lumMod val="75000"/>
                  </a:schemeClr>
                </a:solidFill>
              </a:rPr>
              <a:t>Critically evaluate the situation to identify effective interventions and areas requiring development, considering both clinical and interpersonal factors</a:t>
            </a:r>
            <a:r>
              <a:rPr lang="en-GB" dirty="0">
                <a:solidFill>
                  <a:schemeClr val="bg2">
                    <a:lumMod val="75000"/>
                  </a:schemeClr>
                </a:solidFill>
              </a:rPr>
              <a:t>.</a:t>
            </a:r>
          </a:p>
          <a:p>
            <a:pPr algn="ctr"/>
            <a:endParaRPr lang="en-GB" b="1" dirty="0">
              <a:solidFill>
                <a:schemeClr val="bg2">
                  <a:lumMod val="75000"/>
                </a:schemeClr>
              </a:solidFill>
            </a:endParaRPr>
          </a:p>
        </p:txBody>
      </p:sp>
      <p:sp>
        <p:nvSpPr>
          <p:cNvPr id="8" name="Rectangle: Rounded Corners 7">
            <a:extLst>
              <a:ext uri="{FF2B5EF4-FFF2-40B4-BE49-F238E27FC236}">
                <a16:creationId xmlns:a16="http://schemas.microsoft.com/office/drawing/2014/main" id="{759B6F30-4EF5-2E5A-8E18-A617A625504F}"/>
              </a:ext>
            </a:extLst>
          </p:cNvPr>
          <p:cNvSpPr/>
          <p:nvPr/>
        </p:nvSpPr>
        <p:spPr>
          <a:xfrm>
            <a:off x="5855369" y="4144398"/>
            <a:ext cx="2807369" cy="259328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Synthesis of Learning: </a:t>
            </a:r>
            <a:r>
              <a:rPr lang="en-GB" sz="1600" dirty="0">
                <a:solidFill>
                  <a:schemeClr val="bg2">
                    <a:lumMod val="75000"/>
                  </a:schemeClr>
                </a:solidFill>
              </a:rPr>
              <a:t>Extract key insights from the experience, linking practice outcomes to theoretical knowledge and professional standards</a:t>
            </a:r>
            <a:endParaRPr lang="en-GB" dirty="0">
              <a:solidFill>
                <a:schemeClr val="bg2">
                  <a:lumMod val="75000"/>
                </a:schemeClr>
              </a:solidFill>
            </a:endParaRPr>
          </a:p>
        </p:txBody>
      </p:sp>
      <p:sp>
        <p:nvSpPr>
          <p:cNvPr id="9" name="Rectangle: Rounded Corners 8">
            <a:extLst>
              <a:ext uri="{FF2B5EF4-FFF2-40B4-BE49-F238E27FC236}">
                <a16:creationId xmlns:a16="http://schemas.microsoft.com/office/drawing/2014/main" id="{3F3D5FC5-FF8C-C808-A8BF-4536165EEA58}"/>
              </a:ext>
            </a:extLst>
          </p:cNvPr>
          <p:cNvSpPr/>
          <p:nvPr/>
        </p:nvSpPr>
        <p:spPr>
          <a:xfrm>
            <a:off x="8786722" y="4221840"/>
            <a:ext cx="3014920" cy="243839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Action Planning:  </a:t>
            </a:r>
            <a:r>
              <a:rPr lang="en-GB" sz="1600" dirty="0">
                <a:solidFill>
                  <a:schemeClr val="bg2">
                    <a:lumMod val="75000"/>
                  </a:schemeClr>
                </a:solidFill>
              </a:rPr>
              <a:t>Formulate a concrete, evidence-based strategy to inform future practice, including specific technique, communication approaches, or further </a:t>
            </a:r>
            <a:r>
              <a:rPr lang="en-GB" sz="1600" dirty="0" err="1">
                <a:solidFill>
                  <a:schemeClr val="bg2">
                    <a:lumMod val="75000"/>
                  </a:schemeClr>
                </a:solidFill>
              </a:rPr>
              <a:t>traing</a:t>
            </a:r>
            <a:r>
              <a:rPr lang="en-GB" sz="1600" dirty="0">
                <a:solidFill>
                  <a:schemeClr val="bg2">
                    <a:lumMod val="75000"/>
                  </a:schemeClr>
                </a:solidFill>
              </a:rPr>
              <a:t> needs.</a:t>
            </a:r>
            <a:endParaRPr lang="en-GB" b="1" dirty="0">
              <a:solidFill>
                <a:schemeClr val="bg2">
                  <a:lumMod val="75000"/>
                </a:schemeClr>
              </a:solidFill>
            </a:endParaRPr>
          </a:p>
        </p:txBody>
      </p:sp>
      <p:pic>
        <p:nvPicPr>
          <p:cNvPr id="10" name="Picture 9">
            <a:extLst>
              <a:ext uri="{FF2B5EF4-FFF2-40B4-BE49-F238E27FC236}">
                <a16:creationId xmlns:a16="http://schemas.microsoft.com/office/drawing/2014/main" id="{E0F4B408-3A5E-640A-7ADB-2670D67EB360}"/>
              </a:ext>
            </a:extLst>
          </p:cNvPr>
          <p:cNvPicPr>
            <a:picLocks noChangeAspect="1"/>
          </p:cNvPicPr>
          <p:nvPr/>
        </p:nvPicPr>
        <p:blipFill>
          <a:blip r:embed="rId2"/>
          <a:stretch>
            <a:fillRect/>
          </a:stretch>
        </p:blipFill>
        <p:spPr>
          <a:xfrm>
            <a:off x="10180535" y="45136"/>
            <a:ext cx="1883128" cy="1912739"/>
          </a:xfrm>
          <a:prstGeom prst="rect">
            <a:avLst/>
          </a:prstGeom>
        </p:spPr>
      </p:pic>
    </p:spTree>
    <p:extLst>
      <p:ext uri="{BB962C8B-B14F-4D97-AF65-F5344CB8AC3E}">
        <p14:creationId xmlns:p14="http://schemas.microsoft.com/office/powerpoint/2010/main" val="525061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143B2-3BF5-31CF-21DF-96550EB69DC8}"/>
              </a:ext>
            </a:extLst>
          </p:cNvPr>
          <p:cNvSpPr>
            <a:spLocks noGrp="1"/>
          </p:cNvSpPr>
          <p:nvPr>
            <p:ph type="title"/>
          </p:nvPr>
        </p:nvSpPr>
        <p:spPr>
          <a:xfrm>
            <a:off x="144378" y="694200"/>
            <a:ext cx="9613861" cy="1080938"/>
          </a:xfrm>
        </p:spPr>
        <p:txBody>
          <a:bodyPr/>
          <a:lstStyle/>
          <a:p>
            <a:pPr algn="ctr"/>
            <a:r>
              <a:rPr lang="en-GB" dirty="0"/>
              <a:t>Impact of Reflective Practice on Professional Development</a:t>
            </a:r>
          </a:p>
        </p:txBody>
      </p:sp>
      <p:sp>
        <p:nvSpPr>
          <p:cNvPr id="4" name="Double Wave 3">
            <a:extLst>
              <a:ext uri="{FF2B5EF4-FFF2-40B4-BE49-F238E27FC236}">
                <a16:creationId xmlns:a16="http://schemas.microsoft.com/office/drawing/2014/main" id="{5B110A2F-328D-06D4-BEF6-640716315922}"/>
              </a:ext>
            </a:extLst>
          </p:cNvPr>
          <p:cNvSpPr/>
          <p:nvPr/>
        </p:nvSpPr>
        <p:spPr>
          <a:xfrm>
            <a:off x="224589" y="2181726"/>
            <a:ext cx="5406190" cy="2197769"/>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Enhanced Professional Confidence and Capability</a:t>
            </a:r>
          </a:p>
          <a:p>
            <a:r>
              <a:rPr lang="en-GB" sz="1600" dirty="0">
                <a:solidFill>
                  <a:schemeClr val="bg2">
                    <a:lumMod val="75000"/>
                  </a:schemeClr>
                </a:solidFill>
              </a:rPr>
              <a:t>Systematic reflection cultivates greater self-assurance and clinical competence by enabling practitioners to learn from experiences and consolidate professional knowledge.</a:t>
            </a:r>
          </a:p>
        </p:txBody>
      </p:sp>
      <p:sp>
        <p:nvSpPr>
          <p:cNvPr id="5" name="Double Wave 4">
            <a:extLst>
              <a:ext uri="{FF2B5EF4-FFF2-40B4-BE49-F238E27FC236}">
                <a16:creationId xmlns:a16="http://schemas.microsoft.com/office/drawing/2014/main" id="{88DB7303-6209-A1BE-84B7-C8966B1B5166}"/>
              </a:ext>
            </a:extLst>
          </p:cNvPr>
          <p:cNvSpPr/>
          <p:nvPr/>
        </p:nvSpPr>
        <p:spPr>
          <a:xfrm>
            <a:off x="5919536" y="2181725"/>
            <a:ext cx="5871411" cy="2197769"/>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Refined Clinical Decision-Making</a:t>
            </a:r>
          </a:p>
          <a:p>
            <a:r>
              <a:rPr lang="en-GB" sz="1600" dirty="0">
                <a:solidFill>
                  <a:schemeClr val="bg2">
                    <a:lumMod val="75000"/>
                  </a:schemeClr>
                </a:solidFill>
              </a:rPr>
              <a:t>Strengthens the capacity for sound judgement by encouraging critical analysis of past actions and their outcomes, thereby informing future clinical choices.</a:t>
            </a:r>
          </a:p>
        </p:txBody>
      </p:sp>
      <p:sp>
        <p:nvSpPr>
          <p:cNvPr id="6" name="Double Wave 5">
            <a:extLst>
              <a:ext uri="{FF2B5EF4-FFF2-40B4-BE49-F238E27FC236}">
                <a16:creationId xmlns:a16="http://schemas.microsoft.com/office/drawing/2014/main" id="{F92A3C47-E4E1-E250-F48C-8E6395DF9343}"/>
              </a:ext>
            </a:extLst>
          </p:cNvPr>
          <p:cNvSpPr/>
          <p:nvPr/>
        </p:nvSpPr>
        <p:spPr>
          <a:xfrm>
            <a:off x="224589" y="4534549"/>
            <a:ext cx="5406190" cy="2197769"/>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Improved Person-Centred Care Delivery</a:t>
            </a:r>
          </a:p>
          <a:p>
            <a:r>
              <a:rPr lang="en-GB" sz="1600" dirty="0">
                <a:solidFill>
                  <a:schemeClr val="bg2">
                    <a:lumMod val="75000"/>
                  </a:schemeClr>
                </a:solidFill>
              </a:rPr>
              <a:t>Deepens understanding of service user perspectives and individual needs, facilitating more empathetic and tailored approaches to care provision. </a:t>
            </a:r>
          </a:p>
        </p:txBody>
      </p:sp>
      <p:sp>
        <p:nvSpPr>
          <p:cNvPr id="7" name="Double Wave 6">
            <a:extLst>
              <a:ext uri="{FF2B5EF4-FFF2-40B4-BE49-F238E27FC236}">
                <a16:creationId xmlns:a16="http://schemas.microsoft.com/office/drawing/2014/main" id="{F1278D29-D9CF-5168-AEEB-23E5178922CE}"/>
              </a:ext>
            </a:extLst>
          </p:cNvPr>
          <p:cNvSpPr/>
          <p:nvPr/>
        </p:nvSpPr>
        <p:spPr>
          <a:xfrm>
            <a:off x="6010939" y="4590697"/>
            <a:ext cx="5694947" cy="2141621"/>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lumMod val="75000"/>
                  </a:schemeClr>
                </a:solidFill>
              </a:rPr>
              <a:t>Commitment to Lifelong Learning</a:t>
            </a:r>
          </a:p>
          <a:p>
            <a:r>
              <a:rPr lang="en-GB" sz="1400" dirty="0">
                <a:solidFill>
                  <a:schemeClr val="bg2">
                    <a:lumMod val="75000"/>
                  </a:schemeClr>
                </a:solidFill>
              </a:rPr>
              <a:t>Embeds a continuous cycle of learning and professional growth, ensuring practice remain current, responsive, and aligned with evolving evidence and standards</a:t>
            </a:r>
          </a:p>
        </p:txBody>
      </p:sp>
      <p:pic>
        <p:nvPicPr>
          <p:cNvPr id="8" name="Picture 7">
            <a:extLst>
              <a:ext uri="{FF2B5EF4-FFF2-40B4-BE49-F238E27FC236}">
                <a16:creationId xmlns:a16="http://schemas.microsoft.com/office/drawing/2014/main" id="{679050D7-181B-9879-0CB8-5200BA9F80A1}"/>
              </a:ext>
            </a:extLst>
          </p:cNvPr>
          <p:cNvPicPr>
            <a:picLocks noChangeAspect="1"/>
          </p:cNvPicPr>
          <p:nvPr/>
        </p:nvPicPr>
        <p:blipFill>
          <a:blip r:embed="rId2"/>
          <a:stretch>
            <a:fillRect/>
          </a:stretch>
        </p:blipFill>
        <p:spPr>
          <a:xfrm>
            <a:off x="10041815" y="38776"/>
            <a:ext cx="2005807" cy="2037347"/>
          </a:xfrm>
          <a:prstGeom prst="rect">
            <a:avLst/>
          </a:prstGeom>
        </p:spPr>
      </p:pic>
    </p:spTree>
    <p:extLst>
      <p:ext uri="{BB962C8B-B14F-4D97-AF65-F5344CB8AC3E}">
        <p14:creationId xmlns:p14="http://schemas.microsoft.com/office/powerpoint/2010/main" val="2369905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787FD-0BDC-8FDB-494F-F96CA527335E}"/>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190B8FCB-EEB2-42DC-1531-CEFABB38990D}"/>
              </a:ext>
            </a:extLst>
          </p:cNvPr>
          <p:cNvSpPr>
            <a:spLocks noGrp="1"/>
          </p:cNvSpPr>
          <p:nvPr>
            <p:ph idx="1"/>
          </p:nvPr>
        </p:nvSpPr>
        <p:spPr/>
        <p:txBody>
          <a:bodyPr/>
          <a:lstStyle/>
          <a:p>
            <a:pPr marL="0" indent="0">
              <a:buNone/>
            </a:pPr>
            <a:r>
              <a:rPr lang="en-GB" dirty="0"/>
              <a:t>Gibbs, G. (1988). </a:t>
            </a:r>
            <a:r>
              <a:rPr lang="en-GB" i="1" dirty="0"/>
              <a:t>Learning by doing: A guide to teaching and learning methods</a:t>
            </a:r>
            <a:r>
              <a:rPr lang="en-GB" dirty="0"/>
              <a:t>. Further Education Unit, Oxford Polytechnic.</a:t>
            </a:r>
          </a:p>
          <a:p>
            <a:pPr marL="0" indent="0">
              <a:buNone/>
            </a:pPr>
            <a:r>
              <a:rPr lang="en-GB" dirty="0"/>
              <a:t>Health and Care Professions Council. (2023). </a:t>
            </a:r>
            <a:r>
              <a:rPr lang="en-GB" i="1" dirty="0"/>
              <a:t>Continuing professional development and your registration</a:t>
            </a:r>
            <a:r>
              <a:rPr lang="en-GB" dirty="0"/>
              <a:t>. HCPC.</a:t>
            </a:r>
          </a:p>
          <a:p>
            <a:pPr marL="0" indent="0">
              <a:buNone/>
            </a:pPr>
            <a:r>
              <a:rPr lang="en-GB" dirty="0"/>
              <a:t>Jasper, M. (2013). </a:t>
            </a:r>
            <a:r>
              <a:rPr lang="en-GB" i="1" dirty="0"/>
              <a:t>Beginning reflective practice</a:t>
            </a:r>
            <a:r>
              <a:rPr lang="en-GB" dirty="0"/>
              <a:t>. 2nd </a:t>
            </a:r>
            <a:r>
              <a:rPr lang="en-GB" dirty="0" err="1"/>
              <a:t>edn</a:t>
            </a:r>
            <a:r>
              <a:rPr lang="en-GB" dirty="0"/>
              <a:t>. Cengage Learning.</a:t>
            </a:r>
          </a:p>
          <a:p>
            <a:pPr marL="0" indent="0">
              <a:buNone/>
            </a:pPr>
            <a:r>
              <a:rPr lang="en-GB" dirty="0"/>
              <a:t>Andrea, W. Cycle of Reflective practice article. </a:t>
            </a:r>
          </a:p>
        </p:txBody>
      </p:sp>
    </p:spTree>
    <p:extLst>
      <p:ext uri="{BB962C8B-B14F-4D97-AF65-F5344CB8AC3E}">
        <p14:creationId xmlns:p14="http://schemas.microsoft.com/office/powerpoint/2010/main" val="271403161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docProps/app.xml><?xml version="1.0" encoding="utf-8"?>
<Properties xmlns="http://schemas.openxmlformats.org/officeDocument/2006/extended-properties" xmlns:vt="http://schemas.openxmlformats.org/officeDocument/2006/docPropsVTypes">
  <Template>TM04033917[[fn=Berlin]]</Template>
  <TotalTime>112</TotalTime>
  <Words>617</Words>
  <Application>Microsoft Office PowerPoint</Application>
  <PresentationFormat>Widescreen</PresentationFormat>
  <Paragraphs>46</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Berlin</vt:lpstr>
      <vt:lpstr>Reflective Practices in Health and Social care LCHS4009 – Professional Development Within Health and Social care</vt:lpstr>
      <vt:lpstr>What is Reflective Practice</vt:lpstr>
      <vt:lpstr>The significance of Reflection In Professional Practice</vt:lpstr>
      <vt:lpstr>Reflection in Practice: Managing Challenging Behaviour </vt:lpstr>
      <vt:lpstr>Impact of Reflective Practice on Professional Development</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Practices in Health and Social care LCHS4009 – Professional Development Within Health and Social care</dc:title>
  <dc:creator>Sherazaa Ouroussa Bibi Beelontally</dc:creator>
  <cp:lastModifiedBy>gurjit singh</cp:lastModifiedBy>
  <cp:revision>4</cp:revision>
  <dcterms:created xsi:type="dcterms:W3CDTF">2026-03-04T04:05:05Z</dcterms:created>
  <dcterms:modified xsi:type="dcterms:W3CDTF">2026-03-22T19:45:55Z</dcterms:modified>
</cp:coreProperties>
</file>