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90" r:id="rId5"/>
    <p:sldId id="291" r:id="rId6"/>
    <p:sldId id="292" r:id="rId7"/>
    <p:sldId id="293" r:id="rId8"/>
    <p:sldId id="281" r:id="rId9"/>
    <p:sldId id="280" r:id="rId10"/>
    <p:sldId id="282" r:id="rId11"/>
    <p:sldId id="283" r:id="rId12"/>
    <p:sldId id="284" r:id="rId13"/>
    <p:sldId id="265" r:id="rId14"/>
    <p:sldId id="266" r:id="rId15"/>
    <p:sldId id="285" r:id="rId16"/>
    <p:sldId id="286" r:id="rId17"/>
    <p:sldId id="272" r:id="rId18"/>
    <p:sldId id="287" r:id="rId19"/>
    <p:sldId id="288" r:id="rId20"/>
    <p:sldId id="277" r:id="rId21"/>
    <p:sldId id="27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08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01745-617C-425C-B663-09FC8397B76A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4C0E4-BDA3-45EF-8E82-805EB73A079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01745-617C-425C-B663-09FC8397B76A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4C0E4-BDA3-45EF-8E82-805EB73A079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01745-617C-425C-B663-09FC8397B76A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4C0E4-BDA3-45EF-8E82-805EB73A079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01745-617C-425C-B663-09FC8397B76A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4C0E4-BDA3-45EF-8E82-805EB73A079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01745-617C-425C-B663-09FC8397B76A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4C0E4-BDA3-45EF-8E82-805EB73A079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01745-617C-425C-B663-09FC8397B76A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4C0E4-BDA3-45EF-8E82-805EB73A079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01745-617C-425C-B663-09FC8397B76A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4C0E4-BDA3-45EF-8E82-805EB73A079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01745-617C-425C-B663-09FC8397B76A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4C0E4-BDA3-45EF-8E82-805EB73A079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2A201745-617C-425C-B663-09FC8397B76A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3A4C0E4-BDA3-45EF-8E82-805EB73A079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01745-617C-425C-B663-09FC8397B76A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4C0E4-BDA3-45EF-8E82-805EB73A079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01745-617C-425C-B663-09FC8397B76A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4C0E4-BDA3-45EF-8E82-805EB73A079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F51145-73A1-4283-A8D0-90963E0922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A201745-617C-425C-B663-09FC8397B76A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3A4C0E4-BDA3-45EF-8E82-805EB73A079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keftiu1"/>
          <p:cNvPicPr>
            <a:picLocks noChangeAspect="1" noChangeArrowheads="1"/>
          </p:cNvPicPr>
          <p:nvPr/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323850" y="188913"/>
            <a:ext cx="6019800" cy="652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059904"/>
            <a:ext cx="8077200" cy="1673352"/>
          </a:xfrm>
        </p:spPr>
        <p:txBody>
          <a:bodyPr>
            <a:normAutofit/>
          </a:bodyPr>
          <a:lstStyle/>
          <a:p>
            <a:r>
              <a:rPr lang="en-GB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Connected Worlds</a:t>
            </a:r>
            <a:endParaRPr lang="en-GB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532856"/>
            <a:ext cx="8077200" cy="1499616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Minos and Egypt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800" dirty="0" smtClean="0"/>
              <a:t>Three Phases of Contact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 err="1" smtClean="0"/>
              <a:t>Prepalatial</a:t>
            </a:r>
            <a:r>
              <a:rPr lang="en-GB" sz="2800" dirty="0" smtClean="0"/>
              <a:t> trade: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From Early Dynastic to First </a:t>
            </a:r>
            <a:r>
              <a:rPr lang="en-GB" sz="2400" dirty="0" smtClean="0"/>
              <a:t>Intermediate </a:t>
            </a:r>
            <a:r>
              <a:rPr lang="en-GB" sz="2400" dirty="0" smtClean="0"/>
              <a:t>Period</a:t>
            </a:r>
            <a:endParaRPr lang="en-GB" sz="2400" dirty="0" smtClean="0"/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Sporadic, small-scale exchange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solidFill>
                  <a:srgbClr val="FFC000"/>
                </a:solidFill>
              </a:rPr>
              <a:t>Cretan Palace Period (MM IB-LM IB):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solidFill>
                  <a:srgbClr val="FFC000"/>
                </a:solidFill>
              </a:rPr>
              <a:t>From Middle Kingdom </a:t>
            </a:r>
            <a:r>
              <a:rPr lang="en-GB" sz="2400" dirty="0" err="1" smtClean="0">
                <a:solidFill>
                  <a:srgbClr val="FFC000"/>
                </a:solidFill>
              </a:rPr>
              <a:t>toearly</a:t>
            </a:r>
            <a:r>
              <a:rPr lang="en-GB" sz="2400" dirty="0" smtClean="0">
                <a:solidFill>
                  <a:srgbClr val="FFC000"/>
                </a:solidFill>
              </a:rPr>
              <a:t> </a:t>
            </a:r>
            <a:r>
              <a:rPr lang="en-GB" sz="2400" dirty="0" smtClean="0">
                <a:solidFill>
                  <a:srgbClr val="FFC000"/>
                </a:solidFill>
              </a:rPr>
              <a:t>New Kingdom Egypt </a:t>
            </a:r>
            <a:r>
              <a:rPr lang="en-GB" sz="2400" dirty="0" smtClean="0">
                <a:solidFill>
                  <a:srgbClr val="FFC000"/>
                </a:solidFill>
              </a:rPr>
              <a:t>(reign </a:t>
            </a:r>
            <a:r>
              <a:rPr lang="en-GB" sz="2400" dirty="0" smtClean="0">
                <a:solidFill>
                  <a:srgbClr val="FFC000"/>
                </a:solidFill>
              </a:rPr>
              <a:t>of </a:t>
            </a:r>
            <a:r>
              <a:rPr lang="en-GB" sz="2400" dirty="0" err="1" smtClean="0">
                <a:solidFill>
                  <a:srgbClr val="FFC000"/>
                </a:solidFill>
              </a:rPr>
              <a:t>Tuthmosis</a:t>
            </a:r>
            <a:r>
              <a:rPr lang="en-GB" sz="2400" dirty="0" smtClean="0">
                <a:solidFill>
                  <a:srgbClr val="FFC000"/>
                </a:solidFill>
              </a:rPr>
              <a:t> III)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solidFill>
                  <a:srgbClr val="FFC000"/>
                </a:solidFill>
              </a:rPr>
              <a:t>Elite level gift exchange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LBA Trade (14th-13th century):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Mycenaean </a:t>
            </a:r>
            <a:r>
              <a:rPr lang="en-GB" sz="2400" dirty="0" smtClean="0"/>
              <a:t>Greece &amp; late New Kingdom Egypt (to end of XIX Dynasty)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Large-scale commodity trade</a:t>
            </a:r>
            <a:endParaRPr lang="en-GB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800" dirty="0" smtClean="0"/>
              <a:t>Evidence for Contacts/Trade</a:t>
            </a:r>
            <a:endParaRPr lang="en-GB" sz="4800" dirty="0" smtClean="0"/>
          </a:p>
        </p:txBody>
      </p:sp>
      <p:sp>
        <p:nvSpPr>
          <p:cNvPr id="696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00808"/>
            <a:ext cx="4546848" cy="489542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Archaeological evidence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Egyptian textual &amp; representational evidence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Minoan iconography – close cultural relations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Exchange of goods &amp; movement of ideas, symbolic material &amp; esoteric knowledge 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What is the impact on Minoan society?</a:t>
            </a:r>
          </a:p>
        </p:txBody>
      </p:sp>
      <p:pic>
        <p:nvPicPr>
          <p:cNvPr id="6" name="Picture 6" descr="keftiu_good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076056" y="2204864"/>
            <a:ext cx="3822576" cy="25229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6516216" y="4869160"/>
            <a:ext cx="22104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Tomb of </a:t>
            </a:r>
            <a:r>
              <a:rPr lang="en-GB" sz="2000" dirty="0" err="1" smtClean="0"/>
              <a:t>Rekhmire</a:t>
            </a:r>
            <a:r>
              <a:rPr lang="en-GB" sz="2000" dirty="0" smtClean="0"/>
              <a:t>:</a:t>
            </a:r>
          </a:p>
          <a:p>
            <a:r>
              <a:rPr lang="en-GB" sz="2000" dirty="0" smtClean="0"/>
              <a:t>gifts from Keftiu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9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MM 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598002"/>
            <a:ext cx="4680520" cy="4895424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First </a:t>
            </a:r>
            <a:r>
              <a:rPr lang="en-GB" sz="2400" dirty="0"/>
              <a:t>Intermediate Period </a:t>
            </a:r>
            <a:r>
              <a:rPr lang="en-GB" sz="2400" dirty="0" smtClean="0"/>
              <a:t>scarabs</a:t>
            </a:r>
          </a:p>
          <a:p>
            <a:r>
              <a:rPr lang="en-GB" sz="2400" dirty="0" smtClean="0"/>
              <a:t>Syrian &amp; Old Babylonian cylinder </a:t>
            </a:r>
            <a:r>
              <a:rPr lang="en-GB" sz="2400" dirty="0"/>
              <a:t>seals </a:t>
            </a:r>
            <a:r>
              <a:rPr lang="en-GB" sz="2400" dirty="0" smtClean="0"/>
              <a:t>(silver, lapis  &amp; haematite)</a:t>
            </a:r>
          </a:p>
          <a:p>
            <a:r>
              <a:rPr lang="en-GB" sz="2400" dirty="0" smtClean="0"/>
              <a:t>Highly </a:t>
            </a:r>
            <a:r>
              <a:rPr lang="en-GB" sz="2400" dirty="0"/>
              <a:t>desirable </a:t>
            </a:r>
            <a:r>
              <a:rPr lang="en-GB" sz="2400" dirty="0" smtClean="0"/>
              <a:t>gifts:</a:t>
            </a:r>
          </a:p>
          <a:p>
            <a:pPr lvl="1"/>
            <a:r>
              <a:rPr lang="en-GB" sz="2000" dirty="0" smtClean="0"/>
              <a:t>Portable</a:t>
            </a:r>
            <a:r>
              <a:rPr lang="en-GB" sz="2000" dirty="0"/>
              <a:t> </a:t>
            </a:r>
            <a:r>
              <a:rPr lang="en-GB" sz="2000" dirty="0" smtClean="0"/>
              <a:t>&amp; decorative</a:t>
            </a:r>
          </a:p>
          <a:p>
            <a:pPr lvl="1"/>
            <a:r>
              <a:rPr lang="en-GB" sz="2000" dirty="0" smtClean="0"/>
              <a:t>Symbolic: messages </a:t>
            </a:r>
            <a:r>
              <a:rPr lang="en-GB" sz="2000" dirty="0"/>
              <a:t>of ownership, status </a:t>
            </a:r>
            <a:r>
              <a:rPr lang="en-GB" sz="2000" dirty="0" smtClean="0"/>
              <a:t>&amp; identity</a:t>
            </a:r>
          </a:p>
          <a:p>
            <a:pPr lvl="1"/>
            <a:r>
              <a:rPr lang="en-GB" sz="2000" dirty="0" smtClean="0"/>
              <a:t>Personal </a:t>
            </a:r>
            <a:r>
              <a:rPr lang="en-GB" sz="2000" dirty="0" smtClean="0"/>
              <a:t>adornment</a:t>
            </a:r>
          </a:p>
          <a:p>
            <a:pPr lvl="1"/>
            <a:r>
              <a:rPr lang="en-GB" sz="2000" dirty="0" smtClean="0"/>
              <a:t>Proclaim owner’s </a:t>
            </a:r>
            <a:r>
              <a:rPr lang="en-GB" sz="2000" dirty="0"/>
              <a:t>access to the exotic </a:t>
            </a:r>
            <a:r>
              <a:rPr lang="en-GB" sz="2000" dirty="0" smtClean="0"/>
              <a:t>&amp; participation in </a:t>
            </a:r>
            <a:r>
              <a:rPr lang="en-GB" sz="2000" dirty="0"/>
              <a:t>gift exchanges with peoples from faraway </a:t>
            </a:r>
            <a:r>
              <a:rPr lang="en-GB" sz="2000" dirty="0" smtClean="0"/>
              <a:t>places</a:t>
            </a:r>
          </a:p>
        </p:txBody>
      </p:sp>
      <p:pic>
        <p:nvPicPr>
          <p:cNvPr id="5" name="Content Placeholder 4" descr="scarab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258332" y="1756999"/>
            <a:ext cx="3634148" cy="1538047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5508104" y="3358722"/>
            <a:ext cx="1742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Scarabs: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Mesara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Content Placeholder 8" descr="cylseal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4221088"/>
            <a:ext cx="1462122" cy="223224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092280" y="4365104"/>
            <a:ext cx="14489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Cylinder seal,</a:t>
            </a:r>
          </a:p>
          <a:p>
            <a:r>
              <a:rPr lang="en-GB" dirty="0" smtClean="0"/>
              <a:t>Archanes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444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Esoteric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968552" cy="4751408"/>
          </a:xfrm>
        </p:spPr>
        <p:txBody>
          <a:bodyPr>
            <a:normAutofit/>
          </a:bodyPr>
          <a:lstStyle/>
          <a:p>
            <a:r>
              <a:rPr lang="en-GB" dirty="0" smtClean="0"/>
              <a:t>MM </a:t>
            </a:r>
            <a:r>
              <a:rPr lang="en-GB" dirty="0" smtClean="0"/>
              <a:t>IA-II: clay </a:t>
            </a:r>
            <a:r>
              <a:rPr lang="en-GB" dirty="0" err="1" smtClean="0"/>
              <a:t>sistra</a:t>
            </a:r>
            <a:r>
              <a:rPr lang="en-GB" dirty="0" smtClean="0"/>
              <a:t> from </a:t>
            </a:r>
            <a:r>
              <a:rPr lang="en-GB" dirty="0" err="1" smtClean="0"/>
              <a:t>Archanes</a:t>
            </a:r>
            <a:r>
              <a:rPr lang="en-GB" dirty="0" smtClean="0"/>
              <a:t> &amp; </a:t>
            </a:r>
            <a:r>
              <a:rPr lang="en-GB" dirty="0" err="1" smtClean="0"/>
              <a:t>Ayios</a:t>
            </a:r>
            <a:r>
              <a:rPr lang="en-GB" dirty="0" smtClean="0"/>
              <a:t> </a:t>
            </a:r>
            <a:r>
              <a:rPr lang="en-GB" dirty="0" err="1" smtClean="0"/>
              <a:t>Charalambos</a:t>
            </a:r>
            <a:endParaRPr lang="en-GB" dirty="0"/>
          </a:p>
          <a:p>
            <a:r>
              <a:rPr lang="en-GB" dirty="0" smtClean="0"/>
              <a:t>Influence of Egyptian iconography (&amp; ideology?)</a:t>
            </a:r>
          </a:p>
          <a:p>
            <a:pPr lvl="1"/>
            <a:r>
              <a:rPr lang="en-GB" dirty="0" smtClean="0"/>
              <a:t>Crocodile, sphinx &amp; crouching ape seal impressions</a:t>
            </a:r>
          </a:p>
          <a:p>
            <a:pPr lvl="1"/>
            <a:r>
              <a:rPr lang="en-GB" dirty="0" smtClean="0"/>
              <a:t>Crouching ape used in Thoth amulets (is this function also transmitted?)</a:t>
            </a:r>
          </a:p>
          <a:p>
            <a:pPr lvl="1"/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12160" y="2708920"/>
            <a:ext cx="2592288" cy="3677003"/>
          </a:xfrm>
        </p:spPr>
      </p:pic>
      <p:pic>
        <p:nvPicPr>
          <p:cNvPr id="6" name="Content Placeholder 6" descr="monkey.tif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08304" y="260647"/>
            <a:ext cx="1602178" cy="213623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668527" y="1529664"/>
            <a:ext cx="167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Monkey amulet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722107" y="6444044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Sistra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40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Reception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799"/>
            <a:ext cx="4536504" cy="5112569"/>
          </a:xfrm>
        </p:spPr>
        <p:txBody>
          <a:bodyPr>
            <a:normAutofit/>
          </a:bodyPr>
          <a:lstStyle/>
          <a:p>
            <a:r>
              <a:rPr lang="en-GB" dirty="0" smtClean="0"/>
              <a:t>Impact of exotic goods &amp; new ideas?</a:t>
            </a:r>
          </a:p>
          <a:p>
            <a:r>
              <a:rPr lang="en-GB" dirty="0" smtClean="0"/>
              <a:t>Copies of eastern exotica</a:t>
            </a:r>
          </a:p>
          <a:p>
            <a:pPr lvl="1"/>
            <a:r>
              <a:rPr lang="en-GB" dirty="0" err="1" smtClean="0"/>
              <a:t>Mochlos</a:t>
            </a:r>
            <a:r>
              <a:rPr lang="en-GB" dirty="0" smtClean="0"/>
              <a:t>: gold jewellery &amp; stone vases</a:t>
            </a:r>
          </a:p>
          <a:p>
            <a:pPr lvl="1"/>
            <a:r>
              <a:rPr lang="en-GB" dirty="0" smtClean="0"/>
              <a:t>Mesara: ivory seals &amp; scarabs</a:t>
            </a:r>
          </a:p>
          <a:p>
            <a:r>
              <a:rPr lang="en-GB" dirty="0" smtClean="0"/>
              <a:t>How are these used to construct a Minoan sense of self?</a:t>
            </a:r>
          </a:p>
        </p:txBody>
      </p:sp>
      <p:pic>
        <p:nvPicPr>
          <p:cNvPr id="5" name="Picture 8" descr="mesara seals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1449" y="188640"/>
            <a:ext cx="5225047" cy="1440160"/>
          </a:xfrm>
          <a:prstGeom prst="rect">
            <a:avLst/>
          </a:prstGeom>
          <a:noFill/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86063" y="4554853"/>
            <a:ext cx="3378662" cy="193505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31791" y="1988840"/>
            <a:ext cx="1621615" cy="214886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92080" y="1836686"/>
            <a:ext cx="1749132" cy="2115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Reception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00808"/>
            <a:ext cx="8363272" cy="4772000"/>
          </a:xfrm>
        </p:spPr>
        <p:txBody>
          <a:bodyPr>
            <a:normAutofit/>
          </a:bodyPr>
          <a:lstStyle/>
          <a:p>
            <a:r>
              <a:rPr lang="en-GB" dirty="0" smtClean="0"/>
              <a:t>Material culture is socialized &amp; mediates relations between people</a:t>
            </a:r>
          </a:p>
          <a:p>
            <a:r>
              <a:rPr lang="en-GB" dirty="0" smtClean="0"/>
              <a:t>Apparent </a:t>
            </a:r>
            <a:r>
              <a:rPr lang="en-GB" dirty="0" smtClean="0"/>
              <a:t>clustering of imported luxuries  in </a:t>
            </a:r>
            <a:r>
              <a:rPr lang="en-GB" dirty="0" err="1" smtClean="0"/>
              <a:t>Prepalatial</a:t>
            </a:r>
            <a:r>
              <a:rPr lang="en-GB" dirty="0" smtClean="0"/>
              <a:t> Crete</a:t>
            </a:r>
          </a:p>
          <a:p>
            <a:r>
              <a:rPr lang="en-GB" dirty="0" smtClean="0"/>
              <a:t>Colburn</a:t>
            </a:r>
            <a:r>
              <a:rPr lang="en-GB" dirty="0" smtClean="0"/>
              <a:t>: strategies intended to enhance the prestige of certain </a:t>
            </a:r>
            <a:r>
              <a:rPr lang="en-GB" dirty="0" smtClean="0"/>
              <a:t>individuals:</a:t>
            </a:r>
          </a:p>
          <a:p>
            <a:pPr lvl="1"/>
            <a:r>
              <a:rPr lang="en-GB" dirty="0" smtClean="0"/>
              <a:t>T</a:t>
            </a:r>
            <a:r>
              <a:rPr lang="en-GB" dirty="0" smtClean="0"/>
              <a:t>he </a:t>
            </a:r>
            <a:r>
              <a:rPr lang="en-GB" dirty="0" smtClean="0">
                <a:solidFill>
                  <a:srgbClr val="FFC000"/>
                </a:solidFill>
              </a:rPr>
              <a:t>exotic</a:t>
            </a:r>
            <a:r>
              <a:rPr lang="en-GB" dirty="0" smtClean="0"/>
              <a:t> has </a:t>
            </a:r>
            <a:r>
              <a:rPr lang="en-GB" dirty="0" smtClean="0">
                <a:solidFill>
                  <a:srgbClr val="FFC000"/>
                </a:solidFill>
              </a:rPr>
              <a:t>value</a:t>
            </a:r>
          </a:p>
          <a:p>
            <a:pPr lvl="1"/>
            <a:r>
              <a:rPr lang="en-GB" dirty="0"/>
              <a:t>Manipulation of Near Eastern power symbols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74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Proto-Palatial Crete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68052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Major </a:t>
            </a:r>
            <a:r>
              <a:rPr lang="en-GB" dirty="0" smtClean="0"/>
              <a:t>societal changes:</a:t>
            </a:r>
          </a:p>
          <a:p>
            <a:r>
              <a:rPr lang="en-GB" dirty="0" smtClean="0"/>
              <a:t>Increased </a:t>
            </a:r>
            <a:r>
              <a:rPr lang="en-GB" dirty="0" smtClean="0"/>
              <a:t>contacts with Egypt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Raw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materials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Middle Kingdom scarabs imported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&amp; </a:t>
            </a:r>
            <a:r>
              <a:rPr lang="en-GB" dirty="0">
                <a:solidFill>
                  <a:srgbClr val="FFC000"/>
                </a:solidFill>
              </a:rPr>
              <a:t>imitated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 Crete</a:t>
            </a:r>
          </a:p>
          <a:p>
            <a:pPr>
              <a:defRPr/>
            </a:pPr>
            <a:r>
              <a:rPr lang="en-GB" dirty="0"/>
              <a:t>Knossos &amp; Malia: apparent control of trade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Is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impetus for exchange Minoan or Egyptian?</a:t>
            </a:r>
            <a:endParaRPr lang="en-GB" dirty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472732" y="5349189"/>
            <a:ext cx="2214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Malia, </a:t>
            </a:r>
            <a:r>
              <a:rPr lang="en-GB" sz="2000" dirty="0" smtClean="0"/>
              <a:t>bee pendant</a:t>
            </a:r>
            <a:endParaRPr lang="en-GB" sz="2000" dirty="0"/>
          </a:p>
        </p:txBody>
      </p:sp>
      <p:pic>
        <p:nvPicPr>
          <p:cNvPr id="9" name="Content Placeholder 4" descr="mallia be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580112" y="1819003"/>
            <a:ext cx="3409950" cy="3314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Gifts Between Kings?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5040560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Finished Egyptian objects </a:t>
            </a:r>
            <a:r>
              <a:rPr lang="en-GB" dirty="0" smtClean="0"/>
              <a:t>unusual </a:t>
            </a:r>
            <a:endParaRPr lang="en-GB" dirty="0"/>
          </a:p>
          <a:p>
            <a:r>
              <a:rPr lang="en-GB" dirty="0" smtClean="0"/>
              <a:t>Were Minoans &amp; Egyptian involved in </a:t>
            </a:r>
            <a:r>
              <a:rPr lang="en-GB" i="1" dirty="0" err="1" smtClean="0">
                <a:solidFill>
                  <a:srgbClr val="FFC000"/>
                </a:solidFill>
              </a:rPr>
              <a:t>jnw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smtClean="0"/>
              <a:t>exchange?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endParaRPr lang="en-GB" dirty="0" smtClean="0"/>
          </a:p>
          <a:p>
            <a:r>
              <a:rPr lang="en-GB" dirty="0" err="1" smtClean="0"/>
              <a:t>Khyan’s</a:t>
            </a:r>
            <a:r>
              <a:rPr lang="en-GB" dirty="0" smtClean="0"/>
              <a:t> lid:  Knossos MM IIIA context ?</a:t>
            </a:r>
          </a:p>
          <a:p>
            <a:pPr lvl="1"/>
            <a:r>
              <a:rPr lang="en-GB" dirty="0" smtClean="0"/>
              <a:t>Luxury register: materials &amp; royal inscription</a:t>
            </a:r>
          </a:p>
          <a:p>
            <a:r>
              <a:rPr lang="en-GB" dirty="0" smtClean="0"/>
              <a:t>Royal named </a:t>
            </a:r>
            <a:r>
              <a:rPr lang="en-GB" dirty="0" smtClean="0"/>
              <a:t>objects:</a:t>
            </a:r>
          </a:p>
          <a:p>
            <a:pPr lvl="1"/>
            <a:r>
              <a:rPr lang="en-GB" dirty="0" smtClean="0"/>
              <a:t>Social </a:t>
            </a:r>
            <a:r>
              <a:rPr lang="en-GB" dirty="0" smtClean="0"/>
              <a:t>ties between the rulers &amp; </a:t>
            </a:r>
            <a:endParaRPr lang="en-GB" dirty="0" smtClean="0"/>
          </a:p>
          <a:p>
            <a:pPr lvl="1"/>
            <a:r>
              <a:rPr lang="en-GB" dirty="0" smtClean="0"/>
              <a:t>Recipients able  </a:t>
            </a:r>
            <a:r>
              <a:rPr lang="en-GB" dirty="0" smtClean="0"/>
              <a:t>to accrue prestige &amp; standing within their own communities </a:t>
            </a:r>
          </a:p>
          <a:p>
            <a:endParaRPr lang="en-GB" dirty="0"/>
          </a:p>
        </p:txBody>
      </p:sp>
      <p:pic>
        <p:nvPicPr>
          <p:cNvPr id="5" name="Picture 8" descr="khy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661256" y="1844825"/>
            <a:ext cx="3097551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7380312" y="5245169"/>
            <a:ext cx="13201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Khyan’s</a:t>
            </a:r>
            <a:r>
              <a:rPr lang="en-GB" sz="2000" dirty="0" smtClean="0"/>
              <a:t> lid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Statuette of User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7504" y="1556792"/>
            <a:ext cx="5184576" cy="5040560"/>
          </a:xfrm>
        </p:spPr>
        <p:txBody>
          <a:bodyPr>
            <a:normAutofit/>
          </a:bodyPr>
          <a:lstStyle/>
          <a:p>
            <a:r>
              <a:rPr lang="en-GB" dirty="0" smtClean="0"/>
              <a:t>Palatial location in close proximity to  Throne Room </a:t>
            </a:r>
          </a:p>
          <a:p>
            <a:r>
              <a:rPr lang="en-GB" dirty="0" smtClean="0"/>
              <a:t>Highly prized in Crete:</a:t>
            </a:r>
          </a:p>
          <a:p>
            <a:pPr lvl="1"/>
            <a:r>
              <a:rPr lang="en-GB" dirty="0" smtClean="0"/>
              <a:t> Used &amp; displayed in palace</a:t>
            </a:r>
          </a:p>
          <a:p>
            <a:pPr lvl="1"/>
            <a:r>
              <a:rPr lang="en-GB" dirty="0" smtClean="0"/>
              <a:t>Egyptian connotations &amp; esoteric script</a:t>
            </a:r>
          </a:p>
          <a:p>
            <a:r>
              <a:rPr lang="en-GB" dirty="0" smtClean="0"/>
              <a:t>MK funerary statuettes widely distributed in the  Near East, in temple locations</a:t>
            </a:r>
          </a:p>
          <a:p>
            <a:r>
              <a:rPr lang="en-GB" dirty="0" smtClean="0"/>
              <a:t>An appropriate item for (royal) gift exchange?</a:t>
            </a:r>
          </a:p>
          <a:p>
            <a:endParaRPr lang="en-GB" dirty="0"/>
          </a:p>
        </p:txBody>
      </p:sp>
      <p:pic>
        <p:nvPicPr>
          <p:cNvPr id="7" name="Picture 7" descr="user 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012160" y="1844824"/>
            <a:ext cx="2823790" cy="3496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6588224" y="5445224"/>
            <a:ext cx="20029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Middle Kingdom</a:t>
            </a:r>
          </a:p>
          <a:p>
            <a:r>
              <a:rPr lang="en-GB" sz="2000" dirty="0" smtClean="0"/>
              <a:t>Statuette of User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Exchange of Ideas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3898776" cy="475140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 smtClean="0"/>
              <a:t>Close </a:t>
            </a:r>
            <a:r>
              <a:rPr lang="en-GB" dirty="0" smtClean="0"/>
              <a:t>cultural contact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/>
              <a:t>Egyptian influence on developing Minoan iconography: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Adoption &amp; adaptation of symbols &amp; motifs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Sphinx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err="1" smtClean="0"/>
              <a:t>Tawaret</a:t>
            </a:r>
            <a:endParaRPr lang="en-GB" dirty="0" smtClean="0"/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Birds in foliage</a:t>
            </a:r>
          </a:p>
          <a:p>
            <a:endParaRPr lang="en-GB" dirty="0"/>
          </a:p>
        </p:txBody>
      </p:sp>
      <p:pic>
        <p:nvPicPr>
          <p:cNvPr id="6" name="Content Placeholder 5" descr="mallia_sphinx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950964" y="1988841"/>
            <a:ext cx="3875660" cy="316835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6012160" y="5317177"/>
            <a:ext cx="25923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Malia</a:t>
            </a:r>
            <a:r>
              <a:rPr lang="en-GB" sz="2000" dirty="0" smtClean="0"/>
              <a:t>: appliqué sphinx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Exports to Egypt (&amp; the East)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536504" cy="468052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 err="1"/>
              <a:t>Kamares</a:t>
            </a:r>
            <a:r>
              <a:rPr lang="en-GB" dirty="0"/>
              <a:t> ware </a:t>
            </a:r>
            <a:r>
              <a:rPr lang="en-GB" dirty="0" smtClean="0"/>
              <a:t>(MM IB-IIB)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/>
              <a:t>Egypt: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err="1" smtClean="0"/>
              <a:t>Kahun</a:t>
            </a:r>
            <a:r>
              <a:rPr lang="en-GB" dirty="0" smtClean="0"/>
              <a:t>, el </a:t>
            </a:r>
            <a:r>
              <a:rPr lang="en-GB" dirty="0" err="1" smtClean="0"/>
              <a:t>Lisht</a:t>
            </a:r>
            <a:r>
              <a:rPr lang="en-GB" dirty="0" smtClean="0"/>
              <a:t>, Abydos, Tell el-</a:t>
            </a:r>
            <a:r>
              <a:rPr lang="en-GB" dirty="0" err="1" smtClean="0"/>
              <a:t>Dab’a</a:t>
            </a:r>
            <a:endParaRPr lang="en-GB" dirty="0" smtClean="0"/>
          </a:p>
          <a:p>
            <a:pPr>
              <a:lnSpc>
                <a:spcPct val="80000"/>
              </a:lnSpc>
              <a:defRPr/>
            </a:pPr>
            <a:r>
              <a:rPr lang="en-GB" dirty="0" err="1" smtClean="0"/>
              <a:t>Syro</a:t>
            </a:r>
            <a:r>
              <a:rPr lang="en-GB" dirty="0" smtClean="0"/>
              <a:t>-Palestine: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Ugarit, </a:t>
            </a:r>
            <a:r>
              <a:rPr lang="en-GB" dirty="0" err="1" smtClean="0"/>
              <a:t>Qatna</a:t>
            </a:r>
            <a:r>
              <a:rPr lang="en-GB" dirty="0" smtClean="0"/>
              <a:t>, Byblos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/>
              <a:t>Cyprus: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err="1" smtClean="0"/>
              <a:t>Lapithos</a:t>
            </a:r>
            <a:r>
              <a:rPr lang="en-GB" dirty="0" smtClean="0"/>
              <a:t>, </a:t>
            </a:r>
            <a:r>
              <a:rPr lang="en-GB" dirty="0" err="1" smtClean="0"/>
              <a:t>Karmi</a:t>
            </a:r>
            <a:endParaRPr lang="en-GB" dirty="0" smtClean="0"/>
          </a:p>
          <a:p>
            <a:pPr>
              <a:lnSpc>
                <a:spcPct val="80000"/>
              </a:lnSpc>
              <a:defRPr/>
            </a:pPr>
            <a:r>
              <a:rPr lang="en-GB" dirty="0" smtClean="0"/>
              <a:t>Limited distribution &amp; small quantities &amp;</a:t>
            </a:r>
            <a:r>
              <a:rPr lang="en-GB" dirty="0"/>
              <a:t> </a:t>
            </a:r>
            <a:r>
              <a:rPr lang="en-GB" dirty="0" smtClean="0"/>
              <a:t>exchange controlled by a few centres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7672" y="2132856"/>
            <a:ext cx="3824154" cy="3384376"/>
          </a:xfrm>
        </p:spPr>
      </p:pic>
      <p:sp>
        <p:nvSpPr>
          <p:cNvPr id="7" name="Rectangle 6"/>
          <p:cNvSpPr/>
          <p:nvPr/>
        </p:nvSpPr>
        <p:spPr>
          <a:xfrm>
            <a:off x="5211918" y="5589240"/>
            <a:ext cx="353654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/>
              <a:t>Kamares</a:t>
            </a:r>
            <a:r>
              <a:rPr lang="en-GB" dirty="0" smtClean="0"/>
              <a:t> ware bridge-spouted vase</a:t>
            </a:r>
          </a:p>
          <a:p>
            <a:r>
              <a:rPr lang="en-GB" dirty="0" smtClean="0"/>
              <a:t>Byblos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 smtClean="0"/>
              <a:t>Exports to Egypt (&amp; the East)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66039"/>
            <a:ext cx="4546848" cy="4623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Silver drinking 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sets mimicking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MM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IB-II ceramic forms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Byblos: silver “teapot” &amp; bowls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Egypt: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Tôd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treasure (153 vessels)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Minoan 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craftsmenship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highly 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valued</a:t>
            </a:r>
            <a:r>
              <a:rPr lang="en-US" sz="2800" dirty="0" smtClean="0"/>
              <a:t> </a:t>
            </a:r>
            <a:endParaRPr lang="en-US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How are these objects being exchanged?</a:t>
            </a:r>
            <a:endParaRPr lang="en-GB" sz="28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117396" y="3997259"/>
            <a:ext cx="15694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Tôd</a:t>
            </a:r>
            <a:r>
              <a:rPr lang="en-GB" sz="20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treasure </a:t>
            </a:r>
            <a:endParaRPr lang="en-GB" sz="2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44008" y="4365104"/>
            <a:ext cx="2231709" cy="223026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954403" y="6200432"/>
            <a:ext cx="1732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Byblos  “teapot”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196751"/>
            <a:ext cx="3411322" cy="266083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Exports to Egypt (&amp; the East)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690864" cy="4751408"/>
          </a:xfrm>
        </p:spPr>
        <p:txBody>
          <a:bodyPr>
            <a:normAutofit/>
          </a:bodyPr>
          <a:lstStyle/>
          <a:p>
            <a:r>
              <a:rPr lang="en-GB" dirty="0" smtClean="0"/>
              <a:t>Woven woollen textiles?</a:t>
            </a:r>
          </a:p>
          <a:p>
            <a:r>
              <a:rPr lang="en-GB" dirty="0" smtClean="0"/>
              <a:t>Trade to Egypt inferred from Minoan decorative motifs found on ceilings of Middle Kingdom tombs:</a:t>
            </a:r>
          </a:p>
          <a:p>
            <a:r>
              <a:rPr lang="en-GB" dirty="0" smtClean="0"/>
              <a:t>Dramatic impact: contrast with white linen? </a:t>
            </a:r>
          </a:p>
        </p:txBody>
      </p:sp>
      <p:pic>
        <p:nvPicPr>
          <p:cNvPr id="10" name="Picture 6" descr="Eg wallpainti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880012" y="1628800"/>
            <a:ext cx="2984404" cy="4608513"/>
          </a:xfrm>
          <a:noFill/>
        </p:spPr>
      </p:pic>
      <p:sp>
        <p:nvSpPr>
          <p:cNvPr id="2" name="TextBox 1"/>
          <p:cNvSpPr txBox="1"/>
          <p:nvPr/>
        </p:nvSpPr>
        <p:spPr>
          <a:xfrm>
            <a:off x="6156176" y="6340678"/>
            <a:ext cx="2432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Egyptian tomb painting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Neo-Palatial Trade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186808" cy="49674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MM IIIB-LM IA: trade with early 18</a:t>
            </a:r>
            <a:r>
              <a:rPr lang="en-GB" baseline="300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th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Dynasty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Height of trade: reigns of Hatshepsut &amp;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Tuthmosis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III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Expansionist policies looking for new sources of luxuries</a:t>
            </a:r>
            <a:r>
              <a:rPr 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Crete: Knossos,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Zakros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, Ayia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Triadha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,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Katsamba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,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Kommos</a:t>
            </a:r>
            <a:endParaRPr lang="en-GB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6" name="Picture 7" descr="punt_tribute_bearer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860032" y="1916832"/>
            <a:ext cx="4038600" cy="3056739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 Box 8"/>
          <p:cNvSpPr txBox="1">
            <a:spLocks noChangeArrowheads="1"/>
          </p:cNvSpPr>
          <p:nvPr/>
        </p:nvSpPr>
        <p:spPr bwMode="auto">
          <a:xfrm>
            <a:off x="4788024" y="5013176"/>
            <a:ext cx="432842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 err="1"/>
              <a:t>Deir</a:t>
            </a:r>
            <a:r>
              <a:rPr lang="en-GB" sz="2000" dirty="0"/>
              <a:t> </a:t>
            </a:r>
            <a:r>
              <a:rPr lang="en-GB" sz="2000" dirty="0" smtClean="0"/>
              <a:t>el-</a:t>
            </a:r>
            <a:r>
              <a:rPr lang="en-GB" sz="2000" dirty="0" err="1" smtClean="0"/>
              <a:t>Bahri</a:t>
            </a:r>
            <a:r>
              <a:rPr lang="en-GB" sz="2000" dirty="0" smtClean="0"/>
              <a:t>: tribute </a:t>
            </a:r>
            <a:r>
              <a:rPr lang="en-GB" sz="2000" dirty="0"/>
              <a:t>bearers from Punt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Imports from Egypt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176464" cy="46969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Wide range of raw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materials: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Ivory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Semi-precious stones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 c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arnelian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, alabaster, rock crystal, amethyst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Ostrich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eggs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Live animals: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oryx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beisa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&amp; monkeys</a:t>
            </a:r>
          </a:p>
        </p:txBody>
      </p:sp>
      <p:pic>
        <p:nvPicPr>
          <p:cNvPr id="5" name="Picture 6" descr="tusk ingot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940152" y="4869160"/>
            <a:ext cx="2701489" cy="1366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monkey02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644008" y="1988838"/>
            <a:ext cx="2014210" cy="2210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7" descr="ostrich eg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961449" y="726684"/>
            <a:ext cx="1966400" cy="2524309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/>
          <p:cNvSpPr txBox="1"/>
          <p:nvPr/>
        </p:nvSpPr>
        <p:spPr>
          <a:xfrm>
            <a:off x="4518383" y="4316003"/>
            <a:ext cx="3110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Monkey wall painting, Knossos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961449" y="3376160"/>
            <a:ext cx="1968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Ostrich egg </a:t>
            </a:r>
            <a:r>
              <a:rPr lang="en-GB" dirty="0" err="1" smtClean="0"/>
              <a:t>rhyton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514202" y="6449236"/>
            <a:ext cx="1864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Ivory tusk, </a:t>
            </a:r>
            <a:r>
              <a:rPr lang="en-GB" dirty="0" err="1" smtClean="0"/>
              <a:t>Zakros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5" descr="diorite bow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982603" y="1123842"/>
            <a:ext cx="2717327" cy="2285668"/>
          </a:xfrm>
          <a:prstGeom prst="rect">
            <a:avLst/>
          </a:prstGeom>
          <a:noFill/>
          <a:ln>
            <a:noFill/>
          </a:ln>
        </p:spPr>
      </p:pic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Neo-Palatial Period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42885" y="1872328"/>
            <a:ext cx="4536504" cy="496855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Old Kingdom stone vases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found in Neopalatial 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Crete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Exchange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contemporary with their manufacture or context of deposition?</a:t>
            </a:r>
          </a:p>
          <a:p>
            <a:pPr>
              <a:lnSpc>
                <a:spcPct val="90000"/>
              </a:lnSpc>
              <a:defRPr/>
            </a:pP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Tuthmosis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III alabaster vases found at several sites: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Knossos,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Katsamba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, Ayia 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Triadha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,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Malia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,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Palaikastro</a:t>
            </a:r>
            <a:endParaRPr lang="en-GB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7413" name="Text Box 7"/>
          <p:cNvSpPr txBox="1">
            <a:spLocks noChangeArrowheads="1"/>
          </p:cNvSpPr>
          <p:nvPr/>
        </p:nvSpPr>
        <p:spPr bwMode="auto">
          <a:xfrm>
            <a:off x="4896371" y="3424742"/>
            <a:ext cx="243688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 smtClean="0"/>
              <a:t>Diorite vase, Knossos</a:t>
            </a:r>
            <a:endParaRPr lang="en-GB" sz="2000" dirty="0"/>
          </a:p>
        </p:txBody>
      </p:sp>
      <p:pic>
        <p:nvPicPr>
          <p:cNvPr id="9" name="Picture 7" descr="tut vase1"/>
          <p:cNvPicPr>
            <a:picLocks noChangeAspect="1" noChangeArrowheads="1"/>
          </p:cNvPicPr>
          <p:nvPr/>
        </p:nvPicPr>
        <p:blipFill>
          <a:blip r:embed="rId3" cstate="email">
            <a:lum bright="-4000" contrast="-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04248" y="3789040"/>
            <a:ext cx="2195917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 Box 8"/>
          <p:cNvSpPr txBox="1">
            <a:spLocks noChangeArrowheads="1"/>
          </p:cNvSpPr>
          <p:nvPr/>
        </p:nvSpPr>
        <p:spPr bwMode="auto">
          <a:xfrm>
            <a:off x="5013539" y="5889466"/>
            <a:ext cx="169309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r"/>
            <a:r>
              <a:rPr lang="en-GB" sz="2000" dirty="0" err="1" smtClean="0"/>
              <a:t>Katsamba</a:t>
            </a:r>
            <a:endParaRPr lang="en-GB" sz="2000" dirty="0" smtClean="0"/>
          </a:p>
          <a:p>
            <a:r>
              <a:rPr lang="en-GB" sz="2000" dirty="0" smtClean="0"/>
              <a:t>alabaster </a:t>
            </a:r>
            <a:r>
              <a:rPr lang="en-GB" sz="2000" dirty="0"/>
              <a:t>vase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Esoteric </a:t>
            </a:r>
            <a:r>
              <a:rPr lang="en-GB" dirty="0" err="1" smtClean="0"/>
              <a:t>Kowledge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6248" y="1738887"/>
            <a:ext cx="4604215" cy="415497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Transmission &amp; adaptation of iconography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Nilotic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scenes</a:t>
            </a:r>
            <a:endParaRPr lang="en-GB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>
              <a:defRPr/>
            </a:pP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Taweret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transformed into Minoan genii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Sphinxes and griffons:</a:t>
            </a:r>
            <a:endParaRPr lang="en-GB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Power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of knowledge of distant places</a:t>
            </a:r>
          </a:p>
          <a:p>
            <a:endParaRPr lang="en-GB" dirty="0"/>
          </a:p>
        </p:txBody>
      </p:sp>
      <p:pic>
        <p:nvPicPr>
          <p:cNvPr id="5" name="Picture 7" descr="taweret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999" t="18091" r="13893" b="12561"/>
          <a:stretch/>
        </p:blipFill>
        <p:spPr bwMode="auto">
          <a:xfrm>
            <a:off x="6012160" y="908720"/>
            <a:ext cx="2478750" cy="312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330956" y="4229725"/>
            <a:ext cx="34131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Minoan genius seal impression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2409909" y="5661248"/>
            <a:ext cx="232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Nilotic</a:t>
            </a:r>
            <a:r>
              <a:rPr lang="en-GB" sz="2000" dirty="0" smtClean="0"/>
              <a:t> fresco scene,</a:t>
            </a:r>
          </a:p>
          <a:p>
            <a:pPr algn="r"/>
            <a:r>
              <a:rPr lang="en-GB" sz="2000" dirty="0" smtClean="0"/>
              <a:t>Akrotiri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087994"/>
            <a:ext cx="3994922" cy="1391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Minoan Exports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772815"/>
            <a:ext cx="4176464" cy="4752529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 smtClean="0"/>
              <a:t>Egyptian </a:t>
            </a:r>
            <a:r>
              <a:rPr lang="en-GB" dirty="0" smtClean="0"/>
              <a:t>tomb </a:t>
            </a:r>
            <a:r>
              <a:rPr lang="en-GB" dirty="0" smtClean="0"/>
              <a:t>paintings: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/>
              <a:t>H</a:t>
            </a:r>
            <a:r>
              <a:rPr lang="en-GB" dirty="0" smtClean="0"/>
              <a:t>igh </a:t>
            </a:r>
            <a:r>
              <a:rPr lang="en-GB" dirty="0" smtClean="0"/>
              <a:t>status finished artefacts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/>
              <a:t>Perishables: textiles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Minoan designs on tomb of </a:t>
            </a:r>
            <a:r>
              <a:rPr lang="en-GB" dirty="0" err="1" smtClean="0"/>
              <a:t>Amenemhet</a:t>
            </a:r>
            <a:r>
              <a:rPr lang="en-GB" dirty="0" smtClean="0"/>
              <a:t> (overseer of the weavers of </a:t>
            </a:r>
            <a:r>
              <a:rPr lang="en-GB" dirty="0" err="1" smtClean="0"/>
              <a:t>Amon</a:t>
            </a:r>
            <a:r>
              <a:rPr lang="en-GB" dirty="0" smtClean="0"/>
              <a:t>)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Bolts of textiles brought by people from Keftiu</a:t>
            </a:r>
          </a:p>
          <a:p>
            <a:endParaRPr lang="en-GB" dirty="0"/>
          </a:p>
        </p:txBody>
      </p:sp>
      <p:pic>
        <p:nvPicPr>
          <p:cNvPr id="6" name="Content Placeholder 5" descr="keftiu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780720" y="332656"/>
            <a:ext cx="3090085" cy="3348913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6682784" y="3720949"/>
            <a:ext cx="21430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Tomb of </a:t>
            </a:r>
            <a:r>
              <a:rPr lang="en-GB" sz="2000" dirty="0" err="1" smtClean="0"/>
              <a:t>Rekhmire</a:t>
            </a:r>
            <a:endParaRPr lang="en-GB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5063986" y="6269250"/>
            <a:ext cx="31804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Tomb of </a:t>
            </a:r>
            <a:r>
              <a:rPr lang="en-GB" sz="2000" dirty="0" err="1" smtClean="0"/>
              <a:t>Menkheperreseneb</a:t>
            </a:r>
            <a:endParaRPr lang="en-GB" sz="2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145389"/>
            <a:ext cx="3598307" cy="20489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Textual Evidence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/>
          </a:bodyPr>
          <a:lstStyle/>
          <a:p>
            <a:r>
              <a:rPr lang="en-GB" dirty="0"/>
              <a:t>Egyptian texts: references to </a:t>
            </a:r>
            <a:r>
              <a:rPr lang="en-GB" dirty="0">
                <a:solidFill>
                  <a:srgbClr val="FFC000"/>
                </a:solidFill>
              </a:rPr>
              <a:t>Keftiu</a:t>
            </a:r>
          </a:p>
          <a:p>
            <a:r>
              <a:rPr lang="en-GB" dirty="0" smtClean="0"/>
              <a:t>Akkadian </a:t>
            </a:r>
            <a:r>
              <a:rPr lang="en-GB" dirty="0" smtClean="0"/>
              <a:t>texts: references to </a:t>
            </a:r>
            <a:r>
              <a:rPr lang="en-GB" dirty="0" err="1" smtClean="0"/>
              <a:t>Caphtor</a:t>
            </a:r>
            <a:endParaRPr lang="en-GB" dirty="0" smtClean="0"/>
          </a:p>
          <a:p>
            <a:pPr lvl="1"/>
            <a:r>
              <a:rPr lang="en-GB" dirty="0" smtClean="0"/>
              <a:t>Mari </a:t>
            </a:r>
            <a:r>
              <a:rPr lang="en-GB" dirty="0" smtClean="0"/>
              <a:t>archives (18th/17th century BC</a:t>
            </a:r>
            <a:r>
              <a:rPr lang="en-GB" dirty="0" smtClean="0"/>
              <a:t>): list </a:t>
            </a:r>
            <a:r>
              <a:rPr lang="en-GB" dirty="0" smtClean="0"/>
              <a:t>tin sent to cities such as Ugarit (on coast) for further distribution. One recipient at Ugarit is a </a:t>
            </a:r>
            <a:r>
              <a:rPr lang="en-GB" dirty="0" smtClean="0">
                <a:solidFill>
                  <a:srgbClr val="FFC000"/>
                </a:solidFill>
              </a:rPr>
              <a:t>‘man from </a:t>
            </a:r>
            <a:r>
              <a:rPr lang="en-GB" dirty="0" err="1" smtClean="0">
                <a:solidFill>
                  <a:srgbClr val="FFC000"/>
                </a:solidFill>
              </a:rPr>
              <a:t>Caphtor</a:t>
            </a:r>
            <a:r>
              <a:rPr lang="en-GB" dirty="0" smtClean="0">
                <a:solidFill>
                  <a:srgbClr val="FFC000"/>
                </a:solidFill>
              </a:rPr>
              <a:t>’</a:t>
            </a:r>
            <a:endParaRPr lang="en-GB" dirty="0" smtClean="0">
              <a:solidFill>
                <a:srgbClr val="FFC000"/>
              </a:solidFill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36096" y="2780928"/>
            <a:ext cx="3125966" cy="145052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2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2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Summary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Increasing </a:t>
            </a:r>
            <a:r>
              <a:rPr lang="en-GB" smtClean="0"/>
              <a:t>contacts </a:t>
            </a:r>
            <a:r>
              <a:rPr lang="en-GB" smtClean="0"/>
              <a:t>from Proto-Palatial </a:t>
            </a:r>
            <a:r>
              <a:rPr lang="en-GB" dirty="0" smtClean="0"/>
              <a:t>period </a:t>
            </a:r>
          </a:p>
          <a:p>
            <a:r>
              <a:rPr lang="en-GB" dirty="0" smtClean="0"/>
              <a:t>Palace elites actively seeking out luxuries in strategies of power</a:t>
            </a:r>
          </a:p>
          <a:p>
            <a:r>
              <a:rPr lang="en-GB" dirty="0" smtClean="0"/>
              <a:t>Neo-Palatial </a:t>
            </a:r>
            <a:r>
              <a:rPr lang="en-GB" dirty="0" smtClean="0"/>
              <a:t>period: intense level of contacts, especially during reigns of Hatshepsut &amp; </a:t>
            </a:r>
            <a:r>
              <a:rPr lang="en-GB" dirty="0" err="1" smtClean="0"/>
              <a:t>Tuthmosis</a:t>
            </a:r>
            <a:r>
              <a:rPr lang="en-GB" dirty="0" smtClean="0"/>
              <a:t> III</a:t>
            </a:r>
          </a:p>
          <a:p>
            <a:r>
              <a:rPr lang="en-GB" dirty="0" smtClean="0"/>
              <a:t>How should we interpret these contacts?</a:t>
            </a:r>
          </a:p>
          <a:p>
            <a:pPr lvl="1"/>
            <a:r>
              <a:rPr lang="en-GB" dirty="0" smtClean="0"/>
              <a:t>Commodity trade</a:t>
            </a:r>
          </a:p>
          <a:p>
            <a:pPr lvl="1"/>
            <a:r>
              <a:rPr lang="en-GB" dirty="0" smtClean="0"/>
              <a:t>Gift exchange</a:t>
            </a:r>
          </a:p>
          <a:p>
            <a:pPr lvl="1"/>
            <a:r>
              <a:rPr lang="en-GB" dirty="0" smtClean="0"/>
              <a:t>Combination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381</TotalTime>
  <Words>916</Words>
  <Application>Microsoft Office PowerPoint</Application>
  <PresentationFormat>On-screen Show (4:3)</PresentationFormat>
  <Paragraphs>160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Corbel</vt:lpstr>
      <vt:lpstr>Wingdings</vt:lpstr>
      <vt:lpstr>Wingdings 2</vt:lpstr>
      <vt:lpstr>Wingdings 3</vt:lpstr>
      <vt:lpstr>Module</vt:lpstr>
      <vt:lpstr>Connected Worlds</vt:lpstr>
      <vt:lpstr>Three Phases of Contact</vt:lpstr>
      <vt:lpstr>Evidence for Contacts/Trade</vt:lpstr>
      <vt:lpstr>MM IA</vt:lpstr>
      <vt:lpstr>Esoteric Knowledge</vt:lpstr>
      <vt:lpstr>Reception</vt:lpstr>
      <vt:lpstr>Reception</vt:lpstr>
      <vt:lpstr>Proto-Palatial Crete</vt:lpstr>
      <vt:lpstr>Gifts Between Kings?</vt:lpstr>
      <vt:lpstr>Statuette of User</vt:lpstr>
      <vt:lpstr>Exchange of Ideas</vt:lpstr>
      <vt:lpstr>Exports to Egypt (&amp; the East)</vt:lpstr>
      <vt:lpstr>Exports to Egypt (&amp; the East)</vt:lpstr>
      <vt:lpstr>Exports to Egypt (&amp; the East)</vt:lpstr>
      <vt:lpstr>Neo-Palatial Trade</vt:lpstr>
      <vt:lpstr>Imports from Egypt</vt:lpstr>
      <vt:lpstr>Neo-Palatial Period</vt:lpstr>
      <vt:lpstr>Esoteric Kowledge</vt:lpstr>
      <vt:lpstr>Minoan Exports</vt:lpstr>
      <vt:lpstr>Textual Evidence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Connected Worlds</dc:title>
  <dc:creator>Louise</dc:creator>
  <cp:lastModifiedBy>Louise Steel</cp:lastModifiedBy>
  <cp:revision>34</cp:revision>
  <dcterms:created xsi:type="dcterms:W3CDTF">2013-02-09T10:17:11Z</dcterms:created>
  <dcterms:modified xsi:type="dcterms:W3CDTF">2018-02-05T11:14:40Z</dcterms:modified>
</cp:coreProperties>
</file>