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62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9" r:id="rId7"/>
    <p:sldId id="271" r:id="rId8"/>
    <p:sldId id="266" r:id="rId9"/>
    <p:sldId id="262" r:id="rId10"/>
    <p:sldId id="269" r:id="rId11"/>
    <p:sldId id="270" r:id="rId12"/>
    <p:sldId id="267" r:id="rId13"/>
    <p:sldId id="263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12C8C85-51F0-491E-9774-3900AFEF0F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84575" autoAdjust="0"/>
  </p:normalViewPr>
  <p:slideViewPr>
    <p:cSldViewPr snapToGrid="0" showGuides="1">
      <p:cViewPr varScale="1">
        <p:scale>
          <a:sx n="70" d="100"/>
          <a:sy n="70" d="100"/>
        </p:scale>
        <p:origin x="269" y="4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082" y="3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C3C3A6-B337-4D83-9CDB-B9C35780FF7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C79A68-3D73-4695-8C1E-3CDBCB536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7C6B7-F63D-48F8-8C65-A57506B0F13B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F5045C-A7CE-41D4-85C5-0E9ACEEF9B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ABD0F-F8EA-4B9F-8647-FC7D4AE3D83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B78DD-9481-4863-BCCC-946573546D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040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09A0FA-2191-4F92-A1E4-6EB4598AC4EC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359F2-43EF-4812-9DC0-98C0B1A4068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523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50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839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574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357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8231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7037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4115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9118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423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704088"/>
            <a:ext cx="11265407" cy="1499616"/>
          </a:xfrm>
        </p:spPr>
        <p:txBody>
          <a:bodyPr>
            <a:noAutofit/>
          </a:bodyPr>
          <a:lstStyle/>
          <a:p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9" y="2495445"/>
            <a:ext cx="11265404" cy="468233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anchor="t" anchorCtr="0"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" y="640080"/>
            <a:ext cx="3700270" cy="161190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1960" y="2464483"/>
            <a:ext cx="3700269" cy="3959431"/>
          </a:xfrm>
        </p:spPr>
        <p:txBody>
          <a:bodyPr anchor="t" anchorCtr="0"/>
          <a:lstStyle>
            <a:lvl1pPr marL="0" indent="0">
              <a:buNone/>
              <a:defRPr/>
            </a:lvl1pPr>
          </a:lstStyle>
          <a:p>
            <a:r>
              <a:rPr lang="en-US" dirty="0"/>
              <a:t>Click to add object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anchor="t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anchor="t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41960" y="6423914"/>
            <a:ext cx="705644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917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088" y="630937"/>
            <a:ext cx="3699784" cy="1599254"/>
          </a:xfrm>
        </p:spPr>
        <p:txBody>
          <a:bodyPr>
            <a:noAutofit/>
          </a:bodyPr>
          <a:lstStyle/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6088" y="2280156"/>
            <a:ext cx="3703320" cy="4093212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Click to add object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anchor="t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anchor="t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anchor="t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46088" y="6423914"/>
            <a:ext cx="705231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76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580" y="4322102"/>
            <a:ext cx="11292839" cy="1153609"/>
          </a:xfrm>
        </p:spPr>
        <p:txBody>
          <a:bodyPr>
            <a:noAutofit/>
          </a:bodyPr>
          <a:lstStyle/>
          <a:p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9583" y="5475712"/>
            <a:ext cx="11292836" cy="590321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2406" y="629920"/>
            <a:ext cx="11282394" cy="108915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50607" y="2262208"/>
            <a:ext cx="11090787" cy="3634486"/>
          </a:xfrm>
        </p:spPr>
        <p:txBody>
          <a:bodyPr anchor="t" anchorCtr="0"/>
          <a:lstStyle>
            <a:lvl1pPr>
              <a:defRPr/>
            </a:lvl1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2406" y="6423914"/>
            <a:ext cx="7045996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65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7040" y="579120"/>
            <a:ext cx="11297920" cy="113995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3B9690E8-0AA0-453A-A2BA-3C4A02401F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8612" y="2800318"/>
            <a:ext cx="2560320" cy="1764792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97CAE430-B148-4FE1-B142-E196CFFEBAB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88612" y="4613666"/>
            <a:ext cx="2560320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F34D7C92-7171-4768-A26F-CE08A04FAAA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88612" y="4951788"/>
            <a:ext cx="2560320" cy="696142"/>
          </a:xfrm>
        </p:spPr>
        <p:txBody>
          <a:bodyPr lIns="146304" tIns="0" rIns="0" bIns="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b="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Picture Placeholder 23">
            <a:extLst>
              <a:ext uri="{FF2B5EF4-FFF2-40B4-BE49-F238E27FC236}">
                <a16:creationId xmlns:a16="http://schemas.microsoft.com/office/drawing/2014/main" id="{91EBE236-D9BF-46C4-8CE2-60F7CD40E76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13623" y="2800318"/>
            <a:ext cx="2560320" cy="1764792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3755B2FB-A969-40D9-919A-8DBCA8B765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13623" y="4613666"/>
            <a:ext cx="2560320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C047E0AE-451F-4E70-A217-3D51A5FCA8D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13623" y="4951788"/>
            <a:ext cx="2560320" cy="696142"/>
          </a:xfrm>
        </p:spPr>
        <p:txBody>
          <a:bodyPr lIns="146304" tIns="0" rIns="0" bIns="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b="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Picture Placeholder 23">
            <a:extLst>
              <a:ext uri="{FF2B5EF4-FFF2-40B4-BE49-F238E27FC236}">
                <a16:creationId xmlns:a16="http://schemas.microsoft.com/office/drawing/2014/main" id="{92DC936D-218B-4AB2-A141-83C839EE378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24179" y="2800318"/>
            <a:ext cx="2560320" cy="1764792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5085FD65-394A-47FA-BF7A-013D84C870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224179" y="4613666"/>
            <a:ext cx="2560320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28">
            <a:extLst>
              <a:ext uri="{FF2B5EF4-FFF2-40B4-BE49-F238E27FC236}">
                <a16:creationId xmlns:a16="http://schemas.microsoft.com/office/drawing/2014/main" id="{23417874-DD14-461C-B278-0DE8032D272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224179" y="4951788"/>
            <a:ext cx="2560320" cy="696142"/>
          </a:xfrm>
        </p:spPr>
        <p:txBody>
          <a:bodyPr lIns="146304" tIns="0" rIns="0" bIns="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b="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A8685BFC-DF7F-4414-8D3E-652C9EF1355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28350" y="2801105"/>
            <a:ext cx="2560320" cy="1764792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801A82CD-E0FD-4C28-B287-439356FAE8D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28350" y="4613666"/>
            <a:ext cx="2560320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C1ACEAC1-C62C-4024-9525-268AB72427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28350" y="4951788"/>
            <a:ext cx="2560320" cy="696142"/>
          </a:xfrm>
        </p:spPr>
        <p:txBody>
          <a:bodyPr lIns="146304" tIns="0" rIns="0" bIns="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b="0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040" y="6423914"/>
            <a:ext cx="705136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666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585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7" y="625033"/>
            <a:ext cx="11292838" cy="1824111"/>
          </a:xfrm>
        </p:spPr>
        <p:txBody>
          <a:bodyPr>
            <a:noAutofit/>
          </a:bodyPr>
          <a:lstStyle/>
          <a:p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2495445"/>
            <a:ext cx="11292840" cy="468233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48056" y="6423914"/>
            <a:ext cx="7050346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58299" y="6423914"/>
            <a:ext cx="1182595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 hasCustomPrompt="1"/>
          </p:nvPr>
        </p:nvSpPr>
        <p:spPr>
          <a:xfrm>
            <a:off x="436880" y="629920"/>
            <a:ext cx="11297920" cy="10880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 hasCustomPrompt="1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SmartArt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366067"/>
            <a:ext cx="2286000" cy="553973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SmartArt Placeholder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 hasCustomPrompt="1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SmartArt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366067"/>
            <a:ext cx="2286000" cy="553973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SmartArt Placeholder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 hasCustomPrompt="1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SmartArt</a:t>
            </a:r>
          </a:p>
          <a:p>
            <a:endParaRPr lang="en-US" dirty="0"/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366067"/>
            <a:ext cx="2286000" cy="553973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SmartArt Placeholder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 hasCustomPrompt="1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SmartArt</a:t>
            </a:r>
          </a:p>
          <a:p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366067"/>
            <a:ext cx="2286000" cy="553973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36880" y="6423914"/>
            <a:ext cx="7061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65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436880" y="650240"/>
            <a:ext cx="11297920" cy="106775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>
            <a:lvl1pPr>
              <a:defRPr/>
            </a:lvl1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>
            <a:lvl1pPr>
              <a:defRPr/>
            </a:lvl1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36880" y="6423914"/>
            <a:ext cx="7061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65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619760"/>
            <a:ext cx="11277600" cy="109823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81191" y="2250891"/>
            <a:ext cx="3200400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81194" y="2926052"/>
            <a:ext cx="3200400" cy="2934999"/>
          </a:xfrm>
        </p:spPr>
        <p:txBody>
          <a:bodyPr anchor="t">
            <a:normAutofit/>
          </a:bodyPr>
          <a:lstStyle>
            <a:lvl1pPr>
              <a:defRPr/>
            </a:lvl1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412343" y="2250891"/>
            <a:ext cx="320040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412341" y="2926051"/>
            <a:ext cx="3200400" cy="2934999"/>
          </a:xfrm>
        </p:spPr>
        <p:txBody>
          <a:bodyPr anchor="t">
            <a:normAutofit/>
          </a:bodyPr>
          <a:lstStyle>
            <a:lvl1pPr>
              <a:defRPr/>
            </a:lvl1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3499" y="2250891"/>
            <a:ext cx="320040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243497" y="2926051"/>
            <a:ext cx="32004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65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3956051"/>
            <a:ext cx="3703320" cy="1902748"/>
          </a:xfrm>
        </p:spPr>
        <p:txBody>
          <a:bodyPr bIns="45720" anchor="ctr" anchorCtr="0">
            <a:noAutofit/>
          </a:bodyPr>
          <a:lstStyle/>
          <a:p>
            <a:pPr algn="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520392" y="3956050"/>
            <a:ext cx="7225075" cy="1902749"/>
          </a:xfrm>
        </p:spPr>
        <p:txBody>
          <a:bodyPr anchor="ctr" anchorCtr="0"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Click to add object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46534" y="6423914"/>
            <a:ext cx="7051868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2596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619760"/>
            <a:ext cx="3568661" cy="1721104"/>
          </a:xfrm>
        </p:spPr>
        <p:txBody>
          <a:bodyPr>
            <a:noAutofit/>
          </a:bodyPr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906" y="2411984"/>
            <a:ext cx="3568661" cy="3563365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Click to add object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7817" y="2393951"/>
            <a:ext cx="11290859" cy="2147466"/>
          </a:xfrm>
        </p:spPr>
        <p:txBody>
          <a:bodyPr anchor="b">
            <a:no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47816" y="4592217"/>
            <a:ext cx="11290860" cy="386183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729658"/>
            <a:ext cx="11287760" cy="98833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457200" y="2228002"/>
            <a:ext cx="5194767" cy="3633047"/>
          </a:xfrm>
        </p:spPr>
        <p:txBody>
          <a:bodyPr anchor="t">
            <a:normAutofit/>
          </a:bodyPr>
          <a:lstStyle>
            <a:lvl1pPr>
              <a:defRPr/>
            </a:lvl1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555274" y="2228002"/>
            <a:ext cx="5194769" cy="3633047"/>
          </a:xfrm>
        </p:spPr>
        <p:txBody>
          <a:bodyPr anchor="t">
            <a:normAutofit/>
          </a:bodyPr>
          <a:lstStyle>
            <a:lvl1pPr>
              <a:defRPr/>
            </a:lvl1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666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96240" y="6423914"/>
            <a:ext cx="710216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23746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7857" y="933450"/>
            <a:ext cx="3031852" cy="1722419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900928" y="1179829"/>
            <a:ext cx="6650991" cy="4658216"/>
          </a:xfrm>
        </p:spPr>
        <p:txBody>
          <a:bodyPr anchor="t" anchorCtr="0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817" y="6452590"/>
            <a:ext cx="705058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299" y="6456916"/>
            <a:ext cx="1185883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7818" y="4417598"/>
            <a:ext cx="11290858" cy="842529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447817" y="5300767"/>
            <a:ext cx="11290859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97546" y="6423914"/>
            <a:ext cx="7081048" cy="365125"/>
          </a:xfr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0376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5" r:id="rId6"/>
    <p:sldLayoutId id="2147483783" r:id="rId7"/>
    <p:sldLayoutId id="2147483784" r:id="rId8"/>
    <p:sldLayoutId id="2147483767" r:id="rId9"/>
    <p:sldLayoutId id="2147483782" r:id="rId10"/>
    <p:sldLayoutId id="2147483778" r:id="rId11"/>
    <p:sldLayoutId id="2147483779" r:id="rId12"/>
    <p:sldLayoutId id="2147483765" r:id="rId13"/>
    <p:sldLayoutId id="2147483766" r:id="rId14"/>
    <p:sldLayoutId id="2147483769" r:id="rId15"/>
    <p:sldLayoutId id="2147483770" r:id="rId16"/>
    <p:sldLayoutId id="2147483771" r:id="rId17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xhere.com/en/photo/840937" TargetMode="Externa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7" y="704088"/>
            <a:ext cx="7349058" cy="1499616"/>
          </a:xfrm>
        </p:spPr>
        <p:txBody>
          <a:bodyPr/>
          <a:lstStyle/>
          <a:p>
            <a:r>
              <a:rPr lang="en-GB" dirty="0"/>
              <a:t>Personal and professional development in nursing 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9" y="2495445"/>
            <a:ext cx="11265404" cy="1050944"/>
          </a:xfrm>
        </p:spPr>
        <p:txBody>
          <a:bodyPr/>
          <a:lstStyle/>
          <a:p>
            <a:r>
              <a:rPr lang="en-GB" spc="400" dirty="0"/>
              <a:t>BMNS4010</a:t>
            </a:r>
            <a:br>
              <a:rPr lang="en-GB" spc="400" dirty="0"/>
            </a:br>
            <a:br>
              <a:rPr lang="en-GB" spc="400" dirty="0"/>
            </a:br>
            <a:r>
              <a:rPr lang="en-GB" spc="400" dirty="0"/>
              <a:t>Theatre Scrub Nurse</a:t>
            </a:r>
            <a:endParaRPr lang="en-US" dirty="0"/>
          </a:p>
        </p:txBody>
      </p:sp>
      <p:pic>
        <p:nvPicPr>
          <p:cNvPr id="6" name="Picture Placeholder 8" descr="Doctors in surgery">
            <a:extLst>
              <a:ext uri="{FF2B5EF4-FFF2-40B4-BE49-F238E27FC236}">
                <a16:creationId xmlns:a16="http://schemas.microsoft.com/office/drawing/2014/main" id="{9C8383B2-DB27-820D-671B-585282EAF5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" b="14"/>
          <a:stretch/>
        </p:blipFill>
        <p:spPr>
          <a:xfrm>
            <a:off x="8046720" y="640080"/>
            <a:ext cx="3703320" cy="5751576"/>
          </a:xfrm>
          <a:prstGeom prst="rect">
            <a:avLst/>
          </a:prstGeom>
        </p:spPr>
      </p:pic>
      <p:sp>
        <p:nvSpPr>
          <p:cNvPr id="9" name="Subtitle 4">
            <a:extLst>
              <a:ext uri="{FF2B5EF4-FFF2-40B4-BE49-F238E27FC236}">
                <a16:creationId xmlns:a16="http://schemas.microsoft.com/office/drawing/2014/main" id="{BE434A7F-FC93-BC86-EEA3-AE5B7706151D}"/>
              </a:ext>
            </a:extLst>
          </p:cNvPr>
          <p:cNvSpPr txBox="1">
            <a:spLocks/>
          </p:cNvSpPr>
          <p:nvPr/>
        </p:nvSpPr>
        <p:spPr>
          <a:xfrm>
            <a:off x="441960" y="3824952"/>
            <a:ext cx="11265404" cy="4682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Carly Davies</a:t>
            </a:r>
          </a:p>
        </p:txBody>
      </p:sp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BCEE0-AF33-4B8B-9622-2A50B4FD6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" y="640080"/>
            <a:ext cx="3700270" cy="1134291"/>
          </a:xfrm>
        </p:spPr>
        <p:txBody>
          <a:bodyPr/>
          <a:lstStyle/>
          <a:p>
            <a:r>
              <a:rPr lang="en-US" dirty="0"/>
              <a:t>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95D9B-1C30-46A7-AC78-0AD00F70B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960" y="2464483"/>
            <a:ext cx="3700269" cy="395943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Academic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Professional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Personal Values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Commitment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NMC Competencies </a:t>
            </a:r>
          </a:p>
        </p:txBody>
      </p:sp>
      <p:pic>
        <p:nvPicPr>
          <p:cNvPr id="7" name="Picture Placeholder 6" descr="A stethoscope ">
            <a:extLst>
              <a:ext uri="{FF2B5EF4-FFF2-40B4-BE49-F238E27FC236}">
                <a16:creationId xmlns:a16="http://schemas.microsoft.com/office/drawing/2014/main" id="{7F61309D-C856-4938-ADC7-424523E494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" b="27"/>
          <a:stretch/>
        </p:blipFill>
        <p:spPr>
          <a:xfrm>
            <a:off x="4242815" y="640080"/>
            <a:ext cx="3703320" cy="5751576"/>
          </a:xfrm>
        </p:spPr>
      </p:pic>
      <p:pic>
        <p:nvPicPr>
          <p:cNvPr id="9" name="Picture Placeholder 8" descr="Doctors in surgery">
            <a:extLst>
              <a:ext uri="{FF2B5EF4-FFF2-40B4-BE49-F238E27FC236}">
                <a16:creationId xmlns:a16="http://schemas.microsoft.com/office/drawing/2014/main" id="{945B1BB8-49E7-4A38-B10A-734F467CE26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" b="14"/>
          <a:stretch/>
        </p:blipFill>
        <p:spPr>
          <a:xfrm>
            <a:off x="8046720" y="640080"/>
            <a:ext cx="3703320" cy="5751576"/>
          </a:xfr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A0B9DDD-5A75-438F-8748-02EC3B861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917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164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C271D-D3EB-4A78-9929-4B8E740B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088" y="630937"/>
            <a:ext cx="3699784" cy="1599254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0F1C6-68F4-48F7-97E9-343EE7513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087" y="2830286"/>
            <a:ext cx="3929969" cy="3543082"/>
          </a:xfrm>
        </p:spPr>
        <p:txBody>
          <a:bodyPr/>
          <a:lstStyle/>
          <a:p>
            <a:r>
              <a:rPr lang="en-GB" dirty="0"/>
              <a:t>In scrub nursing, personal and professional development is crucial for providing high-quality care. </a:t>
            </a:r>
          </a:p>
          <a:p>
            <a:endParaRPr lang="en-GB" dirty="0"/>
          </a:p>
          <a:p>
            <a:r>
              <a:rPr lang="en-GB" dirty="0"/>
              <a:t>This presentation will cover why it's important to maintain skills and knowledge in nursing.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E05EE0A-8EAF-4145-9C58-570DD8775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76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074" name="Picture 2" descr="Theatre Nurses need their work 'family', amid specialist shortages and ...">
            <a:extLst>
              <a:ext uri="{FF2B5EF4-FFF2-40B4-BE49-F238E27FC236}">
                <a16:creationId xmlns:a16="http://schemas.microsoft.com/office/drawing/2014/main" id="{A0F45B64-D4C0-E8B2-8563-F98A03F1E82F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57" b="18357"/>
          <a:stretch>
            <a:fillRect/>
          </a:stretch>
        </p:blipFill>
        <p:spPr bwMode="auto">
          <a:xfrm>
            <a:off x="4838805" y="2373675"/>
            <a:ext cx="6313301" cy="296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136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6A757-3030-302D-3BD9-1F9C8AA09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59" y="172720"/>
            <a:ext cx="4772297" cy="1611902"/>
          </a:xfrm>
        </p:spPr>
        <p:txBody>
          <a:bodyPr/>
          <a:lstStyle/>
          <a:p>
            <a:r>
              <a:rPr lang="en-GB" dirty="0"/>
              <a:t>What is a scrub nurse?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62936-9B9F-C9AE-7B54-9ECE4F882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824" y="1905683"/>
            <a:ext cx="7384869" cy="3959431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Also known as a Theatre Nurse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Scrub Nurse p</a:t>
            </a:r>
            <a:r>
              <a:rPr lang="en-GB" b="0" i="0" dirty="0">
                <a:effectLst/>
              </a:rPr>
              <a:t>rovides a high standard of skilled care and support during each phase of a patient’s </a:t>
            </a:r>
            <a:r>
              <a:rPr lang="en-GB" b="0" i="0" strike="noStrike" dirty="0">
                <a:effectLst/>
              </a:rPr>
              <a:t>perioperative</a:t>
            </a:r>
            <a:r>
              <a:rPr lang="en-GB" b="0" i="0" dirty="0">
                <a:effectLst/>
              </a:rPr>
              <a:t> 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practical support to surgeons during surgery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Maintain Hygiene and sterility throughout the procedure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scrub nurse plays an important role to deliver a quality patient care by carefully understanding their nursing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 as a patient advocate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D027C-E4EF-2E36-779B-76DFD7F8F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</a:t>
            </a:fld>
            <a:endParaRPr lang="en-US" dirty="0"/>
          </a:p>
        </p:txBody>
      </p:sp>
      <p:pic>
        <p:nvPicPr>
          <p:cNvPr id="1026" name="Picture 2" descr="Sterilization_67098673">
            <a:extLst>
              <a:ext uri="{FF2B5EF4-FFF2-40B4-BE49-F238E27FC236}">
                <a16:creationId xmlns:a16="http://schemas.microsoft.com/office/drawing/2014/main" id="{C23F127D-D677-DB50-F43E-E3360A30A9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742" y="2464483"/>
            <a:ext cx="3960757" cy="263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4010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B4489-FC73-422D-B916-0D61046F5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478" y="851913"/>
            <a:ext cx="4815840" cy="865285"/>
          </a:xfrm>
        </p:spPr>
        <p:txBody>
          <a:bodyPr>
            <a:normAutofit/>
          </a:bodyPr>
          <a:lstStyle/>
          <a:p>
            <a:r>
              <a:rPr lang="en-US" dirty="0"/>
              <a:t>Academic skills</a:t>
            </a:r>
          </a:p>
        </p:txBody>
      </p:sp>
      <p:pic>
        <p:nvPicPr>
          <p:cNvPr id="7" name="Picture 6" descr="Medical woman stock photo. Image of isolated, board, doctor - 25656182">
            <a:extLst>
              <a:ext uri="{FF2B5EF4-FFF2-40B4-BE49-F238E27FC236}">
                <a16:creationId xmlns:a16="http://schemas.microsoft.com/office/drawing/2014/main" id="{117930F8-4DBC-BB79-84E2-FE76584E1B6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9" t="-1484" r="-1786" b="10682"/>
          <a:stretch/>
        </p:blipFill>
        <p:spPr>
          <a:xfrm>
            <a:off x="7734099" y="1156482"/>
            <a:ext cx="3645101" cy="49525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4286F2-8A5B-B211-5C13-656B66A59F54}"/>
              </a:ext>
            </a:extLst>
          </p:cNvPr>
          <p:cNvSpPr txBox="1"/>
          <p:nvPr/>
        </p:nvSpPr>
        <p:spPr>
          <a:xfrm>
            <a:off x="538480" y="2551837"/>
            <a:ext cx="61126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 is important for theatre nurses to maintain their research skills to improve their knowledge and abilities based on the latest evidence-based practice. 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Accurate documentation of patient care is a critical aspect of nursing, and writing skills play a vital role in achieving this.</a:t>
            </a:r>
          </a:p>
        </p:txBody>
      </p:sp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8DE4E-F7AF-4563-B6F4-DD8C68986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06" y="629920"/>
            <a:ext cx="11282394" cy="1089152"/>
          </a:xfrm>
        </p:spPr>
        <p:txBody>
          <a:bodyPr/>
          <a:lstStyle/>
          <a:p>
            <a:r>
              <a:rPr lang="en-US" dirty="0"/>
              <a:t>Professional skills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FD9EFA-1B10-4B11-9CB4-DF21A3A85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65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9AB479-DA0D-F1CD-89BB-4DBB2D750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046" y="2387600"/>
            <a:ext cx="11587194" cy="3444240"/>
          </a:xfrm>
        </p:spPr>
        <p:txBody>
          <a:bodyPr>
            <a:normAutofit/>
          </a:bodyPr>
          <a:lstStyle/>
          <a:p>
            <a:pPr rtl="0"/>
            <a:r>
              <a:rPr lang="en-GB" sz="1800" b="1" dirty="0"/>
              <a:t>Good Communication </a:t>
            </a:r>
            <a:r>
              <a:rPr lang="en-GB" sz="1800" dirty="0"/>
              <a:t>–  Patient safety is crucial; not relaying information to the surgical team can harm the patient.</a:t>
            </a:r>
          </a:p>
          <a:p>
            <a:pPr marL="0" indent="0" rtl="0">
              <a:buNone/>
            </a:pPr>
            <a:endParaRPr lang="en-GB" sz="1800" dirty="0"/>
          </a:p>
          <a:p>
            <a:pPr rtl="0"/>
            <a:r>
              <a:rPr lang="en-GB" b="1" dirty="0"/>
              <a:t>Organisation </a:t>
            </a:r>
            <a:r>
              <a:rPr lang="en-GB" dirty="0"/>
              <a:t>– Preparing and ensuring the correct equipment is in place, setting up theatre and verifying prior to starting.</a:t>
            </a:r>
          </a:p>
          <a:p>
            <a:pPr marL="0" indent="0" rtl="0">
              <a:buNone/>
            </a:pPr>
            <a:endParaRPr lang="en-GB" dirty="0"/>
          </a:p>
          <a:p>
            <a:pPr rtl="0"/>
            <a:r>
              <a:rPr lang="en-GB" b="1" dirty="0"/>
              <a:t>Team Orientation </a:t>
            </a:r>
            <a:r>
              <a:rPr lang="en-GB" dirty="0"/>
              <a:t>- The workplace is organised and well-structured, with clearly defined roles for everyone.</a:t>
            </a:r>
          </a:p>
          <a:p>
            <a:pPr marL="0" indent="0" rtl="0">
              <a:buNone/>
            </a:pPr>
            <a:endParaRPr lang="en-GB" dirty="0"/>
          </a:p>
          <a:p>
            <a:pPr rtl="0"/>
            <a:r>
              <a:rPr lang="en-GB" b="1" dirty="0"/>
              <a:t>Critical Thinking </a:t>
            </a:r>
            <a:r>
              <a:rPr lang="en-GB" dirty="0"/>
              <a:t>– Be ready to adapt to unexpected situations if things don't go as planned or equipment fails.</a:t>
            </a:r>
          </a:p>
        </p:txBody>
      </p:sp>
    </p:spTree>
    <p:extLst>
      <p:ext uri="{BB962C8B-B14F-4D97-AF65-F5344CB8AC3E}">
        <p14:creationId xmlns:p14="http://schemas.microsoft.com/office/powerpoint/2010/main" val="3848018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FDDF4-5E5F-4266-BD01-618D384D0E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125" y="952954"/>
            <a:ext cx="3463543" cy="640664"/>
          </a:xfrm>
        </p:spPr>
        <p:txBody>
          <a:bodyPr anchor="b" anchorCtr="0"/>
          <a:lstStyle/>
          <a:p>
            <a:r>
              <a:rPr lang="en-US" dirty="0"/>
              <a:t>Personal values 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A36D853-EA47-4D86-90A0-8A1FAEE00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299" y="6423914"/>
            <a:ext cx="1182595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837DD2-CC17-9EFF-A364-42C64DE0CAC7}"/>
              </a:ext>
            </a:extLst>
          </p:cNvPr>
          <p:cNvSpPr txBox="1"/>
          <p:nvPr/>
        </p:nvSpPr>
        <p:spPr>
          <a:xfrm>
            <a:off x="4040668" y="2115457"/>
            <a:ext cx="406701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Safe, effective, compassionate and respectful communication is a must for all nurses. 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They must possess excellent interpersonal skills and ensure that their interactions are always conducted with these values in mind.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One of the crucial qualities of ethical and professional nursing is the ability to communicate effectively with emphasis and empathy.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89C41-24F4-741F-237F-21DD6808ABED}"/>
              </a:ext>
            </a:extLst>
          </p:cNvPr>
          <p:cNvSpPr txBox="1"/>
          <p:nvPr/>
        </p:nvSpPr>
        <p:spPr>
          <a:xfrm>
            <a:off x="208824" y="2115457"/>
            <a:ext cx="4200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6 C’s of Nursing:</a:t>
            </a:r>
          </a:p>
          <a:p>
            <a:pPr marL="342900" indent="-342900" algn="l">
              <a:buFont typeface="+mj-lt"/>
              <a:buAutoNum type="arabicPeriod"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l">
              <a:buFont typeface="+mj-lt"/>
              <a:buAutoNum type="arabicPeriod"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BABAFB9-24F7-170A-B58D-A1FE9673B7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96" y="2790288"/>
            <a:ext cx="3239975" cy="3114758"/>
          </a:xfrm>
          <a:prstGeom prst="rect">
            <a:avLst/>
          </a:prstGeom>
        </p:spPr>
      </p:pic>
      <p:pic>
        <p:nvPicPr>
          <p:cNvPr id="19" name="Picture 18" descr="A person wearing surgical scrubs and a mask&#10;&#10;Description automatically generated">
            <a:extLst>
              <a:ext uri="{FF2B5EF4-FFF2-40B4-BE49-F238E27FC236}">
                <a16:creationId xmlns:a16="http://schemas.microsoft.com/office/drawing/2014/main" id="{9B33796C-9DA1-AF81-3790-D1C8EA906B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5150"/>
          <a:stretch/>
        </p:blipFill>
        <p:spPr>
          <a:xfrm>
            <a:off x="8483599" y="1891030"/>
            <a:ext cx="3150235" cy="3636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739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17B37-3ABF-424E-9128-F20C2B72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73" y="212344"/>
            <a:ext cx="11297920" cy="1139952"/>
          </a:xfrm>
        </p:spPr>
        <p:txBody>
          <a:bodyPr/>
          <a:lstStyle/>
          <a:p>
            <a:r>
              <a:rPr lang="en-US" dirty="0"/>
              <a:t>COMMITMENT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51974-A699-44BC-93B3-F64FE92D3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8666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ECB8BD0-637E-E188-F9BE-434483F5FF3D}"/>
              </a:ext>
            </a:extLst>
          </p:cNvPr>
          <p:cNvSpPr/>
          <p:nvPr/>
        </p:nvSpPr>
        <p:spPr>
          <a:xfrm>
            <a:off x="8869679" y="1849120"/>
            <a:ext cx="3002553" cy="422656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Commitment to patient safety is paramount. 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 theatres we use the 5 steps to patient safety: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Briefing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Sign in 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Timeout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Sign out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Debrief</a:t>
            </a:r>
          </a:p>
        </p:txBody>
      </p:sp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A2CDA06E-E6A8-1A56-9B81-F6EE432F46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20" t="11261" r="32761" b="16216"/>
          <a:stretch/>
        </p:blipFill>
        <p:spPr>
          <a:xfrm>
            <a:off x="96247" y="1352296"/>
            <a:ext cx="8651513" cy="5343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071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1E637-6C9C-485F-AF41-E8410EC71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06" y="629920"/>
            <a:ext cx="11282394" cy="1089152"/>
          </a:xfrm>
        </p:spPr>
        <p:txBody>
          <a:bodyPr/>
          <a:lstStyle/>
          <a:p>
            <a:r>
              <a:rPr lang="en-US" dirty="0"/>
              <a:t>Nursing midwifery council (NMC) competencies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C4556-246D-4E49-AEDB-521D1C50F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65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8571D4-E5E0-B324-2809-3DC23FBC8C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07" y="1879600"/>
            <a:ext cx="11090787" cy="4826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nursing and midwifery regulator for England, Wales, Scotland and Northern Ireland is the Nursing and Midwifery Council (NMC), which has a mission to safeguard the public. This is accomplished by: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1800" dirty="0"/>
              <a:t>Keeping a record of registered nurses, midwives, and nursing associates.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/>
              <a:t>Setting standards for education, training and conduct.</a:t>
            </a:r>
          </a:p>
          <a:p>
            <a:pPr lvl="1"/>
            <a:endParaRPr lang="en-GB" sz="1800" b="0" i="0" dirty="0">
              <a:effectLst/>
            </a:endParaRPr>
          </a:p>
          <a:p>
            <a:pPr lvl="1"/>
            <a:r>
              <a:rPr lang="en-GB" sz="1800" b="0" i="0" dirty="0">
                <a:effectLst/>
              </a:rPr>
              <a:t>Maintain the skills and knowledge of registered nurses, midwives, and nursing associates.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/>
              <a:t>Clear and transparent evaluation protocols are crucial for addressing breaches of ethical code by nurses, midwives, and nursing associates.</a:t>
            </a:r>
          </a:p>
          <a:p>
            <a:pPr lvl="1"/>
            <a:r>
              <a:rPr lang="en-GB" sz="1800" dirty="0"/>
              <a:t>Operational Department Practitioner ( ODP ) can work as a scrub practitioner and are registered under the HCPC ( The health and care professions council ) as allied professionals.</a:t>
            </a:r>
          </a:p>
          <a:p>
            <a:pPr marL="324000" lvl="1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73985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0FB38-0113-4F80-BBD4-A9C97FF4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737360"/>
            <a:ext cx="3568661" cy="3769360"/>
          </a:xfrm>
        </p:spPr>
        <p:txBody>
          <a:bodyPr/>
          <a:lstStyle/>
          <a:p>
            <a:pPr algn="ctr"/>
            <a:r>
              <a:rPr lang="en-US" dirty="0"/>
              <a:t>Thank you FOR LISTENING!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b="1" dirty="0"/>
              <a:t>ANY QUESTIONs?</a:t>
            </a:r>
          </a:p>
        </p:txBody>
      </p:sp>
      <p:pic>
        <p:nvPicPr>
          <p:cNvPr id="6" name="Picture Placeholder 5" descr="A doctor talking to a patient&#10;">
            <a:extLst>
              <a:ext uri="{FF2B5EF4-FFF2-40B4-BE49-F238E27FC236}">
                <a16:creationId xmlns:a16="http://schemas.microsoft.com/office/drawing/2014/main" id="{AC4A1F6E-E065-4C87-B012-9FBDEC8C1E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" r="7"/>
          <a:stretch/>
        </p:blipFill>
        <p:spPr>
          <a:xfrm>
            <a:off x="4657344" y="0"/>
            <a:ext cx="7534656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47942D-0E12-44A9-B67B-FD75E0E41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619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B1C6D-2105-499D-AAC9-8AA51C7BC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19760"/>
            <a:ext cx="11277600" cy="708297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846099A-95CE-6519-A7F7-4A2EEBC22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485" y="1440950"/>
            <a:ext cx="11092544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C00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Association for Perioperative Practice, 2020. </a:t>
            </a:r>
            <a:r>
              <a:rPr kumimoji="0" lang="en-GB" altLang="en-US" b="0" i="1" u="none" strike="noStrike" cap="none" normalizeH="0" baseline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AfPP</a:t>
            </a:r>
            <a:r>
              <a:rPr kumimoji="0" lang="en-GB" altLang="en-US" b="0" i="1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Guidance - 5 steps to safer surgery.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b="0" i="0" u="sng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https://www.afpp.org.uk/careers/Standards-Guidance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18 November 2023].</a:t>
            </a: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C00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Begum, A., 2021. </a:t>
            </a:r>
            <a:r>
              <a:rPr kumimoji="0" lang="en-GB" altLang="en-US" b="0" i="1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is a scrub nurse.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b="0" i="0" u="sng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https://www.nurses.co.uk/blog/what-is-a-scrub-nurse/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21 November 2023].</a:t>
            </a: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C00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Dix, J., 2016. Mutual Development through Authentic Relationships. </a:t>
            </a:r>
            <a:r>
              <a:rPr kumimoji="0" lang="en-GB" altLang="en-US" b="0" i="1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Adventures, Journeys and Appreciative Stories of Service User Engagement in Student Nurse Education,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p. 18.</a:t>
            </a: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C00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NHS, 2015. </a:t>
            </a:r>
            <a:r>
              <a:rPr kumimoji="0" lang="en-GB" altLang="en-US" b="0" i="1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NHS England - Introducing the 6 C's.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b="0" i="0" u="sng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https://www.england.nhs.uk/6cs/wp-content/uploads/sites/25/2015/03/introducing-the-6cs.pdf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16 November 2023].</a:t>
            </a: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C00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Nursing &amp; Midwifery Council, 2023. </a:t>
            </a:r>
            <a:r>
              <a:rPr kumimoji="0" lang="en-GB" altLang="en-US" b="0" i="1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Standards for competence for registered nurses.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b="0" i="0" u="sng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https://www.nmc.org.uk/globalassets/sitedocuments/standards/nmc-standards-for-competence-for-registered-nurses.pdf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16 November 2023].</a:t>
            </a: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C000"/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Nursing Notes, 2020. </a:t>
            </a:r>
            <a:r>
              <a:rPr kumimoji="0" lang="en-GB" altLang="en-US" b="0" i="1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Nursing Notes.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b="0" i="0" u="sng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https://nursingnotes.co.uk/news/life-times-theatre-nurse/</a:t>
            </a:r>
            <a:b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18 November 2023].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0551831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 design_Win32_SL_V2" id="{AE5E633B-C528-41F5-89EC-B4285BB3C75C}" vid="{44E29272-9C9D-464D-A15A-681FD42171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4" ma:contentTypeDescription="Create a new document." ma:contentTypeScope="" ma:versionID="cadff08ee95f2e3e64cd70feb99b69ee">
  <xsd:schema xmlns:xsd="http://www.w3.org/2001/XMLSchema" xmlns:xs="http://www.w3.org/2001/XMLSchema" xmlns:p="http://schemas.microsoft.com/office/2006/metadata/properties" xmlns:ns3="0ebdf10f-b5a3-45b6-acdb-7dc1eb398785" targetNamespace="http://schemas.microsoft.com/office/2006/metadata/properties" ma:root="true" ma:fieldsID="4239b6aed4f3aa0ac526961f1e663839" ns3:_="">
    <xsd:import namespace="0ebdf10f-b5a3-45b6-acdb-7dc1eb39878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6101D3E-B51C-46C4-83F9-9571908CE9B8}">
  <ds:schemaRefs>
    <ds:schemaRef ds:uri="0ebdf10f-b5a3-45b6-acdb-7dc1eb398785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895B08E-8B28-4F73-93D1-3488C5EFFE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DAC3458-FB2F-4EBD-B737-627FF010CE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755</Words>
  <Application>Microsoft Office PowerPoint</Application>
  <PresentationFormat>Widescreen</PresentationFormat>
  <Paragraphs>88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Gill Sans MT</vt:lpstr>
      <vt:lpstr>Wingdings</vt:lpstr>
      <vt:lpstr>Wingdings 2</vt:lpstr>
      <vt:lpstr>DividendVTI</vt:lpstr>
      <vt:lpstr>Personal and professional development in nursing </vt:lpstr>
      <vt:lpstr>Aims &amp; objectives</vt:lpstr>
      <vt:lpstr>Introduction</vt:lpstr>
      <vt:lpstr>What is a scrub nurse?</vt:lpstr>
      <vt:lpstr>Academic skills</vt:lpstr>
      <vt:lpstr>Professional skills </vt:lpstr>
      <vt:lpstr>Personal values </vt:lpstr>
      <vt:lpstr>COMMITMENT</vt:lpstr>
      <vt:lpstr>Nursing midwifery council (NMC) competencies </vt:lpstr>
      <vt:lpstr>Thank you FOR LISTENING!     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and professional development in nursing</dc:title>
  <dc:creator/>
  <cp:lastModifiedBy/>
  <cp:revision>105</cp:revision>
  <dcterms:created xsi:type="dcterms:W3CDTF">2023-09-05T16:12:53Z</dcterms:created>
  <dcterms:modified xsi:type="dcterms:W3CDTF">2023-11-27T20:37:30Z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  <property fmtid="{D5CDD505-2E9C-101B-9397-08002B2CF9AE}" pid="3" name="MediaServiceImageTags">
    <vt:lpwstr/>
  </property>
</Properties>
</file>