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7"/>
  </p:notesMasterIdLst>
  <p:sldIdLst>
    <p:sldId id="283" r:id="rId3"/>
    <p:sldId id="284" r:id="rId4"/>
    <p:sldId id="285" r:id="rId5"/>
    <p:sldId id="278" r:id="rId6"/>
    <p:sldId id="279" r:id="rId7"/>
    <p:sldId id="280" r:id="rId8"/>
    <p:sldId id="281" r:id="rId9"/>
    <p:sldId id="282" r:id="rId10"/>
    <p:sldId id="273" r:id="rId11"/>
    <p:sldId id="256" r:id="rId12"/>
    <p:sldId id="274" r:id="rId13"/>
    <p:sldId id="275" r:id="rId14"/>
    <p:sldId id="276" r:id="rId15"/>
    <p:sldId id="277" r:id="rId16"/>
    <p:sldId id="257" r:id="rId17"/>
    <p:sldId id="261" r:id="rId18"/>
    <p:sldId id="272" r:id="rId19"/>
    <p:sldId id="258" r:id="rId20"/>
    <p:sldId id="259" r:id="rId21"/>
    <p:sldId id="269" r:id="rId22"/>
    <p:sldId id="270" r:id="rId23"/>
    <p:sldId id="260" r:id="rId24"/>
    <p:sldId id="265" r:id="rId25"/>
    <p:sldId id="266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BCE634-9CE4-4463-B520-3A4290D355E5}" v="7" dt="2024-12-09T10:37:27.9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90313" autoAdjust="0"/>
  </p:normalViewPr>
  <p:slideViewPr>
    <p:cSldViewPr snapToGrid="0">
      <p:cViewPr varScale="1">
        <p:scale>
          <a:sx n="57" d="100"/>
          <a:sy n="57" d="100"/>
        </p:scale>
        <p:origin x="105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 Jones (St Mary`s RC (A) School)" userId="d8362004-7926-4e8b-b1d7-860ac4f51de9" providerId="ADAL" clId="{A8BCE634-9CE4-4463-B520-3A4290D355E5}"/>
    <pc:docChg chg="custSel addSld modSld sldOrd">
      <pc:chgData name="G Jones (St Mary`s RC (A) School)" userId="d8362004-7926-4e8b-b1d7-860ac4f51de9" providerId="ADAL" clId="{A8BCE634-9CE4-4463-B520-3A4290D355E5}" dt="2024-12-09T10:49:23.255" v="95" actId="20577"/>
      <pc:docMkLst>
        <pc:docMk/>
      </pc:docMkLst>
      <pc:sldChg chg="modSp mod">
        <pc:chgData name="G Jones (St Mary`s RC (A) School)" userId="d8362004-7926-4e8b-b1d7-860ac4f51de9" providerId="ADAL" clId="{A8BCE634-9CE4-4463-B520-3A4290D355E5}" dt="2024-12-09T10:47:04.966" v="91"/>
        <pc:sldMkLst>
          <pc:docMk/>
          <pc:sldMk cId="1026295678" sldId="261"/>
        </pc:sldMkLst>
        <pc:spChg chg="mod">
          <ac:chgData name="G Jones (St Mary`s RC (A) School)" userId="d8362004-7926-4e8b-b1d7-860ac4f51de9" providerId="ADAL" clId="{A8BCE634-9CE4-4463-B520-3A4290D355E5}" dt="2024-12-09T10:47:04.966" v="91"/>
          <ac:spMkLst>
            <pc:docMk/>
            <pc:sldMk cId="1026295678" sldId="261"/>
            <ac:spMk id="3" creationId="{E962F127-2CF9-0FB0-1947-C5B32F4B2F09}"/>
          </ac:spMkLst>
        </pc:spChg>
      </pc:sldChg>
      <pc:sldChg chg="modSp mod">
        <pc:chgData name="G Jones (St Mary`s RC (A) School)" userId="d8362004-7926-4e8b-b1d7-860ac4f51de9" providerId="ADAL" clId="{A8BCE634-9CE4-4463-B520-3A4290D355E5}" dt="2024-12-09T10:49:23.255" v="95" actId="20577"/>
        <pc:sldMkLst>
          <pc:docMk/>
          <pc:sldMk cId="436342097" sldId="272"/>
        </pc:sldMkLst>
        <pc:spChg chg="mod">
          <ac:chgData name="G Jones (St Mary`s RC (A) School)" userId="d8362004-7926-4e8b-b1d7-860ac4f51de9" providerId="ADAL" clId="{A8BCE634-9CE4-4463-B520-3A4290D355E5}" dt="2024-12-09T10:49:23.255" v="95" actId="20577"/>
          <ac:spMkLst>
            <pc:docMk/>
            <pc:sldMk cId="436342097" sldId="272"/>
            <ac:spMk id="3" creationId="{E962F127-2CF9-0FB0-1947-C5B32F4B2F09}"/>
          </ac:spMkLst>
        </pc:spChg>
      </pc:sldChg>
      <pc:sldChg chg="modSp mod">
        <pc:chgData name="G Jones (St Mary`s RC (A) School)" userId="d8362004-7926-4e8b-b1d7-860ac4f51de9" providerId="ADAL" clId="{A8BCE634-9CE4-4463-B520-3A4290D355E5}" dt="2024-12-09T10:41:27.426" v="82" actId="20577"/>
        <pc:sldMkLst>
          <pc:docMk/>
          <pc:sldMk cId="3406269960" sldId="280"/>
        </pc:sldMkLst>
        <pc:spChg chg="mod">
          <ac:chgData name="G Jones (St Mary`s RC (A) School)" userId="d8362004-7926-4e8b-b1d7-860ac4f51de9" providerId="ADAL" clId="{A8BCE634-9CE4-4463-B520-3A4290D355E5}" dt="2024-12-09T10:41:27.426" v="82" actId="20577"/>
          <ac:spMkLst>
            <pc:docMk/>
            <pc:sldMk cId="3406269960" sldId="280"/>
            <ac:spMk id="5" creationId="{85BE2068-6DED-4AE1-3133-BDA7A476233D}"/>
          </ac:spMkLst>
        </pc:spChg>
      </pc:sldChg>
      <pc:sldChg chg="addSp delSp modSp new mod ord">
        <pc:chgData name="G Jones (St Mary`s RC (A) School)" userId="d8362004-7926-4e8b-b1d7-860ac4f51de9" providerId="ADAL" clId="{A8BCE634-9CE4-4463-B520-3A4290D355E5}" dt="2024-12-09T10:33:50.965" v="77"/>
        <pc:sldMkLst>
          <pc:docMk/>
          <pc:sldMk cId="4083897088" sldId="283"/>
        </pc:sldMkLst>
        <pc:spChg chg="mod">
          <ac:chgData name="G Jones (St Mary`s RC (A) School)" userId="d8362004-7926-4e8b-b1d7-860ac4f51de9" providerId="ADAL" clId="{A8BCE634-9CE4-4463-B520-3A4290D355E5}" dt="2024-12-09T10:22:07.841" v="18" actId="1076"/>
          <ac:spMkLst>
            <pc:docMk/>
            <pc:sldMk cId="4083897088" sldId="283"/>
            <ac:spMk id="2" creationId="{18D22F23-2BC3-9CD1-2FB3-0B6487BEF1DB}"/>
          </ac:spMkLst>
        </pc:spChg>
        <pc:spChg chg="del mod">
          <ac:chgData name="G Jones (St Mary`s RC (A) School)" userId="d8362004-7926-4e8b-b1d7-860ac4f51de9" providerId="ADAL" clId="{A8BCE634-9CE4-4463-B520-3A4290D355E5}" dt="2024-12-09T10:22:10.415" v="20" actId="478"/>
          <ac:spMkLst>
            <pc:docMk/>
            <pc:sldMk cId="4083897088" sldId="283"/>
            <ac:spMk id="3" creationId="{6482313A-D24E-DA50-EC5A-8E24B387B2B6}"/>
          </ac:spMkLst>
        </pc:spChg>
        <pc:spChg chg="add mod">
          <ac:chgData name="G Jones (St Mary`s RC (A) School)" userId="d8362004-7926-4e8b-b1d7-860ac4f51de9" providerId="ADAL" clId="{A8BCE634-9CE4-4463-B520-3A4290D355E5}" dt="2024-12-09T10:33:50.965" v="77"/>
          <ac:spMkLst>
            <pc:docMk/>
            <pc:sldMk cId="4083897088" sldId="283"/>
            <ac:spMk id="5" creationId="{75B5ED64-F088-6789-42AC-235BA5F3309F}"/>
          </ac:spMkLst>
        </pc:spChg>
      </pc:sldChg>
      <pc:sldChg chg="addSp delSp modSp new mod">
        <pc:chgData name="G Jones (St Mary`s RC (A) School)" userId="d8362004-7926-4e8b-b1d7-860ac4f51de9" providerId="ADAL" clId="{A8BCE634-9CE4-4463-B520-3A4290D355E5}" dt="2024-12-09T10:36:52.969" v="79"/>
        <pc:sldMkLst>
          <pc:docMk/>
          <pc:sldMk cId="1266603942" sldId="284"/>
        </pc:sldMkLst>
        <pc:spChg chg="del">
          <ac:chgData name="G Jones (St Mary`s RC (A) School)" userId="d8362004-7926-4e8b-b1d7-860ac4f51de9" providerId="ADAL" clId="{A8BCE634-9CE4-4463-B520-3A4290D355E5}" dt="2024-12-09T10:22:55.145" v="26" actId="478"/>
          <ac:spMkLst>
            <pc:docMk/>
            <pc:sldMk cId="1266603942" sldId="284"/>
            <ac:spMk id="2" creationId="{1FBCBB0D-4ECD-85A2-7DA8-31C10CC6CD10}"/>
          </ac:spMkLst>
        </pc:spChg>
        <pc:spChg chg="del">
          <ac:chgData name="G Jones (St Mary`s RC (A) School)" userId="d8362004-7926-4e8b-b1d7-860ac4f51de9" providerId="ADAL" clId="{A8BCE634-9CE4-4463-B520-3A4290D355E5}" dt="2024-12-09T10:22:56.685" v="27" actId="478"/>
          <ac:spMkLst>
            <pc:docMk/>
            <pc:sldMk cId="1266603942" sldId="284"/>
            <ac:spMk id="3" creationId="{DF3BEAEB-AA4B-27CB-8FA4-08C5ECB511E8}"/>
          </ac:spMkLst>
        </pc:spChg>
        <pc:graphicFrameChg chg="add mod modGraphic">
          <ac:chgData name="G Jones (St Mary`s RC (A) School)" userId="d8362004-7926-4e8b-b1d7-860ac4f51de9" providerId="ADAL" clId="{A8BCE634-9CE4-4463-B520-3A4290D355E5}" dt="2024-12-09T10:36:52.969" v="79"/>
          <ac:graphicFrameMkLst>
            <pc:docMk/>
            <pc:sldMk cId="1266603942" sldId="284"/>
            <ac:graphicFrameMk id="4" creationId="{FE75F688-CA85-FAA5-B938-BED6D2D6FD79}"/>
          </ac:graphicFrameMkLst>
        </pc:graphicFrameChg>
      </pc:sldChg>
      <pc:sldChg chg="addSp delSp modSp new mod">
        <pc:chgData name="G Jones (St Mary`s RC (A) School)" userId="d8362004-7926-4e8b-b1d7-860ac4f51de9" providerId="ADAL" clId="{A8BCE634-9CE4-4463-B520-3A4290D355E5}" dt="2024-12-09T10:37:27.965" v="80"/>
        <pc:sldMkLst>
          <pc:docMk/>
          <pc:sldMk cId="2047997738" sldId="285"/>
        </pc:sldMkLst>
        <pc:spChg chg="del">
          <ac:chgData name="G Jones (St Mary`s RC (A) School)" userId="d8362004-7926-4e8b-b1d7-860ac4f51de9" providerId="ADAL" clId="{A8BCE634-9CE4-4463-B520-3A4290D355E5}" dt="2024-12-09T10:26:03.304" v="61" actId="478"/>
          <ac:spMkLst>
            <pc:docMk/>
            <pc:sldMk cId="2047997738" sldId="285"/>
            <ac:spMk id="2" creationId="{D6099955-05B5-5722-579B-056551074293}"/>
          </ac:spMkLst>
        </pc:spChg>
        <pc:spChg chg="del">
          <ac:chgData name="G Jones (St Mary`s RC (A) School)" userId="d8362004-7926-4e8b-b1d7-860ac4f51de9" providerId="ADAL" clId="{A8BCE634-9CE4-4463-B520-3A4290D355E5}" dt="2024-12-09T10:26:05.941" v="62" actId="478"/>
          <ac:spMkLst>
            <pc:docMk/>
            <pc:sldMk cId="2047997738" sldId="285"/>
            <ac:spMk id="3" creationId="{E0626D35-5500-4764-CF11-F3BB487D889A}"/>
          </ac:spMkLst>
        </pc:spChg>
        <pc:graphicFrameChg chg="add mod modGraphic">
          <ac:chgData name="G Jones (St Mary`s RC (A) School)" userId="d8362004-7926-4e8b-b1d7-860ac4f51de9" providerId="ADAL" clId="{A8BCE634-9CE4-4463-B520-3A4290D355E5}" dt="2024-12-09T10:37:27.965" v="80"/>
          <ac:graphicFrameMkLst>
            <pc:docMk/>
            <pc:sldMk cId="2047997738" sldId="285"/>
            <ac:graphicFrameMk id="4" creationId="{AAE2A194-4CF5-101A-3381-EF0F902CD4A9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6C6E0F-56FC-4938-A837-F47C08A0795D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492C88-D150-49F1-B4E1-E60DD16934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469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4127185-9258-4E27-882A-2AD8799D817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56990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Mat iaith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F73D307-13A8-41FA-B5A2-5CD2B3B511C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71180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Cardiau</a:t>
            </a:r>
            <a:r>
              <a:rPr lang="en-GB" dirty="0"/>
              <a:t> </a:t>
            </a:r>
            <a:r>
              <a:rPr lang="cy-GB" noProof="0" dirty="0"/>
              <a:t>fflach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F73D307-13A8-41FA-B5A2-5CD2B3B511C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43365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Gweithgaredd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F73D307-13A8-41FA-B5A2-5CD2B3B511C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30928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Mat iaith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F73D307-13A8-41FA-B5A2-5CD2B3B511C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71180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Ychwanegol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F73D307-13A8-41FA-B5A2-5CD2B3B511C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0208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1DF87-5945-BD4E-1EE8-F80339C991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7FD183-4085-A08F-3721-EA10AA2B89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B2770F-8DDA-EBCE-ACA3-3873E3992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288B10-560B-4AB8-51E8-26481ABA7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049D74-00C0-8657-BDB7-FE617711C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300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42B4-CAD3-E606-6568-116C93EA6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BE1C6-EFCB-3DAC-2161-CE023EAEA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A18118-3629-539B-4940-49B3A2D48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FCCE21-6BBD-4646-F4DA-2CF049B5B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72749-BD95-6606-47FF-000E14FB8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294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B3E7B-8990-AF2C-AFD7-CC3A55BE0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78258B-DA66-3C6A-BF18-689024B811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20A9D-0C11-0DCA-2DBB-3A22034A0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2D63B-1CA4-2E54-934F-98CA616CB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08B93B-E877-DA47-EDD6-C90851AF0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840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119E6-AB8D-9912-51C0-C921C3B54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0C9E5-0C94-D5A4-F0CC-4795DE2690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EB46A6-DB42-2BE6-1E00-BECCC10D4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4874A9-FB02-7001-284A-F034A6CF7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B5306B-8335-1654-3B66-62B816447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294899-4ABF-0A36-738C-6934D48E8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914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0924C-FB73-1CED-F96F-F3416A483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BD8EE-C987-49C3-CED5-231B2BD83C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CD3C6D-625E-55EC-56C2-87963047E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2D4A23-CCBD-3B14-CC69-6EDD07DEE6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0683C2-6F9A-943F-77DE-55149DD5E9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7DE680-0086-E68A-C089-E804AD8A0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7CF388-847D-6A31-8ED1-1FD23B1E5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5E192A-DAA3-8DC0-8BD4-4B3F4A03D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001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BBD02-3CD4-AB53-37F8-8599ECB16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2AA561-A98B-F211-AA38-2FEDB9609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8E66C9-5F0A-A2E4-328A-12A5728D3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829660-AA31-FDBA-4D82-A42B1EDDF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215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3F25F5-C9C6-6EAD-AFD9-77491040B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8D24BB-BF77-584B-CE7C-14D7E98E5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323FF7-99D5-AB30-348B-A5EDD6DDD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69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6938F-EB9C-8616-7720-492B31ACD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11D2B-B0B7-6E74-042C-4136E3F5F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EFB7DC-F890-7DF6-4132-9C4931A53F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5567C-A520-128C-D251-2C185E683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06B12A-06D4-19E0-F922-24B641481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68B8FD-0FB8-0FDF-22E6-2A47AC9EA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530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F0DB1-6577-97C8-1635-495979F59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1A65FC-A179-5B44-0D34-A2584D0C2F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53365C-314E-A394-2FDF-E2D9BF5F5D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0F7A65-E390-7CA7-28EC-2231C1C07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B7F31F-644D-1189-46AC-F686B3CF2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DF6B2E-E11A-A515-8790-DB75CC29D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083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4DCF-13CA-4313-F3E3-7349A57AD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1E2ADA-88AC-9060-A377-415A07B338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D37AA-35C6-50B9-C620-168DE438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42A67E-C736-726B-BDF1-4BFF89DFD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5F54AA-1E69-32B2-033C-426F1C0BC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809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8FFEC9-E355-3E57-C799-3521D9C82E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3F073C-859C-85F0-8457-9E51DC8453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B77E72-DF3F-C05E-97BD-4BC9388A3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6D5D7-7AE8-79AF-55FA-01E367FE6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56C4B-89D1-2526-8D84-33777156A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883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ED1A-B3EE-CFBE-90B7-E244D87037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FBD091-6087-4924-ABC0-C7DF650D45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7E43E-0903-7749-3A7C-775EE45B4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AD1DC9-0618-7BAA-C1E4-C189A970A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945508-8289-9E9C-9A7B-025DD97FE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383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760C-C1A2-F635-A096-29D0E0D02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BCE0C-18A4-0412-6CBC-72B822E5CA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F0D8B-DE22-8266-32AB-A103E8FA7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32B647-1F85-52B4-297E-F3387D1DC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4706A-4B70-807B-2CD8-360462A09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0759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76500-CE77-1D19-06AD-0A5E026ED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4AB9BC-69CA-8BAC-6BCB-CA7FC6728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241CE-530D-8185-D1C0-28B750311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A80004-107E-8EDF-69E9-DE26B3C0C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1F366-A40D-B3B4-BA89-8A201F0F6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3847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49512-C0A7-37B7-1C04-055A4BF31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CF613-619C-0866-B4E0-5DE4D58F2F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1B2DB-7D69-334C-3E3C-578E942C2A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E3E3B4-913E-EF80-2B8C-C06050037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FD82A6-AD69-057B-AD4B-FE0427094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6C31A3-9C79-739D-C742-0AD78B347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896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B8D5C-D102-1360-64A3-A175B1634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80E4A0-AA65-FE72-BA7E-89A845F6AF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92A652-D6B4-B8FE-CEE9-A435F984B9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28EF57-C7F4-6D32-3568-75D983DBD6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9ECB65-56D7-9756-4A0D-82A428AC18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C7FDFD-9F4C-F14A-08E3-65251A689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D22650-E1B0-5BD1-995B-2EBABB25B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8A5EFE-2B2A-EEB0-E97D-DEC3C3F42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652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FD85D-27BF-919F-A892-3A198DDB8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C6C01C-14D0-FFAE-CF20-0974C2D37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63A917-7CDA-1DEF-06A1-6D9473FF5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A1C4F6-7F4B-9263-2E15-92605BBE0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9558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372EA4-EA28-8749-7F8F-36E81CC3C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EAF092-3A4C-AB5E-36B4-C2ABBFC25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3C9FB4-9151-E856-9558-163667987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4419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CD532-0195-FA61-9A34-B43F9F68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03D00-3102-FC44-F0E2-E533AD25E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384BE2-EA52-1901-8254-81E4980C9E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1AE002-2866-3C2B-4D13-AF6CCE377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09ADD-6D47-C8B3-185F-A8BAB5F31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B8DE5E-E610-9E16-58A2-C1932917A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8809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76E1E-FB4B-D7C1-7520-EDCDE1569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21C5F6-6F8F-D93E-6B89-EC4323823E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BCBA4D-9A96-595C-F61C-7348163951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3EEEAB-212F-7138-7B32-5680F639B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2BA2DB-5033-A280-7093-92142E31B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A78F83-C43C-7141-D463-BC053ADD4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9994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5267C-01BF-6453-B980-02E0491C5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BEBA7A-E9FC-C733-2B5D-7B46D0002A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EC3254-7295-5389-B6BA-F68949B8D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2FCBAF-9864-CF55-CA9E-E4B6ADA88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BD03B-3BA9-62E8-85B0-E4A0C386C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0877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027EB6-5927-32C7-DB38-A7F8A2767C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DFC15A-ECD3-BE4F-00F3-D3BD0396D5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F341D9-39BC-F834-507A-B0EA3B464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294E2-B605-783C-311A-A7E185DE4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FA70B7-97CE-786C-B6FD-94DE73D70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718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D64379-7289-ABE6-B487-9E5BF4CAF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FB5D4A-3950-A01E-F9A2-A3B7BEBAC5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A51F1-4D31-425F-3271-AB0B8A452A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417416-13AA-4981-94F9-22A678466CF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9FC1E6-822B-32A7-BE90-6E227BAA7C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BACD5-9BA2-88A2-B5D1-D72709C41A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883103-A848-4ED9-9EAF-25123B277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237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277851-7C43-4B99-15EB-E68D48980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B56C33-8324-A34F-A7F0-A6DCE335F5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C3C07C-8224-AE57-F932-ABAF8CFEE6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B8A28C-5273-40CE-957D-19437CD73BD6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63F1D-663F-A06F-D75D-83E4FE4E3E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628CF1-2635-65A2-7854-4930E3AAF8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11B05DF-EF0A-44E9-A709-571DEDA136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720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3.jpe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3.jpe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3.jpe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3.jpe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7.jpeg"/><Relationship Id="rId7" Type="http://schemas.openxmlformats.org/officeDocument/2006/relationships/image" Target="../media/image30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22F23-2BC3-9CD1-2FB3-0B6487BEF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267" y="89429"/>
            <a:ext cx="3598333" cy="591608"/>
          </a:xfrm>
        </p:spPr>
        <p:txBody>
          <a:bodyPr>
            <a:normAutofit fontScale="90000"/>
          </a:bodyPr>
          <a:lstStyle/>
          <a:p>
            <a:r>
              <a:rPr lang="cy-GB" b="1" u="sng" dirty="0"/>
              <a:t>Cyflwyniad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B5ED64-F088-6789-42AC-235BA5F3309F}"/>
              </a:ext>
            </a:extLst>
          </p:cNvPr>
          <p:cNvSpPr txBox="1"/>
          <p:nvPr/>
        </p:nvSpPr>
        <p:spPr>
          <a:xfrm>
            <a:off x="186267" y="681036"/>
            <a:ext cx="11921065" cy="582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Dyma fy mhecyn. Rydw i wedi mwynhau creu fy mhecyn, mae wedi bod yn ddefnyddiol i greu pecyn i gymryd yn ôl i fy ysgol. Rydw i wedi dewis y gweithgareddau fy mod i'n meddwl bydd y plant yn mwynhau yn fy ysgol. Rydw i wedi rhoi llawer o gemau yn fy mhecyn achos rydw i feddwl bod bydd y plant yn mwynhau’r llawer o gemau pan rydw i fynd nol i ysgol ar ôl Pasg. Hoffwn i </a:t>
            </a:r>
            <a:r>
              <a:rPr lang="cy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wneud yr iaith Cymraeg hwyl a sbri yn fy ysgol achos rydw i’n meddwl bod bydd y plant yn mwynhau’r gwersi mwy, felly byddan nhw’n yn gwella eu Cymraeg.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Mwynheais i ddysgu’r patrymau ar y cwrs, mwynheais i ddysgu’r patrymau gyda’r gemau fel arfer achos rydw i’n hoffi i symud. Rydw i’n meddwl fy mod i’n dysgwr cinesthetig, felly rydw i hoffi’r gemau i ddrilio'r patrymau. Roedd y </a:t>
            </a:r>
            <a:r>
              <a:rPr lang="cy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meicro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-ddysgu yn ddefnyddiol achos adfyfyriais i ar beth roedd yn dda a beth rydw i allu gwneud gwella. Defnyddiais i hyn yn fy mhecyn i baratoi fy ngweithgareddau.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Rydw i wedi defnyddio llawer o dasg lafar achos pan rydw i’n mynd yn ôl i fy ysgol ar ôl Pasg, rydyn ni angen i wella ein siarad Cymraeg ar dros yr ysgol. Maen nhw’n gweithio ar Gymraeg yn fy ysgol eisoes achos mae yn y SIP.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 y gweithgareddau, bydd y plant yn gwneud llawer o ddrilio i ddechrau’r patrymau. Byddan nhw’n gwneud deg neu un deg pum munud pob diwrnod. Mae’n bwysig i wneud yr iaith yn hwyl a bydd y plant yn gyffrous i ddysgu patrymau newydd. Rydw i’n hoffi i ailadrodd y patrymau a geirfa achos mae’n bwysig am y plant yn bod yn hyderus cyn maen nhw’n gwneud eu gweithgareddau diwedd.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 fy mhecyn, rydw i wedi esbonio’r gweithgareddau a beth fydd y plant yn gwneud cyn y gweithgareddau. Rydw i wedi rhoi cyfarwyddiau am gynorthwyydd ond rydw i wedi rhoi cyfarwyddiau i fi i esbonio i’r plant pan maen nhw’n gwneud y gweithgaredd hefyd. </a:t>
            </a:r>
          </a:p>
        </p:txBody>
      </p:sp>
    </p:spTree>
    <p:extLst>
      <p:ext uri="{BB962C8B-B14F-4D97-AF65-F5344CB8AC3E}">
        <p14:creationId xmlns:p14="http://schemas.microsoft.com/office/powerpoint/2010/main" val="40838970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E75F688-CA85-FAA5-B938-BED6D2D6FD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582222"/>
              </p:ext>
            </p:extLst>
          </p:nvPr>
        </p:nvGraphicFramePr>
        <p:xfrm>
          <a:off x="198449" y="155293"/>
          <a:ext cx="11789111" cy="6229223"/>
        </p:xfrm>
        <a:graphic>
          <a:graphicData uri="http://schemas.openxmlformats.org/drawingml/2006/table">
            <a:tbl>
              <a:tblPr firstRow="1" firstCol="1" bandRow="1"/>
              <a:tblGrid>
                <a:gridCol w="3929456">
                  <a:extLst>
                    <a:ext uri="{9D8B030D-6E8A-4147-A177-3AD203B41FA5}">
                      <a16:colId xmlns:a16="http://schemas.microsoft.com/office/drawing/2014/main" val="674381543"/>
                    </a:ext>
                  </a:extLst>
                </a:gridCol>
                <a:gridCol w="3929456">
                  <a:extLst>
                    <a:ext uri="{9D8B030D-6E8A-4147-A177-3AD203B41FA5}">
                      <a16:colId xmlns:a16="http://schemas.microsoft.com/office/drawing/2014/main" val="4270306948"/>
                    </a:ext>
                  </a:extLst>
                </a:gridCol>
                <a:gridCol w="3930199">
                  <a:extLst>
                    <a:ext uri="{9D8B030D-6E8A-4147-A177-3AD203B41FA5}">
                      <a16:colId xmlns:a16="http://schemas.microsoft.com/office/drawing/2014/main" val="1478542560"/>
                    </a:ext>
                  </a:extLst>
                </a:gridCol>
              </a:tblGrid>
              <a:tr h="54753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Celfyddydau Mynegiannol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Tasg llafar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Disgrifio lluniau o anifeiliaid.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Oes cangarŵ gyda ti?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B05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Oes, mae </a:t>
                      </a:r>
                      <a:r>
                        <a:rPr lang="cy-GB" sz="1200" i="1" u="sng" kern="100" dirty="0">
                          <a:solidFill>
                            <a:srgbClr val="00B05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</a:t>
                      </a:r>
                      <a:r>
                        <a:rPr lang="cy-GB" sz="1200" i="1" kern="100" dirty="0">
                          <a:solidFill>
                            <a:srgbClr val="00B05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gyda fi.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Neu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Nac oes, does dim </a:t>
                      </a:r>
                      <a:r>
                        <a:rPr lang="cy-GB" sz="1200" i="1" u="sng" kern="100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</a:t>
                      </a:r>
                      <a:r>
                        <a:rPr lang="cy-GB" sz="1200" i="1" kern="100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gyda fi.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200" i="1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chwarae gêm a defnyddio lluniau o anifeiliaid.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Byddan nhw’n gweithio gyda phartner. Bydd y plant yn cymryd tro i ofyn y cwestiwn.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05" marR="557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2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Iechyd a lles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Tasg gwrando a datblygu geirfa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Symudiadau fel anifeiliaid gwahanol.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Cewch chi symud fel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?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B05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Cawn, cawn ni symud fel </a:t>
                      </a:r>
                      <a:r>
                        <a:rPr lang="cy-GB" sz="1200" i="1" u="sng" kern="100" dirty="0">
                          <a:solidFill>
                            <a:srgbClr val="00B05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neu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 Chawn, chawn ni ddim symud fel </a:t>
                      </a:r>
                      <a:r>
                        <a:rPr lang="cy-GB" sz="1200" i="1" u="sng" kern="100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</a:t>
                      </a:r>
                      <a:r>
                        <a:rPr lang="cy-GB" sz="1200" i="1" kern="100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Mae’r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yn symud yn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gyflym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Bydda i’n neu bydd y cynorthwyydd defnyddio’r cardiau fflach i ddrilio.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cynorthwyydd ofyn y cwestiwn i bawb.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ateb y cwestiwn a dangos y symudiad.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Yn y dosbarth, bydd y plant yn chwarae ‘</a:t>
                      </a:r>
                      <a:r>
                        <a:rPr lang="cy-GB" sz="1200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trapddor</a:t>
                      </a: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’ gyda’i gilydd.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05" marR="557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Dyniaethau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Daearyddiaeth – ble anifeiliaid yn byw.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Ble mae 	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yn byw? O ble mae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yn dod?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1610360" algn="ctr"/>
                        </a:tabLs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yn byw yn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	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1610360" algn="ctr"/>
                        </a:tabLs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yn dod o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	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b="1" u="none" strike="noStrike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cael cardiau gyda’r cwestiynau arnyn nhw.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Byddan nhw’n dod o hyd i’r ateb a dangos y lle ar y map. Bydd y plant yn ysgrifennu’r frawddeg ar y map.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05" marR="557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DE9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11824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6603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AE2A194-4CF5-101A-3381-EF0F902CD4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3799345"/>
              </p:ext>
            </p:extLst>
          </p:nvPr>
        </p:nvGraphicFramePr>
        <p:xfrm>
          <a:off x="129664" y="190203"/>
          <a:ext cx="11835596" cy="6478226"/>
        </p:xfrm>
        <a:graphic>
          <a:graphicData uri="http://schemas.openxmlformats.org/drawingml/2006/table">
            <a:tbl>
              <a:tblPr firstRow="1" firstCol="1" bandRow="1"/>
              <a:tblGrid>
                <a:gridCol w="3944950">
                  <a:extLst>
                    <a:ext uri="{9D8B030D-6E8A-4147-A177-3AD203B41FA5}">
                      <a16:colId xmlns:a16="http://schemas.microsoft.com/office/drawing/2014/main" val="228889928"/>
                    </a:ext>
                  </a:extLst>
                </a:gridCol>
                <a:gridCol w="3944950">
                  <a:extLst>
                    <a:ext uri="{9D8B030D-6E8A-4147-A177-3AD203B41FA5}">
                      <a16:colId xmlns:a16="http://schemas.microsoft.com/office/drawing/2014/main" val="2248763415"/>
                    </a:ext>
                  </a:extLst>
                </a:gridCol>
                <a:gridCol w="3945696">
                  <a:extLst>
                    <a:ext uri="{9D8B030D-6E8A-4147-A177-3AD203B41FA5}">
                      <a16:colId xmlns:a16="http://schemas.microsoft.com/office/drawing/2014/main" val="1310246839"/>
                    </a:ext>
                  </a:extLst>
                </a:gridCol>
              </a:tblGrid>
              <a:tr h="64782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Ieithoedd, Llythrennedd a  Chyfathrebu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Tasg ysgrifennu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 am anifail yn y sw.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-ais i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-</a:t>
                      </a:r>
                      <a:r>
                        <a:rPr lang="cy-GB" sz="1200" i="1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aist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ti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-</a:t>
                      </a:r>
                      <a:r>
                        <a:rPr lang="cy-GB" sz="1200" i="1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odd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e/hi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-</a:t>
                      </a:r>
                      <a:r>
                        <a:rPr lang="cy-GB" sz="1200" i="1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on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ni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-och chi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-</a:t>
                      </a:r>
                      <a:r>
                        <a:rPr lang="cy-GB" sz="1200" i="1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on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nhw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darllen stori am lew. Wedyn, maen nhw’n dro’r stori mewn trydydd person.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* - Trefn y </a:t>
                      </a:r>
                      <a:r>
                        <a:rPr lang="cy-GB" sz="1200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brawdeggau</a:t>
                      </a:r>
                      <a:endParaRPr lang="cy-GB" sz="1200" kern="100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** - Ysgrifennu mosaig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*** - Llenwi’r eirfa colli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09" marR="6270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F0C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Mathemateg a Rhifedd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Casglu data am anifeiliaid.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mae’r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yn mesur/pwyso?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Mae’r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yn mesur/pwyso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centimetr/metr/</a:t>
                      </a:r>
                      <a:r>
                        <a:rPr lang="cy-GB" sz="1200" i="1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cilo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cy-GB" sz="1200" i="1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/ hi’n mesur/pwyso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	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centimetr/metr/</a:t>
                      </a:r>
                      <a:r>
                        <a:rPr lang="cy-GB" sz="1200" i="1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cilo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dewis y cerdyn gyda llun o anifeiliaid. Byddan nhw’n edrych am y ateb ar y cyfrifiadur a ysgrifennu’r brawddegau yn eu llyfr nhw. 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09" marR="6270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DC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Gwyddoniaeth a Thechnoleg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Gwneud holiadur am eu hoff anifeiliaid.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ydy dy hoff anifail di? / Beth ydy hoff anifail </a:t>
                      </a:r>
                      <a:r>
                        <a:rPr lang="cy-GB" sz="1200" i="1" u="sng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Lwsi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?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Fy hoff anifail i ydy... / Hoff anifail </a:t>
                      </a:r>
                      <a:r>
                        <a:rPr lang="cy-GB" sz="1200" i="1" u="sng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Lwsi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ydy...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Sawl plentyn sy gyda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fel hoff anifail?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Dau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lentyn sy gyda </a:t>
                      </a:r>
                      <a:r>
                        <a:rPr lang="cy-GB" sz="1200" i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cangarŵ</a:t>
                      </a:r>
                      <a:r>
                        <a:rPr lang="cy-GB" sz="1200" i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fel hoff anifail.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b="1" u="sng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defnyddio ‘</a:t>
                      </a:r>
                      <a:r>
                        <a:rPr lang="cy-GB" sz="1200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excell</a:t>
                      </a: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y-GB" sz="1200" kern="100" dirty="0" err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spreadsheets</a:t>
                      </a: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’ i wneud holiadur.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Byddan nhw’n gofyn cwestiynau i’r plant yn eu dosbarth. Byddan nhw’n cerdded o gwmpas y dosbarth, a bydd y plant ysgrifennu’r ateb ar eu bwrdd nhw.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09" marR="6270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9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6897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7997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E37C4-8C01-1403-E14A-F71FA491C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Tasg gwrando a datblygu geirfa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19F76-AAB3-8F4D-9CFD-E6172D8C9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Cardiau fflach i ymarfer (datblygu geirfa)</a:t>
            </a:r>
          </a:p>
          <a:p>
            <a:r>
              <a:rPr lang="cy-GB" dirty="0"/>
              <a:t>Cyfarwyddiadau am y cynorthwyydd </a:t>
            </a:r>
          </a:p>
          <a:p>
            <a:r>
              <a:rPr lang="cy-GB" dirty="0"/>
              <a:t>Mat iaith</a:t>
            </a:r>
          </a:p>
          <a:p>
            <a:r>
              <a:rPr lang="cy-GB" dirty="0"/>
              <a:t>Ychwanegol – ‘</a:t>
            </a:r>
            <a:r>
              <a:rPr lang="cy-GB" dirty="0" err="1"/>
              <a:t>trapddor</a:t>
            </a:r>
            <a:r>
              <a:rPr lang="cy-GB" dirty="0"/>
              <a:t>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C4189E-D9F3-447C-BB2F-81245CE8E4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90" t="20952" r="16190" b="17936"/>
          <a:stretch/>
        </p:blipFill>
        <p:spPr>
          <a:xfrm>
            <a:off x="11125340" y="171906"/>
            <a:ext cx="903372" cy="81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32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2B678-D0AC-C76D-2AA8-576936FE8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496" y="223538"/>
            <a:ext cx="10515600" cy="782525"/>
          </a:xfrm>
        </p:spPr>
        <p:txBody>
          <a:bodyPr/>
          <a:lstStyle/>
          <a:p>
            <a:r>
              <a:rPr lang="cy-GB" dirty="0"/>
              <a:t>Cardiau fflach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DF81014-AE6F-E57F-0985-0601840A6408}"/>
              </a:ext>
            </a:extLst>
          </p:cNvPr>
          <p:cNvGraphicFramePr>
            <a:graphicFrameLocks noGrp="1"/>
          </p:cNvGraphicFramePr>
          <p:nvPr/>
        </p:nvGraphicFramePr>
        <p:xfrm>
          <a:off x="301172" y="1915885"/>
          <a:ext cx="11727540" cy="472440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45508">
                  <a:extLst>
                    <a:ext uri="{9D8B030D-6E8A-4147-A177-3AD203B41FA5}">
                      <a16:colId xmlns:a16="http://schemas.microsoft.com/office/drawing/2014/main" val="2081135487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360650678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954253478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1689109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673285"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Ceffyl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Buwch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Dafad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Mochyn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Iâr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  <a:tr h="1688722"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1522504"/>
                  </a:ext>
                </a:extLst>
              </a:tr>
              <a:tr h="67328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Cangarŵ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Eliffant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Teigr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Llew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Neidr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6810103"/>
                  </a:ext>
                </a:extLst>
              </a:tr>
            </a:tbl>
          </a:graphicData>
        </a:graphic>
      </p:graphicFrame>
      <p:pic>
        <p:nvPicPr>
          <p:cNvPr id="6" name="Picture 5" descr="A cartoon of a horse&#10;&#10;Description automatically generated">
            <a:extLst>
              <a:ext uri="{FF2B5EF4-FFF2-40B4-BE49-F238E27FC236}">
                <a16:creationId xmlns:a16="http://schemas.microsoft.com/office/drawing/2014/main" id="{2D9B12E3-133F-EADD-8AD4-07C1DD24AD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973" y="2035628"/>
            <a:ext cx="1346427" cy="1410542"/>
          </a:xfrm>
          <a:prstGeom prst="rect">
            <a:avLst/>
          </a:prstGeom>
        </p:spPr>
      </p:pic>
      <p:pic>
        <p:nvPicPr>
          <p:cNvPr id="7" name="Picture 6" descr="A cartoon of a cow&#10;&#10;Description automatically generated">
            <a:extLst>
              <a:ext uri="{FF2B5EF4-FFF2-40B4-BE49-F238E27FC236}">
                <a16:creationId xmlns:a16="http://schemas.microsoft.com/office/drawing/2014/main" id="{35417303-F9AC-73E9-8DBD-84BDD89517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0092" y="2156132"/>
            <a:ext cx="1784923" cy="1169533"/>
          </a:xfrm>
          <a:prstGeom prst="rect">
            <a:avLst/>
          </a:prstGeom>
        </p:spPr>
      </p:pic>
      <p:pic>
        <p:nvPicPr>
          <p:cNvPr id="8" name="Picture 7" descr="A cartoon of a sheep&#10;&#10;Description automatically generated">
            <a:extLst>
              <a:ext uri="{FF2B5EF4-FFF2-40B4-BE49-F238E27FC236}">
                <a16:creationId xmlns:a16="http://schemas.microsoft.com/office/drawing/2014/main" id="{44A5F655-5A74-D71A-34F3-AB7D4FFF67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4671" y="2126343"/>
            <a:ext cx="1302657" cy="1302657"/>
          </a:xfrm>
          <a:prstGeom prst="rect">
            <a:avLst/>
          </a:prstGeom>
        </p:spPr>
      </p:pic>
      <p:pic>
        <p:nvPicPr>
          <p:cNvPr id="9" name="Picture 8" descr="A pink pig with a white background&#10;&#10;Description automatically generated">
            <a:extLst>
              <a:ext uri="{FF2B5EF4-FFF2-40B4-BE49-F238E27FC236}">
                <a16:creationId xmlns:a16="http://schemas.microsoft.com/office/drawing/2014/main" id="{512BB15D-9066-0C06-F20F-DE972FCD79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6686" y="2168284"/>
            <a:ext cx="1601334" cy="1218774"/>
          </a:xfrm>
          <a:prstGeom prst="rect">
            <a:avLst/>
          </a:prstGeom>
        </p:spPr>
      </p:pic>
      <p:pic>
        <p:nvPicPr>
          <p:cNvPr id="10" name="Picture 9" descr="A cartoon of a chicken&#10;&#10;Description automatically generated">
            <a:extLst>
              <a:ext uri="{FF2B5EF4-FFF2-40B4-BE49-F238E27FC236}">
                <a16:creationId xmlns:a16="http://schemas.microsoft.com/office/drawing/2014/main" id="{B85040A2-D1C6-97E6-A5C4-07210B3E14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97872" y="2067868"/>
            <a:ext cx="1082449" cy="1419605"/>
          </a:xfrm>
          <a:prstGeom prst="rect">
            <a:avLst/>
          </a:prstGeom>
        </p:spPr>
      </p:pic>
      <p:pic>
        <p:nvPicPr>
          <p:cNvPr id="11" name="Picture 10" descr="Cartoon kangaroo with blue eyes&#10;&#10;Description automatically generated">
            <a:extLst>
              <a:ext uri="{FF2B5EF4-FFF2-40B4-BE49-F238E27FC236}">
                <a16:creationId xmlns:a16="http://schemas.microsoft.com/office/drawing/2014/main" id="{B3443E76-550A-8066-87FD-8899A9A980B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b="5555"/>
          <a:stretch/>
        </p:blipFill>
        <p:spPr>
          <a:xfrm>
            <a:off x="432227" y="4365171"/>
            <a:ext cx="1625173" cy="1534886"/>
          </a:xfrm>
          <a:prstGeom prst="rect">
            <a:avLst/>
          </a:prstGeom>
        </p:spPr>
      </p:pic>
      <p:pic>
        <p:nvPicPr>
          <p:cNvPr id="12" name="Picture 11" descr="A cartoon of a baby elephant&#10;&#10;Description automatically generated">
            <a:extLst>
              <a:ext uri="{FF2B5EF4-FFF2-40B4-BE49-F238E27FC236}">
                <a16:creationId xmlns:a16="http://schemas.microsoft.com/office/drawing/2014/main" id="{31138A0E-FE2B-C2B0-168E-2B623EDA0BC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200" y="4452257"/>
            <a:ext cx="1238842" cy="1318904"/>
          </a:xfrm>
          <a:prstGeom prst="rect">
            <a:avLst/>
          </a:prstGeom>
        </p:spPr>
      </p:pic>
      <p:pic>
        <p:nvPicPr>
          <p:cNvPr id="13" name="Picture 12" descr="Cartoon tiger with green eyes&#10;&#10;Description automatically generated">
            <a:extLst>
              <a:ext uri="{FF2B5EF4-FFF2-40B4-BE49-F238E27FC236}">
                <a16:creationId xmlns:a16="http://schemas.microsoft.com/office/drawing/2014/main" id="{AFDF3E1F-8E47-1295-504C-E76A4FC324B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24713" y="4371480"/>
            <a:ext cx="1480457" cy="1480457"/>
          </a:xfrm>
          <a:prstGeom prst="rect">
            <a:avLst/>
          </a:prstGeom>
        </p:spPr>
      </p:pic>
      <p:pic>
        <p:nvPicPr>
          <p:cNvPr id="14" name="Picture 13" descr="A cartoon of a lion&#10;&#10;Description automatically generated">
            <a:extLst>
              <a:ext uri="{FF2B5EF4-FFF2-40B4-BE49-F238E27FC236}">
                <a16:creationId xmlns:a16="http://schemas.microsoft.com/office/drawing/2014/main" id="{A17DF003-437B-165D-AC9F-1DB38EE06F4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70819" y="4334248"/>
            <a:ext cx="1996122" cy="1480457"/>
          </a:xfrm>
          <a:prstGeom prst="rect">
            <a:avLst/>
          </a:prstGeom>
        </p:spPr>
      </p:pic>
      <p:pic>
        <p:nvPicPr>
          <p:cNvPr id="15" name="Picture 14" descr="A cartoon of a snake&#10;&#10;Description automatically generated">
            <a:extLst>
              <a:ext uri="{FF2B5EF4-FFF2-40B4-BE49-F238E27FC236}">
                <a16:creationId xmlns:a16="http://schemas.microsoft.com/office/drawing/2014/main" id="{D09B4AC1-9D71-C9B9-ED77-28269A5E76E9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b="7461"/>
          <a:stretch/>
        </p:blipFill>
        <p:spPr>
          <a:xfrm>
            <a:off x="10334858" y="4415024"/>
            <a:ext cx="1270831" cy="131890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7686F50-19A9-677C-4D1F-49E9FCE4DA7F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16190" t="20952" r="16190" b="17936"/>
          <a:stretch/>
        </p:blipFill>
        <p:spPr>
          <a:xfrm>
            <a:off x="11125340" y="171906"/>
            <a:ext cx="903372" cy="81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85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5BE2068-6DED-4AE1-3133-BDA7A476233D}"/>
              </a:ext>
            </a:extLst>
          </p:cNvPr>
          <p:cNvSpPr txBox="1"/>
          <p:nvPr/>
        </p:nvSpPr>
        <p:spPr>
          <a:xfrm>
            <a:off x="174171" y="163677"/>
            <a:ext cx="11810999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Cyfarwyddiadau am y cynorthwyydd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Datblygu geirfa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Yn gyntaf, rydw i eisiau i ti ddatblygu’r eirfa gyda’r plant, byddan nhw angen yr eirfa am y dasg heddiw. Dylet ti wneud y gweithgareddau am ddeuddeg munud gyda’r plant, ond paid â phoeni os mae’r plant angen moi amser i ymarfer.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Rydw i’n hapus i ti i paratoi’r gweithgareddau, dylet ti ddechrau gyda rhywbeth syml fel ‘chwap’ neu ‘bingo’.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Ond, paid â phoeni, os rwyt ti angen helpu gyda syniadau am y gweithgareddau, dere i fi a byddwn ni’n siarad gyda’n gilydd. Pan mae’r plant yn hyderus gyda’r eirfa, cei di wneud y dasg nesaf.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Tasg symudiadau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Mae rhaid i ti weithio yn y neuadd, gofynna’r swyddfa os rydych chi’n gallu mynd yn y neuadd gyda’r plant. Rwyt ti angen i adolygu'r patrymau yn gyntaf os gweli </a:t>
            </a:r>
            <a:r>
              <a:rPr kumimoji="0" lang="cy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di’n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dda. Cei di defnyddio’r mat iaith gyda’r plant, maen nhw wedi gweld y mat iaith yn y wers ddiwethaf. Dwyt ti ddim angen i ddrilio am amser hir achos maen nhw wedi dechrau’r patrymau gyda fi.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Yn gyntaf, chwaraea’r gêm gyda’n gilydd yn y grŵp mawr. Rydw i eisiau i ti dangos y plant sut i wneud y dasg, yn gyntaf.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Rwyt ti angen i ofyn y cwestiwn i’r plant, wedyn mae’r plant angen i ateb y cwestiwn a dangos y symudiad i ti. Paid â phoeni, maen nhw'n gallu defnyddio’r mat iaith i helpu iddyn nhw pan maen nhw’n chwarae'r gêm gyda ti. Pan maen nhw’n hyderus, cei di roi’r plant mewn grŵp o dri neu bedwar. Cân nhw chwarae'r gêm gyda’i gilydd, mae rhaid iddyn nhw’n defnyddio’r mat iaith i help iddyn nhw. Rydw i eisiau i ti cerdded o gwmpas y neuadd i helpu’r plant hefyd.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Ychwanegol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Pan rwyt ti’n gorffen y dasg symudiad gyda’r plant, gei di wneud y dasg ‘</a:t>
            </a:r>
            <a:r>
              <a:rPr kumimoji="0" lang="cy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Trapddor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’ gyda’r dosbarth os gweli di dda?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Cyn y dasg, byddi di angen i ymarfer y patrymau gyda’r plant, mae rhaid i ti  ailadrodd y brawddegau gyda’ch gilydd. Defnyddia’r frawddeg o dan yn gyntaf, wedyn cei di newid yr eirfa i ddrilio'r patrwm. Dw eisiau i ti ymarfer y presennol, y negyddol a'r dyfodol gyda’r plant yn gyflym, edrychon nhw ar y patrymau yn y wers ddiwethaf.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‘Mae </a:t>
            </a:r>
            <a:r>
              <a:rPr kumimoji="0" lang="cy-GB" sz="1400" b="1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cangarŵ</a:t>
            </a:r>
            <a:r>
              <a:rPr kumimoji="0" lang="cy-GB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yn symud yn </a:t>
            </a:r>
            <a:r>
              <a:rPr kumimoji="0" lang="cy-GB" sz="1400" b="1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gyflym</a:t>
            </a:r>
            <a:r>
              <a:rPr kumimoji="0" lang="cy-GB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.’</a:t>
            </a:r>
            <a:endParaRPr kumimoji="0" lang="cy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Rydw i eisiau’r plant i weithio gyda phartner, plîs. Bydd y plant yn dechrau gyda’r frawddeg goch, bydd partner un angen i ddewis yr eirfa i wneud brawddeg. Wedyn, bydd partner dau ddweud y brawddegau tua maen nhw’n dweud y frawddeg yn gywir. Cân nhw gymryd tro i ddewis a dweud y brawddegau. </a:t>
            </a:r>
            <a:endParaRPr kumimoji="0" lang="cy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EC4D37-A376-6C9A-08FD-875BDC468E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90" t="20952" r="16190" b="17936"/>
          <a:stretch/>
        </p:blipFill>
        <p:spPr>
          <a:xfrm>
            <a:off x="11288628" y="0"/>
            <a:ext cx="903372" cy="81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269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0DF2669-593C-5C51-4F92-DDB8F3F88284}"/>
              </a:ext>
            </a:extLst>
          </p:cNvPr>
          <p:cNvSpPr/>
          <p:nvPr/>
        </p:nvSpPr>
        <p:spPr>
          <a:xfrm>
            <a:off x="207200" y="4466785"/>
            <a:ext cx="5061490" cy="221704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Cewch chi symud fel </a:t>
            </a:r>
            <a:r>
              <a:rPr kumimoji="0" lang="cy-GB" sz="1800" b="0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cangarŵ</a:t>
            </a:r>
            <a:r>
              <a:rPr kumimoji="0" lang="cy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b="1" i="0" u="none" strike="noStrike" kern="14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anose="030F0702030302020204" pitchFamily="66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✓ 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Cawn, cawn ni symud fel </a:t>
            </a:r>
            <a:r>
              <a:rPr kumimoji="0" lang="cy-GB" sz="1600" b="0" i="0" u="sng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cangarŵ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cy-GB" sz="1600" b="0" i="1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X 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Na Chawn, chawn ni ddim symud fel </a:t>
            </a:r>
            <a:r>
              <a:rPr kumimoji="0" lang="cy-GB" sz="1600" b="0" i="0" u="sng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cangarŵ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  <a:endParaRPr kumimoji="0" lang="cy-GB" sz="2000" b="1" i="0" u="none" strike="noStrike" kern="1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1558137-ED25-4B16-42A0-C32D647664BF}"/>
              </a:ext>
            </a:extLst>
          </p:cNvPr>
          <p:cNvSpPr/>
          <p:nvPr/>
        </p:nvSpPr>
        <p:spPr>
          <a:xfrm>
            <a:off x="283398" y="287033"/>
            <a:ext cx="3989829" cy="116515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5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Anifeiliaid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3A80816-784B-2E03-4D8A-5E6C07DC2276}"/>
              </a:ext>
            </a:extLst>
          </p:cNvPr>
          <p:cNvGraphicFramePr>
            <a:graphicFrameLocks noGrp="1"/>
          </p:cNvGraphicFramePr>
          <p:nvPr/>
        </p:nvGraphicFramePr>
        <p:xfrm>
          <a:off x="207199" y="1691119"/>
          <a:ext cx="5061490" cy="24127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2298">
                  <a:extLst>
                    <a:ext uri="{9D8B030D-6E8A-4147-A177-3AD203B41FA5}">
                      <a16:colId xmlns:a16="http://schemas.microsoft.com/office/drawing/2014/main" val="2081135487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360650678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954253478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862644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343853"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Ceffyl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Buwch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Dafad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Mochyn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Iâr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  <a:tr h="862446"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1522504"/>
                  </a:ext>
                </a:extLst>
              </a:tr>
              <a:tr h="34385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Cangarŵ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Eliffant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Teigr</a:t>
                      </a: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Llew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Neidr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6810103"/>
                  </a:ext>
                </a:extLst>
              </a:tr>
            </a:tbl>
          </a:graphicData>
        </a:graphic>
      </p:graphicFrame>
      <p:pic>
        <p:nvPicPr>
          <p:cNvPr id="8" name="Picture 7" descr="A cartoon of a horse&#10;&#10;Description automatically generated">
            <a:extLst>
              <a:ext uri="{FF2B5EF4-FFF2-40B4-BE49-F238E27FC236}">
                <a16:creationId xmlns:a16="http://schemas.microsoft.com/office/drawing/2014/main" id="{489C519F-4010-C6CE-0709-9FB9F43FD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38" y="1793096"/>
            <a:ext cx="560384" cy="587069"/>
          </a:xfrm>
          <a:prstGeom prst="rect">
            <a:avLst/>
          </a:prstGeom>
        </p:spPr>
      </p:pic>
      <p:pic>
        <p:nvPicPr>
          <p:cNvPr id="9" name="Picture 8" descr="A cartoon of a cow&#10;&#10;Description automatically generated">
            <a:extLst>
              <a:ext uri="{FF2B5EF4-FFF2-40B4-BE49-F238E27FC236}">
                <a16:creationId xmlns:a16="http://schemas.microsoft.com/office/drawing/2014/main" id="{69428EFB-A064-C4FF-8195-2E83A2EB9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1431" y="1924065"/>
            <a:ext cx="737567" cy="483275"/>
          </a:xfrm>
          <a:prstGeom prst="rect">
            <a:avLst/>
          </a:prstGeom>
        </p:spPr>
      </p:pic>
      <p:pic>
        <p:nvPicPr>
          <p:cNvPr id="10" name="Picture 9" descr="A cartoon of a sheep&#10;&#10;Description automatically generated">
            <a:extLst>
              <a:ext uri="{FF2B5EF4-FFF2-40B4-BE49-F238E27FC236}">
                <a16:creationId xmlns:a16="http://schemas.microsoft.com/office/drawing/2014/main" id="{03C2E8DC-76FE-874D-35F1-E7B70244D3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5598" y="1834448"/>
            <a:ext cx="628422" cy="628422"/>
          </a:xfrm>
          <a:prstGeom prst="rect">
            <a:avLst/>
          </a:prstGeom>
        </p:spPr>
      </p:pic>
      <p:pic>
        <p:nvPicPr>
          <p:cNvPr id="11" name="Picture 10" descr="A pink pig with a white background&#10;&#10;Description automatically generated">
            <a:extLst>
              <a:ext uri="{FF2B5EF4-FFF2-40B4-BE49-F238E27FC236}">
                <a16:creationId xmlns:a16="http://schemas.microsoft.com/office/drawing/2014/main" id="{E7A06DD1-D961-1A70-C631-FFA05E02C0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6199" y="1924065"/>
            <a:ext cx="634970" cy="483275"/>
          </a:xfrm>
          <a:prstGeom prst="rect">
            <a:avLst/>
          </a:prstGeom>
        </p:spPr>
      </p:pic>
      <p:pic>
        <p:nvPicPr>
          <p:cNvPr id="12" name="Picture 11" descr="A cartoon of a chicken&#10;&#10;Description automatically generated">
            <a:extLst>
              <a:ext uri="{FF2B5EF4-FFF2-40B4-BE49-F238E27FC236}">
                <a16:creationId xmlns:a16="http://schemas.microsoft.com/office/drawing/2014/main" id="{B87AA232-00A7-FFDD-280A-CE178F0B9EF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54261" y="1854604"/>
            <a:ext cx="591580" cy="659247"/>
          </a:xfrm>
          <a:prstGeom prst="rect">
            <a:avLst/>
          </a:prstGeom>
        </p:spPr>
      </p:pic>
      <p:pic>
        <p:nvPicPr>
          <p:cNvPr id="13" name="Picture 12" descr="Cartoon kangaroo with blue eyes&#10;&#10;Description automatically generated">
            <a:extLst>
              <a:ext uri="{FF2B5EF4-FFF2-40B4-BE49-F238E27FC236}">
                <a16:creationId xmlns:a16="http://schemas.microsoft.com/office/drawing/2014/main" id="{7645E7E8-8FDD-F7BC-0DBA-4C5C2ED6D5F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b="5555"/>
          <a:stretch/>
        </p:blipFill>
        <p:spPr>
          <a:xfrm>
            <a:off x="283398" y="3084109"/>
            <a:ext cx="643250" cy="607514"/>
          </a:xfrm>
          <a:prstGeom prst="rect">
            <a:avLst/>
          </a:prstGeom>
        </p:spPr>
      </p:pic>
      <p:pic>
        <p:nvPicPr>
          <p:cNvPr id="14" name="Picture 13" descr="A cartoon of a baby elephant&#10;&#10;Description automatically generated">
            <a:extLst>
              <a:ext uri="{FF2B5EF4-FFF2-40B4-BE49-F238E27FC236}">
                <a16:creationId xmlns:a16="http://schemas.microsoft.com/office/drawing/2014/main" id="{3C16BC82-D5AD-998C-DB78-2EC6971BA58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13320" y="3084109"/>
            <a:ext cx="542833" cy="577914"/>
          </a:xfrm>
          <a:prstGeom prst="rect">
            <a:avLst/>
          </a:prstGeom>
        </p:spPr>
      </p:pic>
      <p:pic>
        <p:nvPicPr>
          <p:cNvPr id="15" name="Picture 14" descr="Cartoon tiger with green eyes&#10;&#10;Description automatically generated">
            <a:extLst>
              <a:ext uri="{FF2B5EF4-FFF2-40B4-BE49-F238E27FC236}">
                <a16:creationId xmlns:a16="http://schemas.microsoft.com/office/drawing/2014/main" id="{DB9F70F9-689C-1347-0E53-A13092175FE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42825" y="3069309"/>
            <a:ext cx="607514" cy="607514"/>
          </a:xfrm>
          <a:prstGeom prst="rect">
            <a:avLst/>
          </a:prstGeom>
        </p:spPr>
      </p:pic>
      <p:pic>
        <p:nvPicPr>
          <p:cNvPr id="16" name="Picture 15" descr="A cartoon of a lion&#10;&#10;Description automatically generated">
            <a:extLst>
              <a:ext uri="{FF2B5EF4-FFF2-40B4-BE49-F238E27FC236}">
                <a16:creationId xmlns:a16="http://schemas.microsoft.com/office/drawing/2014/main" id="{1C6C33AC-E2B5-29A4-D13E-0459DCC5F8E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14123" y="3018794"/>
            <a:ext cx="819122" cy="607515"/>
          </a:xfrm>
          <a:prstGeom prst="rect">
            <a:avLst/>
          </a:prstGeom>
        </p:spPr>
      </p:pic>
      <p:pic>
        <p:nvPicPr>
          <p:cNvPr id="17" name="Picture 16" descr="A cartoon of a snake&#10;&#10;Description automatically generated">
            <a:extLst>
              <a:ext uri="{FF2B5EF4-FFF2-40B4-BE49-F238E27FC236}">
                <a16:creationId xmlns:a16="http://schemas.microsoft.com/office/drawing/2014/main" id="{36571C27-145E-B39E-80C2-E8CB4763B560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b="7461"/>
          <a:stretch/>
        </p:blipFill>
        <p:spPr>
          <a:xfrm>
            <a:off x="4454261" y="3026970"/>
            <a:ext cx="578810" cy="60070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1D303CC-E197-1722-A793-BAA91E3EABD3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16190" t="20952" r="16190" b="17936"/>
          <a:stretch/>
        </p:blipFill>
        <p:spPr>
          <a:xfrm>
            <a:off x="4365317" y="511821"/>
            <a:ext cx="903372" cy="816428"/>
          </a:xfrm>
          <a:prstGeom prst="rect">
            <a:avLst/>
          </a:prstGeom>
        </p:spPr>
      </p:pic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DE7624E6-F6E0-CE31-A1CD-AD04A17631CC}"/>
              </a:ext>
            </a:extLst>
          </p:cNvPr>
          <p:cNvSpPr/>
          <p:nvPr/>
        </p:nvSpPr>
        <p:spPr>
          <a:xfrm>
            <a:off x="6744542" y="4466785"/>
            <a:ext cx="5061490" cy="221704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Cewch chi symud fel </a:t>
            </a:r>
            <a:r>
              <a:rPr kumimoji="0" lang="cy-GB" sz="1800" b="0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cangarŵ</a:t>
            </a:r>
            <a:r>
              <a:rPr kumimoji="0" lang="cy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b="1" i="0" u="none" strike="noStrike" kern="14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anose="030F0702030302020204" pitchFamily="66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✓ 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Cawn, cawn ni symud fel </a:t>
            </a:r>
            <a:r>
              <a:rPr kumimoji="0" lang="cy-GB" sz="1600" b="0" i="0" u="sng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cangarŵ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cy-GB" sz="1600" b="0" i="1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X 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Na Chawn, chawn ni ddim symud fel </a:t>
            </a:r>
            <a:r>
              <a:rPr kumimoji="0" lang="cy-GB" sz="1600" b="0" i="0" u="sng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cangarŵ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  <a:endParaRPr kumimoji="0" lang="cy-GB" sz="2000" b="1" i="0" u="none" strike="noStrike" kern="1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3478D05-C3E6-AD76-1E6A-4F23019DDC6B}"/>
              </a:ext>
            </a:extLst>
          </p:cNvPr>
          <p:cNvSpPr/>
          <p:nvPr/>
        </p:nvSpPr>
        <p:spPr>
          <a:xfrm>
            <a:off x="6820740" y="287033"/>
            <a:ext cx="3989829" cy="116515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5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Anifeiliaid</a:t>
            </a: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0B58FCC6-3B16-EAD3-1157-3F07AA828051}"/>
              </a:ext>
            </a:extLst>
          </p:cNvPr>
          <p:cNvGraphicFramePr>
            <a:graphicFrameLocks noGrp="1"/>
          </p:cNvGraphicFramePr>
          <p:nvPr/>
        </p:nvGraphicFramePr>
        <p:xfrm>
          <a:off x="6744541" y="1691119"/>
          <a:ext cx="5061490" cy="24127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2298">
                  <a:extLst>
                    <a:ext uri="{9D8B030D-6E8A-4147-A177-3AD203B41FA5}">
                      <a16:colId xmlns:a16="http://schemas.microsoft.com/office/drawing/2014/main" val="2081135487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360650678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954253478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862644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343853"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Ceffyl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Buwch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Dafad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Mochyn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Iâr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  <a:tr h="862446"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1522504"/>
                  </a:ext>
                </a:extLst>
              </a:tr>
              <a:tr h="34385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Cangarŵ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Eliffant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Teigr</a:t>
                      </a: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Llew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Neidr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6810103"/>
                  </a:ext>
                </a:extLst>
              </a:tr>
            </a:tbl>
          </a:graphicData>
        </a:graphic>
      </p:graphicFrame>
      <p:pic>
        <p:nvPicPr>
          <p:cNvPr id="22" name="Picture 21" descr="A cartoon of a horse&#10;&#10;Description automatically generated">
            <a:extLst>
              <a:ext uri="{FF2B5EF4-FFF2-40B4-BE49-F238E27FC236}">
                <a16:creationId xmlns:a16="http://schemas.microsoft.com/office/drawing/2014/main" id="{16A313DF-B037-EA1D-8CD6-7F45B67F91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5780" y="1793096"/>
            <a:ext cx="560384" cy="587069"/>
          </a:xfrm>
          <a:prstGeom prst="rect">
            <a:avLst/>
          </a:prstGeom>
        </p:spPr>
      </p:pic>
      <p:pic>
        <p:nvPicPr>
          <p:cNvPr id="37" name="Picture 36" descr="A cartoon of a cow&#10;&#10;Description automatically generated">
            <a:extLst>
              <a:ext uri="{FF2B5EF4-FFF2-40B4-BE49-F238E27FC236}">
                <a16:creationId xmlns:a16="http://schemas.microsoft.com/office/drawing/2014/main" id="{E27CB43A-3315-D3E7-EC39-C45D6D136B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8773" y="1924065"/>
            <a:ext cx="737567" cy="483275"/>
          </a:xfrm>
          <a:prstGeom prst="rect">
            <a:avLst/>
          </a:prstGeom>
        </p:spPr>
      </p:pic>
      <p:pic>
        <p:nvPicPr>
          <p:cNvPr id="38" name="Picture 37" descr="A cartoon of a sheep&#10;&#10;Description automatically generated">
            <a:extLst>
              <a:ext uri="{FF2B5EF4-FFF2-40B4-BE49-F238E27FC236}">
                <a16:creationId xmlns:a16="http://schemas.microsoft.com/office/drawing/2014/main" id="{AAF73E7A-4DA3-FA77-9330-0C5F4C1DA9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42940" y="1834448"/>
            <a:ext cx="628422" cy="628422"/>
          </a:xfrm>
          <a:prstGeom prst="rect">
            <a:avLst/>
          </a:prstGeom>
        </p:spPr>
      </p:pic>
      <p:pic>
        <p:nvPicPr>
          <p:cNvPr id="39" name="Picture 38" descr="A pink pig with a white background&#10;&#10;Description automatically generated">
            <a:extLst>
              <a:ext uri="{FF2B5EF4-FFF2-40B4-BE49-F238E27FC236}">
                <a16:creationId xmlns:a16="http://schemas.microsoft.com/office/drawing/2014/main" id="{5273DD57-EF62-F0FE-D5AA-2E4AD73290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43541" y="1924065"/>
            <a:ext cx="634970" cy="483275"/>
          </a:xfrm>
          <a:prstGeom prst="rect">
            <a:avLst/>
          </a:prstGeom>
        </p:spPr>
      </p:pic>
      <p:pic>
        <p:nvPicPr>
          <p:cNvPr id="40" name="Picture 39" descr="A cartoon of a chicken&#10;&#10;Description automatically generated">
            <a:extLst>
              <a:ext uri="{FF2B5EF4-FFF2-40B4-BE49-F238E27FC236}">
                <a16:creationId xmlns:a16="http://schemas.microsoft.com/office/drawing/2014/main" id="{17964D7B-3550-2593-A883-3CBB8B798C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91603" y="1854604"/>
            <a:ext cx="591580" cy="659247"/>
          </a:xfrm>
          <a:prstGeom prst="rect">
            <a:avLst/>
          </a:prstGeom>
        </p:spPr>
      </p:pic>
      <p:pic>
        <p:nvPicPr>
          <p:cNvPr id="41" name="Picture 40" descr="Cartoon kangaroo with blue eyes&#10;&#10;Description automatically generated">
            <a:extLst>
              <a:ext uri="{FF2B5EF4-FFF2-40B4-BE49-F238E27FC236}">
                <a16:creationId xmlns:a16="http://schemas.microsoft.com/office/drawing/2014/main" id="{17A75873-3C9D-9D81-774D-A57DBB21E978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b="5555"/>
          <a:stretch/>
        </p:blipFill>
        <p:spPr>
          <a:xfrm>
            <a:off x="6820740" y="3084109"/>
            <a:ext cx="643250" cy="607514"/>
          </a:xfrm>
          <a:prstGeom prst="rect">
            <a:avLst/>
          </a:prstGeom>
        </p:spPr>
      </p:pic>
      <p:pic>
        <p:nvPicPr>
          <p:cNvPr id="42" name="Picture 41" descr="A cartoon of a baby elephant&#10;&#10;Description automatically generated">
            <a:extLst>
              <a:ext uri="{FF2B5EF4-FFF2-40B4-BE49-F238E27FC236}">
                <a16:creationId xmlns:a16="http://schemas.microsoft.com/office/drawing/2014/main" id="{1BCF229F-496F-01B5-CC1F-45856B0A49B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50662" y="3084109"/>
            <a:ext cx="542833" cy="577914"/>
          </a:xfrm>
          <a:prstGeom prst="rect">
            <a:avLst/>
          </a:prstGeom>
        </p:spPr>
      </p:pic>
      <p:pic>
        <p:nvPicPr>
          <p:cNvPr id="43" name="Picture 42" descr="Cartoon tiger with green eyes&#10;&#10;Description automatically generated">
            <a:extLst>
              <a:ext uri="{FF2B5EF4-FFF2-40B4-BE49-F238E27FC236}">
                <a16:creationId xmlns:a16="http://schemas.microsoft.com/office/drawing/2014/main" id="{579B02FB-A66F-8DC7-4B09-1ECCA4E33FB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80167" y="3069309"/>
            <a:ext cx="607514" cy="607514"/>
          </a:xfrm>
          <a:prstGeom prst="rect">
            <a:avLst/>
          </a:prstGeom>
        </p:spPr>
      </p:pic>
      <p:pic>
        <p:nvPicPr>
          <p:cNvPr id="44" name="Picture 43" descr="A cartoon of a lion&#10;&#10;Description automatically generated">
            <a:extLst>
              <a:ext uri="{FF2B5EF4-FFF2-40B4-BE49-F238E27FC236}">
                <a16:creationId xmlns:a16="http://schemas.microsoft.com/office/drawing/2014/main" id="{14E3438E-AFF2-EA29-A09B-8660C640E45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51465" y="3018794"/>
            <a:ext cx="819122" cy="607515"/>
          </a:xfrm>
          <a:prstGeom prst="rect">
            <a:avLst/>
          </a:prstGeom>
        </p:spPr>
      </p:pic>
      <p:pic>
        <p:nvPicPr>
          <p:cNvPr id="45" name="Picture 44" descr="A cartoon of a snake&#10;&#10;Description automatically generated">
            <a:extLst>
              <a:ext uri="{FF2B5EF4-FFF2-40B4-BE49-F238E27FC236}">
                <a16:creationId xmlns:a16="http://schemas.microsoft.com/office/drawing/2014/main" id="{D01CC07A-093D-5173-2CC9-F5F391834589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b="7461"/>
          <a:stretch/>
        </p:blipFill>
        <p:spPr>
          <a:xfrm>
            <a:off x="10991603" y="3026970"/>
            <a:ext cx="578810" cy="60070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5E5618EF-6233-DE97-4C14-2CE4B82E923E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16190" t="20952" r="16190" b="17936"/>
          <a:stretch/>
        </p:blipFill>
        <p:spPr>
          <a:xfrm>
            <a:off x="10902659" y="511821"/>
            <a:ext cx="903372" cy="81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966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ar: 5 Points 3">
            <a:extLst>
              <a:ext uri="{FF2B5EF4-FFF2-40B4-BE49-F238E27FC236}">
                <a16:creationId xmlns:a16="http://schemas.microsoft.com/office/drawing/2014/main" id="{5DA21209-31FA-0E7E-F244-AEDF1AA0D26F}"/>
              </a:ext>
            </a:extLst>
          </p:cNvPr>
          <p:cNvSpPr/>
          <p:nvPr/>
        </p:nvSpPr>
        <p:spPr>
          <a:xfrm>
            <a:off x="1828800" y="148940"/>
            <a:ext cx="531628" cy="47838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49BF20A-006F-7E4B-040A-5A7C37FB314A}"/>
              </a:ext>
            </a:extLst>
          </p:cNvPr>
          <p:cNvSpPr/>
          <p:nvPr/>
        </p:nvSpPr>
        <p:spPr>
          <a:xfrm>
            <a:off x="2512828" y="148940"/>
            <a:ext cx="531628" cy="47838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C3979C-3297-15BC-2F44-E8EE93627E09}"/>
              </a:ext>
            </a:extLst>
          </p:cNvPr>
          <p:cNvSpPr txBox="1"/>
          <p:nvPr/>
        </p:nvSpPr>
        <p:spPr>
          <a:xfrm>
            <a:off x="301172" y="272143"/>
            <a:ext cx="1113971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Ychwanegol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AAFC947-7697-32BA-0D3F-1295FB2ED233}"/>
              </a:ext>
            </a:extLst>
          </p:cNvPr>
          <p:cNvSpPr/>
          <p:nvPr/>
        </p:nvSpPr>
        <p:spPr>
          <a:xfrm>
            <a:off x="435427" y="1364984"/>
            <a:ext cx="11321143" cy="903514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Mae’r 				yn symud yn				.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1576495-AB46-01AB-2335-4224B861CDCE}"/>
              </a:ext>
            </a:extLst>
          </p:cNvPr>
          <p:cNvSpPr/>
          <p:nvPr/>
        </p:nvSpPr>
        <p:spPr>
          <a:xfrm>
            <a:off x="435426" y="3197522"/>
            <a:ext cx="11321143" cy="903514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Roedd y 				yn symud yn				.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1DD00E7-178C-C561-DA10-306E4DD8D35F}"/>
              </a:ext>
            </a:extLst>
          </p:cNvPr>
          <p:cNvSpPr/>
          <p:nvPr/>
        </p:nvSpPr>
        <p:spPr>
          <a:xfrm>
            <a:off x="435426" y="4920342"/>
            <a:ext cx="11321143" cy="903514"/>
          </a:xfrm>
          <a:prstGeom prst="round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Bydd yr 				yn symud yn				. </a:t>
            </a:r>
          </a:p>
        </p:txBody>
      </p:sp>
      <p:sp>
        <p:nvSpPr>
          <p:cNvPr id="10" name="AutoShape 4" descr="Trapdoor with Stairs">
            <a:extLst>
              <a:ext uri="{FF2B5EF4-FFF2-40B4-BE49-F238E27FC236}">
                <a16:creationId xmlns:a16="http://schemas.microsoft.com/office/drawing/2014/main" id="{C070F59D-924A-C329-8461-5FB65ED63BA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52651CB-5D6F-4E50-60C0-8D89EB1522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4456" y="1150791"/>
            <a:ext cx="2385743" cy="163707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40743BD-5372-12E7-C094-97A81AB13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371" y="1150791"/>
            <a:ext cx="2385743" cy="163707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1FB736A-F794-2B5E-0446-BAA59324CF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4455" y="2873611"/>
            <a:ext cx="2385743" cy="163707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BA7EEFF-347E-A5F3-7501-B8516E98ED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370" y="2873611"/>
            <a:ext cx="2385743" cy="163707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7611D21-7F86-8191-B62A-9E874FF1D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4454" y="4674477"/>
            <a:ext cx="2385743" cy="163707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B83A59D-EFF5-6D5E-3974-A8E684B1EE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0714" y="4674477"/>
            <a:ext cx="2385743" cy="163707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FA020FF-230F-F784-9FF2-3F00A0CED759}"/>
              </a:ext>
            </a:extLst>
          </p:cNvPr>
          <p:cNvSpPr txBox="1"/>
          <p:nvPr/>
        </p:nvSpPr>
        <p:spPr>
          <a:xfrm>
            <a:off x="3167743" y="1159028"/>
            <a:ext cx="137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cangarŵ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mochyn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ceffyl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26AFFBA-F2D6-226F-E751-7D6B934A037B}"/>
              </a:ext>
            </a:extLst>
          </p:cNvPr>
          <p:cNvSpPr txBox="1"/>
          <p:nvPr/>
        </p:nvSpPr>
        <p:spPr>
          <a:xfrm>
            <a:off x="3167743" y="2868307"/>
            <a:ext cx="137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neidr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teigr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dafad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4C15DAD-C200-B3DE-BB33-E7BC576DC275}"/>
              </a:ext>
            </a:extLst>
          </p:cNvPr>
          <p:cNvSpPr txBox="1"/>
          <p:nvPr/>
        </p:nvSpPr>
        <p:spPr>
          <a:xfrm>
            <a:off x="3167743" y="4674477"/>
            <a:ext cx="137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iâr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eliffant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aderyn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41D06DE-9DEC-5203-01F1-C35CC598AC61}"/>
              </a:ext>
            </a:extLst>
          </p:cNvPr>
          <p:cNvSpPr txBox="1"/>
          <p:nvPr/>
        </p:nvSpPr>
        <p:spPr>
          <a:xfrm>
            <a:off x="8841985" y="1135591"/>
            <a:ext cx="137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dawel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gyflym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araf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6519ECA-F121-43CA-EB9C-2CD0FD3E1268}"/>
              </a:ext>
            </a:extLst>
          </p:cNvPr>
          <p:cNvSpPr txBox="1"/>
          <p:nvPr/>
        </p:nvSpPr>
        <p:spPr>
          <a:xfrm>
            <a:off x="9179441" y="4708138"/>
            <a:ext cx="137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gyflym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uchel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araf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0C38D61-FAE1-BC6F-89F7-4AAFE11AC68D}"/>
              </a:ext>
            </a:extLst>
          </p:cNvPr>
          <p:cNvSpPr txBox="1"/>
          <p:nvPr/>
        </p:nvSpPr>
        <p:spPr>
          <a:xfrm>
            <a:off x="8820721" y="2868306"/>
            <a:ext cx="1371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dawel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araf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uchel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A0A8BBB-2C8E-DAD7-46AC-4DD65F9DFC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90" t="20952" r="16190" b="17936"/>
          <a:stretch/>
        </p:blipFill>
        <p:spPr>
          <a:xfrm>
            <a:off x="11168882" y="73158"/>
            <a:ext cx="903372" cy="81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762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3B32A-4951-05DA-BB26-C9EB4C95C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 Llafar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F4B2D-458F-43F7-7FAB-0E3E781D3E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Cardiau fflach i ymarfer </a:t>
            </a:r>
          </a:p>
          <a:p>
            <a:r>
              <a:rPr lang="cy-GB" dirty="0"/>
              <a:t>Gweithgareddau</a:t>
            </a:r>
          </a:p>
          <a:p>
            <a:r>
              <a:rPr lang="cy-GB" dirty="0"/>
              <a:t>Cyfarwyddiadau</a:t>
            </a:r>
          </a:p>
          <a:p>
            <a:r>
              <a:rPr lang="cy-GB" dirty="0"/>
              <a:t>Mat iaith</a:t>
            </a:r>
          </a:p>
          <a:p>
            <a:r>
              <a:rPr lang="cy-GB" dirty="0"/>
              <a:t>Ychwanegol </a:t>
            </a:r>
          </a:p>
          <a:p>
            <a:endParaRPr lang="cy-GB" dirty="0"/>
          </a:p>
        </p:txBody>
      </p:sp>
      <p:pic>
        <p:nvPicPr>
          <p:cNvPr id="1026" name="Picture 2" descr="20,300+ Mouth Talking Stock Illustrations, Royalty-Free Vector Graphics &amp; Clip  Art - iStock | Close up mouth talking, Man mouth talking, Hand mouth talking">
            <a:extLst>
              <a:ext uri="{FF2B5EF4-FFF2-40B4-BE49-F238E27FC236}">
                <a16:creationId xmlns:a16="http://schemas.microsoft.com/office/drawing/2014/main" id="{2D3941E0-DF5E-1D45-567E-9A15D535C3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7921" y="116227"/>
            <a:ext cx="911679" cy="911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751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68D5E1-DE1D-C402-9309-5A00370D4973}"/>
              </a:ext>
            </a:extLst>
          </p:cNvPr>
          <p:cNvGraphicFramePr>
            <a:graphicFrameLocks noGrp="1"/>
          </p:cNvGraphicFramePr>
          <p:nvPr/>
        </p:nvGraphicFramePr>
        <p:xfrm>
          <a:off x="301172" y="1915885"/>
          <a:ext cx="11727540" cy="472440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45508">
                  <a:extLst>
                    <a:ext uri="{9D8B030D-6E8A-4147-A177-3AD203B41FA5}">
                      <a16:colId xmlns:a16="http://schemas.microsoft.com/office/drawing/2014/main" val="2081135487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360650678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954253478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1689109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673285"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Ceffyl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Buwch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Dafad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Mochyn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Iâr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  <a:tr h="1688722"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1522504"/>
                  </a:ext>
                </a:extLst>
              </a:tr>
              <a:tr h="67328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Cangarŵ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Eliffant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Teigr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Llew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Neidr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6810103"/>
                  </a:ext>
                </a:extLst>
              </a:tr>
            </a:tbl>
          </a:graphicData>
        </a:graphic>
      </p:graphicFrame>
      <p:pic>
        <p:nvPicPr>
          <p:cNvPr id="6" name="Picture 2" descr="20,300+ Mouth Talking Stock Illustrations, Royalty-Free Vector Graphics &amp; Clip  Art - iStock | Close up mouth talking, Man mouth talking, Hand mouth talking">
            <a:extLst>
              <a:ext uri="{FF2B5EF4-FFF2-40B4-BE49-F238E27FC236}">
                <a16:creationId xmlns:a16="http://schemas.microsoft.com/office/drawing/2014/main" id="{4A24F008-3488-A654-2204-400D2FB320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321" y="601133"/>
            <a:ext cx="911679" cy="911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5B22B1-C058-8D9E-CA45-D0274540B9F0}"/>
              </a:ext>
            </a:extLst>
          </p:cNvPr>
          <p:cNvSpPr txBox="1"/>
          <p:nvPr/>
        </p:nvSpPr>
        <p:spPr>
          <a:xfrm>
            <a:off x="301172" y="272143"/>
            <a:ext cx="1113971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Defnyddiwch y cardiau fflach i helpu chi ymarfer. Mae rhaid i chi ymarfer yn barau neu yn grwpiau ond chwaraewch yn dawel. Byddych chi angen i dorri’r cardiau fflach allan i’w defnyddio. Cewch chi chwarae gemau i ymarfer, cewch chi dewis y gêm gyda’ch gilydd.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Peidiwch â chweryla a dim twyllo.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Chwarae yn deg gyda’ch gilydd! Gofynnwch eich ffrindiau i helpu i chi os dydych chi ddim yn deall y gweithgaredd. Gwnewch eich gorau glas, bawb! Hoffwn i chi tynnu llun am eich gwaith a rhoi’r llun ar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Teams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os gwelwch yn dda.</a:t>
            </a:r>
          </a:p>
        </p:txBody>
      </p:sp>
      <p:pic>
        <p:nvPicPr>
          <p:cNvPr id="9" name="Picture 8" descr="A cartoon of a horse&#10;&#10;Description automatically generated">
            <a:extLst>
              <a:ext uri="{FF2B5EF4-FFF2-40B4-BE49-F238E27FC236}">
                <a16:creationId xmlns:a16="http://schemas.microsoft.com/office/drawing/2014/main" id="{5B85DC9A-D15B-3298-07A4-960745F3B6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973" y="2035628"/>
            <a:ext cx="1346427" cy="1410542"/>
          </a:xfrm>
          <a:prstGeom prst="rect">
            <a:avLst/>
          </a:prstGeom>
        </p:spPr>
      </p:pic>
      <p:pic>
        <p:nvPicPr>
          <p:cNvPr id="11" name="Picture 10" descr="A cartoon of a cow&#10;&#10;Description automatically generated">
            <a:extLst>
              <a:ext uri="{FF2B5EF4-FFF2-40B4-BE49-F238E27FC236}">
                <a16:creationId xmlns:a16="http://schemas.microsoft.com/office/drawing/2014/main" id="{E2AA5E10-BF95-2354-6575-1326437003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092" y="2156132"/>
            <a:ext cx="1784923" cy="1169533"/>
          </a:xfrm>
          <a:prstGeom prst="rect">
            <a:avLst/>
          </a:prstGeom>
        </p:spPr>
      </p:pic>
      <p:pic>
        <p:nvPicPr>
          <p:cNvPr id="13" name="Picture 12" descr="A cartoon of a sheep&#10;&#10;Description automatically generated">
            <a:extLst>
              <a:ext uri="{FF2B5EF4-FFF2-40B4-BE49-F238E27FC236}">
                <a16:creationId xmlns:a16="http://schemas.microsoft.com/office/drawing/2014/main" id="{0F3FD07C-E4E6-BFDB-02C5-044C1C6AD7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44671" y="2126343"/>
            <a:ext cx="1302657" cy="1302657"/>
          </a:xfrm>
          <a:prstGeom prst="rect">
            <a:avLst/>
          </a:prstGeom>
        </p:spPr>
      </p:pic>
      <p:pic>
        <p:nvPicPr>
          <p:cNvPr id="15" name="Picture 14" descr="A pink pig with a white background&#10;&#10;Description automatically generated">
            <a:extLst>
              <a:ext uri="{FF2B5EF4-FFF2-40B4-BE49-F238E27FC236}">
                <a16:creationId xmlns:a16="http://schemas.microsoft.com/office/drawing/2014/main" id="{7DA4E193-2B74-6EFE-CDBE-08F2D589B0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86686" y="2168284"/>
            <a:ext cx="1601334" cy="1218774"/>
          </a:xfrm>
          <a:prstGeom prst="rect">
            <a:avLst/>
          </a:prstGeom>
        </p:spPr>
      </p:pic>
      <p:pic>
        <p:nvPicPr>
          <p:cNvPr id="17" name="Picture 16" descr="A cartoon of a chicken&#10;&#10;Description automatically generated">
            <a:extLst>
              <a:ext uri="{FF2B5EF4-FFF2-40B4-BE49-F238E27FC236}">
                <a16:creationId xmlns:a16="http://schemas.microsoft.com/office/drawing/2014/main" id="{AFDA0784-7DA1-8A27-9076-BEE3619FDD5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97872" y="2067868"/>
            <a:ext cx="1082449" cy="1419605"/>
          </a:xfrm>
          <a:prstGeom prst="rect">
            <a:avLst/>
          </a:prstGeom>
        </p:spPr>
      </p:pic>
      <p:pic>
        <p:nvPicPr>
          <p:cNvPr id="19" name="Picture 18" descr="Cartoon kangaroo with blue eyes&#10;&#10;Description automatically generated">
            <a:extLst>
              <a:ext uri="{FF2B5EF4-FFF2-40B4-BE49-F238E27FC236}">
                <a16:creationId xmlns:a16="http://schemas.microsoft.com/office/drawing/2014/main" id="{761527D7-78D9-9ACB-757E-799F1A0E377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5555"/>
          <a:stretch/>
        </p:blipFill>
        <p:spPr>
          <a:xfrm>
            <a:off x="432227" y="4365171"/>
            <a:ext cx="1625173" cy="1534886"/>
          </a:xfrm>
          <a:prstGeom prst="rect">
            <a:avLst/>
          </a:prstGeom>
        </p:spPr>
      </p:pic>
      <p:pic>
        <p:nvPicPr>
          <p:cNvPr id="21" name="Picture 20" descr="A cartoon of a baby elephant&#10;&#10;Description automatically generated">
            <a:extLst>
              <a:ext uri="{FF2B5EF4-FFF2-40B4-BE49-F238E27FC236}">
                <a16:creationId xmlns:a16="http://schemas.microsoft.com/office/drawing/2014/main" id="{7DA532D3-449E-47F6-92D3-8594DFD2B63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97200" y="4452257"/>
            <a:ext cx="1238842" cy="1318904"/>
          </a:xfrm>
          <a:prstGeom prst="rect">
            <a:avLst/>
          </a:prstGeom>
        </p:spPr>
      </p:pic>
      <p:pic>
        <p:nvPicPr>
          <p:cNvPr id="23" name="Picture 22" descr="Cartoon tiger with green eyes&#10;&#10;Description automatically generated">
            <a:extLst>
              <a:ext uri="{FF2B5EF4-FFF2-40B4-BE49-F238E27FC236}">
                <a16:creationId xmlns:a16="http://schemas.microsoft.com/office/drawing/2014/main" id="{F5055A25-2188-E1FD-AC02-3FE5C0C0EC3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24713" y="4371480"/>
            <a:ext cx="1480457" cy="1480457"/>
          </a:xfrm>
          <a:prstGeom prst="rect">
            <a:avLst/>
          </a:prstGeom>
        </p:spPr>
      </p:pic>
      <p:pic>
        <p:nvPicPr>
          <p:cNvPr id="25" name="Picture 24" descr="A cartoon of a lion&#10;&#10;Description automatically generated">
            <a:extLst>
              <a:ext uri="{FF2B5EF4-FFF2-40B4-BE49-F238E27FC236}">
                <a16:creationId xmlns:a16="http://schemas.microsoft.com/office/drawing/2014/main" id="{A2699A3C-02F2-44AA-C0F1-2B1B812C32D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70819" y="4334248"/>
            <a:ext cx="1996122" cy="1480457"/>
          </a:xfrm>
          <a:prstGeom prst="rect">
            <a:avLst/>
          </a:prstGeom>
        </p:spPr>
      </p:pic>
      <p:pic>
        <p:nvPicPr>
          <p:cNvPr id="29" name="Picture 28" descr="A cartoon of a snake&#10;&#10;Description automatically generated">
            <a:extLst>
              <a:ext uri="{FF2B5EF4-FFF2-40B4-BE49-F238E27FC236}">
                <a16:creationId xmlns:a16="http://schemas.microsoft.com/office/drawing/2014/main" id="{12FAEA90-A62D-E8FC-3504-9153877A8771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b="7461"/>
          <a:stretch/>
        </p:blipFill>
        <p:spPr>
          <a:xfrm>
            <a:off x="10334858" y="4415024"/>
            <a:ext cx="1270831" cy="1318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576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cartoon of a horse&#10;&#10;Description automatically generated">
            <a:extLst>
              <a:ext uri="{FF2B5EF4-FFF2-40B4-BE49-F238E27FC236}">
                <a16:creationId xmlns:a16="http://schemas.microsoft.com/office/drawing/2014/main" id="{5B85DC9A-D15B-3298-07A4-960745F3B6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0596" y="3692321"/>
            <a:ext cx="1346427" cy="1410542"/>
          </a:xfrm>
          <a:prstGeom prst="rect">
            <a:avLst/>
          </a:prstGeom>
        </p:spPr>
      </p:pic>
      <p:pic>
        <p:nvPicPr>
          <p:cNvPr id="11" name="Picture 10" descr="A cartoon of a cow&#10;&#10;Description automatically generated">
            <a:extLst>
              <a:ext uri="{FF2B5EF4-FFF2-40B4-BE49-F238E27FC236}">
                <a16:creationId xmlns:a16="http://schemas.microsoft.com/office/drawing/2014/main" id="{E2AA5E10-BF95-2354-6575-1326437003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236" y="5539717"/>
            <a:ext cx="1784923" cy="1169533"/>
          </a:xfrm>
          <a:prstGeom prst="rect">
            <a:avLst/>
          </a:prstGeom>
        </p:spPr>
      </p:pic>
      <p:pic>
        <p:nvPicPr>
          <p:cNvPr id="13" name="Picture 12" descr="A cartoon of a sheep&#10;&#10;Description automatically generated">
            <a:extLst>
              <a:ext uri="{FF2B5EF4-FFF2-40B4-BE49-F238E27FC236}">
                <a16:creationId xmlns:a16="http://schemas.microsoft.com/office/drawing/2014/main" id="{0F3FD07C-E4E6-BFDB-02C5-044C1C6AD7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434" y="5406593"/>
            <a:ext cx="1302657" cy="1302657"/>
          </a:xfrm>
          <a:prstGeom prst="rect">
            <a:avLst/>
          </a:prstGeom>
        </p:spPr>
      </p:pic>
      <p:pic>
        <p:nvPicPr>
          <p:cNvPr id="15" name="Picture 14" descr="A pink pig with a white background&#10;&#10;Description automatically generated">
            <a:extLst>
              <a:ext uri="{FF2B5EF4-FFF2-40B4-BE49-F238E27FC236}">
                <a16:creationId xmlns:a16="http://schemas.microsoft.com/office/drawing/2014/main" id="{7DA4E193-2B74-6EFE-CDBE-08F2D589B0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8527" y="412380"/>
            <a:ext cx="1601334" cy="1218774"/>
          </a:xfrm>
          <a:prstGeom prst="rect">
            <a:avLst/>
          </a:prstGeom>
        </p:spPr>
      </p:pic>
      <p:pic>
        <p:nvPicPr>
          <p:cNvPr id="17" name="Picture 16" descr="A cartoon of a chicken&#10;&#10;Description automatically generated">
            <a:extLst>
              <a:ext uri="{FF2B5EF4-FFF2-40B4-BE49-F238E27FC236}">
                <a16:creationId xmlns:a16="http://schemas.microsoft.com/office/drawing/2014/main" id="{AFDA0784-7DA1-8A27-9076-BEE3619FDD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25029" y="5335393"/>
            <a:ext cx="1082449" cy="1419605"/>
          </a:xfrm>
          <a:prstGeom prst="rect">
            <a:avLst/>
          </a:prstGeom>
        </p:spPr>
      </p:pic>
      <p:pic>
        <p:nvPicPr>
          <p:cNvPr id="19" name="Picture 18" descr="Cartoon kangaroo with blue eyes&#10;&#10;Description automatically generated">
            <a:extLst>
              <a:ext uri="{FF2B5EF4-FFF2-40B4-BE49-F238E27FC236}">
                <a16:creationId xmlns:a16="http://schemas.microsoft.com/office/drawing/2014/main" id="{761527D7-78D9-9ACB-757E-799F1A0E377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b="5555"/>
          <a:stretch/>
        </p:blipFill>
        <p:spPr>
          <a:xfrm>
            <a:off x="3140510" y="5239392"/>
            <a:ext cx="1625173" cy="1534886"/>
          </a:xfrm>
          <a:prstGeom prst="rect">
            <a:avLst/>
          </a:prstGeom>
        </p:spPr>
      </p:pic>
      <p:pic>
        <p:nvPicPr>
          <p:cNvPr id="21" name="Picture 20" descr="A cartoon of a baby elephant&#10;&#10;Description automatically generated">
            <a:extLst>
              <a:ext uri="{FF2B5EF4-FFF2-40B4-BE49-F238E27FC236}">
                <a16:creationId xmlns:a16="http://schemas.microsoft.com/office/drawing/2014/main" id="{7DA532D3-449E-47F6-92D3-8594DFD2B63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7645" y="1962130"/>
            <a:ext cx="1238842" cy="1318904"/>
          </a:xfrm>
          <a:prstGeom prst="rect">
            <a:avLst/>
          </a:prstGeom>
        </p:spPr>
      </p:pic>
      <p:pic>
        <p:nvPicPr>
          <p:cNvPr id="23" name="Picture 22" descr="Cartoon tiger with green eyes&#10;&#10;Description automatically generated">
            <a:extLst>
              <a:ext uri="{FF2B5EF4-FFF2-40B4-BE49-F238E27FC236}">
                <a16:creationId xmlns:a16="http://schemas.microsoft.com/office/drawing/2014/main" id="{F5055A25-2188-E1FD-AC02-3FE5C0C0EC3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883" y="303097"/>
            <a:ext cx="1480457" cy="1480457"/>
          </a:xfrm>
          <a:prstGeom prst="rect">
            <a:avLst/>
          </a:prstGeom>
        </p:spPr>
      </p:pic>
      <p:pic>
        <p:nvPicPr>
          <p:cNvPr id="25" name="Picture 24" descr="A cartoon of a lion&#10;&#10;Description automatically generated">
            <a:extLst>
              <a:ext uri="{FF2B5EF4-FFF2-40B4-BE49-F238E27FC236}">
                <a16:creationId xmlns:a16="http://schemas.microsoft.com/office/drawing/2014/main" id="{A2699A3C-02F2-44AA-C0F1-2B1B812C32D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47243" y="3676111"/>
            <a:ext cx="1996122" cy="1480457"/>
          </a:xfrm>
          <a:prstGeom prst="rect">
            <a:avLst/>
          </a:prstGeom>
        </p:spPr>
      </p:pic>
      <p:pic>
        <p:nvPicPr>
          <p:cNvPr id="29" name="Picture 28" descr="A cartoon of a snake&#10;&#10;Description automatically generated">
            <a:extLst>
              <a:ext uri="{FF2B5EF4-FFF2-40B4-BE49-F238E27FC236}">
                <a16:creationId xmlns:a16="http://schemas.microsoft.com/office/drawing/2014/main" id="{12FAEA90-A62D-E8FC-3504-9153877A8771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b="7461"/>
          <a:stretch/>
        </p:blipFill>
        <p:spPr>
          <a:xfrm>
            <a:off x="3494852" y="1925634"/>
            <a:ext cx="1270831" cy="1318904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C36D449-7F73-06EF-7C06-CF7C0517ABE2}"/>
              </a:ext>
            </a:extLst>
          </p:cNvPr>
          <p:cNvGraphicFramePr>
            <a:graphicFrameLocks noGrp="1"/>
          </p:cNvGraphicFramePr>
          <p:nvPr/>
        </p:nvGraphicFramePr>
        <p:xfrm>
          <a:off x="134054" y="216968"/>
          <a:ext cx="5177156" cy="31825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88578">
                  <a:extLst>
                    <a:ext uri="{9D8B030D-6E8A-4147-A177-3AD203B41FA5}">
                      <a16:colId xmlns:a16="http://schemas.microsoft.com/office/drawing/2014/main" val="75366740"/>
                    </a:ext>
                  </a:extLst>
                </a:gridCol>
                <a:gridCol w="2588578">
                  <a:extLst>
                    <a:ext uri="{9D8B030D-6E8A-4147-A177-3AD203B41FA5}">
                      <a16:colId xmlns:a16="http://schemas.microsoft.com/office/drawing/2014/main" val="3245869613"/>
                    </a:ext>
                  </a:extLst>
                </a:gridCol>
              </a:tblGrid>
              <a:tr h="159128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717185"/>
                  </a:ext>
                </a:extLst>
              </a:tr>
              <a:tr h="159128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303490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46F0DCF-A09C-2DBE-F91C-C3121668613A}"/>
              </a:ext>
            </a:extLst>
          </p:cNvPr>
          <p:cNvGraphicFramePr>
            <a:graphicFrameLocks noGrp="1"/>
          </p:cNvGraphicFramePr>
          <p:nvPr/>
        </p:nvGraphicFramePr>
        <p:xfrm>
          <a:off x="134054" y="3591708"/>
          <a:ext cx="5177156" cy="31825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88578">
                  <a:extLst>
                    <a:ext uri="{9D8B030D-6E8A-4147-A177-3AD203B41FA5}">
                      <a16:colId xmlns:a16="http://schemas.microsoft.com/office/drawing/2014/main" val="75366740"/>
                    </a:ext>
                  </a:extLst>
                </a:gridCol>
                <a:gridCol w="2588578">
                  <a:extLst>
                    <a:ext uri="{9D8B030D-6E8A-4147-A177-3AD203B41FA5}">
                      <a16:colId xmlns:a16="http://schemas.microsoft.com/office/drawing/2014/main" val="3245869613"/>
                    </a:ext>
                  </a:extLst>
                </a:gridCol>
              </a:tblGrid>
              <a:tr h="159128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717185"/>
                  </a:ext>
                </a:extLst>
              </a:tr>
              <a:tr h="159128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303490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3AC0DAE-79A8-EF77-9A00-424D71B6A6B7}"/>
              </a:ext>
            </a:extLst>
          </p:cNvPr>
          <p:cNvGraphicFramePr>
            <a:graphicFrameLocks noGrp="1"/>
          </p:cNvGraphicFramePr>
          <p:nvPr/>
        </p:nvGraphicFramePr>
        <p:xfrm>
          <a:off x="5537903" y="3591708"/>
          <a:ext cx="5177156" cy="31825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88578">
                  <a:extLst>
                    <a:ext uri="{9D8B030D-6E8A-4147-A177-3AD203B41FA5}">
                      <a16:colId xmlns:a16="http://schemas.microsoft.com/office/drawing/2014/main" val="75366740"/>
                    </a:ext>
                  </a:extLst>
                </a:gridCol>
                <a:gridCol w="2588578">
                  <a:extLst>
                    <a:ext uri="{9D8B030D-6E8A-4147-A177-3AD203B41FA5}">
                      <a16:colId xmlns:a16="http://schemas.microsoft.com/office/drawing/2014/main" val="3245869613"/>
                    </a:ext>
                  </a:extLst>
                </a:gridCol>
              </a:tblGrid>
              <a:tr h="159128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717185"/>
                  </a:ext>
                </a:extLst>
              </a:tr>
              <a:tr h="159128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303490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75D9E5C3-9B3A-C0B6-F177-E5783EF6D343}"/>
              </a:ext>
            </a:extLst>
          </p:cNvPr>
          <p:cNvGraphicFramePr>
            <a:graphicFrameLocks noGrp="1"/>
          </p:cNvGraphicFramePr>
          <p:nvPr/>
        </p:nvGraphicFramePr>
        <p:xfrm>
          <a:off x="5537903" y="216968"/>
          <a:ext cx="5177156" cy="31825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88578">
                  <a:extLst>
                    <a:ext uri="{9D8B030D-6E8A-4147-A177-3AD203B41FA5}">
                      <a16:colId xmlns:a16="http://schemas.microsoft.com/office/drawing/2014/main" val="75366740"/>
                    </a:ext>
                  </a:extLst>
                </a:gridCol>
                <a:gridCol w="2588578">
                  <a:extLst>
                    <a:ext uri="{9D8B030D-6E8A-4147-A177-3AD203B41FA5}">
                      <a16:colId xmlns:a16="http://schemas.microsoft.com/office/drawing/2014/main" val="3245869613"/>
                    </a:ext>
                  </a:extLst>
                </a:gridCol>
              </a:tblGrid>
              <a:tr h="159128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717185"/>
                  </a:ext>
                </a:extLst>
              </a:tr>
              <a:tr h="159128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303490"/>
                  </a:ext>
                </a:extLst>
              </a:tr>
            </a:tbl>
          </a:graphicData>
        </a:graphic>
      </p:graphicFrame>
      <p:pic>
        <p:nvPicPr>
          <p:cNvPr id="14" name="Picture 13" descr="A cartoon of a sheep&#10;&#10;Description automatically generated">
            <a:extLst>
              <a:ext uri="{FF2B5EF4-FFF2-40B4-BE49-F238E27FC236}">
                <a16:creationId xmlns:a16="http://schemas.microsoft.com/office/drawing/2014/main" id="{F326ABE1-751C-AA37-7141-C3F9C0F90B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93976" y="1971286"/>
            <a:ext cx="1302657" cy="1302657"/>
          </a:xfrm>
          <a:prstGeom prst="rect">
            <a:avLst/>
          </a:prstGeom>
        </p:spPr>
      </p:pic>
      <p:pic>
        <p:nvPicPr>
          <p:cNvPr id="16" name="Picture 15" descr="Cartoon tiger with green eyes&#10;&#10;Description automatically generated">
            <a:extLst>
              <a:ext uri="{FF2B5EF4-FFF2-40B4-BE49-F238E27FC236}">
                <a16:creationId xmlns:a16="http://schemas.microsoft.com/office/drawing/2014/main" id="{88208885-3E66-F791-979B-AEC4D9FEDDF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48384" y="227706"/>
            <a:ext cx="1480457" cy="1480457"/>
          </a:xfrm>
          <a:prstGeom prst="rect">
            <a:avLst/>
          </a:prstGeom>
        </p:spPr>
      </p:pic>
      <p:pic>
        <p:nvPicPr>
          <p:cNvPr id="18" name="Picture 17" descr="A cartoon of a chicken&#10;&#10;Description automatically generated">
            <a:extLst>
              <a:ext uri="{FF2B5EF4-FFF2-40B4-BE49-F238E27FC236}">
                <a16:creationId xmlns:a16="http://schemas.microsoft.com/office/drawing/2014/main" id="{36B286F4-0EB7-24CD-3D57-2DA798DFE0E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4886" y="3676111"/>
            <a:ext cx="1082449" cy="1419605"/>
          </a:xfrm>
          <a:prstGeom prst="rect">
            <a:avLst/>
          </a:prstGeom>
        </p:spPr>
      </p:pic>
      <p:pic>
        <p:nvPicPr>
          <p:cNvPr id="20" name="Picture 19" descr="A cartoon of a snake&#10;&#10;Description automatically generated">
            <a:extLst>
              <a:ext uri="{FF2B5EF4-FFF2-40B4-BE49-F238E27FC236}">
                <a16:creationId xmlns:a16="http://schemas.microsoft.com/office/drawing/2014/main" id="{6C87099C-765A-E8A1-997D-7B878D6E95E1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b="7461"/>
          <a:stretch/>
        </p:blipFill>
        <p:spPr>
          <a:xfrm>
            <a:off x="6240933" y="3692321"/>
            <a:ext cx="1270831" cy="1318904"/>
          </a:xfrm>
          <a:prstGeom prst="rect">
            <a:avLst/>
          </a:prstGeom>
        </p:spPr>
      </p:pic>
      <p:pic>
        <p:nvPicPr>
          <p:cNvPr id="22" name="Picture 21" descr="A cartoon of a cow&#10;&#10;Description automatically generated">
            <a:extLst>
              <a:ext uri="{FF2B5EF4-FFF2-40B4-BE49-F238E27FC236}">
                <a16:creationId xmlns:a16="http://schemas.microsoft.com/office/drawing/2014/main" id="{86933138-6DA6-AE60-95CC-8B8A678898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648" y="2036815"/>
            <a:ext cx="1784923" cy="1169533"/>
          </a:xfrm>
          <a:prstGeom prst="rect">
            <a:avLst/>
          </a:prstGeom>
        </p:spPr>
      </p:pic>
      <p:pic>
        <p:nvPicPr>
          <p:cNvPr id="24" name="Picture 23" descr="A cartoon of a horse&#10;&#10;Description automatically generated">
            <a:extLst>
              <a:ext uri="{FF2B5EF4-FFF2-40B4-BE49-F238E27FC236}">
                <a16:creationId xmlns:a16="http://schemas.microsoft.com/office/drawing/2014/main" id="{71893C2F-84B6-396A-74BC-5317C1CE32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7645" y="353932"/>
            <a:ext cx="1346427" cy="1410542"/>
          </a:xfrm>
          <a:prstGeom prst="rect">
            <a:avLst/>
          </a:prstGeom>
        </p:spPr>
      </p:pic>
      <p:pic>
        <p:nvPicPr>
          <p:cNvPr id="26" name="Picture 2" descr="20,300+ Mouth Talking Stock Illustrations, Royalty-Free Vector Graphics &amp; Clip  Art - iStock | Close up mouth talking, Man mouth talking, Hand mouth talking">
            <a:extLst>
              <a:ext uri="{FF2B5EF4-FFF2-40B4-BE49-F238E27FC236}">
                <a16:creationId xmlns:a16="http://schemas.microsoft.com/office/drawing/2014/main" id="{197ABCC6-C638-9324-B08D-DA448FD370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1560" y="216968"/>
            <a:ext cx="911679" cy="911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82333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7976-7214-C969-1E41-77BF56E94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Cyfarwyddiadau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1495E9-8C94-D3F6-2FE3-5F18D4CD943B}"/>
              </a:ext>
            </a:extLst>
          </p:cNvPr>
          <p:cNvSpPr txBox="1"/>
          <p:nvPr/>
        </p:nvSpPr>
        <p:spPr>
          <a:xfrm>
            <a:off x="838199" y="1690688"/>
            <a:ext cx="10953307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Rydw i eisiau i chi chwarae gêm i ymarfer. Mae rhaid i chi chwarae gyda phartner, gwnewch chi ddewis eich partner pan rydych chi’n casglu ffon enw. Byddwch chi’n cael cerdyn, a ofyn y cwestiwn eich partner chi ‘</a:t>
            </a:r>
            <a:r>
              <a:rPr kumimoji="0" lang="cy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oes </a:t>
            </a:r>
            <a:r>
              <a:rPr kumimoji="0" lang="cy-GB" sz="1800" b="0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	</a:t>
            </a:r>
            <a:r>
              <a:rPr kumimoji="0" lang="cy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gyda ti?’. 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Edrychwch ar eich cerdyn chi, ac atebwch y cwestiwn. Cewch chi’n defnyddio the patrwm iaith heddiw. Peidiwch â phoeni, defnyddiwch y mat iaith i helpu chi.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Cofiwch, mae rhaid i chi chwarae yn dawel achos bydd y dosbarth yn gweithio ar bethau gwahanol.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Bydda i’n cerdded o gwmpas y dosbarth, hoffwn i glywed eich defnyddio’r patrwm heddiw – dim ond siarad yn Gymraeg gyda gweithgaredd hwn. Roeddwn i’n meddwl eich bod chi’n wych tro diwethaf pan wnaethoch chi weithgaredd fel hwn.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Gofynnwch eich ffrindiau i helpu i chi os dydych chi ddim yn deall y gweithgaredd.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Peidiwch â chweryla a dim twyllo. Chwarae yn deg gyda’ch gilydd!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OND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Gwnewch eich gorau glas, blant! Rydw i’n falch i chi. Pwy sy’n mynd i ennill?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6" name="Picture 2" descr="20,300+ Mouth Talking Stock Illustrations, Royalty-Free Vector Graphics &amp; Clip  Art - iStock | Close up mouth talking, Man mouth talking, Hand mouth talking">
            <a:extLst>
              <a:ext uri="{FF2B5EF4-FFF2-40B4-BE49-F238E27FC236}">
                <a16:creationId xmlns:a16="http://schemas.microsoft.com/office/drawing/2014/main" id="{2F01DAA2-92B8-9B52-7395-53FA71EDFC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1560" y="216968"/>
            <a:ext cx="911679" cy="911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93258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0DF2669-593C-5C51-4F92-DDB8F3F88284}"/>
              </a:ext>
            </a:extLst>
          </p:cNvPr>
          <p:cNvSpPr/>
          <p:nvPr/>
        </p:nvSpPr>
        <p:spPr>
          <a:xfrm>
            <a:off x="207200" y="4466785"/>
            <a:ext cx="5061490" cy="190943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 </a:t>
            </a:r>
            <a:r>
              <a:rPr kumimoji="0" lang="cy-GB" sz="2000" b="1" i="0" u="sng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</a:t>
            </a:r>
            <a:r>
              <a:rPr kumimoji="0" lang="cy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gyda ti?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4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✓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Oes, mae </a:t>
            </a:r>
            <a:r>
              <a:rPr kumimoji="0" lang="cy-GB" sz="2000" b="1" i="0" u="sng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 fi. 	     </a:t>
            </a:r>
            <a:endParaRPr kumimoji="0" lang="cy-GB" sz="2000" b="0" i="1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Nac oes, does dim </a:t>
            </a:r>
            <a:r>
              <a:rPr kumimoji="0" lang="cy-GB" sz="2000" b="0" i="0" u="sng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          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gyda fi. </a:t>
            </a:r>
            <a:r>
              <a:rPr kumimoji="0" lang="cy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endParaRPr kumimoji="0" lang="en-GB" sz="2000" b="1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2" descr="20,300+ Mouth Talking Stock Illustrations, Royalty-Free Vector Graphics &amp; Clip  Art - iStock | Close up mouth talking, Man mouth talking, Hand mouth talking">
            <a:extLst>
              <a:ext uri="{FF2B5EF4-FFF2-40B4-BE49-F238E27FC236}">
                <a16:creationId xmlns:a16="http://schemas.microsoft.com/office/drawing/2014/main" id="{F7E4CBA3-AC3B-AFC4-C18B-3BE7D22E75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81" t="10638" r="21469" b="9124"/>
          <a:stretch/>
        </p:blipFill>
        <p:spPr bwMode="auto">
          <a:xfrm>
            <a:off x="4515892" y="481783"/>
            <a:ext cx="576943" cy="868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1558137-ED25-4B16-42A0-C32D647664BF}"/>
              </a:ext>
            </a:extLst>
          </p:cNvPr>
          <p:cNvSpPr/>
          <p:nvPr/>
        </p:nvSpPr>
        <p:spPr>
          <a:xfrm>
            <a:off x="283398" y="287033"/>
            <a:ext cx="3989829" cy="116515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5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Anifeiliaid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3A80816-784B-2E03-4D8A-5E6C07DC2276}"/>
              </a:ext>
            </a:extLst>
          </p:cNvPr>
          <p:cNvGraphicFramePr>
            <a:graphicFrameLocks noGrp="1"/>
          </p:cNvGraphicFramePr>
          <p:nvPr/>
        </p:nvGraphicFramePr>
        <p:xfrm>
          <a:off x="207199" y="1691119"/>
          <a:ext cx="5061490" cy="24127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2298">
                  <a:extLst>
                    <a:ext uri="{9D8B030D-6E8A-4147-A177-3AD203B41FA5}">
                      <a16:colId xmlns:a16="http://schemas.microsoft.com/office/drawing/2014/main" val="2081135487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360650678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954253478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862644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343853"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Ceffyl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Buwch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Dafad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Mochyn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Iâr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  <a:tr h="862446"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1522504"/>
                  </a:ext>
                </a:extLst>
              </a:tr>
              <a:tr h="34385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Cangarŵ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Eliffant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Teigr</a:t>
                      </a: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Llew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Neidr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6810103"/>
                  </a:ext>
                </a:extLst>
              </a:tr>
            </a:tbl>
          </a:graphicData>
        </a:graphic>
      </p:graphicFrame>
      <p:pic>
        <p:nvPicPr>
          <p:cNvPr id="8" name="Picture 7" descr="A cartoon of a horse&#10;&#10;Description automatically generated">
            <a:extLst>
              <a:ext uri="{FF2B5EF4-FFF2-40B4-BE49-F238E27FC236}">
                <a16:creationId xmlns:a16="http://schemas.microsoft.com/office/drawing/2014/main" id="{489C519F-4010-C6CE-0709-9FB9F43FD4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38" y="1793096"/>
            <a:ext cx="560384" cy="587069"/>
          </a:xfrm>
          <a:prstGeom prst="rect">
            <a:avLst/>
          </a:prstGeom>
        </p:spPr>
      </p:pic>
      <p:pic>
        <p:nvPicPr>
          <p:cNvPr id="9" name="Picture 8" descr="A cartoon of a cow&#10;&#10;Description automatically generated">
            <a:extLst>
              <a:ext uri="{FF2B5EF4-FFF2-40B4-BE49-F238E27FC236}">
                <a16:creationId xmlns:a16="http://schemas.microsoft.com/office/drawing/2014/main" id="{69428EFB-A064-C4FF-8195-2E83A2EB9D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81431" y="1924065"/>
            <a:ext cx="737567" cy="483275"/>
          </a:xfrm>
          <a:prstGeom prst="rect">
            <a:avLst/>
          </a:prstGeom>
        </p:spPr>
      </p:pic>
      <p:pic>
        <p:nvPicPr>
          <p:cNvPr id="10" name="Picture 9" descr="A cartoon of a sheep&#10;&#10;Description automatically generated">
            <a:extLst>
              <a:ext uri="{FF2B5EF4-FFF2-40B4-BE49-F238E27FC236}">
                <a16:creationId xmlns:a16="http://schemas.microsoft.com/office/drawing/2014/main" id="{03C2E8DC-76FE-874D-35F1-E7B70244D3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598" y="1834448"/>
            <a:ext cx="628422" cy="628422"/>
          </a:xfrm>
          <a:prstGeom prst="rect">
            <a:avLst/>
          </a:prstGeom>
        </p:spPr>
      </p:pic>
      <p:pic>
        <p:nvPicPr>
          <p:cNvPr id="11" name="Picture 10" descr="A pink pig with a white background&#10;&#10;Description automatically generated">
            <a:extLst>
              <a:ext uri="{FF2B5EF4-FFF2-40B4-BE49-F238E27FC236}">
                <a16:creationId xmlns:a16="http://schemas.microsoft.com/office/drawing/2014/main" id="{E7A06DD1-D961-1A70-C631-FFA05E02C0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06199" y="1924065"/>
            <a:ext cx="634970" cy="483275"/>
          </a:xfrm>
          <a:prstGeom prst="rect">
            <a:avLst/>
          </a:prstGeom>
        </p:spPr>
      </p:pic>
      <p:pic>
        <p:nvPicPr>
          <p:cNvPr id="12" name="Picture 11" descr="A cartoon of a chicken&#10;&#10;Description automatically generated">
            <a:extLst>
              <a:ext uri="{FF2B5EF4-FFF2-40B4-BE49-F238E27FC236}">
                <a16:creationId xmlns:a16="http://schemas.microsoft.com/office/drawing/2014/main" id="{B87AA232-00A7-FFDD-280A-CE178F0B9EF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54261" y="1854604"/>
            <a:ext cx="591580" cy="659247"/>
          </a:xfrm>
          <a:prstGeom prst="rect">
            <a:avLst/>
          </a:prstGeom>
        </p:spPr>
      </p:pic>
      <p:pic>
        <p:nvPicPr>
          <p:cNvPr id="13" name="Picture 12" descr="Cartoon kangaroo with blue eyes&#10;&#10;Description automatically generated">
            <a:extLst>
              <a:ext uri="{FF2B5EF4-FFF2-40B4-BE49-F238E27FC236}">
                <a16:creationId xmlns:a16="http://schemas.microsoft.com/office/drawing/2014/main" id="{7645E7E8-8FDD-F7BC-0DBA-4C5C2ED6D5FC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5555"/>
          <a:stretch/>
        </p:blipFill>
        <p:spPr>
          <a:xfrm>
            <a:off x="283398" y="3084109"/>
            <a:ext cx="643250" cy="607514"/>
          </a:xfrm>
          <a:prstGeom prst="rect">
            <a:avLst/>
          </a:prstGeom>
        </p:spPr>
      </p:pic>
      <p:pic>
        <p:nvPicPr>
          <p:cNvPr id="14" name="Picture 13" descr="A cartoon of a baby elephant&#10;&#10;Description automatically generated">
            <a:extLst>
              <a:ext uri="{FF2B5EF4-FFF2-40B4-BE49-F238E27FC236}">
                <a16:creationId xmlns:a16="http://schemas.microsoft.com/office/drawing/2014/main" id="{3C16BC82-D5AD-998C-DB78-2EC6971BA58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13320" y="3084109"/>
            <a:ext cx="542833" cy="577914"/>
          </a:xfrm>
          <a:prstGeom prst="rect">
            <a:avLst/>
          </a:prstGeom>
        </p:spPr>
      </p:pic>
      <p:pic>
        <p:nvPicPr>
          <p:cNvPr id="15" name="Picture 14" descr="Cartoon tiger with green eyes&#10;&#10;Description automatically generated">
            <a:extLst>
              <a:ext uri="{FF2B5EF4-FFF2-40B4-BE49-F238E27FC236}">
                <a16:creationId xmlns:a16="http://schemas.microsoft.com/office/drawing/2014/main" id="{DB9F70F9-689C-1347-0E53-A13092175FE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42825" y="3069309"/>
            <a:ext cx="607514" cy="607514"/>
          </a:xfrm>
          <a:prstGeom prst="rect">
            <a:avLst/>
          </a:prstGeom>
        </p:spPr>
      </p:pic>
      <p:pic>
        <p:nvPicPr>
          <p:cNvPr id="16" name="Picture 15" descr="A cartoon of a lion&#10;&#10;Description automatically generated">
            <a:extLst>
              <a:ext uri="{FF2B5EF4-FFF2-40B4-BE49-F238E27FC236}">
                <a16:creationId xmlns:a16="http://schemas.microsoft.com/office/drawing/2014/main" id="{1C6C33AC-E2B5-29A4-D13E-0459DCC5F8E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14123" y="3018794"/>
            <a:ext cx="819122" cy="607515"/>
          </a:xfrm>
          <a:prstGeom prst="rect">
            <a:avLst/>
          </a:prstGeom>
        </p:spPr>
      </p:pic>
      <p:pic>
        <p:nvPicPr>
          <p:cNvPr id="17" name="Picture 16" descr="A cartoon of a snake&#10;&#10;Description automatically generated">
            <a:extLst>
              <a:ext uri="{FF2B5EF4-FFF2-40B4-BE49-F238E27FC236}">
                <a16:creationId xmlns:a16="http://schemas.microsoft.com/office/drawing/2014/main" id="{36571C27-145E-B39E-80C2-E8CB4763B560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b="7461"/>
          <a:stretch/>
        </p:blipFill>
        <p:spPr>
          <a:xfrm>
            <a:off x="4454261" y="3026970"/>
            <a:ext cx="578810" cy="600705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E57A0533-2CF9-E669-3F30-A809C116DFD0}"/>
              </a:ext>
            </a:extLst>
          </p:cNvPr>
          <p:cNvSpPr/>
          <p:nvPr/>
        </p:nvSpPr>
        <p:spPr>
          <a:xfrm>
            <a:off x="6745446" y="4466785"/>
            <a:ext cx="5061490" cy="190943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 </a:t>
            </a:r>
            <a:r>
              <a:rPr kumimoji="0" lang="cy-GB" sz="2000" b="1" i="0" u="sng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</a:t>
            </a:r>
            <a:r>
              <a:rPr kumimoji="0" lang="cy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gyda ti?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14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✓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Oes, mae </a:t>
            </a:r>
            <a:r>
              <a:rPr kumimoji="0" lang="cy-GB" sz="2000" b="1" i="0" u="sng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 fi. 	     </a:t>
            </a:r>
            <a:endParaRPr kumimoji="0" lang="cy-GB" sz="2000" b="0" i="1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Nac oes, does dim </a:t>
            </a:r>
            <a:r>
              <a:rPr kumimoji="0" lang="cy-GB" sz="2000" b="0" i="0" u="sng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          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gyda fi. </a:t>
            </a:r>
            <a:r>
              <a:rPr kumimoji="0" lang="cy-GB" sz="20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endParaRPr kumimoji="0" lang="en-GB" sz="2000" b="1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4" name="Picture 2" descr="20,300+ Mouth Talking Stock Illustrations, Royalty-Free Vector Graphics &amp; Clip  Art - iStock | Close up mouth talking, Man mouth talking, Hand mouth talking">
            <a:extLst>
              <a:ext uri="{FF2B5EF4-FFF2-40B4-BE49-F238E27FC236}">
                <a16:creationId xmlns:a16="http://schemas.microsoft.com/office/drawing/2014/main" id="{2B2863AF-1C9E-FAD4-4CFC-1507C94FF0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81" t="10638" r="21469" b="9124"/>
          <a:stretch/>
        </p:blipFill>
        <p:spPr bwMode="auto">
          <a:xfrm>
            <a:off x="11054138" y="481783"/>
            <a:ext cx="576943" cy="868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D0A036F-A1C5-60D1-3B16-C512D54B70D0}"/>
              </a:ext>
            </a:extLst>
          </p:cNvPr>
          <p:cNvSpPr/>
          <p:nvPr/>
        </p:nvSpPr>
        <p:spPr>
          <a:xfrm>
            <a:off x="6821644" y="287033"/>
            <a:ext cx="3989829" cy="116515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54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Anifeiliaid</a:t>
            </a:r>
          </a:p>
        </p:txBody>
      </p:sp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D0AEA61F-F6A8-364B-48D7-E8F2090A6A87}"/>
              </a:ext>
            </a:extLst>
          </p:cNvPr>
          <p:cNvGraphicFramePr>
            <a:graphicFrameLocks noGrp="1"/>
          </p:cNvGraphicFramePr>
          <p:nvPr/>
        </p:nvGraphicFramePr>
        <p:xfrm>
          <a:off x="6745445" y="1691119"/>
          <a:ext cx="5061490" cy="24127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2298">
                  <a:extLst>
                    <a:ext uri="{9D8B030D-6E8A-4147-A177-3AD203B41FA5}">
                      <a16:colId xmlns:a16="http://schemas.microsoft.com/office/drawing/2014/main" val="2081135487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360650678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954253478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1012298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862644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343853"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Ceffyl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Buwch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Dafad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Mochyn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Iâr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  <a:tr h="862446"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1522504"/>
                  </a:ext>
                </a:extLst>
              </a:tr>
              <a:tr h="34385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Cangarŵ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Eliffant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Teigr</a:t>
                      </a: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Llew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Neidr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6810103"/>
                  </a:ext>
                </a:extLst>
              </a:tr>
            </a:tbl>
          </a:graphicData>
        </a:graphic>
      </p:graphicFrame>
      <p:pic>
        <p:nvPicPr>
          <p:cNvPr id="27" name="Picture 26" descr="A cartoon of a horse&#10;&#10;Description automatically generated">
            <a:extLst>
              <a:ext uri="{FF2B5EF4-FFF2-40B4-BE49-F238E27FC236}">
                <a16:creationId xmlns:a16="http://schemas.microsoft.com/office/drawing/2014/main" id="{62FD2FAD-ACFA-53C6-98A4-8DC950C0EB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6684" y="1793096"/>
            <a:ext cx="560384" cy="587069"/>
          </a:xfrm>
          <a:prstGeom prst="rect">
            <a:avLst/>
          </a:prstGeom>
        </p:spPr>
      </p:pic>
      <p:pic>
        <p:nvPicPr>
          <p:cNvPr id="28" name="Picture 27" descr="A cartoon of a cow&#10;&#10;Description automatically generated">
            <a:extLst>
              <a:ext uri="{FF2B5EF4-FFF2-40B4-BE49-F238E27FC236}">
                <a16:creationId xmlns:a16="http://schemas.microsoft.com/office/drawing/2014/main" id="{E90AF50D-5BC9-C03C-37DB-0885CE0285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9677" y="1924065"/>
            <a:ext cx="737567" cy="483275"/>
          </a:xfrm>
          <a:prstGeom prst="rect">
            <a:avLst/>
          </a:prstGeom>
        </p:spPr>
      </p:pic>
      <p:pic>
        <p:nvPicPr>
          <p:cNvPr id="29" name="Picture 28" descr="A cartoon of a sheep&#10;&#10;Description automatically generated">
            <a:extLst>
              <a:ext uri="{FF2B5EF4-FFF2-40B4-BE49-F238E27FC236}">
                <a16:creationId xmlns:a16="http://schemas.microsoft.com/office/drawing/2014/main" id="{90875A01-838D-1892-4067-C81521FE61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3844" y="1834448"/>
            <a:ext cx="628422" cy="628422"/>
          </a:xfrm>
          <a:prstGeom prst="rect">
            <a:avLst/>
          </a:prstGeom>
        </p:spPr>
      </p:pic>
      <p:pic>
        <p:nvPicPr>
          <p:cNvPr id="30" name="Picture 29" descr="A pink pig with a white background&#10;&#10;Description automatically generated">
            <a:extLst>
              <a:ext uri="{FF2B5EF4-FFF2-40B4-BE49-F238E27FC236}">
                <a16:creationId xmlns:a16="http://schemas.microsoft.com/office/drawing/2014/main" id="{1213CD1C-DAA8-576A-8583-E7673B75013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44445" y="1924065"/>
            <a:ext cx="634970" cy="483275"/>
          </a:xfrm>
          <a:prstGeom prst="rect">
            <a:avLst/>
          </a:prstGeom>
        </p:spPr>
      </p:pic>
      <p:pic>
        <p:nvPicPr>
          <p:cNvPr id="31" name="Picture 30" descr="A cartoon of a chicken&#10;&#10;Description automatically generated">
            <a:extLst>
              <a:ext uri="{FF2B5EF4-FFF2-40B4-BE49-F238E27FC236}">
                <a16:creationId xmlns:a16="http://schemas.microsoft.com/office/drawing/2014/main" id="{5686AA8F-7952-0055-E5B8-E33D4E91F32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92507" y="1854604"/>
            <a:ext cx="591580" cy="659247"/>
          </a:xfrm>
          <a:prstGeom prst="rect">
            <a:avLst/>
          </a:prstGeom>
        </p:spPr>
      </p:pic>
      <p:pic>
        <p:nvPicPr>
          <p:cNvPr id="32" name="Picture 31" descr="Cartoon kangaroo with blue eyes&#10;&#10;Description automatically generated">
            <a:extLst>
              <a:ext uri="{FF2B5EF4-FFF2-40B4-BE49-F238E27FC236}">
                <a16:creationId xmlns:a16="http://schemas.microsoft.com/office/drawing/2014/main" id="{005339B6-941E-A172-1B8F-39B64CF2A3E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5555"/>
          <a:stretch/>
        </p:blipFill>
        <p:spPr>
          <a:xfrm>
            <a:off x="6821644" y="3084109"/>
            <a:ext cx="643250" cy="607514"/>
          </a:xfrm>
          <a:prstGeom prst="rect">
            <a:avLst/>
          </a:prstGeom>
        </p:spPr>
      </p:pic>
      <p:pic>
        <p:nvPicPr>
          <p:cNvPr id="33" name="Picture 32" descr="A cartoon of a baby elephant&#10;&#10;Description automatically generated">
            <a:extLst>
              <a:ext uri="{FF2B5EF4-FFF2-40B4-BE49-F238E27FC236}">
                <a16:creationId xmlns:a16="http://schemas.microsoft.com/office/drawing/2014/main" id="{8716BF69-2426-1315-E31B-F2EBADE4BEF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51566" y="3084109"/>
            <a:ext cx="542833" cy="577914"/>
          </a:xfrm>
          <a:prstGeom prst="rect">
            <a:avLst/>
          </a:prstGeom>
        </p:spPr>
      </p:pic>
      <p:pic>
        <p:nvPicPr>
          <p:cNvPr id="34" name="Picture 33" descr="Cartoon tiger with green eyes&#10;&#10;Description automatically generated">
            <a:extLst>
              <a:ext uri="{FF2B5EF4-FFF2-40B4-BE49-F238E27FC236}">
                <a16:creationId xmlns:a16="http://schemas.microsoft.com/office/drawing/2014/main" id="{66FA7135-756D-6917-D37C-285FDB74114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981071" y="3069309"/>
            <a:ext cx="607514" cy="607514"/>
          </a:xfrm>
          <a:prstGeom prst="rect">
            <a:avLst/>
          </a:prstGeom>
        </p:spPr>
      </p:pic>
      <p:pic>
        <p:nvPicPr>
          <p:cNvPr id="35" name="Picture 34" descr="A cartoon of a lion&#10;&#10;Description automatically generated">
            <a:extLst>
              <a:ext uri="{FF2B5EF4-FFF2-40B4-BE49-F238E27FC236}">
                <a16:creationId xmlns:a16="http://schemas.microsoft.com/office/drawing/2014/main" id="{7601CD92-AF1D-6F1C-16E7-63830871820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852369" y="3018794"/>
            <a:ext cx="819122" cy="607515"/>
          </a:xfrm>
          <a:prstGeom prst="rect">
            <a:avLst/>
          </a:prstGeom>
        </p:spPr>
      </p:pic>
      <p:pic>
        <p:nvPicPr>
          <p:cNvPr id="36" name="Picture 35" descr="A cartoon of a snake&#10;&#10;Description automatically generated">
            <a:extLst>
              <a:ext uri="{FF2B5EF4-FFF2-40B4-BE49-F238E27FC236}">
                <a16:creationId xmlns:a16="http://schemas.microsoft.com/office/drawing/2014/main" id="{D6FB9D3D-AA8C-F227-E359-25C3B6EA37B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b="7461"/>
          <a:stretch/>
        </p:blipFill>
        <p:spPr>
          <a:xfrm>
            <a:off x="10992507" y="3026970"/>
            <a:ext cx="578810" cy="600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4884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68D5E1-DE1D-C402-9309-5A00370D4973}"/>
              </a:ext>
            </a:extLst>
          </p:cNvPr>
          <p:cNvGraphicFramePr>
            <a:graphicFrameLocks noGrp="1"/>
          </p:cNvGraphicFramePr>
          <p:nvPr/>
        </p:nvGraphicFramePr>
        <p:xfrm>
          <a:off x="301172" y="3188371"/>
          <a:ext cx="11727540" cy="337783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45508">
                  <a:extLst>
                    <a:ext uri="{9D8B030D-6E8A-4147-A177-3AD203B41FA5}">
                      <a16:colId xmlns:a16="http://schemas.microsoft.com/office/drawing/2014/main" val="2081135487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360650678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954253478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1689109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688722"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1522504"/>
                  </a:ext>
                </a:extLst>
              </a:tr>
            </a:tbl>
          </a:graphicData>
        </a:graphic>
      </p:graphicFrame>
      <p:pic>
        <p:nvPicPr>
          <p:cNvPr id="6" name="Picture 2" descr="20,300+ Mouth Talking Stock Illustrations, Royalty-Free Vector Graphics &amp; Clip  Art - iStock | Close up mouth talking, Man mouth talking, Hand mouth talking">
            <a:extLst>
              <a:ext uri="{FF2B5EF4-FFF2-40B4-BE49-F238E27FC236}">
                <a16:creationId xmlns:a16="http://schemas.microsoft.com/office/drawing/2014/main" id="{4A24F008-3488-A654-2204-400D2FB320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321" y="0"/>
            <a:ext cx="911679" cy="911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5B22B1-C058-8D9E-CA45-D0274540B9F0}"/>
              </a:ext>
            </a:extLst>
          </p:cNvPr>
          <p:cNvSpPr txBox="1"/>
          <p:nvPr/>
        </p:nvSpPr>
        <p:spPr>
          <a:xfrm>
            <a:off x="301172" y="272143"/>
            <a:ext cx="111397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Ychwanegol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Os ydych chi’n hyderus gyda’r gwaith, cewch chi’n gwneud y gwaith ychwanegol gyda’ch gilydd. Mae rhaid i chi chwarae yn barau neu yn grwpiau eto.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Byddych chi angen i dorri’r cardiau allan i’w defnyddio, wedyn dewiswch cerdyn a rhoi’r cerdyn ar eich talcen.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Mae rhaid i chi ddweud ‘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oes </a:t>
            </a:r>
            <a:r>
              <a:rPr kumimoji="0" lang="cy-GB" sz="1600" b="0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		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gyda </a:t>
            </a:r>
            <a:r>
              <a:rPr kumimoji="0" lang="cy-GB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fi?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’ i’ch grŵp. Mae rhaid y grŵp yn dweud y ateb, defnyddiwch y patrwm heddiw - </a:t>
            </a:r>
            <a:r>
              <a:rPr kumimoji="0" lang="cy-GB" sz="1600" b="1" i="0" u="none" strike="noStrike" kern="14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✓ 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neu </a:t>
            </a:r>
            <a:r>
              <a:rPr kumimoji="0" lang="cy-GB" sz="16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Roeddech chi'n anhygoel i weithgaredd hyn tro diwethaf. Peidiwch â chweryla a dim twyllo. Chwarae yn deg gyda’ch gilydd!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9" name="Picture 8" descr="A cartoon of a horse&#10;&#10;Description automatically generated">
            <a:extLst>
              <a:ext uri="{FF2B5EF4-FFF2-40B4-BE49-F238E27FC236}">
                <a16:creationId xmlns:a16="http://schemas.microsoft.com/office/drawing/2014/main" id="{5B85DC9A-D15B-3298-07A4-960745F3B6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973" y="3308114"/>
            <a:ext cx="1346427" cy="1410542"/>
          </a:xfrm>
          <a:prstGeom prst="rect">
            <a:avLst/>
          </a:prstGeom>
        </p:spPr>
      </p:pic>
      <p:pic>
        <p:nvPicPr>
          <p:cNvPr id="11" name="Picture 10" descr="A cartoon of a cow&#10;&#10;Description automatically generated">
            <a:extLst>
              <a:ext uri="{FF2B5EF4-FFF2-40B4-BE49-F238E27FC236}">
                <a16:creationId xmlns:a16="http://schemas.microsoft.com/office/drawing/2014/main" id="{E2AA5E10-BF95-2354-6575-1326437003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092" y="3428618"/>
            <a:ext cx="1784923" cy="1169533"/>
          </a:xfrm>
          <a:prstGeom prst="rect">
            <a:avLst/>
          </a:prstGeom>
        </p:spPr>
      </p:pic>
      <p:pic>
        <p:nvPicPr>
          <p:cNvPr id="13" name="Picture 12" descr="A cartoon of a sheep&#10;&#10;Description automatically generated">
            <a:extLst>
              <a:ext uri="{FF2B5EF4-FFF2-40B4-BE49-F238E27FC236}">
                <a16:creationId xmlns:a16="http://schemas.microsoft.com/office/drawing/2014/main" id="{0F3FD07C-E4E6-BFDB-02C5-044C1C6AD7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44671" y="3398829"/>
            <a:ext cx="1302657" cy="1302657"/>
          </a:xfrm>
          <a:prstGeom prst="rect">
            <a:avLst/>
          </a:prstGeom>
        </p:spPr>
      </p:pic>
      <p:pic>
        <p:nvPicPr>
          <p:cNvPr id="15" name="Picture 14" descr="A pink pig with a white background&#10;&#10;Description automatically generated">
            <a:extLst>
              <a:ext uri="{FF2B5EF4-FFF2-40B4-BE49-F238E27FC236}">
                <a16:creationId xmlns:a16="http://schemas.microsoft.com/office/drawing/2014/main" id="{7DA4E193-2B74-6EFE-CDBE-08F2D589B0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86686" y="3440770"/>
            <a:ext cx="1601334" cy="1218774"/>
          </a:xfrm>
          <a:prstGeom prst="rect">
            <a:avLst/>
          </a:prstGeom>
        </p:spPr>
      </p:pic>
      <p:pic>
        <p:nvPicPr>
          <p:cNvPr id="17" name="Picture 16" descr="A cartoon of a chicken&#10;&#10;Description automatically generated">
            <a:extLst>
              <a:ext uri="{FF2B5EF4-FFF2-40B4-BE49-F238E27FC236}">
                <a16:creationId xmlns:a16="http://schemas.microsoft.com/office/drawing/2014/main" id="{AFDA0784-7DA1-8A27-9076-BEE3619FDD5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97872" y="3340354"/>
            <a:ext cx="1082449" cy="1419605"/>
          </a:xfrm>
          <a:prstGeom prst="rect">
            <a:avLst/>
          </a:prstGeom>
        </p:spPr>
      </p:pic>
      <p:pic>
        <p:nvPicPr>
          <p:cNvPr id="19" name="Picture 18" descr="Cartoon kangaroo with blue eyes&#10;&#10;Description automatically generated">
            <a:extLst>
              <a:ext uri="{FF2B5EF4-FFF2-40B4-BE49-F238E27FC236}">
                <a16:creationId xmlns:a16="http://schemas.microsoft.com/office/drawing/2014/main" id="{761527D7-78D9-9ACB-757E-799F1A0E377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5555"/>
          <a:stretch/>
        </p:blipFill>
        <p:spPr>
          <a:xfrm>
            <a:off x="432227" y="4874986"/>
            <a:ext cx="1625173" cy="1534886"/>
          </a:xfrm>
          <a:prstGeom prst="rect">
            <a:avLst/>
          </a:prstGeom>
        </p:spPr>
      </p:pic>
      <p:pic>
        <p:nvPicPr>
          <p:cNvPr id="21" name="Picture 20" descr="A cartoon of a baby elephant&#10;&#10;Description automatically generated">
            <a:extLst>
              <a:ext uri="{FF2B5EF4-FFF2-40B4-BE49-F238E27FC236}">
                <a16:creationId xmlns:a16="http://schemas.microsoft.com/office/drawing/2014/main" id="{7DA532D3-449E-47F6-92D3-8594DFD2B63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93132" y="5113880"/>
            <a:ext cx="1238842" cy="1318904"/>
          </a:xfrm>
          <a:prstGeom prst="rect">
            <a:avLst/>
          </a:prstGeom>
        </p:spPr>
      </p:pic>
      <p:pic>
        <p:nvPicPr>
          <p:cNvPr id="23" name="Picture 22" descr="Cartoon tiger with green eyes&#10;&#10;Description automatically generated">
            <a:extLst>
              <a:ext uri="{FF2B5EF4-FFF2-40B4-BE49-F238E27FC236}">
                <a16:creationId xmlns:a16="http://schemas.microsoft.com/office/drawing/2014/main" id="{F5055A25-2188-E1FD-AC02-3FE5C0C0EC3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44671" y="4952327"/>
            <a:ext cx="1480457" cy="1480457"/>
          </a:xfrm>
          <a:prstGeom prst="rect">
            <a:avLst/>
          </a:prstGeom>
        </p:spPr>
      </p:pic>
      <p:pic>
        <p:nvPicPr>
          <p:cNvPr id="25" name="Picture 24" descr="A cartoon of a lion&#10;&#10;Description automatically generated">
            <a:extLst>
              <a:ext uri="{FF2B5EF4-FFF2-40B4-BE49-F238E27FC236}">
                <a16:creationId xmlns:a16="http://schemas.microsoft.com/office/drawing/2014/main" id="{A2699A3C-02F2-44AA-C0F1-2B1B812C32D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80798" y="4952327"/>
            <a:ext cx="1996122" cy="1480457"/>
          </a:xfrm>
          <a:prstGeom prst="rect">
            <a:avLst/>
          </a:prstGeom>
        </p:spPr>
      </p:pic>
      <p:pic>
        <p:nvPicPr>
          <p:cNvPr id="29" name="Picture 28" descr="A cartoon of a snake&#10;&#10;Description automatically generated">
            <a:extLst>
              <a:ext uri="{FF2B5EF4-FFF2-40B4-BE49-F238E27FC236}">
                <a16:creationId xmlns:a16="http://schemas.microsoft.com/office/drawing/2014/main" id="{12FAEA90-A62D-E8FC-3504-9153877A8771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b="7461"/>
          <a:stretch/>
        </p:blipFill>
        <p:spPr>
          <a:xfrm>
            <a:off x="10312399" y="5124095"/>
            <a:ext cx="1270831" cy="1318904"/>
          </a:xfrm>
          <a:prstGeom prst="rect">
            <a:avLst/>
          </a:prstGeom>
        </p:spPr>
      </p:pic>
      <p:sp>
        <p:nvSpPr>
          <p:cNvPr id="2" name="Star: 5 Points 1">
            <a:extLst>
              <a:ext uri="{FF2B5EF4-FFF2-40B4-BE49-F238E27FC236}">
                <a16:creationId xmlns:a16="http://schemas.microsoft.com/office/drawing/2014/main" id="{D371AB95-9CF4-F823-6B9D-0C6D354AE559}"/>
              </a:ext>
            </a:extLst>
          </p:cNvPr>
          <p:cNvSpPr/>
          <p:nvPr/>
        </p:nvSpPr>
        <p:spPr>
          <a:xfrm>
            <a:off x="1828800" y="148940"/>
            <a:ext cx="531628" cy="47838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6C351FB2-87A6-026A-FDAB-6EB876993C15}"/>
              </a:ext>
            </a:extLst>
          </p:cNvPr>
          <p:cNvSpPr/>
          <p:nvPr/>
        </p:nvSpPr>
        <p:spPr>
          <a:xfrm>
            <a:off x="2512828" y="148940"/>
            <a:ext cx="531628" cy="47838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3B32A-4951-05DA-BB26-C9EB4C95C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 Ysgrifennu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F4B2D-458F-43F7-7FAB-0E3E781D3E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Cyfarwyddiadau</a:t>
            </a:r>
          </a:p>
          <a:p>
            <a:r>
              <a:rPr lang="cy-GB" dirty="0"/>
              <a:t>Cardiau fflach i ymarfer </a:t>
            </a:r>
          </a:p>
          <a:p>
            <a:r>
              <a:rPr lang="cy-GB" dirty="0"/>
              <a:t>Stori</a:t>
            </a:r>
          </a:p>
          <a:p>
            <a:r>
              <a:rPr lang="cy-GB" dirty="0"/>
              <a:t>Mat iaith</a:t>
            </a:r>
          </a:p>
          <a:p>
            <a:r>
              <a:rPr lang="cy-GB" dirty="0"/>
              <a:t>Gweithgaredd * - Ysgrifennu mosaig</a:t>
            </a:r>
          </a:p>
          <a:p>
            <a:r>
              <a:rPr lang="cy-GB" dirty="0"/>
              <a:t>Gweithgaredd **</a:t>
            </a:r>
          </a:p>
          <a:p>
            <a:r>
              <a:rPr lang="cy-GB" dirty="0"/>
              <a:t>Gweithgaredd ***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pic>
        <p:nvPicPr>
          <p:cNvPr id="1028" name="Picture 4" descr="77,824 Writing Clip Art Images, Stock Photos, 3D objects, &amp; Vectors |  Shutterstock">
            <a:extLst>
              <a:ext uri="{FF2B5EF4-FFF2-40B4-BE49-F238E27FC236}">
                <a16:creationId xmlns:a16="http://schemas.microsoft.com/office/drawing/2014/main" id="{2126349F-FCB7-81C7-F7FE-CBC5D68EE4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0" t="5324" r="5979" b="12063"/>
          <a:stretch/>
        </p:blipFill>
        <p:spPr bwMode="auto">
          <a:xfrm>
            <a:off x="10716986" y="230188"/>
            <a:ext cx="1273628" cy="127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0008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59D67-517C-269B-B655-82E87A546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29" y="77260"/>
            <a:ext cx="3894667" cy="464608"/>
          </a:xfrm>
        </p:spPr>
        <p:txBody>
          <a:bodyPr>
            <a:normAutofit fontScale="90000"/>
          </a:bodyPr>
          <a:lstStyle/>
          <a:p>
            <a:r>
              <a:rPr lang="cy-GB" dirty="0"/>
              <a:t>Cyfarwyddiadau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2F127-2CF9-0FB0-1947-C5B32F4B2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649513"/>
            <a:ext cx="11930742" cy="61312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200" u="sng" dirty="0"/>
              <a:t>Nodiau</a:t>
            </a:r>
          </a:p>
          <a:p>
            <a:pPr marL="0" indent="0">
              <a:buNone/>
            </a:pPr>
            <a:r>
              <a:rPr lang="cy-GB" sz="1200" dirty="0"/>
              <a:t>Nod y wers ydy ymarfer a defnyddio’r patrymau gorffennol. Paid â phoeni, mae’r plant wedi dechrau'r patrymau yn y wers ddiwethaf. Mae rhaid y plant yn ymddwyn da, os rwyt ti angen help, dere i weld i fi. Dweda wrth y plant, “dim cweryla a dim gwirion!”</a:t>
            </a:r>
          </a:p>
          <a:p>
            <a:pPr marL="0" indent="0">
              <a:buNone/>
            </a:pPr>
            <a:r>
              <a:rPr lang="cy-GB" sz="1200" u="sng" dirty="0"/>
              <a:t>Gwybodaeth flaenorol</a:t>
            </a:r>
          </a:p>
          <a:p>
            <a:pPr marL="0" indent="0">
              <a:buNone/>
            </a:pPr>
            <a:r>
              <a:rPr lang="cy-GB" sz="1200" dirty="0"/>
              <a:t>Mae’r plant wedi dechrau’r patrymau yn y wers ddiwethaf. Rydyn ni wedi edrych sut i gyfnewid y berfau i’r gorffennol, ond byddan nhw angen mwy ymarfer i fod yn hyderus. </a:t>
            </a:r>
          </a:p>
          <a:p>
            <a:pPr marL="0" indent="0">
              <a:buNone/>
            </a:pPr>
            <a:r>
              <a:rPr lang="cy-GB" sz="1200" u="sng" dirty="0"/>
              <a:t>Drilio</a:t>
            </a:r>
          </a:p>
          <a:p>
            <a:pPr marL="0" indent="0">
              <a:buNone/>
            </a:pPr>
            <a:r>
              <a:rPr lang="cy-GB" sz="1200" dirty="0"/>
              <a:t>Yn gyntaf, rydw i eisiau i ti ddrilio’r berfau ar y cardiau fflach gyda’r plant. Rwyt ti angen i ddrilio dim ond pum munud achos roedd y plant yn wneud hyn yn y wers ddiwethaf. Rwyt ti’n gallu dweud – “ailadroddwch ar fy ôl i” gyda’r cardiau fflach. Ar ôl rwyt ti’n gallu defnyddio’r cardiau fflach, rydw i eisiau i ti i chwarae gemau gyda’r plant tipyn bach. Maen nhw’n gallu defnyddio eu bwrdd bach gwyn, neu rydych chi'n gallu chwarae ‘chwap’ neu ddefnyddio balwn i ymarfer i wneud y gemau’n hwyl a sbri. </a:t>
            </a:r>
          </a:p>
          <a:p>
            <a:pPr marL="0" indent="0">
              <a:buNone/>
            </a:pPr>
            <a:r>
              <a:rPr lang="cy-GB" sz="1200" u="sng" dirty="0"/>
              <a:t>Stori</a:t>
            </a:r>
          </a:p>
          <a:p>
            <a:pPr marL="0" indent="0">
              <a:buNone/>
            </a:pPr>
            <a:r>
              <a:rPr lang="cy-GB" sz="1200" dirty="0"/>
              <a:t>Paid â darllen y stori cyn drilio, mae’n bwysig i ymarfer gyda drilio yn gyntaf. Wedyn, darllena’r stori gyda dy grŵp di, byddi di angen i aros a gofyn cwestiynau tua’r llyfr i weld os maen nhw’n deall y stori. </a:t>
            </a:r>
          </a:p>
          <a:p>
            <a:pPr marL="0" indent="0">
              <a:buNone/>
            </a:pPr>
            <a:r>
              <a:rPr lang="cy-GB" sz="1200" dirty="0" err="1"/>
              <a:t>Gwela</a:t>
            </a:r>
            <a:r>
              <a:rPr lang="cy-GB" sz="1200" dirty="0"/>
              <a:t> ar y patrymau yn y stori (codais i, </a:t>
            </a:r>
            <a:r>
              <a:rPr lang="cy-GB" sz="1200" dirty="0" err="1"/>
              <a:t>bwytais</a:t>
            </a:r>
            <a:r>
              <a:rPr lang="cy-GB" sz="1200" dirty="0"/>
              <a:t> i, yfais i, gwelais i, chwaraeais i, darllenais i). Siarada gyda’r plant beth digwydd i’r eirfa, defnyddia’r bwrdd o dan. Maen nhw wedi edrych beth am ddigwydd i’r eirfa gyda fi wythnos diwethaf, ond byddan nhw angen i ymarfer cyn maen nhw’n wneud y dasg heddiw.</a:t>
            </a:r>
            <a:endParaRPr lang="cy-GB" sz="1400" dirty="0"/>
          </a:p>
          <a:p>
            <a:pPr marL="0" indent="0">
              <a:buNone/>
            </a:pPr>
            <a:endParaRPr lang="cy-GB" sz="1400" dirty="0"/>
          </a:p>
          <a:p>
            <a:pPr marL="0" indent="0">
              <a:buNone/>
            </a:pPr>
            <a:endParaRPr lang="cy-GB" sz="1400" dirty="0"/>
          </a:p>
          <a:p>
            <a:pPr marL="0" indent="0">
              <a:buNone/>
            </a:pPr>
            <a:endParaRPr lang="cy-GB" sz="1400" dirty="0"/>
          </a:p>
          <a:p>
            <a:pPr marL="0" indent="0">
              <a:buNone/>
            </a:pPr>
            <a:endParaRPr lang="cy-GB" sz="1400" dirty="0"/>
          </a:p>
          <a:p>
            <a:pPr marL="0" indent="0">
              <a:buNone/>
            </a:pPr>
            <a:endParaRPr lang="cy-GB" sz="1400" dirty="0"/>
          </a:p>
          <a:p>
            <a:pPr marL="0" indent="0">
              <a:buNone/>
            </a:pPr>
            <a:endParaRPr lang="cy-GB" sz="1400" dirty="0"/>
          </a:p>
          <a:p>
            <a:pPr marL="0" indent="0">
              <a:buNone/>
            </a:pPr>
            <a:r>
              <a:rPr lang="cy-GB" sz="1200" dirty="0"/>
              <a:t>Pan rydych chi’n gorffen y llyfr, rydw i eisiau i ti i edrych ar y person trydydd gyda’r plant. Defnyddia’r bwrdd uchod i ddangos y plant... Cododd e neu cododd hi. Dangosa’r plant ar y bwrdd yn gyntaf, wedyn pan rwyt ti’n teimlo eu bod nhw’n hydrus, gofynna’r plant i wneud y patrymau ar eu bwrdd bach gwyn. Ymarfera am bump neu deg munud gyda’i gilydd, wedyn symuda ymlaen i’r gweithgareddau. Darllena’r cyfarwyddiadau cyn rwyt ti’n esbonio’r gweithgareddau i’r plant. Diolch!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408919B-7158-C198-D48A-49EBE678FE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308480"/>
              </p:ext>
            </p:extLst>
          </p:nvPr>
        </p:nvGraphicFramePr>
        <p:xfrm>
          <a:off x="130629" y="4209516"/>
          <a:ext cx="5609772" cy="1645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69924">
                  <a:extLst>
                    <a:ext uri="{9D8B030D-6E8A-4147-A177-3AD203B41FA5}">
                      <a16:colId xmlns:a16="http://schemas.microsoft.com/office/drawing/2014/main" val="576549759"/>
                    </a:ext>
                  </a:extLst>
                </a:gridCol>
                <a:gridCol w="1869924">
                  <a:extLst>
                    <a:ext uri="{9D8B030D-6E8A-4147-A177-3AD203B41FA5}">
                      <a16:colId xmlns:a16="http://schemas.microsoft.com/office/drawing/2014/main" val="3970739344"/>
                    </a:ext>
                  </a:extLst>
                </a:gridCol>
                <a:gridCol w="1869924">
                  <a:extLst>
                    <a:ext uri="{9D8B030D-6E8A-4147-A177-3AD203B41FA5}">
                      <a16:colId xmlns:a16="http://schemas.microsoft.com/office/drawing/2014/main" val="3867027574"/>
                    </a:ext>
                  </a:extLst>
                </a:gridCol>
              </a:tblGrid>
              <a:tr h="177899">
                <a:tc>
                  <a:txBody>
                    <a:bodyPr/>
                    <a:lstStyle/>
                    <a:p>
                      <a:r>
                        <a:rPr lang="en-GB" sz="1200" dirty="0"/>
                        <a:t>Codi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Codais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i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0640776"/>
                  </a:ext>
                </a:extLst>
              </a:tr>
              <a:tr h="270385"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Bwyta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noProof="0" dirty="0" err="1"/>
                        <a:t>Bwyt</a:t>
                      </a:r>
                      <a:r>
                        <a:rPr lang="cy-GB" sz="1200" noProof="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noProof="0" dirty="0" err="1"/>
                        <a:t>Bwytais</a:t>
                      </a:r>
                      <a:r>
                        <a:rPr lang="cy-GB" sz="1200" noProof="0" dirty="0"/>
                        <a:t> 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8337895"/>
                  </a:ext>
                </a:extLst>
              </a:tr>
              <a:tr h="270385"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Yfed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noProof="0" dirty="0" err="1"/>
                        <a:t>Yf</a:t>
                      </a:r>
                      <a:r>
                        <a:rPr lang="cy-GB" sz="1200" noProof="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Yfais 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770800"/>
                  </a:ext>
                </a:extLst>
              </a:tr>
              <a:tr h="270385"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Gweld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noProof="0" dirty="0" err="1"/>
                        <a:t>Gwel</a:t>
                      </a:r>
                      <a:r>
                        <a:rPr lang="cy-GB" sz="1200" u="none" noProof="0" dirty="0"/>
                        <a:t> - </a:t>
                      </a:r>
                      <a:endParaRPr lang="cy-GB" sz="12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Gwelais i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3271957"/>
                  </a:ext>
                </a:extLst>
              </a:tr>
              <a:tr h="270385"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Chwarae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Chwarae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Chwaraeais 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339992"/>
                  </a:ext>
                </a:extLst>
              </a:tr>
              <a:tr h="270385"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Darllen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Darllen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noProof="0" dirty="0"/>
                        <a:t>Darllenais 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91075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62956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59D67-517C-269B-B655-82E87A546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29" y="77260"/>
            <a:ext cx="3894667" cy="464608"/>
          </a:xfrm>
        </p:spPr>
        <p:txBody>
          <a:bodyPr>
            <a:normAutofit fontScale="90000"/>
          </a:bodyPr>
          <a:lstStyle/>
          <a:p>
            <a:r>
              <a:rPr lang="cy-GB" dirty="0"/>
              <a:t>Cyfarwyddiadau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2F127-2CF9-0FB0-1947-C5B32F4B2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649513"/>
            <a:ext cx="11930742" cy="5355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200" u="sng" dirty="0"/>
              <a:t>Gweithgaredd *</a:t>
            </a:r>
          </a:p>
          <a:p>
            <a:pPr marL="0" indent="0">
              <a:buNone/>
            </a:pPr>
            <a:r>
              <a:rPr lang="cy-GB" sz="1200" dirty="0"/>
              <a:t>Rydw i eisiau’r plant i dorri llinell un ar y tro, maen nhw’n angen torri'r petryalau a threfn yr eirfa i wneud brawddeg. Mae rhaid i ti ddangos y plant sut i wneud y dasg yn gyntaf. Os rwyt ti’n teimlo eu bod nhw angen mwy help, rwyt ti’n gallu gweithio mewn grŵp mawr. Ond fel arfer, bydd y plant weithio mewn grŵp bach neu gyda phartner. Wnei di farcio eu gwaith hefyd pan maen nhw’n gorffen y gweithgaredd, os gweli </a:t>
            </a:r>
            <a:r>
              <a:rPr lang="cy-GB" sz="1200" dirty="0" err="1"/>
              <a:t>di’n</a:t>
            </a:r>
            <a:r>
              <a:rPr lang="cy-GB" sz="1200" dirty="0"/>
              <a:t> dda? Cei di farcio gyda’ch gilydd. </a:t>
            </a:r>
          </a:p>
          <a:p>
            <a:pPr marL="0" indent="0">
              <a:buNone/>
            </a:pPr>
            <a:r>
              <a:rPr lang="cy-GB" sz="1200" u="sng" dirty="0"/>
              <a:t>Gweithgaredd **</a:t>
            </a:r>
          </a:p>
          <a:p>
            <a:pPr marL="0" indent="0">
              <a:buNone/>
            </a:pPr>
            <a:r>
              <a:rPr lang="cy-GB" sz="1200" dirty="0"/>
              <a:t>Rydw i eisiau’r plant i wneud y gweithgaredd o’r enw ysgrifennu mosaig. Maen nhw angen i gyfieithu’r brawddegau, mae rhaid eu lliwio’r bylchau cywir yn y bwrdd. Edrycha ar yr atebion o dan, rwyt ti’n gallu defnyddio’r atebion i farcio eu hatebion ar ôl y dasg, os gweli </a:t>
            </a:r>
            <a:r>
              <a:rPr lang="cy-GB" sz="1200" dirty="0" err="1"/>
              <a:t>di’n</a:t>
            </a:r>
            <a:r>
              <a:rPr lang="cy-GB" sz="1200" dirty="0"/>
              <a:t> dda. Mae’r plant angen i ddefnyddio’r eirfa colli i wneud brawddeg, byddan nhw angen i ysgrifennu yng Nghymraeg, neu os maen nhw’n hyderus, maen nhw’n gallu cyfieithu mewn Saesneg.</a:t>
            </a:r>
          </a:p>
          <a:p>
            <a:pPr marL="0" indent="0">
              <a:buNone/>
            </a:pPr>
            <a:endParaRPr lang="cy-GB" sz="1200" b="1" dirty="0"/>
          </a:p>
          <a:p>
            <a:pPr marL="0" indent="0">
              <a:buNone/>
            </a:pPr>
            <a:endParaRPr lang="cy-GB" sz="1200" b="1" dirty="0"/>
          </a:p>
          <a:p>
            <a:pPr marL="0" indent="0">
              <a:buNone/>
            </a:pPr>
            <a:endParaRPr lang="cy-GB" sz="1200" b="1" dirty="0"/>
          </a:p>
          <a:p>
            <a:pPr marL="0" indent="0">
              <a:buNone/>
            </a:pPr>
            <a:endParaRPr lang="cy-GB" sz="1200" b="1" dirty="0"/>
          </a:p>
          <a:p>
            <a:pPr marL="0" indent="0">
              <a:buNone/>
            </a:pPr>
            <a:endParaRPr lang="cy-GB" sz="1200" b="1" dirty="0"/>
          </a:p>
          <a:p>
            <a:pPr marL="0" indent="0">
              <a:buNone/>
            </a:pPr>
            <a:r>
              <a:rPr lang="cy-GB" sz="1200" u="sng" dirty="0"/>
              <a:t>Gweithgaredd ***</a:t>
            </a:r>
          </a:p>
          <a:p>
            <a:pPr marL="0" indent="0">
              <a:buNone/>
            </a:pPr>
            <a:r>
              <a:rPr lang="cy-GB" sz="1200" dirty="0"/>
              <a:t>Rydw i eisiau’r plant i lenwi’r eirfa colli, maen nhw'n gallu defnyddio’r bwrdd ar y dde o’r tudalen. Mae rhaid i ti esbonio’r dasg i’r plant yn gyntaf, ymarfer y patrymau gyda’i gilydd hefyd cyn maen nhw’n dechrau’r dasg. Hoffwn i ti i farcio eu gweithgaredd eto, maen nhw'n gallu marcio eu gwaith gyda thi os hoffet ti wneud hynny.</a:t>
            </a:r>
          </a:p>
          <a:p>
            <a:pPr marL="0" indent="0">
              <a:buNone/>
            </a:pPr>
            <a:r>
              <a:rPr lang="cy-GB" sz="1200" u="sng" dirty="0"/>
              <a:t>Ychwanegol </a:t>
            </a:r>
          </a:p>
          <a:p>
            <a:pPr marL="0" indent="0">
              <a:buNone/>
            </a:pPr>
            <a:r>
              <a:rPr lang="cy-GB" sz="1200" dirty="0"/>
              <a:t>Os mae’r plant yn gorffen y gweithgareddau, maen nhw’n gallu gwneud y  gweithgaredd ychwanegol. Byddan nhw angen i ysgrifennu'r brawddegau yn eu llyfr, i ymarfer y patrymau eto. Os maen nhw’n hyderus, maen nhw'n gallu trio i wneud brawddegau ar eu pen eu hunain. Diolch eto!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4A95A50-79FC-42CF-B1A5-6803708032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629" y="2480733"/>
            <a:ext cx="5224117" cy="138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3420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5DC60-AFB0-616F-4802-D21047F96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172" y="217714"/>
            <a:ext cx="10515600" cy="1325563"/>
          </a:xfrm>
        </p:spPr>
        <p:txBody>
          <a:bodyPr/>
          <a:lstStyle/>
          <a:p>
            <a:r>
              <a:rPr lang="cy-GB" dirty="0"/>
              <a:t>Cardiau fflach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541C89C-A6F7-565A-8620-F6F62ED480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160693"/>
              </p:ext>
            </p:extLst>
          </p:nvPr>
        </p:nvGraphicFramePr>
        <p:xfrm>
          <a:off x="301172" y="1543277"/>
          <a:ext cx="7036524" cy="472440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45508">
                  <a:extLst>
                    <a:ext uri="{9D8B030D-6E8A-4147-A177-3AD203B41FA5}">
                      <a16:colId xmlns:a16="http://schemas.microsoft.com/office/drawing/2014/main" val="2081135487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360650678"/>
                    </a:ext>
                  </a:extLst>
                </a:gridCol>
                <a:gridCol w="2345508">
                  <a:extLst>
                    <a:ext uri="{9D8B030D-6E8A-4147-A177-3AD203B41FA5}">
                      <a16:colId xmlns:a16="http://schemas.microsoft.com/office/drawing/2014/main" val="954253478"/>
                    </a:ext>
                  </a:extLst>
                </a:gridCol>
              </a:tblGrid>
              <a:tr h="1689109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673285"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codi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bwyta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yfed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  <a:tr h="1688722"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y-GB" sz="1600" noProof="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1522504"/>
                  </a:ext>
                </a:extLst>
              </a:tr>
              <a:tr h="67328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gweld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chwarae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darllen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6810103"/>
                  </a:ext>
                </a:extLst>
              </a:tr>
            </a:tbl>
          </a:graphicData>
        </a:graphic>
      </p:graphicFrame>
      <p:pic>
        <p:nvPicPr>
          <p:cNvPr id="5" name="Picture 4" descr="A child stretching in bed&#10;&#10;Description automatically generated">
            <a:extLst>
              <a:ext uri="{FF2B5EF4-FFF2-40B4-BE49-F238E27FC236}">
                <a16:creationId xmlns:a16="http://schemas.microsoft.com/office/drawing/2014/main" id="{1C42D2A6-E918-1C70-B2F6-53D346045B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656" t="10732" r="12872" b="10407"/>
          <a:stretch/>
        </p:blipFill>
        <p:spPr>
          <a:xfrm>
            <a:off x="802889" y="1806498"/>
            <a:ext cx="1242591" cy="1315844"/>
          </a:xfrm>
          <a:prstGeom prst="rect">
            <a:avLst/>
          </a:prstGeom>
        </p:spPr>
      </p:pic>
      <p:pic>
        <p:nvPicPr>
          <p:cNvPr id="7" name="Picture 6" descr="A cartoon of a child eating steak&#10;&#10;Description automatically generated">
            <a:extLst>
              <a:ext uri="{FF2B5EF4-FFF2-40B4-BE49-F238E27FC236}">
                <a16:creationId xmlns:a16="http://schemas.microsoft.com/office/drawing/2014/main" id="{0E9B412A-8B21-D55F-F971-58FF0F55C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860" y="1806498"/>
            <a:ext cx="1315147" cy="1306551"/>
          </a:xfrm>
          <a:prstGeom prst="rect">
            <a:avLst/>
          </a:prstGeom>
        </p:spPr>
      </p:pic>
      <p:pic>
        <p:nvPicPr>
          <p:cNvPr id="9" name="Picture 8" descr="A child and child drinking from glasses&#10;&#10;Description automatically generated">
            <a:extLst>
              <a:ext uri="{FF2B5EF4-FFF2-40B4-BE49-F238E27FC236}">
                <a16:creationId xmlns:a16="http://schemas.microsoft.com/office/drawing/2014/main" id="{5F682287-83F9-9138-1662-BFC2700CD48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657" t="17650" r="9548" b="11454"/>
          <a:stretch/>
        </p:blipFill>
        <p:spPr>
          <a:xfrm>
            <a:off x="5360712" y="1806497"/>
            <a:ext cx="1470576" cy="1306552"/>
          </a:xfrm>
          <a:prstGeom prst="rect">
            <a:avLst/>
          </a:prstGeom>
        </p:spPr>
      </p:pic>
      <p:pic>
        <p:nvPicPr>
          <p:cNvPr id="10" name="Picture 9" descr="A black and white cartoon eyes&#10;&#10;Description automatically generated">
            <a:extLst>
              <a:ext uri="{FF2B5EF4-FFF2-40B4-BE49-F238E27FC236}">
                <a16:creationId xmlns:a16="http://schemas.microsoft.com/office/drawing/2014/main" id="{7FCBCC7E-7476-1F21-2285-02294FDB69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824" y="4136421"/>
            <a:ext cx="1756720" cy="1315845"/>
          </a:xfrm>
          <a:prstGeom prst="rect">
            <a:avLst/>
          </a:prstGeom>
        </p:spPr>
      </p:pic>
      <p:pic>
        <p:nvPicPr>
          <p:cNvPr id="12" name="Picture 11" descr="A child and child playing with toy cars&#10;&#10;Description automatically generated">
            <a:extLst>
              <a:ext uri="{FF2B5EF4-FFF2-40B4-BE49-F238E27FC236}">
                <a16:creationId xmlns:a16="http://schemas.microsoft.com/office/drawing/2014/main" id="{BE41D266-59B9-F86F-6466-BCF9592DCF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43665" y="4136421"/>
            <a:ext cx="1973769" cy="1315846"/>
          </a:xfrm>
          <a:prstGeom prst="rect">
            <a:avLst/>
          </a:prstGeom>
        </p:spPr>
      </p:pic>
      <p:pic>
        <p:nvPicPr>
          <p:cNvPr id="14" name="Picture 13" descr="A cartoon of a child reading a book&#10;&#10;Description automatically generated">
            <a:extLst>
              <a:ext uri="{FF2B5EF4-FFF2-40B4-BE49-F238E27FC236}">
                <a16:creationId xmlns:a16="http://schemas.microsoft.com/office/drawing/2014/main" id="{000BA105-C616-3ED1-948D-BF2A59439A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19347" y="4102286"/>
            <a:ext cx="1359273" cy="1315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7596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54EF3-F054-A168-B1D0-9FB74DB45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336" y="272005"/>
            <a:ext cx="11594139" cy="720454"/>
          </a:xfrm>
        </p:spPr>
        <p:txBody>
          <a:bodyPr/>
          <a:lstStyle/>
          <a:p>
            <a:pPr algn="ctr"/>
            <a:r>
              <a:rPr lang="cy-GB" b="1" u="sng" dirty="0"/>
              <a:t>Diwrnod y Llew yn y Sw!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8B0E2B2-AF17-D0E8-0016-4D8B115E84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3751786"/>
              </p:ext>
            </p:extLst>
          </p:nvPr>
        </p:nvGraphicFramePr>
        <p:xfrm>
          <a:off x="122176" y="1250066"/>
          <a:ext cx="11730300" cy="533592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65150">
                  <a:extLst>
                    <a:ext uri="{9D8B030D-6E8A-4147-A177-3AD203B41FA5}">
                      <a16:colId xmlns:a16="http://schemas.microsoft.com/office/drawing/2014/main" val="2935082567"/>
                    </a:ext>
                  </a:extLst>
                </a:gridCol>
                <a:gridCol w="5865150">
                  <a:extLst>
                    <a:ext uri="{9D8B030D-6E8A-4147-A177-3AD203B41FA5}">
                      <a16:colId xmlns:a16="http://schemas.microsoft.com/office/drawing/2014/main" val="442949112"/>
                    </a:ext>
                  </a:extLst>
                </a:gridCol>
              </a:tblGrid>
              <a:tr h="38196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7792481"/>
                  </a:ext>
                </a:extLst>
              </a:tr>
              <a:tr h="151628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dirty="0"/>
                        <a:t>Codais i’n gynnar iawn heddiw. Rydw i’n dda iawn achos rydw i’n hoffi byw ar y fferm.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dirty="0" err="1"/>
                        <a:t>Bwytais</a:t>
                      </a:r>
                      <a:r>
                        <a:rPr lang="cy-GB" sz="2400" dirty="0"/>
                        <a:t> i afal a chreision ŷd i frecwast heddiw, roedd </a:t>
                      </a:r>
                      <a:r>
                        <a:rPr lang="cy-GB" sz="2400" dirty="0" err="1"/>
                        <a:t>e’n</a:t>
                      </a:r>
                      <a:r>
                        <a:rPr lang="cy-GB" sz="2400" dirty="0"/>
                        <a:t> blasus iawn!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57769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1D531BAF-C20E-7FED-1A2E-A7351CF65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90" y="1441728"/>
            <a:ext cx="3565396" cy="34220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682C45-D9C6-6CB6-3896-4F59D92B7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207" y="1595097"/>
            <a:ext cx="3133616" cy="3115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7036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54EF3-F054-A168-B1D0-9FB74DB45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336" y="272005"/>
            <a:ext cx="11594139" cy="720454"/>
          </a:xfrm>
        </p:spPr>
        <p:txBody>
          <a:bodyPr/>
          <a:lstStyle/>
          <a:p>
            <a:pPr algn="ctr"/>
            <a:r>
              <a:rPr lang="cy-GB" b="1" u="sng" dirty="0"/>
              <a:t>Diwrnod y Llew yn y Sw!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8B0E2B2-AF17-D0E8-0016-4D8B115E84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43036"/>
              </p:ext>
            </p:extLst>
          </p:nvPr>
        </p:nvGraphicFramePr>
        <p:xfrm>
          <a:off x="122176" y="1250066"/>
          <a:ext cx="11730300" cy="533592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65150">
                  <a:extLst>
                    <a:ext uri="{9D8B030D-6E8A-4147-A177-3AD203B41FA5}">
                      <a16:colId xmlns:a16="http://schemas.microsoft.com/office/drawing/2014/main" val="2935082567"/>
                    </a:ext>
                  </a:extLst>
                </a:gridCol>
                <a:gridCol w="5865150">
                  <a:extLst>
                    <a:ext uri="{9D8B030D-6E8A-4147-A177-3AD203B41FA5}">
                      <a16:colId xmlns:a16="http://schemas.microsoft.com/office/drawing/2014/main" val="442949112"/>
                    </a:ext>
                  </a:extLst>
                </a:gridCol>
              </a:tblGrid>
              <a:tr h="38196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7792481"/>
                  </a:ext>
                </a:extLst>
              </a:tr>
              <a:tr h="151628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dirty="0"/>
                        <a:t>Yfais i ddŵr ar ôl i frecwast gyda fy ffrindiau.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dirty="0"/>
                        <a:t>Gwelais i lawer o pobl heddiw ar y fferm.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57769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AC986C9-076F-3AC1-68BB-397A35258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184" y="1743698"/>
            <a:ext cx="2834547" cy="2848173"/>
          </a:xfrm>
          <a:prstGeom prst="rect">
            <a:avLst/>
          </a:prstGeom>
        </p:spPr>
      </p:pic>
      <p:pic>
        <p:nvPicPr>
          <p:cNvPr id="6" name="Picture 5" descr="A black and white cartoon eyes&#10;&#10;Description automatically generated">
            <a:extLst>
              <a:ext uri="{FF2B5EF4-FFF2-40B4-BE49-F238E27FC236}">
                <a16:creationId xmlns:a16="http://schemas.microsoft.com/office/drawing/2014/main" id="{DD321563-E080-24FB-C2A3-D103448DBD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1814" y="1785379"/>
            <a:ext cx="3746810" cy="2806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1833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54EF3-F054-A168-B1D0-9FB74DB45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336" y="272005"/>
            <a:ext cx="11594139" cy="720454"/>
          </a:xfrm>
        </p:spPr>
        <p:txBody>
          <a:bodyPr/>
          <a:lstStyle/>
          <a:p>
            <a:pPr algn="ctr"/>
            <a:r>
              <a:rPr lang="cy-GB" b="1" u="sng" dirty="0"/>
              <a:t>Diwrnod y Llew yn y Sw!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8B0E2B2-AF17-D0E8-0016-4D8B115E84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047205"/>
              </p:ext>
            </p:extLst>
          </p:nvPr>
        </p:nvGraphicFramePr>
        <p:xfrm>
          <a:off x="122176" y="1250066"/>
          <a:ext cx="11730300" cy="533592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65150">
                  <a:extLst>
                    <a:ext uri="{9D8B030D-6E8A-4147-A177-3AD203B41FA5}">
                      <a16:colId xmlns:a16="http://schemas.microsoft.com/office/drawing/2014/main" val="2935082567"/>
                    </a:ext>
                  </a:extLst>
                </a:gridCol>
                <a:gridCol w="5865150">
                  <a:extLst>
                    <a:ext uri="{9D8B030D-6E8A-4147-A177-3AD203B41FA5}">
                      <a16:colId xmlns:a16="http://schemas.microsoft.com/office/drawing/2014/main" val="442949112"/>
                    </a:ext>
                  </a:extLst>
                </a:gridCol>
              </a:tblGrid>
              <a:tr h="38196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7792481"/>
                  </a:ext>
                </a:extLst>
              </a:tr>
              <a:tr h="15162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y-GB" sz="2400" dirty="0"/>
                        <a:t>Chwaraeais i ‘faint o’r gloch Mr Blaidd’ heddiw.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dirty="0"/>
                        <a:t>Darllenais i lyfr stori, rydw i’n hoffi </a:t>
                      </a:r>
                      <a:r>
                        <a:rPr lang="cy-GB" sz="2400" i="1" dirty="0"/>
                        <a:t>‘Y Tri Mochyn Bach’.</a:t>
                      </a:r>
                      <a:endParaRPr lang="cy-GB" sz="2400" dirty="0"/>
                    </a:p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57769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DAB3FA2-1BFD-D7F2-08F6-1087268048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4263" y="1670824"/>
            <a:ext cx="2910468" cy="29104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720C5FF-26B8-BDF8-27CC-7E679CA2F2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8151" y="1549011"/>
            <a:ext cx="1892457" cy="3154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3612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C5DBE-6A8A-F7EB-03E7-0C1D754D3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Gweithgaredd 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D23F8AF-838F-8D73-8551-32E47FD4A0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2238322"/>
              </p:ext>
            </p:extLst>
          </p:nvPr>
        </p:nvGraphicFramePr>
        <p:xfrm>
          <a:off x="838200" y="3432402"/>
          <a:ext cx="10918372" cy="27988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29593">
                  <a:extLst>
                    <a:ext uri="{9D8B030D-6E8A-4147-A177-3AD203B41FA5}">
                      <a16:colId xmlns:a16="http://schemas.microsoft.com/office/drawing/2014/main" val="799048333"/>
                    </a:ext>
                  </a:extLst>
                </a:gridCol>
                <a:gridCol w="2729593">
                  <a:extLst>
                    <a:ext uri="{9D8B030D-6E8A-4147-A177-3AD203B41FA5}">
                      <a16:colId xmlns:a16="http://schemas.microsoft.com/office/drawing/2014/main" val="1678261252"/>
                    </a:ext>
                  </a:extLst>
                </a:gridCol>
                <a:gridCol w="2729593">
                  <a:extLst>
                    <a:ext uri="{9D8B030D-6E8A-4147-A177-3AD203B41FA5}">
                      <a16:colId xmlns:a16="http://schemas.microsoft.com/office/drawing/2014/main" val="2821537330"/>
                    </a:ext>
                  </a:extLst>
                </a:gridCol>
                <a:gridCol w="2729593">
                  <a:extLst>
                    <a:ext uri="{9D8B030D-6E8A-4147-A177-3AD203B41FA5}">
                      <a16:colId xmlns:a16="http://schemas.microsoft.com/office/drawing/2014/main" val="1853979448"/>
                    </a:ext>
                  </a:extLst>
                </a:gridCol>
              </a:tblGrid>
              <a:tr h="559764">
                <a:tc>
                  <a:txBody>
                    <a:bodyPr/>
                    <a:lstStyle/>
                    <a:p>
                      <a:r>
                        <a:rPr lang="cy-GB" noProof="0" dirty="0"/>
                        <a:t>heddiw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Cododd </a:t>
                      </a:r>
                      <a:r>
                        <a:rPr lang="cy-GB" noProof="0" dirty="0" err="1"/>
                        <a:t>e’n</a:t>
                      </a:r>
                      <a:r>
                        <a:rPr lang="cy-GB" noProof="0" dirty="0"/>
                        <a:t>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iawn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gynnar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6808068"/>
                  </a:ext>
                </a:extLst>
              </a:tr>
              <a:tr h="559764">
                <a:tc>
                  <a:txBody>
                    <a:bodyPr/>
                    <a:lstStyle/>
                    <a:p>
                      <a:r>
                        <a:rPr lang="cy-GB" dirty="0"/>
                        <a:t>afal a </a:t>
                      </a:r>
                      <a:endParaRPr lang="cy-GB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i frecwast</a:t>
                      </a:r>
                      <a:endParaRPr lang="cy-GB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chreision ŷd </a:t>
                      </a:r>
                      <a:endParaRPr lang="cy-GB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Bwytodd e </a:t>
                      </a:r>
                      <a:endParaRPr lang="cy-GB" noProof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4269026"/>
                  </a:ext>
                </a:extLst>
              </a:tr>
              <a:tr h="559764">
                <a:tc>
                  <a:txBody>
                    <a:bodyPr/>
                    <a:lstStyle/>
                    <a:p>
                      <a:r>
                        <a:rPr lang="cy-GB" dirty="0"/>
                        <a:t>d</a:t>
                      </a:r>
                      <a:r>
                        <a:rPr lang="cy-GB" noProof="0" dirty="0"/>
                        <a:t>dŵr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gyda ffrindiau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Yfodd e</a:t>
                      </a:r>
                      <a:r>
                        <a:rPr lang="cy-GB" dirty="0"/>
                        <a:t> </a:t>
                      </a:r>
                      <a:endParaRPr lang="cy-GB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oer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88614787"/>
                  </a:ext>
                </a:extLst>
              </a:tr>
              <a:tr h="559764">
                <a:tc>
                  <a:txBody>
                    <a:bodyPr/>
                    <a:lstStyle/>
                    <a:p>
                      <a:r>
                        <a:rPr lang="cy-GB" dirty="0"/>
                        <a:t>Chwaraeodd e </a:t>
                      </a:r>
                      <a:endParaRPr lang="cy-GB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noProof="0" dirty="0" err="1"/>
                        <a:t>pel</a:t>
                      </a:r>
                      <a:r>
                        <a:rPr lang="cy-GB" noProof="0" dirty="0"/>
                        <a:t>-droed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tu allan</a:t>
                      </a:r>
                      <a:endParaRPr lang="cy-GB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gêm </a:t>
                      </a:r>
                      <a:endParaRPr lang="cy-GB" noProof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62475319"/>
                  </a:ext>
                </a:extLst>
              </a:tr>
              <a:tr h="559764">
                <a:tc>
                  <a:txBody>
                    <a:bodyPr/>
                    <a:lstStyle/>
                    <a:p>
                      <a:r>
                        <a:rPr lang="cy-GB" dirty="0"/>
                        <a:t>ddoniol</a:t>
                      </a:r>
                      <a:endParaRPr lang="cy-GB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Darllenodd </a:t>
                      </a:r>
                      <a:r>
                        <a:rPr lang="cy-GB" dirty="0" err="1"/>
                        <a:t>e’n</a:t>
                      </a:r>
                      <a:r>
                        <a:rPr lang="cy-GB" dirty="0"/>
                        <a:t> </a:t>
                      </a:r>
                      <a:endParaRPr lang="cy-GB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llyfr</a:t>
                      </a:r>
                      <a:endParaRPr lang="cy-GB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stori</a:t>
                      </a:r>
                      <a:endParaRPr lang="cy-GB" noProof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77379425"/>
                  </a:ext>
                </a:extLst>
              </a:tr>
            </a:tbl>
          </a:graphicData>
        </a:graphic>
      </p:graphicFrame>
      <p:sp>
        <p:nvSpPr>
          <p:cNvPr id="5" name="Star: 5 Points 4">
            <a:extLst>
              <a:ext uri="{FF2B5EF4-FFF2-40B4-BE49-F238E27FC236}">
                <a16:creationId xmlns:a16="http://schemas.microsoft.com/office/drawing/2014/main" id="{E342341F-F5D5-EB90-0912-A5AFA1966FFE}"/>
              </a:ext>
            </a:extLst>
          </p:cNvPr>
          <p:cNvSpPr/>
          <p:nvPr/>
        </p:nvSpPr>
        <p:spPr>
          <a:xfrm>
            <a:off x="4365171" y="635091"/>
            <a:ext cx="531628" cy="47838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Lion waking up hi-res stock photography and images - Alamy">
            <a:extLst>
              <a:ext uri="{FF2B5EF4-FFF2-40B4-BE49-F238E27FC236}">
                <a16:creationId xmlns:a16="http://schemas.microsoft.com/office/drawing/2014/main" id="{4617E53E-5196-27C3-AB3E-9DF956556F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94" t="4066" r="18281" b="14959"/>
          <a:stretch/>
        </p:blipFill>
        <p:spPr bwMode="auto">
          <a:xfrm>
            <a:off x="1103970" y="1608297"/>
            <a:ext cx="1215483" cy="1164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remium Vector | Cute cartoon lion eating an apple illustration design">
            <a:extLst>
              <a:ext uri="{FF2B5EF4-FFF2-40B4-BE49-F238E27FC236}">
                <a16:creationId xmlns:a16="http://schemas.microsoft.com/office/drawing/2014/main" id="{79976FA6-77E5-A559-D706-9B91B000BD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877" y="1608297"/>
            <a:ext cx="1325563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frican Lion Drinking From A Watering Hole Clipart 3 Art Print">
            <a:extLst>
              <a:ext uri="{FF2B5EF4-FFF2-40B4-BE49-F238E27FC236}">
                <a16:creationId xmlns:a16="http://schemas.microsoft.com/office/drawing/2014/main" id="{914BA040-1880-DD16-EA75-EAC85CA561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23" t="23451" r="20677" b="16423"/>
          <a:stretch/>
        </p:blipFill>
        <p:spPr bwMode="auto">
          <a:xfrm>
            <a:off x="5012759" y="1676654"/>
            <a:ext cx="1268578" cy="127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remium Vector | Cartoon illustration of cute lion playing soccer">
            <a:extLst>
              <a:ext uri="{FF2B5EF4-FFF2-40B4-BE49-F238E27FC236}">
                <a16:creationId xmlns:a16="http://schemas.microsoft.com/office/drawing/2014/main" id="{AAE5AD0D-19DE-C2A1-025B-46DCD23406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657" y="1608296"/>
            <a:ext cx="1325563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Lion Reading Stock Illustrations – 871 Lion Reading Stock Illustrations,  Vectors &amp; Clipart - Dreamstime">
            <a:extLst>
              <a:ext uri="{FF2B5EF4-FFF2-40B4-BE49-F238E27FC236}">
                <a16:creationId xmlns:a16="http://schemas.microsoft.com/office/drawing/2014/main" id="{B8657119-9E07-818F-D7FB-3BD8E1AA51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7944" y="1417684"/>
            <a:ext cx="815939" cy="135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4244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C5DBE-6A8A-F7EB-03E7-0C1D754D3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Gweithgaredd 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D23F8AF-838F-8D73-8551-32E47FD4A0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2573390"/>
              </p:ext>
            </p:extLst>
          </p:nvPr>
        </p:nvGraphicFramePr>
        <p:xfrm>
          <a:off x="838199" y="1397726"/>
          <a:ext cx="10918372" cy="27988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29593">
                  <a:extLst>
                    <a:ext uri="{9D8B030D-6E8A-4147-A177-3AD203B41FA5}">
                      <a16:colId xmlns:a16="http://schemas.microsoft.com/office/drawing/2014/main" val="799048333"/>
                    </a:ext>
                  </a:extLst>
                </a:gridCol>
                <a:gridCol w="2729593">
                  <a:extLst>
                    <a:ext uri="{9D8B030D-6E8A-4147-A177-3AD203B41FA5}">
                      <a16:colId xmlns:a16="http://schemas.microsoft.com/office/drawing/2014/main" val="1678261252"/>
                    </a:ext>
                  </a:extLst>
                </a:gridCol>
                <a:gridCol w="2729593">
                  <a:extLst>
                    <a:ext uri="{9D8B030D-6E8A-4147-A177-3AD203B41FA5}">
                      <a16:colId xmlns:a16="http://schemas.microsoft.com/office/drawing/2014/main" val="2821537330"/>
                    </a:ext>
                  </a:extLst>
                </a:gridCol>
                <a:gridCol w="2729593">
                  <a:extLst>
                    <a:ext uri="{9D8B030D-6E8A-4147-A177-3AD203B41FA5}">
                      <a16:colId xmlns:a16="http://schemas.microsoft.com/office/drawing/2014/main" val="1853979448"/>
                    </a:ext>
                  </a:extLst>
                </a:gridCol>
              </a:tblGrid>
              <a:tr h="559764">
                <a:tc>
                  <a:txBody>
                    <a:bodyPr/>
                    <a:lstStyle/>
                    <a:p>
                      <a:r>
                        <a:rPr lang="cy-GB" dirty="0"/>
                        <a:t>Bwytodd e </a:t>
                      </a:r>
                      <a:endParaRPr lang="cy-GB" noProof="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d</a:t>
                      </a:r>
                      <a:r>
                        <a:rPr lang="cy-GB" noProof="0" dirty="0"/>
                        <a:t>dŵr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dda</a:t>
                      </a:r>
                      <a:endParaRPr lang="cy-GB" noProof="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/>
                        <a:t>gyda ffrindiau. 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6808068"/>
                  </a:ext>
                </a:extLst>
              </a:tr>
              <a:tr h="559764">
                <a:tc>
                  <a:txBody>
                    <a:bodyPr/>
                    <a:lstStyle/>
                    <a:p>
                      <a:r>
                        <a:rPr lang="cy-GB" noProof="0" dirty="0"/>
                        <a:t>Cododd </a:t>
                      </a:r>
                      <a:r>
                        <a:rPr lang="cy-GB" noProof="0" dirty="0" err="1"/>
                        <a:t>e’n</a:t>
                      </a:r>
                      <a:r>
                        <a:rPr lang="cy-GB" noProof="0" dirty="0"/>
                        <a:t> 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llyfr</a:t>
                      </a:r>
                      <a:endParaRPr lang="cy-GB" noProof="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iawn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/>
                        <a:t>heddiw.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4269026"/>
                  </a:ext>
                </a:extLst>
              </a:tr>
              <a:tr h="559764">
                <a:tc>
                  <a:txBody>
                    <a:bodyPr/>
                    <a:lstStyle/>
                    <a:p>
                      <a:r>
                        <a:rPr lang="cy-GB" dirty="0"/>
                        <a:t>Chwaraeodd e </a:t>
                      </a:r>
                      <a:endParaRPr lang="cy-GB" noProof="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gynnar 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oer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ddoniol</a:t>
                      </a:r>
                      <a:r>
                        <a:rPr lang="cy-GB" i="1" dirty="0"/>
                        <a:t>.</a:t>
                      </a:r>
                      <a:endParaRPr lang="en-GB" dirty="0"/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8614787"/>
                  </a:ext>
                </a:extLst>
              </a:tr>
              <a:tr h="559764">
                <a:tc>
                  <a:txBody>
                    <a:bodyPr/>
                    <a:lstStyle/>
                    <a:p>
                      <a:r>
                        <a:rPr lang="cy-GB" noProof="0" dirty="0"/>
                        <a:t>Yfodd e</a:t>
                      </a:r>
                      <a:r>
                        <a:rPr lang="cy-GB" dirty="0"/>
                        <a:t> </a:t>
                      </a:r>
                      <a:endParaRPr lang="cy-GB" noProof="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afal a </a:t>
                      </a:r>
                      <a:endParaRPr lang="cy-GB" noProof="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stori</a:t>
                      </a:r>
                      <a:endParaRPr lang="cy-GB" noProof="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tu allan. 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2475319"/>
                  </a:ext>
                </a:extLst>
              </a:tr>
              <a:tr h="559764">
                <a:tc>
                  <a:txBody>
                    <a:bodyPr/>
                    <a:lstStyle/>
                    <a:p>
                      <a:r>
                        <a:rPr lang="cy-GB" dirty="0"/>
                        <a:t>Darllenodd </a:t>
                      </a:r>
                      <a:r>
                        <a:rPr lang="cy-GB" dirty="0" err="1"/>
                        <a:t>e’n</a:t>
                      </a:r>
                      <a:r>
                        <a:rPr lang="cy-GB" dirty="0"/>
                        <a:t> </a:t>
                      </a:r>
                      <a:endParaRPr lang="cy-GB" noProof="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gêm</a:t>
                      </a:r>
                      <a:endParaRPr lang="cy-GB" noProof="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chreision ŷd </a:t>
                      </a:r>
                      <a:endParaRPr lang="cy-GB" noProof="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i frecwast. 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139643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61AC80F-3C8F-9658-6C61-2FDC6C9B385F}"/>
              </a:ext>
            </a:extLst>
          </p:cNvPr>
          <p:cNvSpPr txBox="1"/>
          <p:nvPr/>
        </p:nvSpPr>
        <p:spPr>
          <a:xfrm>
            <a:off x="838199" y="4477671"/>
            <a:ext cx="109183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6600"/>
                </a:solidFill>
              </a:rPr>
              <a:t>Oren</a:t>
            </a:r>
            <a:r>
              <a:rPr lang="en-GB" sz="2400" dirty="0"/>
              <a:t> - He woke up very early today. </a:t>
            </a:r>
          </a:p>
          <a:p>
            <a:r>
              <a:rPr lang="en-GB" sz="2400" b="1" dirty="0" err="1">
                <a:solidFill>
                  <a:srgbClr val="FF0000"/>
                </a:solidFill>
              </a:rPr>
              <a:t>Coch</a:t>
            </a:r>
            <a:r>
              <a:rPr lang="en-GB" sz="2400" dirty="0"/>
              <a:t> - He ate an apple and cereal for breakfast. </a:t>
            </a:r>
          </a:p>
          <a:p>
            <a:r>
              <a:rPr lang="cy-GB" sz="2400" b="1" dirty="0">
                <a:solidFill>
                  <a:schemeClr val="accent6">
                    <a:lumMod val="75000"/>
                  </a:schemeClr>
                </a:solidFill>
              </a:rPr>
              <a:t>Gwyrdd</a:t>
            </a:r>
            <a:r>
              <a:rPr lang="cy-GB" sz="2400" dirty="0"/>
              <a:t> -</a:t>
            </a:r>
            <a:r>
              <a:rPr lang="en-GB" sz="2400" dirty="0"/>
              <a:t> He drank cold water with friends. 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Glas</a:t>
            </a:r>
            <a:r>
              <a:rPr lang="en-GB" sz="2400" dirty="0"/>
              <a:t> - He played a good game outside. </a:t>
            </a:r>
          </a:p>
          <a:p>
            <a:endParaRPr lang="en-GB" sz="2400" dirty="0"/>
          </a:p>
          <a:p>
            <a:r>
              <a:rPr lang="en-GB" sz="2400" dirty="0"/>
              <a:t>	</a:t>
            </a:r>
            <a:r>
              <a:rPr lang="en-GB" sz="2400" u="sng" dirty="0"/>
              <a:t>D						</a:t>
            </a:r>
            <a:r>
              <a:rPr lang="en-GB" dirty="0"/>
              <a:t>.</a:t>
            </a:r>
            <a:endParaRPr lang="en-GB" u="sng" dirty="0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E342341F-F5D5-EB90-0912-A5AFA1966FFE}"/>
              </a:ext>
            </a:extLst>
          </p:cNvPr>
          <p:cNvSpPr/>
          <p:nvPr/>
        </p:nvSpPr>
        <p:spPr>
          <a:xfrm>
            <a:off x="4365171" y="635091"/>
            <a:ext cx="531628" cy="47838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80679D08-48AF-B5C2-89BC-9B32579AF822}"/>
              </a:ext>
            </a:extLst>
          </p:cNvPr>
          <p:cNvSpPr/>
          <p:nvPr/>
        </p:nvSpPr>
        <p:spPr>
          <a:xfrm>
            <a:off x="5050085" y="638220"/>
            <a:ext cx="531628" cy="47838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4" descr="77,824 Writing Clip Art Images, Stock Photos, 3D objects, &amp; Vectors |  Shutterstock">
            <a:extLst>
              <a:ext uri="{FF2B5EF4-FFF2-40B4-BE49-F238E27FC236}">
                <a16:creationId xmlns:a16="http://schemas.microsoft.com/office/drawing/2014/main" id="{95F46796-CCDC-06DF-60D4-1509C8F8ED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0" t="5324" r="5979" b="12063"/>
          <a:stretch/>
        </p:blipFill>
        <p:spPr bwMode="auto">
          <a:xfrm>
            <a:off x="959669" y="6151648"/>
            <a:ext cx="566379" cy="565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4566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C5DBE-6A8A-F7EB-03E7-0C1D754D3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Gweithgaredd  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E342341F-F5D5-EB90-0912-A5AFA1966FFE}"/>
              </a:ext>
            </a:extLst>
          </p:cNvPr>
          <p:cNvSpPr/>
          <p:nvPr/>
        </p:nvSpPr>
        <p:spPr>
          <a:xfrm>
            <a:off x="4365171" y="635091"/>
            <a:ext cx="531628" cy="47838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80679D08-48AF-B5C2-89BC-9B32579AF822}"/>
              </a:ext>
            </a:extLst>
          </p:cNvPr>
          <p:cNvSpPr/>
          <p:nvPr/>
        </p:nvSpPr>
        <p:spPr>
          <a:xfrm>
            <a:off x="5050085" y="638220"/>
            <a:ext cx="531628" cy="47838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0B357A99-319C-B3FC-4C75-5A0D231BC068}"/>
              </a:ext>
            </a:extLst>
          </p:cNvPr>
          <p:cNvSpPr/>
          <p:nvPr/>
        </p:nvSpPr>
        <p:spPr>
          <a:xfrm>
            <a:off x="5734999" y="681037"/>
            <a:ext cx="531628" cy="47838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DF52F5E3-9FC4-BB30-C339-D5D17B280A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0605406"/>
              </p:ext>
            </p:extLst>
          </p:nvPr>
        </p:nvGraphicFramePr>
        <p:xfrm>
          <a:off x="838200" y="1475330"/>
          <a:ext cx="7569820" cy="475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73777">
                  <a:extLst>
                    <a:ext uri="{9D8B030D-6E8A-4147-A177-3AD203B41FA5}">
                      <a16:colId xmlns:a16="http://schemas.microsoft.com/office/drawing/2014/main" val="2270627373"/>
                    </a:ext>
                  </a:extLst>
                </a:gridCol>
                <a:gridCol w="1370246">
                  <a:extLst>
                    <a:ext uri="{9D8B030D-6E8A-4147-A177-3AD203B41FA5}">
                      <a16:colId xmlns:a16="http://schemas.microsoft.com/office/drawing/2014/main" val="2378770454"/>
                    </a:ext>
                  </a:extLst>
                </a:gridCol>
                <a:gridCol w="4925797">
                  <a:extLst>
                    <a:ext uri="{9D8B030D-6E8A-4147-A177-3AD203B41FA5}">
                      <a16:colId xmlns:a16="http://schemas.microsoft.com/office/drawing/2014/main" val="2864078628"/>
                    </a:ext>
                  </a:extLst>
                </a:gridCol>
              </a:tblGrid>
              <a:tr h="792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/>
                        <a:t>Codi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u="sng" dirty="0"/>
                        <a:t>	</a:t>
                      </a:r>
                      <a:r>
                        <a:rPr lang="cy-GB" sz="1800" u="none" dirty="0"/>
                        <a:t> </a:t>
                      </a:r>
                      <a:r>
                        <a:rPr lang="cy-GB" sz="1800" dirty="0"/>
                        <a:t>gynnar iawn heddiw. Rydw i’n dda iawn achos rydw i’n hoffi byw ar y fferm.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610705"/>
                  </a:ext>
                </a:extLst>
              </a:tr>
              <a:tr h="79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/>
                        <a:t>Bwyta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u="sng" dirty="0"/>
                        <a:t>	</a:t>
                      </a:r>
                      <a:r>
                        <a:rPr lang="cy-GB" sz="1800" u="none" dirty="0"/>
                        <a:t> </a:t>
                      </a:r>
                      <a:r>
                        <a:rPr lang="cy-GB" sz="1800" dirty="0"/>
                        <a:t>afal a chreision ŷd i frecwast heddiw, roedd </a:t>
                      </a:r>
                      <a:r>
                        <a:rPr lang="cy-GB" sz="1800" dirty="0" err="1"/>
                        <a:t>e’n</a:t>
                      </a:r>
                      <a:r>
                        <a:rPr lang="cy-GB" sz="1800" dirty="0"/>
                        <a:t> blasus iawn!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63948"/>
                  </a:ext>
                </a:extLst>
              </a:tr>
              <a:tr h="79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/>
                        <a:t>Yfed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u="sng" dirty="0"/>
                        <a:t>	</a:t>
                      </a:r>
                      <a:r>
                        <a:rPr lang="cy-GB" sz="1800" u="none" dirty="0"/>
                        <a:t> </a:t>
                      </a:r>
                      <a:r>
                        <a:rPr lang="cy-GB" sz="1800" dirty="0"/>
                        <a:t>ddŵr ar ôl i frecwast gyda fy ffrindiau.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9138183"/>
                  </a:ext>
                </a:extLst>
              </a:tr>
              <a:tr h="79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Gweld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u="sng" dirty="0"/>
                        <a:t>	</a:t>
                      </a:r>
                      <a:r>
                        <a:rPr lang="cy-GB" sz="1800" u="none" dirty="0"/>
                        <a:t> </a:t>
                      </a:r>
                      <a:r>
                        <a:rPr lang="cy-GB" sz="1800" dirty="0"/>
                        <a:t>lawer o pobl heddiw ar y fferm.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0546251"/>
                  </a:ext>
                </a:extLst>
              </a:tr>
              <a:tr h="79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Chwarae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u="sng" dirty="0"/>
                        <a:t>	</a:t>
                      </a:r>
                      <a:r>
                        <a:rPr lang="cy-GB" sz="1800" u="none" dirty="0"/>
                        <a:t> </a:t>
                      </a:r>
                      <a:r>
                        <a:rPr lang="cy-GB" sz="1800" dirty="0"/>
                        <a:t>‘faint o’r gloch Mr Blaidd’ heddiw.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3045174"/>
                  </a:ext>
                </a:extLst>
              </a:tr>
              <a:tr h="79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Darllen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u="sng" dirty="0"/>
                        <a:t>	</a:t>
                      </a:r>
                      <a:r>
                        <a:rPr lang="cy-GB" sz="1800" u="none" dirty="0"/>
                        <a:t> </a:t>
                      </a:r>
                      <a:r>
                        <a:rPr lang="cy-GB" sz="1800" dirty="0"/>
                        <a:t>lyfr stori, rydw i’n hoffi </a:t>
                      </a:r>
                      <a:r>
                        <a:rPr lang="cy-GB" sz="1800" i="1" dirty="0"/>
                        <a:t>‘Y Tri Mochyn Bach’.</a:t>
                      </a:r>
                      <a:endParaRPr lang="cy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2889147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7A626BEE-6EF8-C0AF-0C64-EDC2589B23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4973229"/>
              </p:ext>
            </p:extLst>
          </p:nvPr>
        </p:nvGraphicFramePr>
        <p:xfrm>
          <a:off x="8927187" y="462280"/>
          <a:ext cx="2709333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9975269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00B050"/>
                          </a:solidFill>
                        </a:rPr>
                        <a:t>Cadarnhaol </a:t>
                      </a:r>
                      <a:r>
                        <a:rPr lang="cy-GB" b="1" noProof="0" dirty="0">
                          <a:solidFill>
                            <a:srgbClr val="00B050"/>
                          </a:solidFill>
                        </a:rPr>
                        <a:t>+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48980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b="1" noProof="0" dirty="0"/>
                        <a:t>-ais 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1731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/>
                        <a:t>-</a:t>
                      </a:r>
                      <a:r>
                        <a:rPr lang="cy-GB" noProof="0" dirty="0" err="1"/>
                        <a:t>aist</a:t>
                      </a:r>
                      <a:r>
                        <a:rPr lang="cy-GB" noProof="0" dirty="0"/>
                        <a:t> ti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6257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b="1" noProof="0" dirty="0"/>
                        <a:t>-</a:t>
                      </a:r>
                      <a:r>
                        <a:rPr lang="cy-GB" b="1" noProof="0" dirty="0" err="1"/>
                        <a:t>odd</a:t>
                      </a:r>
                      <a:r>
                        <a:rPr lang="cy-GB" b="1" noProof="0" dirty="0"/>
                        <a:t> 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69764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/>
                        <a:t>-</a:t>
                      </a:r>
                      <a:r>
                        <a:rPr lang="cy-GB" noProof="0" dirty="0" err="1"/>
                        <a:t>odd</a:t>
                      </a:r>
                      <a:r>
                        <a:rPr lang="cy-GB" noProof="0" dirty="0"/>
                        <a:t> 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83285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/>
                        <a:t>-</a:t>
                      </a:r>
                      <a:r>
                        <a:rPr lang="cy-GB" noProof="0" dirty="0" err="1"/>
                        <a:t>on</a:t>
                      </a:r>
                      <a:r>
                        <a:rPr lang="cy-GB" noProof="0" dirty="0"/>
                        <a:t> ni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7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/>
                        <a:t>-och chi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3465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/>
                        <a:t>-</a:t>
                      </a:r>
                      <a:r>
                        <a:rPr lang="cy-GB" noProof="0" dirty="0" err="1"/>
                        <a:t>on</a:t>
                      </a:r>
                      <a:r>
                        <a:rPr lang="cy-GB" noProof="0" dirty="0"/>
                        <a:t> nhw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6156933"/>
                  </a:ext>
                </a:extLst>
              </a:tr>
            </a:tbl>
          </a:graphicData>
        </a:graphic>
      </p:graphicFrame>
      <p:sp>
        <p:nvSpPr>
          <p:cNvPr id="14" name="Cloud 13">
            <a:extLst>
              <a:ext uri="{FF2B5EF4-FFF2-40B4-BE49-F238E27FC236}">
                <a16:creationId xmlns:a16="http://schemas.microsoft.com/office/drawing/2014/main" id="{C0552A2D-9097-B1C6-1004-1A5540037F5F}"/>
              </a:ext>
            </a:extLst>
          </p:cNvPr>
          <p:cNvSpPr/>
          <p:nvPr/>
        </p:nvSpPr>
        <p:spPr>
          <a:xfrm>
            <a:off x="8927188" y="3624146"/>
            <a:ext cx="2926558" cy="2687444"/>
          </a:xfrm>
          <a:prstGeom prst="cloud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b="1" i="1" u="sng" dirty="0"/>
              <a:t>Ychwanegol</a:t>
            </a:r>
          </a:p>
          <a:p>
            <a:pPr algn="ctr"/>
            <a:r>
              <a:rPr lang="cy-GB" b="1" i="1" dirty="0"/>
              <a:t>Ysgrifennu’r brawddegau yn dy lyfr di nawr.</a:t>
            </a:r>
          </a:p>
          <a:p>
            <a:pPr algn="ctr"/>
            <a:endParaRPr lang="cy-GB" b="1" i="1" dirty="0"/>
          </a:p>
          <a:p>
            <a:pPr algn="ctr"/>
            <a:r>
              <a:rPr lang="en-GB" b="1" i="1" dirty="0"/>
              <a:t> </a:t>
            </a:r>
          </a:p>
        </p:txBody>
      </p:sp>
      <p:pic>
        <p:nvPicPr>
          <p:cNvPr id="2050" name="Picture 2" descr="Writing Book Vector Art, Icons, and Graphics for Free Download">
            <a:extLst>
              <a:ext uri="{FF2B5EF4-FFF2-40B4-BE49-F238E27FC236}">
                <a16:creationId xmlns:a16="http://schemas.microsoft.com/office/drawing/2014/main" id="{F59877C0-2DCD-AEC0-C4E2-61340593F6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79" b="8499"/>
          <a:stretch/>
        </p:blipFill>
        <p:spPr bwMode="auto">
          <a:xfrm>
            <a:off x="9849107" y="5135133"/>
            <a:ext cx="865492" cy="639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Lion waking up hi-res stock photography and images - Alamy">
            <a:extLst>
              <a:ext uri="{FF2B5EF4-FFF2-40B4-BE49-F238E27FC236}">
                <a16:creationId xmlns:a16="http://schemas.microsoft.com/office/drawing/2014/main" id="{93411A43-D913-4F2C-912A-9C771F848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94" t="4066" r="18281" b="14959"/>
          <a:stretch/>
        </p:blipFill>
        <p:spPr bwMode="auto">
          <a:xfrm>
            <a:off x="1059366" y="1531191"/>
            <a:ext cx="706647" cy="67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Premium Vector | Cute cartoon lion eating an apple illustration design">
            <a:extLst>
              <a:ext uri="{FF2B5EF4-FFF2-40B4-BE49-F238E27FC236}">
                <a16:creationId xmlns:a16="http://schemas.microsoft.com/office/drawing/2014/main" id="{DE3D41DF-A3DA-D08E-03DA-9F24F89244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15" b="10031"/>
          <a:stretch/>
        </p:blipFill>
        <p:spPr bwMode="auto">
          <a:xfrm>
            <a:off x="1059366" y="2360940"/>
            <a:ext cx="707974" cy="592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African Lion Drinking From A Watering Hole Clipart 3 Art Print">
            <a:extLst>
              <a:ext uri="{FF2B5EF4-FFF2-40B4-BE49-F238E27FC236}">
                <a16:creationId xmlns:a16="http://schemas.microsoft.com/office/drawing/2014/main" id="{D51D6108-C524-AFE3-DE22-9B4769AE84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23" t="23451" r="20677" b="16423"/>
          <a:stretch/>
        </p:blipFill>
        <p:spPr bwMode="auto">
          <a:xfrm>
            <a:off x="1126272" y="3151975"/>
            <a:ext cx="624468" cy="62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A black and white cartoon eyes&#10;&#10;Description automatically generated">
            <a:extLst>
              <a:ext uri="{FF2B5EF4-FFF2-40B4-BE49-F238E27FC236}">
                <a16:creationId xmlns:a16="http://schemas.microsoft.com/office/drawing/2014/main" id="{61D227F3-951C-B84C-DBAD-079D920987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9366" y="3975835"/>
            <a:ext cx="767884" cy="575172"/>
          </a:xfrm>
          <a:prstGeom prst="rect">
            <a:avLst/>
          </a:prstGeom>
        </p:spPr>
      </p:pic>
      <p:pic>
        <p:nvPicPr>
          <p:cNvPr id="20" name="Picture 8" descr="Premium Vector | Cartoon illustration of cute lion playing soccer">
            <a:extLst>
              <a:ext uri="{FF2B5EF4-FFF2-40B4-BE49-F238E27FC236}">
                <a16:creationId xmlns:a16="http://schemas.microsoft.com/office/drawing/2014/main" id="{22B3B26C-9C29-3253-3CE9-B918D0C88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272" y="4730514"/>
            <a:ext cx="624468" cy="624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Lion Reading Stock Illustrations – 871 Lion Reading Stock Illustrations,  Vectors &amp; Clipart - Dreamstime">
            <a:extLst>
              <a:ext uri="{FF2B5EF4-FFF2-40B4-BE49-F238E27FC236}">
                <a16:creationId xmlns:a16="http://schemas.microsoft.com/office/drawing/2014/main" id="{FBE05B96-E0CC-399B-06D9-BBE16330B9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168" y="5534489"/>
            <a:ext cx="402466" cy="668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595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6903</TotalTime>
  <Words>3154</Words>
  <Application>Microsoft Office PowerPoint</Application>
  <PresentationFormat>Widescreen</PresentationFormat>
  <Paragraphs>426</Paragraphs>
  <Slides>24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Aptos</vt:lpstr>
      <vt:lpstr>Aptos Display</vt:lpstr>
      <vt:lpstr>Arial</vt:lpstr>
      <vt:lpstr>Comic Sans MS</vt:lpstr>
      <vt:lpstr>Segoe UI Symbol</vt:lpstr>
      <vt:lpstr>Office Theme</vt:lpstr>
      <vt:lpstr>1_Office Theme</vt:lpstr>
      <vt:lpstr>Cyflwyniad</vt:lpstr>
      <vt:lpstr>PowerPoint Presentation</vt:lpstr>
      <vt:lpstr>PowerPoint Presentation</vt:lpstr>
      <vt:lpstr>Tasg gwrando a datblygu geirfa</vt:lpstr>
      <vt:lpstr>Cardiau fflach </vt:lpstr>
      <vt:lpstr>PowerPoint Presentation</vt:lpstr>
      <vt:lpstr>PowerPoint Presentation</vt:lpstr>
      <vt:lpstr>PowerPoint Presentation</vt:lpstr>
      <vt:lpstr>Tasg Llafar</vt:lpstr>
      <vt:lpstr>PowerPoint Presentation</vt:lpstr>
      <vt:lpstr>PowerPoint Presentation</vt:lpstr>
      <vt:lpstr>Cyfarwyddiadau</vt:lpstr>
      <vt:lpstr>PowerPoint Presentation</vt:lpstr>
      <vt:lpstr>PowerPoint Presentation</vt:lpstr>
      <vt:lpstr>Tasg Ysgrifennu</vt:lpstr>
      <vt:lpstr>Cyfarwyddiadau</vt:lpstr>
      <vt:lpstr>Cyfarwyddiadau</vt:lpstr>
      <vt:lpstr>Cardiau fflach</vt:lpstr>
      <vt:lpstr>Diwrnod y Llew yn y Sw!</vt:lpstr>
      <vt:lpstr>Diwrnod y Llew yn y Sw!</vt:lpstr>
      <vt:lpstr>Diwrnod y Llew yn y Sw!</vt:lpstr>
      <vt:lpstr>Gweithgaredd  </vt:lpstr>
      <vt:lpstr>Gweithgaredd  </vt:lpstr>
      <vt:lpstr>Gweithgaredd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 Jones (St Mary`s RC (A) School)</dc:creator>
  <cp:lastModifiedBy>G Jones (St Mary`s RC (A) School)</cp:lastModifiedBy>
  <cp:revision>2</cp:revision>
  <dcterms:created xsi:type="dcterms:W3CDTF">2024-12-04T15:45:24Z</dcterms:created>
  <dcterms:modified xsi:type="dcterms:W3CDTF">2024-12-09T10:49:32Z</dcterms:modified>
</cp:coreProperties>
</file>