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xls" ContentType="application/vnd.ms-excel"/>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2" d="100"/>
          <a:sy n="72" d="100"/>
        </p:scale>
        <p:origin x="-384"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A4BC23F-1494-4111-ACEF-3AB027D981D6}" type="datetimeFigureOut">
              <a:rPr lang="en-US" smtClean="0"/>
              <a:t>1/8/2018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97F3B5-7C41-4CC3-9E4F-A7DA005C8188}"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891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0FD381D-F63F-46FB-8241-31A6BA3AD3D1}" type="slidenum">
              <a:rPr lang="en-GB" smtClean="0"/>
              <a:pPr fontAlgn="base">
                <a:spcBef>
                  <a:spcPct val="0"/>
                </a:spcBef>
                <a:spcAft>
                  <a:spcPct val="0"/>
                </a:spcAft>
                <a:defRPr/>
              </a:pPr>
              <a:t>6</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994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98B777D-6817-4E8F-98E9-F52EAFE96FC1}" type="slidenum">
              <a:rPr lang="en-GB" smtClean="0"/>
              <a:pPr fontAlgn="base">
                <a:spcBef>
                  <a:spcPct val="0"/>
                </a:spcBef>
                <a:spcAft>
                  <a:spcPct val="0"/>
                </a:spcAft>
                <a:defRPr/>
              </a:pPr>
              <a:t>7</a:t>
            </a:fld>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198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50CBB94-BC9E-40E9-A001-867FE22D7F26}" type="slidenum">
              <a:rPr lang="en-GB" smtClean="0"/>
              <a:pPr fontAlgn="base">
                <a:spcBef>
                  <a:spcPct val="0"/>
                </a:spcBef>
                <a:spcAft>
                  <a:spcPct val="0"/>
                </a:spcAft>
                <a:defRPr/>
              </a:pPr>
              <a:t>11</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Same as other years and measures</a:t>
            </a:r>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2860891-997C-4F30-B94B-AF029B7336BF}" type="slidenum">
              <a:rPr lang="en-GB" smtClean="0">
                <a:solidFill>
                  <a:srgbClr val="000000"/>
                </a:solidFill>
              </a:rPr>
              <a:pPr fontAlgn="base">
                <a:spcBef>
                  <a:spcPct val="0"/>
                </a:spcBef>
                <a:spcAft>
                  <a:spcPct val="0"/>
                </a:spcAft>
                <a:defRPr/>
              </a:pPr>
              <a:t>12</a:t>
            </a:fld>
            <a:endParaRPr lang="en-GB" smtClean="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p:spPr>
      </p:sp>
      <p:sp>
        <p:nvSpPr>
          <p:cNvPr id="399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403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8A290A-8068-47C9-A9C8-4F23629D364D}" type="slidenum">
              <a:rPr lang="en-GB" smtClean="0"/>
              <a:pPr fontAlgn="base">
                <a:spcBef>
                  <a:spcPct val="0"/>
                </a:spcBef>
                <a:spcAft>
                  <a:spcPct val="0"/>
                </a:spcAft>
                <a:defRPr/>
              </a:pPr>
              <a:t>18</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E9E55DD-6B2E-4082-8DE5-517F1AFE4E65}" type="datetimeFigureOut">
              <a:rPr lang="en-US" smtClean="0"/>
              <a:t>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9E55DD-6B2E-4082-8DE5-517F1AFE4E65}" type="datetimeFigureOut">
              <a:rPr lang="en-US" smtClean="0"/>
              <a:t>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9E55DD-6B2E-4082-8DE5-517F1AFE4E65}" type="datetimeFigureOut">
              <a:rPr lang="en-US" smtClean="0"/>
              <a:t>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E9E55DD-6B2E-4082-8DE5-517F1AFE4E65}" type="datetimeFigureOut">
              <a:rPr lang="en-US" smtClean="0"/>
              <a:t>1/8/2018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E9E55DD-6B2E-4082-8DE5-517F1AFE4E65}" type="datetimeFigureOut">
              <a:rPr lang="en-US" smtClean="0"/>
              <a:t>1/8/2018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E9E55DD-6B2E-4082-8DE5-517F1AFE4E65}" type="datetimeFigureOut">
              <a:rPr lang="en-US" smtClean="0"/>
              <a:t>1/8/2018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9E55DD-6B2E-4082-8DE5-517F1AFE4E65}" type="datetimeFigureOut">
              <a:rPr lang="en-US" smtClean="0"/>
              <a:t>1/8/2018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9E55DD-6B2E-4082-8DE5-517F1AFE4E65}" type="datetimeFigureOut">
              <a:rPr lang="en-US" smtClean="0"/>
              <a:t>1/8/2018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9E55DD-6B2E-4082-8DE5-517F1AFE4E65}" type="datetimeFigureOut">
              <a:rPr lang="en-US" smtClean="0"/>
              <a:t>1/8/2018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9E55DD-6B2E-4082-8DE5-517F1AFE4E65}" type="datetimeFigureOut">
              <a:rPr lang="en-US" smtClean="0"/>
              <a:t>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9E55DD-6B2E-4082-8DE5-517F1AFE4E65}" type="datetimeFigureOut">
              <a:rPr lang="en-US" smtClean="0"/>
              <a:t>1/8/2018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3F91A-12CA-4102-8537-46D755ECC7B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9E55DD-6B2E-4082-8DE5-517F1AFE4E65}" type="datetimeFigureOut">
              <a:rPr lang="en-US" smtClean="0"/>
              <a:t>1/8/2018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33F91A-12CA-4102-8537-46D755ECC7B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oleObject" Target="../embeddings/Microsoft_Office_Excel_97-2003_Worksheet1.xls"/></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uwtsd.ac.uk/wcee" TargetMode="External"/><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mail.wales.ac.uk/owa/redir.aspx?C=WY3uEoh6fEW55q4UTRw4St7pTyIU7dEIMBMznVo1Ja-XYtR9nSF3u09WlatVdS-efYlMnz5Lz5Q.&amp;URL=https://webmaster.tsd.ac.uk/termfour/SiteManager?ctfn=download&amp;fnno=60&amp;ceid=15642969"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savethechildren.org.uk/sites/default/files/images/Communities-families-and-schools-together-repor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defTabSz="457200"/>
            <a:r>
              <a:rPr lang="en-GB" sz="6000" b="1" u="sng" dirty="0" smtClean="0">
                <a:solidFill>
                  <a:srgbClr val="000000"/>
                </a:solidFill>
                <a:latin typeface="Calibri" pitchFamily="34" charset="0"/>
              </a:rPr>
              <a:t>Poverty and Education in Wales</a:t>
            </a:r>
            <a:br>
              <a:rPr lang="en-GB" sz="6000" b="1" u="sng" dirty="0" smtClean="0">
                <a:solidFill>
                  <a:srgbClr val="000000"/>
                </a:solidFill>
                <a:latin typeface="Calibri" pitchFamily="34" charset="0"/>
              </a:rPr>
            </a:br>
            <a:r>
              <a:rPr lang="en-GB" sz="6000" b="1" dirty="0" smtClean="0">
                <a:solidFill>
                  <a:srgbClr val="000000"/>
                </a:solidFill>
                <a:latin typeface="Calibri" pitchFamily="34" charset="0"/>
              </a:rPr>
              <a:t/>
            </a:r>
            <a:br>
              <a:rPr lang="en-GB" sz="6000" b="1" dirty="0" smtClean="0">
                <a:solidFill>
                  <a:srgbClr val="000000"/>
                </a:solidFill>
                <a:latin typeface="Calibri" pitchFamily="34" charset="0"/>
              </a:rPr>
            </a:br>
            <a:r>
              <a:rPr lang="en-GB" b="1" dirty="0" smtClean="0">
                <a:solidFill>
                  <a:srgbClr val="000000"/>
                </a:solidFill>
                <a:latin typeface="Calibri" pitchFamily="34" charset="0"/>
              </a:rPr>
              <a:t>Ishmael Lewis</a:t>
            </a:r>
            <a:br>
              <a:rPr lang="en-GB" b="1" dirty="0" smtClean="0">
                <a:solidFill>
                  <a:srgbClr val="000000"/>
                </a:solidFill>
                <a:latin typeface="Calibri" pitchFamily="34" charset="0"/>
              </a:rPr>
            </a:br>
            <a:r>
              <a:rPr lang="en-GB" b="1" dirty="0" smtClean="0">
                <a:solidFill>
                  <a:srgbClr val="000000"/>
                </a:solidFill>
                <a:latin typeface="Calibri" pitchFamily="34" charset="0"/>
              </a:rPr>
              <a:t/>
            </a:r>
            <a:br>
              <a:rPr lang="en-GB" b="1" dirty="0" smtClean="0">
                <a:solidFill>
                  <a:srgbClr val="000000"/>
                </a:solidFill>
                <a:latin typeface="Calibri" pitchFamily="34" charset="0"/>
              </a:rPr>
            </a:br>
            <a:r>
              <a:rPr lang="en-GB" b="1" dirty="0" smtClean="0">
                <a:solidFill>
                  <a:srgbClr val="000000"/>
                </a:solidFill>
                <a:latin typeface="Calibri" pitchFamily="34" charset="0"/>
              </a:rPr>
              <a:t>S-PGCE</a:t>
            </a:r>
            <a:br>
              <a:rPr lang="en-GB" b="1" dirty="0" smtClean="0">
                <a:solidFill>
                  <a:srgbClr val="000000"/>
                </a:solidFill>
                <a:latin typeface="Calibri" pitchFamily="34" charset="0"/>
              </a:rPr>
            </a:br>
            <a:r>
              <a:rPr lang="en-GB" b="1" dirty="0" smtClean="0">
                <a:solidFill>
                  <a:srgbClr val="000000"/>
                </a:solidFill>
                <a:latin typeface="Calibri" pitchFamily="34" charset="0"/>
              </a:rPr>
              <a:t>University of Wales Trinity St David</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 will look at...</a:t>
            </a:r>
            <a:endParaRPr lang="en-GB" dirty="0"/>
          </a:p>
        </p:txBody>
      </p:sp>
      <p:sp>
        <p:nvSpPr>
          <p:cNvPr id="3" name="Content Placeholder 2"/>
          <p:cNvSpPr>
            <a:spLocks noGrp="1"/>
          </p:cNvSpPr>
          <p:nvPr>
            <p:ph idx="1"/>
          </p:nvPr>
        </p:nvSpPr>
        <p:spPr/>
        <p:txBody>
          <a:bodyPr/>
          <a:lstStyle/>
          <a:p>
            <a:pPr>
              <a:buFont typeface="Arial"/>
              <a:buChar char="•"/>
              <a:defRPr/>
            </a:pPr>
            <a:r>
              <a:rPr lang="en-GB" dirty="0"/>
              <a:t>The extent, nature and causes of poverty in Wales.</a:t>
            </a:r>
          </a:p>
          <a:p>
            <a:pPr>
              <a:buFont typeface="Arial"/>
              <a:buChar char="•"/>
              <a:defRPr/>
            </a:pPr>
            <a:r>
              <a:rPr lang="en-GB" dirty="0"/>
              <a:t>The impact that poverty has on educational achievement in Wales.</a:t>
            </a:r>
          </a:p>
          <a:p>
            <a:pPr>
              <a:buFont typeface="Arial"/>
              <a:buChar char="•"/>
              <a:defRPr/>
            </a:pPr>
            <a:r>
              <a:rPr lang="en-GB" dirty="0"/>
              <a:t>The national strategy for tackling the impact of poverty in Wales.</a:t>
            </a:r>
          </a:p>
          <a:p>
            <a:pPr>
              <a:buFont typeface="Arial"/>
              <a:buChar char="•"/>
              <a:defRPr/>
            </a:pPr>
            <a:r>
              <a:rPr lang="en-GB" dirty="0"/>
              <a:t>The role of education within that strategy.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Poverty in Wales</a:t>
            </a:r>
            <a:endParaRPr lang="en-GB" dirty="0"/>
          </a:p>
        </p:txBody>
      </p:sp>
      <p:sp>
        <p:nvSpPr>
          <p:cNvPr id="3" name="Text Placeholder 2"/>
          <p:cNvSpPr>
            <a:spLocks noGrp="1"/>
          </p:cNvSpPr>
          <p:nvPr>
            <p:ph type="body" idx="1"/>
          </p:nvPr>
        </p:nvSpPr>
        <p:spPr/>
        <p:txBody>
          <a:bodyPr>
            <a:normAutofit fontScale="85000" lnSpcReduction="20000"/>
          </a:bodyPr>
          <a:lstStyle/>
          <a:p>
            <a:pPr eaLnBrk="1" fontAlgn="auto" hangingPunct="1">
              <a:spcAft>
                <a:spcPts val="0"/>
              </a:spcAft>
              <a:defRPr/>
            </a:pPr>
            <a:r>
              <a:rPr lang="en-GB" dirty="0" smtClean="0"/>
              <a:t>“By poverty, we mean a long-term state of not having sufficient resources to afford food, reasonable living conditions or amenities or to participate in activities (such as access to attractive neighbourhoods and open spaces) which are taken for granted by others in their society.”  </a:t>
            </a:r>
          </a:p>
          <a:p>
            <a:pPr eaLnBrk="1" fontAlgn="auto" hangingPunct="1">
              <a:spcAft>
                <a:spcPts val="0"/>
              </a:spcAft>
              <a:defRPr/>
            </a:pPr>
            <a:r>
              <a:rPr lang="en-GB" dirty="0" smtClean="0"/>
              <a:t>                                                                                        (</a:t>
            </a:r>
            <a:r>
              <a:rPr lang="en-GB" dirty="0" err="1" smtClean="0"/>
              <a:t>Gov.Wales</a:t>
            </a:r>
            <a:r>
              <a:rPr lang="en-GB" dirty="0" smtClean="0"/>
              <a:t>   2011)</a:t>
            </a:r>
          </a:p>
          <a:p>
            <a:pPr eaLnBrk="1" fontAlgn="auto" hangingPunct="1">
              <a:spcAft>
                <a:spcPts val="0"/>
              </a:spcAft>
              <a:defRPr/>
            </a:pPr>
            <a:r>
              <a:rPr lang="en-GB" dirty="0" smtClean="0"/>
              <a:t> </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14400" y="274638"/>
            <a:ext cx="7772400" cy="106362"/>
          </a:xfrm>
        </p:spPr>
        <p:txBody>
          <a:bodyPr>
            <a:normAutofit fontScale="90000"/>
          </a:bodyPr>
          <a:lstStyle/>
          <a:p>
            <a:endParaRPr lang="en-GB" dirty="0"/>
          </a:p>
        </p:txBody>
      </p:sp>
      <p:sp>
        <p:nvSpPr>
          <p:cNvPr id="5" name="Content Placeholder 4"/>
          <p:cNvSpPr>
            <a:spLocks noGrp="1"/>
          </p:cNvSpPr>
          <p:nvPr>
            <p:ph idx="1"/>
          </p:nvPr>
        </p:nvSpPr>
        <p:spPr>
          <a:xfrm>
            <a:off x="381000" y="1143000"/>
            <a:ext cx="8229600" cy="5486400"/>
          </a:xfrm>
        </p:spPr>
        <p:txBody>
          <a:bodyPr/>
          <a:lstStyle/>
          <a:p>
            <a:r>
              <a:rPr lang="en-GB" sz="2800" dirty="0" smtClean="0"/>
              <a:t>Reducing the impact of poverty on attainment is one of the Welsh Government's three national priorities. This impact has been well documented in Wales and in other countries. A considerable body of work points to the potentially devastating impact of poverty on children in the UK. </a:t>
            </a:r>
          </a:p>
          <a:p>
            <a:r>
              <a:rPr lang="en-GB" sz="2800" dirty="0" smtClean="0"/>
              <a:t>“By age 16, children from better off families are more than twice as likely to achieve five good GCSEs, as those from disadvantaged homes.</a:t>
            </a:r>
            <a:r>
              <a:rPr lang="en-GB" dirty="0" smtClean="0"/>
              <a:t>”</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bwMode="auto">
          <a:xfrm>
            <a:off x="457200" y="152400"/>
            <a:ext cx="8229600" cy="715962"/>
          </a:xfrm>
          <a:noFill/>
          <a:ln>
            <a:miter lim="800000"/>
            <a:headEnd/>
            <a:tailEnd/>
          </a:ln>
        </p:spPr>
        <p:txBody>
          <a:bodyPr vert="horz" wrap="square" lIns="91440" tIns="45720" rIns="91440" bIns="45720" numCol="1" anchor="t" anchorCtr="0" compatLnSpc="1">
            <a:prstTxWarp prst="textNoShape">
              <a:avLst/>
            </a:prstTxWarp>
            <a:normAutofit fontScale="90000"/>
          </a:bodyPr>
          <a:lstStyle/>
          <a:p>
            <a:pPr eaLnBrk="1" hangingPunct="1"/>
            <a:r>
              <a:rPr lang="en-GB" dirty="0" smtClean="0"/>
              <a:t>Poverty in Wales</a:t>
            </a:r>
          </a:p>
        </p:txBody>
      </p:sp>
      <p:sp>
        <p:nvSpPr>
          <p:cNvPr id="17411" name="Content Placeholder 2"/>
          <p:cNvSpPr>
            <a:spLocks noGrp="1"/>
          </p:cNvSpPr>
          <p:nvPr>
            <p:ph idx="1"/>
          </p:nvPr>
        </p:nvSpPr>
        <p:spPr bwMode="auto">
          <a:xfrm>
            <a:off x="533400" y="914400"/>
            <a:ext cx="8229600" cy="5105400"/>
          </a:xfrm>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sz="2600" dirty="0" smtClean="0"/>
              <a:t>About 20% of people in Wales permanently live in poverty.</a:t>
            </a:r>
          </a:p>
          <a:p>
            <a:pPr eaLnBrk="1" hangingPunct="1"/>
            <a:r>
              <a:rPr lang="en-GB" sz="2600" dirty="0" smtClean="0"/>
              <a:t>About another 30% move in and out of poverty.</a:t>
            </a:r>
          </a:p>
          <a:p>
            <a:pPr eaLnBrk="1" hangingPunct="1"/>
            <a:r>
              <a:rPr lang="en-GB" sz="2600" dirty="0" smtClean="0"/>
              <a:t>Over a 4/5 year period, therefore, one in two families in Wales experience poverty</a:t>
            </a:r>
          </a:p>
          <a:p>
            <a:pPr eaLnBrk="1" hangingPunct="1"/>
            <a:r>
              <a:rPr lang="en-GB" sz="2600" dirty="0" smtClean="0"/>
              <a:t>About one-third of children in Wales live in child poverty. </a:t>
            </a:r>
          </a:p>
          <a:p>
            <a:pPr eaLnBrk="1" hangingPunct="1"/>
            <a:r>
              <a:rPr lang="en-GB" sz="2600" dirty="0" smtClean="0"/>
              <a:t>In England and Northern Ireland, at age 16 young people from poorer backgrounds are around a third less likely to achieve good qualifications than better-off students. In Wales they are about half as likely. (Sutton Trust 2017)</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bwMode="auto">
          <a:xfrm>
            <a:off x="777875" y="327025"/>
            <a:ext cx="8229600" cy="1143000"/>
          </a:xfrm>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smtClean="0"/>
              <a:t>Causes: Out of Work Poverty</a:t>
            </a:r>
          </a:p>
        </p:txBody>
      </p:sp>
      <p:pic>
        <p:nvPicPr>
          <p:cNvPr id="18435" name="Picture 2"/>
          <p:cNvPicPr>
            <a:picLocks noGrp="1" noChangeAspect="1" noChangeArrowheads="1"/>
          </p:cNvPicPr>
          <p:nvPr>
            <p:ph idx="1"/>
          </p:nvPr>
        </p:nvPicPr>
        <p:blipFill>
          <a:blip r:embed="rId3"/>
          <a:srcRect/>
          <a:stretch>
            <a:fillRect/>
          </a:stretch>
        </p:blipFill>
        <p:spPr bwMode="auto">
          <a:xfrm>
            <a:off x="857250" y="1600200"/>
            <a:ext cx="7429500" cy="4525963"/>
          </a:xfrm>
          <a:noFill/>
          <a:ln>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smtClean="0"/>
              <a:t>Causes: In- Work Poverty</a:t>
            </a:r>
          </a:p>
        </p:txBody>
      </p:sp>
      <p:pic>
        <p:nvPicPr>
          <p:cNvPr id="19459" name="Picture 2"/>
          <p:cNvPicPr>
            <a:picLocks noGrp="1" noChangeAspect="1" noChangeArrowheads="1"/>
          </p:cNvPicPr>
          <p:nvPr>
            <p:ph idx="1"/>
          </p:nvPr>
        </p:nvPicPr>
        <p:blipFill>
          <a:blip r:embed="rId3"/>
          <a:srcRect/>
          <a:stretch>
            <a:fillRect/>
          </a:stretch>
        </p:blipFill>
        <p:spPr bwMode="auto">
          <a:xfrm>
            <a:off x="1120775" y="1600200"/>
            <a:ext cx="6902450" cy="4525963"/>
          </a:xfrm>
          <a:noFill/>
          <a:ln>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effects</a:t>
            </a:r>
            <a:endParaRPr lang="en-GB" dirty="0"/>
          </a:p>
        </p:txBody>
      </p:sp>
      <p:sp>
        <p:nvSpPr>
          <p:cNvPr id="3" name="Text Placeholder 2"/>
          <p:cNvSpPr>
            <a:spLocks noGrp="1"/>
          </p:cNvSpPr>
          <p:nvPr>
            <p:ph type="body" idx="1"/>
          </p:nvPr>
        </p:nvSpPr>
        <p:spPr/>
        <p:txBody>
          <a:bodyPr/>
          <a:lstStyle/>
          <a:p>
            <a:pPr eaLnBrk="1" fontAlgn="auto" hangingPunct="1">
              <a:spcAft>
                <a:spcPts val="0"/>
              </a:spcAft>
              <a:buFont typeface="Arial"/>
              <a:buNone/>
              <a:defRPr/>
            </a:pPr>
            <a:r>
              <a:rPr lang="en-GB" u="sng" dirty="0" smtClean="0"/>
              <a:t>EDUCATION</a:t>
            </a:r>
            <a:r>
              <a:rPr lang="en-GB" dirty="0" smtClean="0"/>
              <a:t>:  FSM students attain 1.7 grades lower</a:t>
            </a:r>
          </a:p>
          <a:p>
            <a:pPr eaLnBrk="1" fontAlgn="auto" hangingPunct="1">
              <a:spcAft>
                <a:spcPts val="0"/>
              </a:spcAft>
              <a:buFont typeface="Arial"/>
              <a:buNone/>
              <a:defRPr/>
            </a:pPr>
            <a:r>
              <a:rPr lang="en-GB" u="sng" dirty="0" smtClean="0"/>
              <a:t>HEALTH</a:t>
            </a:r>
            <a:r>
              <a:rPr lang="en-GB" dirty="0" smtClean="0"/>
              <a:t>:  Professionals live longer than unskilled workers</a:t>
            </a:r>
          </a:p>
          <a:p>
            <a:pPr eaLnBrk="1" fontAlgn="auto" hangingPunct="1">
              <a:spcAft>
                <a:spcPts val="0"/>
              </a:spcAft>
              <a:buFont typeface="Arial"/>
              <a:buNone/>
              <a:defRPr/>
            </a:pPr>
            <a:r>
              <a:rPr lang="en-GB" u="sng" dirty="0" smtClean="0"/>
              <a:t>COMMUNITY</a:t>
            </a:r>
            <a:r>
              <a:rPr lang="en-GB" dirty="0" smtClean="0"/>
              <a:t>:  reduced experiences and poor environment</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smtClean="0"/>
              <a:t>HEALTH </a:t>
            </a:r>
          </a:p>
        </p:txBody>
      </p:sp>
      <p:sp>
        <p:nvSpPr>
          <p:cNvPr id="21507" name="Content Placeholder 2"/>
          <p:cNvSpPr>
            <a:spLocks noGrp="1"/>
          </p:cNvSpPr>
          <p:nvPr>
            <p:ph idx="1"/>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smtClean="0"/>
              <a:t>Infantile mortality</a:t>
            </a:r>
          </a:p>
          <a:p>
            <a:pPr eaLnBrk="1" hangingPunct="1"/>
            <a:r>
              <a:rPr lang="en-GB" smtClean="0"/>
              <a:t>Life expectancy</a:t>
            </a:r>
          </a:p>
          <a:p>
            <a:pPr eaLnBrk="1" hangingPunct="1"/>
            <a:r>
              <a:rPr lang="en-GB" smtClean="0"/>
              <a:t>Bad health</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smtClean="0"/>
              <a:t>Social Mobility</a:t>
            </a:r>
          </a:p>
        </p:txBody>
      </p:sp>
      <p:sp>
        <p:nvSpPr>
          <p:cNvPr id="22531" name="Content Placeholder 2"/>
          <p:cNvSpPr>
            <a:spLocks noGrp="1"/>
          </p:cNvSpPr>
          <p:nvPr>
            <p:ph idx="1"/>
          </p:nvPr>
        </p:nvSpPr>
        <p:spPr bwMode="auto">
          <a:noFill/>
          <a:ln>
            <a:miter lim="800000"/>
            <a:headEnd/>
            <a:tailEnd/>
          </a:ln>
        </p:spPr>
        <p:txBody>
          <a:bodyPr vert="horz" wrap="square" lIns="91440" tIns="45720" rIns="91440" bIns="45720" numCol="1" anchor="t" anchorCtr="0" compatLnSpc="1">
            <a:prstTxWarp prst="textNoShape">
              <a:avLst/>
            </a:prstTxWarp>
            <a:normAutofit lnSpcReduction="10000"/>
          </a:bodyPr>
          <a:lstStyle/>
          <a:p>
            <a:pPr marL="0" indent="0" eaLnBrk="1" hangingPunct="1">
              <a:buFont typeface="Arial" charset="0"/>
              <a:buNone/>
            </a:pPr>
            <a:r>
              <a:rPr lang="en-GB" smtClean="0"/>
              <a:t>‘</a:t>
            </a:r>
            <a:r>
              <a:rPr lang="en-GB" sz="2400" smtClean="0"/>
              <a:t>Too often in our country, the circumstances a child is born into shapes their destiny. Being poor often leads to a lifetime of poverty. Children from poorer backgrounds are far more likely to leave school with few qualifications, leading to insecurity and low-paid jobs. These are old national concerns. In recent years a new concern has risen to the fore: the middle being left behind by the top as competition to access the best opportunities intensifies. Growing numbers find it difficult to save or to get on the housing ladder and parents fear a future where their children are worse off than they are.’</a:t>
            </a:r>
          </a:p>
          <a:p>
            <a:pPr marL="0" indent="0" eaLnBrk="1" hangingPunct="1">
              <a:buFont typeface="Arial" charset="0"/>
              <a:buNone/>
            </a:pPr>
            <a:r>
              <a:rPr lang="en-GB" sz="2400" smtClean="0"/>
              <a:t>Social Mobility and Child Poverty Commission (2013). </a:t>
            </a:r>
            <a:r>
              <a:rPr lang="en-GB" sz="2400" i="1" smtClean="0"/>
              <a:t>State of the Nation</a:t>
            </a:r>
          </a:p>
          <a:p>
            <a:pPr marL="0" indent="0" eaLnBrk="1" hangingPunct="1">
              <a:buFont typeface="Arial" charset="0"/>
              <a:buNone/>
            </a:pPr>
            <a:endParaRPr lang="en-GB"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The Impact of Poverty on Educational Achievement By the Age of 15</a:t>
            </a:r>
            <a:endParaRPr lang="en-GB" dirty="0"/>
          </a:p>
        </p:txBody>
      </p:sp>
      <p:pic>
        <p:nvPicPr>
          <p:cNvPr id="23555" name="Picture 2"/>
          <p:cNvPicPr preferRelativeResize="0">
            <a:picLocks noGrp="1" noChangeArrowheads="1"/>
          </p:cNvPicPr>
          <p:nvPr>
            <p:ph idx="1"/>
          </p:nvPr>
        </p:nvPicPr>
        <p:blipFill>
          <a:blip r:embed="rId3"/>
          <a:srcRect/>
          <a:stretch>
            <a:fillRect/>
          </a:stretch>
        </p:blipFill>
        <p:spPr bwMode="auto">
          <a:xfrm>
            <a:off x="900113" y="1700213"/>
            <a:ext cx="8196262" cy="4695825"/>
          </a:xfrm>
          <a:noFill/>
          <a:ln>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eaLnBrk="1" fontAlgn="auto" hangingPunct="1">
              <a:spcAft>
                <a:spcPts val="0"/>
              </a:spcAft>
              <a:defRPr/>
            </a:pPr>
            <a:r>
              <a:rPr lang="en-GB" sz="2800" b="1" dirty="0" smtClean="0"/>
              <a:t/>
            </a:r>
            <a:br>
              <a:rPr lang="en-GB" sz="2800" b="1" dirty="0" smtClean="0"/>
            </a:br>
            <a:r>
              <a:rPr lang="en-GB" sz="2000" b="1" dirty="0" smtClean="0"/>
              <a:t>The Impact of Poverty on Educational Achievement: A Growing Gap</a:t>
            </a:r>
            <a:endParaRPr lang="en-GB" sz="2000" b="1" dirty="0">
              <a:solidFill>
                <a:schemeClr val="accent1">
                  <a:lumMod val="75000"/>
                </a:schemeClr>
              </a:solidFill>
            </a:endParaRPr>
          </a:p>
        </p:txBody>
      </p:sp>
      <p:graphicFrame>
        <p:nvGraphicFramePr>
          <p:cNvPr id="1026" name="Content Placeholder 3"/>
          <p:cNvGraphicFramePr>
            <a:graphicFrameLocks noGrp="1"/>
          </p:cNvGraphicFramePr>
          <p:nvPr>
            <p:ph idx="1"/>
          </p:nvPr>
        </p:nvGraphicFramePr>
        <p:xfrm>
          <a:off x="457200" y="1600200"/>
          <a:ext cx="8229600" cy="4525963"/>
        </p:xfrm>
        <a:graphic>
          <a:graphicData uri="http://schemas.openxmlformats.org/presentationml/2006/ole">
            <p:oleObj spid="_x0000_s1026" r:id="rId4" imgW="8230313" imgH="4523624" progId="Excel.Sheet.8">
              <p:embed/>
            </p:oleObj>
          </a:graphicData>
        </a:graphic>
      </p:graphicFrame>
      <p:sp>
        <p:nvSpPr>
          <p:cNvPr id="3" name="Rectangle 2"/>
          <p:cNvSpPr/>
          <p:nvPr/>
        </p:nvSpPr>
        <p:spPr>
          <a:xfrm>
            <a:off x="1835150" y="5718175"/>
            <a:ext cx="7453313" cy="423863"/>
          </a:xfrm>
          <a:prstGeom prst="rect">
            <a:avLst/>
          </a:prstGeom>
        </p:spPr>
        <p:txBody>
          <a:bodyPr>
            <a:spAutoFit/>
          </a:bodyPr>
          <a:lstStyle/>
          <a:p>
            <a:pPr algn="ctr" fontAlgn="auto">
              <a:spcBef>
                <a:spcPts val="0"/>
              </a:spcBef>
              <a:spcAft>
                <a:spcPts val="0"/>
              </a:spcAft>
              <a:defRPr sz="2160" b="1" i="0" u="none" strike="noStrike" kern="1200" baseline="0">
                <a:solidFill>
                  <a:prstClr val="black"/>
                </a:solidFill>
                <a:latin typeface="+mn-lt"/>
                <a:ea typeface="+mn-ea"/>
                <a:cs typeface="+mn-cs"/>
              </a:defRPr>
            </a:pPr>
            <a:r>
              <a:rPr lang="en-GB" sz="2160" b="1" i="1" dirty="0">
                <a:solidFill>
                  <a:schemeClr val="tx2">
                    <a:lumMod val="75000"/>
                  </a:schemeClr>
                </a:solidFill>
                <a:latin typeface="+mn-lt"/>
                <a:cs typeface="+mn-cs"/>
              </a:rPr>
              <a:t>Gap between FSM and non FSM pupils at each key stage 2013</a:t>
            </a:r>
            <a:endParaRPr lang="en-US" sz="2160" b="1" i="1" dirty="0">
              <a:solidFill>
                <a:schemeClr val="tx2">
                  <a:lumMod val="75000"/>
                </a:schemeClr>
              </a:solidFill>
              <a:latin typeface="+mn-lt"/>
              <a:cs typeface="+mn-cs"/>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smtClean="0"/>
              <a:t>Comparisons</a:t>
            </a:r>
          </a:p>
        </p:txBody>
      </p:sp>
      <p:sp>
        <p:nvSpPr>
          <p:cNvPr id="24579" name="Content Placeholder 2"/>
          <p:cNvSpPr>
            <a:spLocks noGrp="1"/>
          </p:cNvSpPr>
          <p:nvPr>
            <p:ph idx="1"/>
          </p:nvPr>
        </p:nvSpPr>
        <p:spPr bwMode="auto">
          <a:noFill/>
          <a:ln>
            <a:miter lim="800000"/>
            <a:headEnd/>
            <a:tailEnd/>
          </a:ln>
        </p:spPr>
        <p:txBody>
          <a:bodyPr vert="horz" wrap="square" lIns="91440" tIns="45720" rIns="91440" bIns="45720" numCol="1" anchor="t" anchorCtr="0" compatLnSpc="1">
            <a:prstTxWarp prst="textNoShape">
              <a:avLst/>
            </a:prstTxWarp>
            <a:normAutofit lnSpcReduction="10000"/>
          </a:bodyPr>
          <a:lstStyle/>
          <a:p>
            <a:pPr eaLnBrk="1" hangingPunct="1"/>
            <a:r>
              <a:rPr lang="en-GB" sz="2800" smtClean="0"/>
              <a:t>15 year olds receiving free school meals in England, 50% more likely than their peers in Wales to achieve 5 GCSEs or more at Grades *A-C (including English and Mathematics).</a:t>
            </a:r>
          </a:p>
          <a:p>
            <a:pPr eaLnBrk="1" hangingPunct="1"/>
            <a:r>
              <a:rPr lang="en-GB" sz="2800" smtClean="0"/>
              <a:t>15 year olds in North East of England on FSM, one-third more likely to achieve L2+ than counterparts in Wales.</a:t>
            </a:r>
          </a:p>
          <a:p>
            <a:pPr eaLnBrk="1" hangingPunct="1"/>
            <a:r>
              <a:rPr lang="en-GB" sz="2800" smtClean="0"/>
              <a:t>In every region of England rate of improvement of FSM learners faster than in Wales. Only six of the 152 English local authority worse than Wales.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The National Strategy for Tackling Poverty</a:t>
            </a:r>
            <a:endParaRPr lang="en-GB" dirty="0"/>
          </a:p>
        </p:txBody>
      </p:sp>
      <p:sp>
        <p:nvSpPr>
          <p:cNvPr id="3" name="Text Placeholder 2"/>
          <p:cNvSpPr>
            <a:spLocks noGrp="1"/>
          </p:cNvSpPr>
          <p:nvPr>
            <p:ph type="body" idx="1"/>
          </p:nvPr>
        </p:nvSpPr>
        <p:spPr>
          <a:xfrm>
            <a:off x="762000" y="1219200"/>
            <a:ext cx="7659688" cy="3352800"/>
          </a:xfrm>
        </p:spPr>
        <p:txBody>
          <a:bodyPr/>
          <a:lstStyle/>
          <a:p>
            <a:pPr eaLnBrk="1" fontAlgn="auto" hangingPunct="1">
              <a:spcAft>
                <a:spcPts val="0"/>
              </a:spcAft>
              <a:buFont typeface="Arial" charset="0"/>
              <a:buChar char="•"/>
              <a:defRPr/>
            </a:pPr>
            <a:r>
              <a:rPr lang="en-GB" dirty="0" smtClean="0"/>
              <a:t>Reduce families in workless households</a:t>
            </a:r>
          </a:p>
          <a:p>
            <a:pPr eaLnBrk="1" fontAlgn="auto" hangingPunct="1">
              <a:spcAft>
                <a:spcPts val="0"/>
              </a:spcAft>
              <a:defRPr/>
            </a:pPr>
            <a:endParaRPr lang="en-GB" dirty="0" smtClean="0"/>
          </a:p>
          <a:p>
            <a:pPr eaLnBrk="1" fontAlgn="auto" hangingPunct="1">
              <a:spcAft>
                <a:spcPts val="0"/>
              </a:spcAft>
              <a:buFont typeface="Arial" charset="0"/>
              <a:buChar char="•"/>
              <a:defRPr/>
            </a:pPr>
            <a:r>
              <a:rPr lang="en-GB" dirty="0" smtClean="0"/>
              <a:t>Increase skills in parents and their children</a:t>
            </a:r>
          </a:p>
          <a:p>
            <a:pPr eaLnBrk="1" fontAlgn="auto" hangingPunct="1">
              <a:spcAft>
                <a:spcPts val="0"/>
              </a:spcAft>
              <a:defRPr/>
            </a:pPr>
            <a:endParaRPr lang="en-GB" dirty="0" smtClean="0"/>
          </a:p>
          <a:p>
            <a:pPr eaLnBrk="1" fontAlgn="auto" hangingPunct="1">
              <a:spcAft>
                <a:spcPts val="0"/>
              </a:spcAft>
              <a:buFont typeface="Arial" charset="0"/>
              <a:buChar char="•"/>
              <a:defRPr/>
            </a:pPr>
            <a:r>
              <a:rPr lang="en-GB" dirty="0" smtClean="0"/>
              <a:t>Reduce the outcomes of inequality</a:t>
            </a:r>
          </a:p>
          <a:p>
            <a:pPr eaLnBrk="1" fontAlgn="auto" hangingPunct="1">
              <a:spcAft>
                <a:spcPts val="0"/>
              </a:spcAft>
              <a:defRPr/>
            </a:pPr>
            <a:endParaRPr lang="en-GB" dirty="0" smtClean="0"/>
          </a:p>
          <a:p>
            <a:pPr eaLnBrk="1" fontAlgn="auto" hangingPunct="1">
              <a:spcAft>
                <a:spcPts val="0"/>
              </a:spcAft>
              <a:buFont typeface="Arial" charset="0"/>
              <a:buChar char="•"/>
              <a:defRPr/>
            </a:pPr>
            <a:r>
              <a:rPr lang="en-GB" dirty="0" smtClean="0"/>
              <a:t>Develop a strong Welsh economy</a:t>
            </a:r>
          </a:p>
          <a:p>
            <a:pPr eaLnBrk="1" fontAlgn="auto" hangingPunct="1">
              <a:spcAft>
                <a:spcPts val="0"/>
              </a:spcAft>
              <a:defRPr/>
            </a:pPr>
            <a:endParaRPr lang="en-GB" dirty="0" smtClean="0"/>
          </a:p>
          <a:p>
            <a:pPr eaLnBrk="1" fontAlgn="auto" hangingPunct="1">
              <a:spcAft>
                <a:spcPts val="0"/>
              </a:spcAft>
              <a:buFont typeface="Arial" charset="0"/>
              <a:buChar char="•"/>
              <a:defRPr/>
            </a:pPr>
            <a:r>
              <a:rPr lang="en-GB" dirty="0" smtClean="0"/>
              <a:t>Active support for poor households</a:t>
            </a:r>
          </a:p>
          <a:p>
            <a:pPr eaLnBrk="1" fontAlgn="auto" hangingPunct="1">
              <a:spcAft>
                <a:spcPts val="0"/>
              </a:spcAft>
              <a:defRPr/>
            </a:pP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7"/>
          <p:cNvPicPr>
            <a:picLocks noChangeAspect="1"/>
          </p:cNvPicPr>
          <p:nvPr/>
        </p:nvPicPr>
        <p:blipFill>
          <a:blip r:embed="rId2"/>
          <a:srcRect/>
          <a:stretch>
            <a:fillRect/>
          </a:stretch>
        </p:blipFill>
        <p:spPr bwMode="auto">
          <a:xfrm>
            <a:off x="971550" y="1052513"/>
            <a:ext cx="7505700" cy="50434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THE ROLE OF EDUCATION</a:t>
            </a:r>
            <a:endParaRPr lang="en-GB" dirty="0"/>
          </a:p>
        </p:txBody>
      </p:sp>
      <p:sp>
        <p:nvSpPr>
          <p:cNvPr id="3" name="Text Placeholder 2"/>
          <p:cNvSpPr>
            <a:spLocks noGrp="1"/>
          </p:cNvSpPr>
          <p:nvPr>
            <p:ph type="body" idx="1"/>
          </p:nvPr>
        </p:nvSpPr>
        <p:spPr/>
        <p:txBody>
          <a:bodyPr/>
          <a:lstStyle/>
          <a:p>
            <a:pPr eaLnBrk="1" fontAlgn="auto" hangingPunct="1">
              <a:spcAft>
                <a:spcPts val="0"/>
              </a:spcAft>
              <a:buFont typeface="Arial"/>
              <a:buNone/>
              <a:defRPr/>
            </a:pPr>
            <a:r>
              <a:rPr lang="en-GB" u="sng" dirty="0" smtClean="0"/>
              <a:t>ERW recommends</a:t>
            </a:r>
            <a:r>
              <a:rPr lang="en-GB" dirty="0" smtClean="0"/>
              <a:t>:</a:t>
            </a:r>
          </a:p>
          <a:p>
            <a:pPr eaLnBrk="1" fontAlgn="auto" hangingPunct="1">
              <a:spcAft>
                <a:spcPts val="0"/>
              </a:spcAft>
              <a:buFont typeface="Arial" charset="0"/>
              <a:buChar char="•"/>
              <a:defRPr/>
            </a:pPr>
            <a:r>
              <a:rPr lang="en-GB" dirty="0" smtClean="0"/>
              <a:t>Track pupil progress</a:t>
            </a:r>
          </a:p>
          <a:p>
            <a:pPr eaLnBrk="1" fontAlgn="auto" hangingPunct="1">
              <a:spcAft>
                <a:spcPts val="0"/>
              </a:spcAft>
              <a:buFont typeface="Arial" charset="0"/>
              <a:buChar char="•"/>
              <a:defRPr/>
            </a:pPr>
            <a:r>
              <a:rPr lang="en-GB" dirty="0" smtClean="0"/>
              <a:t> Coach / mentor individuals</a:t>
            </a:r>
          </a:p>
          <a:p>
            <a:pPr eaLnBrk="1" fontAlgn="auto" hangingPunct="1">
              <a:spcAft>
                <a:spcPts val="0"/>
              </a:spcAft>
              <a:buFont typeface="Arial" charset="0"/>
              <a:buChar char="•"/>
              <a:defRPr/>
            </a:pPr>
            <a:r>
              <a:rPr lang="en-GB" dirty="0" smtClean="0"/>
              <a:t>Develop Literacy and critical thinking skills</a:t>
            </a:r>
          </a:p>
          <a:p>
            <a:pPr eaLnBrk="1" fontAlgn="auto" hangingPunct="1">
              <a:spcAft>
                <a:spcPts val="0"/>
              </a:spcAft>
              <a:buFont typeface="Arial" charset="0"/>
              <a:buChar char="•"/>
              <a:defRPr/>
            </a:pPr>
            <a:r>
              <a:rPr lang="en-GB" dirty="0" smtClean="0"/>
              <a:t> Develop social and emotional skills</a:t>
            </a:r>
          </a:p>
          <a:p>
            <a:pPr eaLnBrk="1" fontAlgn="auto" hangingPunct="1">
              <a:spcAft>
                <a:spcPts val="0"/>
              </a:spcAft>
              <a:buFont typeface="Arial" charset="0"/>
              <a:buChar char="•"/>
              <a:defRPr/>
            </a:pPr>
            <a:r>
              <a:rPr lang="en-GB" dirty="0" smtClean="0"/>
              <a:t> Focus on well-being  (inc. attendance  and behaviour)</a:t>
            </a:r>
          </a:p>
          <a:p>
            <a:pPr eaLnBrk="1" fontAlgn="auto" hangingPunct="1">
              <a:spcAft>
                <a:spcPts val="0"/>
              </a:spcAft>
              <a:buFont typeface="Arial" charset="0"/>
              <a:buChar char="•"/>
              <a:defRPr/>
            </a:pPr>
            <a:r>
              <a:rPr lang="en-GB" dirty="0" smtClean="0"/>
              <a:t> Relevant and motivating Curriculum</a:t>
            </a:r>
          </a:p>
          <a:p>
            <a:pPr eaLnBrk="1" fontAlgn="auto" hangingPunct="1">
              <a:spcAft>
                <a:spcPts val="0"/>
              </a:spcAft>
              <a:buFont typeface="Arial" charset="0"/>
              <a:buChar char="•"/>
              <a:defRPr/>
            </a:pPr>
            <a:r>
              <a:rPr lang="en-GB" dirty="0" smtClean="0"/>
              <a:t> The pupils must be listened to</a:t>
            </a:r>
          </a:p>
          <a:p>
            <a:pPr eaLnBrk="1" fontAlgn="auto" hangingPunct="1">
              <a:spcAft>
                <a:spcPts val="0"/>
              </a:spcAft>
              <a:buFont typeface="Arial" charset="0"/>
              <a:buChar char="•"/>
              <a:defRPr/>
            </a:pPr>
            <a:r>
              <a:rPr lang="en-GB" dirty="0" smtClean="0"/>
              <a:t>Develop engagement with parents</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838200"/>
            <a:ext cx="8077200" cy="563562"/>
          </a:xfrm>
        </p:spPr>
        <p:txBody>
          <a:bodyPr/>
          <a:lstStyle/>
          <a:p>
            <a:r>
              <a:rPr lang="en-GB" dirty="0" smtClean="0"/>
              <a:t>ESTYN (2014) recommend</a:t>
            </a:r>
            <a:endParaRPr lang="en-GB" dirty="0"/>
          </a:p>
        </p:txBody>
      </p:sp>
      <p:sp>
        <p:nvSpPr>
          <p:cNvPr id="5" name="Content Placeholder 4"/>
          <p:cNvSpPr>
            <a:spLocks noGrp="1"/>
          </p:cNvSpPr>
          <p:nvPr>
            <p:ph idx="1"/>
          </p:nvPr>
        </p:nvSpPr>
        <p:spPr/>
        <p:txBody>
          <a:bodyPr/>
          <a:lstStyle/>
          <a:p>
            <a:r>
              <a:rPr lang="en-GB" sz="2600" dirty="0" smtClean="0"/>
              <a:t>Whole-school approach </a:t>
            </a:r>
          </a:p>
          <a:p>
            <a:r>
              <a:rPr lang="en-GB" sz="2600" dirty="0" smtClean="0"/>
              <a:t> Using data to identify and track progress </a:t>
            </a:r>
          </a:p>
          <a:p>
            <a:r>
              <a:rPr lang="en-GB" sz="2600" dirty="0" smtClean="0"/>
              <a:t> Literacy and learning skills </a:t>
            </a:r>
          </a:p>
          <a:p>
            <a:r>
              <a:rPr lang="en-GB" sz="2600" dirty="0" smtClean="0"/>
              <a:t> Social and emotional skills </a:t>
            </a:r>
          </a:p>
          <a:p>
            <a:r>
              <a:rPr lang="en-GB" sz="2600" dirty="0" smtClean="0"/>
              <a:t> Attendance, punctuality and behaviour </a:t>
            </a:r>
          </a:p>
          <a:p>
            <a:r>
              <a:rPr lang="en-GB" sz="2600" dirty="0" smtClean="0"/>
              <a:t> Tailoring the curriculum </a:t>
            </a:r>
          </a:p>
          <a:p>
            <a:r>
              <a:rPr lang="en-GB" sz="2600" dirty="0" smtClean="0"/>
              <a:t> Enriching experiences </a:t>
            </a:r>
          </a:p>
          <a:p>
            <a:r>
              <a:rPr lang="en-GB" sz="2600" dirty="0" smtClean="0"/>
              <a:t> Listening to learners </a:t>
            </a:r>
          </a:p>
          <a:p>
            <a:r>
              <a:rPr lang="en-GB" sz="2600" dirty="0" smtClean="0"/>
              <a:t> Engaging parents </a:t>
            </a:r>
          </a:p>
          <a:p>
            <a:r>
              <a:rPr lang="en-GB" sz="2600" dirty="0" smtClean="0"/>
              <a:t> Developing staff expertise </a:t>
            </a:r>
            <a:endParaRPr lang="en-GB" sz="2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u="sng" smtClean="0"/>
              <a:t>A National Priority</a:t>
            </a:r>
          </a:p>
        </p:txBody>
      </p:sp>
      <p:sp>
        <p:nvSpPr>
          <p:cNvPr id="28675" name="Content Placeholder 2"/>
          <p:cNvSpPr>
            <a:spLocks noGrp="1"/>
          </p:cNvSpPr>
          <p:nvPr>
            <p:ph idx="1"/>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buFont typeface="Arial" charset="0"/>
              <a:buNone/>
            </a:pPr>
            <a:r>
              <a:rPr lang="en-GB" sz="2000" smtClean="0"/>
              <a:t>   </a:t>
            </a:r>
          </a:p>
          <a:p>
            <a:pPr eaLnBrk="1" hangingPunct="1">
              <a:buFont typeface="Arial" charset="0"/>
              <a:buNone/>
            </a:pPr>
            <a:endParaRPr lang="en-GB" sz="2000" smtClean="0"/>
          </a:p>
          <a:p>
            <a:pPr eaLnBrk="1" hangingPunct="1">
              <a:buFont typeface="Arial" charset="0"/>
              <a:buNone/>
            </a:pPr>
            <a:endParaRPr lang="en-GB" sz="2000" smtClean="0"/>
          </a:p>
          <a:p>
            <a:pPr eaLnBrk="1" hangingPunct="1">
              <a:buFont typeface="Arial" charset="0"/>
              <a:buNone/>
            </a:pPr>
            <a:r>
              <a:rPr lang="en-GB" sz="2000" smtClean="0"/>
              <a:t>  </a:t>
            </a:r>
            <a:r>
              <a:rPr lang="en-GB" smtClean="0"/>
              <a:t>’From tonight, cutting the link between deprivation and attainment  becomes our top priority</a:t>
            </a:r>
            <a:r>
              <a:rPr lang="en-GB" sz="2000" smtClean="0"/>
              <a:t>’.</a:t>
            </a:r>
          </a:p>
          <a:p>
            <a:pPr eaLnBrk="1" hangingPunct="1">
              <a:buFont typeface="Arial" charset="0"/>
              <a:buNone/>
            </a:pPr>
            <a:endParaRPr lang="en-GB" sz="2000" smtClean="0"/>
          </a:p>
          <a:p>
            <a:pPr eaLnBrk="1" hangingPunct="1">
              <a:buFont typeface="Arial" charset="0"/>
              <a:buNone/>
            </a:pPr>
            <a:r>
              <a:rPr lang="en-GB" sz="2000" smtClean="0"/>
              <a:t>      Huw Lewis, Minister for Education and Skills; 15 October, 2013.</a:t>
            </a:r>
          </a:p>
          <a:p>
            <a:pPr eaLnBrk="1" hangingPunct="1">
              <a:buFont typeface="Arial" charset="0"/>
              <a:buNone/>
            </a:pPr>
            <a:endParaRPr lang="en-GB" sz="2000" smtClean="0"/>
          </a:p>
          <a:p>
            <a:pPr eaLnBrk="1" hangingPunct="1">
              <a:buFont typeface="Arial" charset="0"/>
              <a:buNone/>
            </a:pPr>
            <a:r>
              <a:rPr lang="en-GB" sz="2000" smtClean="0"/>
              <a:t>    </a:t>
            </a:r>
            <a:endParaRPr lang="en-GB" sz="2000" i="1"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smtClean="0"/>
              <a:t>How Can We Move Forward?</a:t>
            </a:r>
          </a:p>
        </p:txBody>
      </p:sp>
      <p:sp>
        <p:nvSpPr>
          <p:cNvPr id="29699" name="Content Placeholder 2"/>
          <p:cNvSpPr>
            <a:spLocks noGrp="1"/>
          </p:cNvSpPr>
          <p:nvPr>
            <p:ph idx="1"/>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buFont typeface="Arial" charset="0"/>
              <a:buNone/>
            </a:pPr>
            <a:endParaRPr lang="en-GB" smtClean="0"/>
          </a:p>
          <a:p>
            <a:pPr eaLnBrk="1" hangingPunct="1"/>
            <a:r>
              <a:rPr lang="en-GB" u="sng" smtClean="0"/>
              <a:t>Critical question</a:t>
            </a:r>
            <a:r>
              <a:rPr lang="en-GB" smtClean="0"/>
              <a:t>: </a:t>
            </a:r>
            <a:r>
              <a:rPr lang="en-GB" b="1" smtClean="0"/>
              <a:t>will we overcome this fundamental problem in the education system in Wales through doing ‘more of the same’?</a:t>
            </a:r>
          </a:p>
          <a:p>
            <a:pPr eaLnBrk="1" hangingPunct="1"/>
            <a:r>
              <a:rPr lang="en-GB" smtClean="0"/>
              <a:t>What might a successful strategy look like?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3"/>
          <p:cNvPicPr>
            <a:picLocks noChangeAspect="1"/>
          </p:cNvPicPr>
          <p:nvPr/>
        </p:nvPicPr>
        <p:blipFill>
          <a:blip r:embed="rId2"/>
          <a:srcRect/>
          <a:stretch>
            <a:fillRect/>
          </a:stretch>
        </p:blipFill>
        <p:spPr bwMode="auto">
          <a:xfrm>
            <a:off x="1331913" y="2276475"/>
            <a:ext cx="6200775" cy="1668463"/>
          </a:xfrm>
          <a:prstGeom prst="rect">
            <a:avLst/>
          </a:prstGeom>
          <a:noFill/>
          <a:ln w="9525">
            <a:noFill/>
            <a:miter lim="800000"/>
            <a:headEnd/>
            <a:tailEnd/>
          </a:ln>
        </p:spPr>
      </p:pic>
      <p:sp>
        <p:nvSpPr>
          <p:cNvPr id="30723" name="TextBox 4"/>
          <p:cNvSpPr txBox="1">
            <a:spLocks noChangeArrowheads="1"/>
          </p:cNvSpPr>
          <p:nvPr/>
        </p:nvSpPr>
        <p:spPr bwMode="auto">
          <a:xfrm>
            <a:off x="2127250" y="4365625"/>
            <a:ext cx="4608513" cy="862013"/>
          </a:xfrm>
          <a:prstGeom prst="rect">
            <a:avLst/>
          </a:prstGeom>
          <a:noFill/>
          <a:ln w="9525">
            <a:noFill/>
            <a:miter lim="800000"/>
            <a:headEnd/>
            <a:tailEnd/>
          </a:ln>
        </p:spPr>
        <p:txBody>
          <a:bodyPr>
            <a:spAutoFit/>
          </a:bodyPr>
          <a:lstStyle/>
          <a:p>
            <a:r>
              <a:rPr lang="en-GB" sz="3200">
                <a:latin typeface="Calibri" pitchFamily="34" charset="0"/>
                <a:hlinkClick r:id="rId3"/>
              </a:rPr>
              <a:t>www.uwtsd.ac.uk/wcee</a:t>
            </a:r>
            <a:endParaRPr lang="en-GB" sz="3200">
              <a:latin typeface="Calibri" pitchFamily="34" charset="0"/>
            </a:endParaRPr>
          </a:p>
          <a:p>
            <a:endParaRPr lang="en-GB">
              <a:latin typeface="Calibri" pitchFamily="34"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5">
            <a:hlinkClick r:id="rId2"/>
          </p:cNvPr>
          <p:cNvPicPr>
            <a:picLocks noChangeAspect="1"/>
          </p:cNvPicPr>
          <p:nvPr/>
        </p:nvPicPr>
        <p:blipFill>
          <a:blip r:embed="rId3"/>
          <a:srcRect/>
          <a:stretch>
            <a:fillRect/>
          </a:stretch>
        </p:blipFill>
        <p:spPr bwMode="auto">
          <a:xfrm>
            <a:off x="4605338" y="1341438"/>
            <a:ext cx="2970212" cy="4127500"/>
          </a:xfrm>
          <a:prstGeom prst="rect">
            <a:avLst/>
          </a:prstGeom>
          <a:noFill/>
          <a:ln w="9525">
            <a:noFill/>
            <a:miter lim="800000"/>
            <a:headEnd/>
            <a:tailEnd/>
          </a:ln>
        </p:spPr>
      </p:pic>
      <p:pic>
        <p:nvPicPr>
          <p:cNvPr id="31747" name="Picture 6"/>
          <p:cNvPicPr>
            <a:picLocks noChangeAspect="1"/>
          </p:cNvPicPr>
          <p:nvPr/>
        </p:nvPicPr>
        <p:blipFill>
          <a:blip r:embed="rId4"/>
          <a:srcRect l="1482" t="1701" b="1701"/>
          <a:stretch>
            <a:fillRect/>
          </a:stretch>
        </p:blipFill>
        <p:spPr bwMode="auto">
          <a:xfrm>
            <a:off x="1187450" y="1341438"/>
            <a:ext cx="2984500" cy="41275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4">
            <a:hlinkClick r:id="rId2"/>
          </p:cNvPr>
          <p:cNvPicPr>
            <a:picLocks noChangeAspect="1"/>
          </p:cNvPicPr>
          <p:nvPr/>
        </p:nvPicPr>
        <p:blipFill>
          <a:blip r:embed="rId3"/>
          <a:srcRect/>
          <a:stretch>
            <a:fillRect/>
          </a:stretch>
        </p:blipFill>
        <p:spPr bwMode="auto">
          <a:xfrm>
            <a:off x="2990850" y="1185863"/>
            <a:ext cx="3162300" cy="44862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786</Words>
  <Application>Microsoft Office PowerPoint</Application>
  <PresentationFormat>On-screen Show (4:3)</PresentationFormat>
  <Paragraphs>89</Paragraphs>
  <Slides>22</Slides>
  <Notes>5</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22</vt:i4>
      </vt:variant>
    </vt:vector>
  </HeadingPairs>
  <TitlesOfParts>
    <vt:vector size="24" baseType="lpstr">
      <vt:lpstr>Office Theme</vt:lpstr>
      <vt:lpstr>Microsoft Office Excel 97-2003 Worksheet</vt:lpstr>
      <vt:lpstr>Poverty and Education in Wales  Ishmael Lewis  S-PGCE University of Wales Trinity St David</vt:lpstr>
      <vt:lpstr>We will look at...</vt:lpstr>
      <vt:lpstr>Poverty in Wales</vt:lpstr>
      <vt:lpstr>Slide 4</vt:lpstr>
      <vt:lpstr>Poverty in Wales</vt:lpstr>
      <vt:lpstr>Causes: Out of Work Poverty</vt:lpstr>
      <vt:lpstr>Causes: In- Work Poverty</vt:lpstr>
      <vt:lpstr>effects</vt:lpstr>
      <vt:lpstr>HEALTH </vt:lpstr>
      <vt:lpstr>Social Mobility</vt:lpstr>
      <vt:lpstr>The Impact of Poverty on Educational Achievement By the Age of 15</vt:lpstr>
      <vt:lpstr> The Impact of Poverty on Educational Achievement: A Growing Gap</vt:lpstr>
      <vt:lpstr>Comparisons</vt:lpstr>
      <vt:lpstr>The National Strategy for Tackling Poverty</vt:lpstr>
      <vt:lpstr>Slide 15</vt:lpstr>
      <vt:lpstr>THE ROLE OF EDUCATION</vt:lpstr>
      <vt:lpstr>ESTYN (2014) recommend</vt:lpstr>
      <vt:lpstr>A National Priority</vt:lpstr>
      <vt:lpstr>How Can We Move Forward?</vt:lpstr>
      <vt:lpstr>Slide 20</vt:lpstr>
      <vt:lpstr>Slide 21</vt:lpstr>
      <vt:lpstr>Slide 22</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and Education in Wales  Ishmael Lewis  S-PGCE University of Wales Trinity St David</dc:title>
  <dc:creator>IshBern</dc:creator>
  <cp:lastModifiedBy>IshBern</cp:lastModifiedBy>
  <cp:revision>2</cp:revision>
  <dcterms:created xsi:type="dcterms:W3CDTF">2018-01-08T17:36:28Z</dcterms:created>
  <dcterms:modified xsi:type="dcterms:W3CDTF">2018-01-08T17:41:22Z</dcterms:modified>
</cp:coreProperties>
</file>