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2"/>
    <p:sldId id="263" r:id="rId3"/>
    <p:sldId id="257" r:id="rId4"/>
    <p:sldId id="258" r:id="rId5"/>
    <p:sldId id="259" r:id="rId6"/>
    <p:sldId id="260" r:id="rId7"/>
    <p:sldId id="261" r:id="rId8"/>
    <p:sldId id="262"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7C16"/>
    <a:srgbClr val="005F9E"/>
    <a:srgbClr val="0096FF"/>
    <a:srgbClr val="7F9716"/>
    <a:srgbClr val="7F9051"/>
    <a:srgbClr val="009051"/>
    <a:srgbClr val="929000"/>
    <a:srgbClr val="4E8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63"/>
    <p:restoredTop sz="94567"/>
  </p:normalViewPr>
  <p:slideViewPr>
    <p:cSldViewPr snapToGrid="0">
      <p:cViewPr>
        <p:scale>
          <a:sx n="100" d="100"/>
          <a:sy n="100" d="100"/>
        </p:scale>
        <p:origin x="1008"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5CF5B8-A687-4F7C-9031-7134E8AD3E32}"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en-US"/>
        </a:p>
      </dgm:t>
    </dgm:pt>
    <dgm:pt modelId="{E0F7B9ED-3279-4302-BAC2-8053C364A235}">
      <dgm:prSet/>
      <dgm:spPr/>
      <dgm:t>
        <a:bodyPr/>
        <a:lstStyle/>
        <a:p>
          <a:r>
            <a:rPr lang="en-GB" b="1" i="0" baseline="0" dirty="0"/>
            <a:t>Product Design &amp; features: </a:t>
          </a:r>
          <a:r>
            <a:rPr lang="en-GB" i="0" baseline="0" dirty="0"/>
            <a:t>recycled/recyclable (Global Market Insights, 2024)</a:t>
          </a:r>
          <a:endParaRPr lang="en-US" dirty="0"/>
        </a:p>
      </dgm:t>
    </dgm:pt>
    <dgm:pt modelId="{1AEB46B9-8EF4-4182-A332-B3FB5FD13F40}" type="parTrans" cxnId="{7D47C6E1-3602-4200-9A2D-C44BDCB368A7}">
      <dgm:prSet/>
      <dgm:spPr/>
      <dgm:t>
        <a:bodyPr/>
        <a:lstStyle/>
        <a:p>
          <a:endParaRPr lang="en-US"/>
        </a:p>
      </dgm:t>
    </dgm:pt>
    <dgm:pt modelId="{0C78C148-0072-4826-B3F0-29A10FFD9B03}" type="sibTrans" cxnId="{7D47C6E1-3602-4200-9A2D-C44BDCB368A7}">
      <dgm:prSet/>
      <dgm:spPr/>
      <dgm:t>
        <a:bodyPr/>
        <a:lstStyle/>
        <a:p>
          <a:endParaRPr lang="en-US"/>
        </a:p>
      </dgm:t>
    </dgm:pt>
    <dgm:pt modelId="{5D7066E6-ACEE-4EDE-A0AA-2686A78A5CAF}">
      <dgm:prSet/>
      <dgm:spPr/>
      <dgm:t>
        <a:bodyPr/>
        <a:lstStyle/>
        <a:p>
          <a:r>
            <a:rPr lang="en-GB" i="0" baseline="0"/>
            <a:t>Quality &amp; Branding: The different plastics are substitutes, not direct replacements. </a:t>
          </a:r>
          <a:endParaRPr lang="en-US"/>
        </a:p>
      </dgm:t>
    </dgm:pt>
    <dgm:pt modelId="{129DE0C2-9852-4A83-9742-4600C8EB80A0}" type="parTrans" cxnId="{46F2A05F-2EEF-4C6D-B5CF-7A1DFED621AA}">
      <dgm:prSet/>
      <dgm:spPr/>
      <dgm:t>
        <a:bodyPr/>
        <a:lstStyle/>
        <a:p>
          <a:endParaRPr lang="en-US"/>
        </a:p>
      </dgm:t>
    </dgm:pt>
    <dgm:pt modelId="{0A3E0399-2029-4FE6-8AF2-297BDE7F4BEB}" type="sibTrans" cxnId="{46F2A05F-2EEF-4C6D-B5CF-7A1DFED621AA}">
      <dgm:prSet/>
      <dgm:spPr/>
      <dgm:t>
        <a:bodyPr/>
        <a:lstStyle/>
        <a:p>
          <a:endParaRPr lang="en-US"/>
        </a:p>
      </dgm:t>
    </dgm:pt>
    <dgm:pt modelId="{844F5F32-B9E2-4847-A95B-15D50B16375A}">
      <dgm:prSet/>
      <dgm:spPr/>
      <dgm:t>
        <a:bodyPr/>
        <a:lstStyle/>
        <a:p>
          <a:r>
            <a:rPr lang="en-GB" b="1" i="0" baseline="0" dirty="0"/>
            <a:t>Positioning: </a:t>
          </a:r>
          <a:r>
            <a:rPr lang="en-GB" i="0" baseline="0" dirty="0"/>
            <a:t>Continue with how this Barbie is different, but that is because she is made from recycled/recyclable plastics. </a:t>
          </a:r>
          <a:endParaRPr lang="en-US" dirty="0"/>
        </a:p>
      </dgm:t>
    </dgm:pt>
    <dgm:pt modelId="{D2B4DFDE-E45A-40C8-911A-95871382E2F7}" type="parTrans" cxnId="{40958C52-6874-40F6-8B1B-31053310B24B}">
      <dgm:prSet/>
      <dgm:spPr/>
      <dgm:t>
        <a:bodyPr/>
        <a:lstStyle/>
        <a:p>
          <a:endParaRPr lang="en-US"/>
        </a:p>
      </dgm:t>
    </dgm:pt>
    <dgm:pt modelId="{EB3C9139-ECF0-4117-A186-79DEAC85B233}" type="sibTrans" cxnId="{40958C52-6874-40F6-8B1B-31053310B24B}">
      <dgm:prSet/>
      <dgm:spPr/>
      <dgm:t>
        <a:bodyPr/>
        <a:lstStyle/>
        <a:p>
          <a:endParaRPr lang="en-US"/>
        </a:p>
      </dgm:t>
    </dgm:pt>
    <dgm:pt modelId="{FF659632-F7FF-46AE-B71C-1737024DC70F}">
      <dgm:prSet/>
      <dgm:spPr/>
      <dgm:t>
        <a:bodyPr/>
        <a:lstStyle/>
        <a:p>
          <a:r>
            <a:rPr lang="en-GB" i="0" baseline="0"/>
            <a:t>Can also focus on how this diverts plastics from landfills </a:t>
          </a:r>
          <a:r>
            <a:rPr lang="en-US" i="0" baseline="0"/>
            <a:t>(</a:t>
          </a:r>
          <a:r>
            <a:rPr lang="en-GB" i="0" baseline="0"/>
            <a:t>Plastic Pollution Coalition 2023). Pricing:</a:t>
          </a:r>
          <a:endParaRPr lang="en-US"/>
        </a:p>
      </dgm:t>
    </dgm:pt>
    <dgm:pt modelId="{34ADB574-3772-4C06-AFD8-1F880D27B764}" type="parTrans" cxnId="{FD9FA743-AA7A-41F2-8D88-7B54D97E9045}">
      <dgm:prSet/>
      <dgm:spPr/>
      <dgm:t>
        <a:bodyPr/>
        <a:lstStyle/>
        <a:p>
          <a:endParaRPr lang="en-US"/>
        </a:p>
      </dgm:t>
    </dgm:pt>
    <dgm:pt modelId="{0E327CF7-192D-4FB0-8274-F74C3D91011A}" type="sibTrans" cxnId="{FD9FA743-AA7A-41F2-8D88-7B54D97E9045}">
      <dgm:prSet/>
      <dgm:spPr/>
      <dgm:t>
        <a:bodyPr/>
        <a:lstStyle/>
        <a:p>
          <a:endParaRPr lang="en-US"/>
        </a:p>
      </dgm:t>
    </dgm:pt>
    <dgm:pt modelId="{68440EA1-1F42-4D95-9B52-6FB391FAF433}">
      <dgm:prSet/>
      <dgm:spPr/>
      <dgm:t>
        <a:bodyPr/>
        <a:lstStyle/>
        <a:p>
          <a:r>
            <a:rPr lang="en-GB" b="1" i="0" baseline="0"/>
            <a:t>Pricing: </a:t>
          </a:r>
          <a:r>
            <a:rPr lang="en-GB" i="0" baseline="0"/>
            <a:t>start with competitive pricing, then raise price after establishing product. </a:t>
          </a:r>
          <a:endParaRPr lang="en-US"/>
        </a:p>
      </dgm:t>
    </dgm:pt>
    <dgm:pt modelId="{45D0F2B1-02C9-4B3C-87A7-EE6EB0E2E9DA}" type="parTrans" cxnId="{A0387A56-900C-4D8B-AAC7-C8228324F86D}">
      <dgm:prSet/>
      <dgm:spPr/>
      <dgm:t>
        <a:bodyPr/>
        <a:lstStyle/>
        <a:p>
          <a:endParaRPr lang="en-US"/>
        </a:p>
      </dgm:t>
    </dgm:pt>
    <dgm:pt modelId="{6EEEDC46-1A93-4CAF-84A6-3A0E10858AF9}" type="sibTrans" cxnId="{A0387A56-900C-4D8B-AAC7-C8228324F86D}">
      <dgm:prSet/>
      <dgm:spPr/>
      <dgm:t>
        <a:bodyPr/>
        <a:lstStyle/>
        <a:p>
          <a:endParaRPr lang="en-US"/>
        </a:p>
      </dgm:t>
    </dgm:pt>
    <dgm:pt modelId="{E437F7A2-E9EE-4D62-B4E6-D3F18329461E}">
      <dgm:prSet/>
      <dgm:spPr/>
      <dgm:t>
        <a:bodyPr/>
        <a:lstStyle/>
        <a:p>
          <a:r>
            <a:rPr lang="en-GB" i="0" baseline="0"/>
            <a:t>(Mattel and Plunkett Corporate Benchmarking Reports 2023). </a:t>
          </a:r>
          <a:endParaRPr lang="en-US"/>
        </a:p>
      </dgm:t>
    </dgm:pt>
    <dgm:pt modelId="{C2CE9608-3858-4F37-9EF7-3C9C09DFC803}" type="parTrans" cxnId="{4DDEAAE4-41C5-499D-9038-CECA2302D50D}">
      <dgm:prSet/>
      <dgm:spPr/>
      <dgm:t>
        <a:bodyPr/>
        <a:lstStyle/>
        <a:p>
          <a:endParaRPr lang="en-US"/>
        </a:p>
      </dgm:t>
    </dgm:pt>
    <dgm:pt modelId="{91ADAB00-70DC-4001-B72A-94A0FC7DABCD}" type="sibTrans" cxnId="{4DDEAAE4-41C5-499D-9038-CECA2302D50D}">
      <dgm:prSet/>
      <dgm:spPr/>
      <dgm:t>
        <a:bodyPr/>
        <a:lstStyle/>
        <a:p>
          <a:endParaRPr lang="en-US"/>
        </a:p>
      </dgm:t>
    </dgm:pt>
    <dgm:pt modelId="{11939997-EFB3-264D-B04E-173F27C98391}" type="pres">
      <dgm:prSet presAssocID="{2D5CF5B8-A687-4F7C-9031-7134E8AD3E32}" presName="Name0" presStyleCnt="0">
        <dgm:presLayoutVars>
          <dgm:dir/>
          <dgm:animLvl val="lvl"/>
          <dgm:resizeHandles val="exact"/>
        </dgm:presLayoutVars>
      </dgm:prSet>
      <dgm:spPr/>
    </dgm:pt>
    <dgm:pt modelId="{01113C63-67F4-F643-8016-0D0372D95628}" type="pres">
      <dgm:prSet presAssocID="{E0F7B9ED-3279-4302-BAC2-8053C364A235}" presName="composite" presStyleCnt="0"/>
      <dgm:spPr/>
    </dgm:pt>
    <dgm:pt modelId="{FC4E38C2-468B-634A-8162-D88D88259B4F}" type="pres">
      <dgm:prSet presAssocID="{E0F7B9ED-3279-4302-BAC2-8053C364A235}" presName="parTx" presStyleLbl="alignNode1" presStyleIdx="0" presStyleCnt="3">
        <dgm:presLayoutVars>
          <dgm:chMax val="0"/>
          <dgm:chPref val="0"/>
          <dgm:bulletEnabled val="1"/>
        </dgm:presLayoutVars>
      </dgm:prSet>
      <dgm:spPr/>
    </dgm:pt>
    <dgm:pt modelId="{AA9712DC-FBDC-9B42-ACF2-D9157B22815C}" type="pres">
      <dgm:prSet presAssocID="{E0F7B9ED-3279-4302-BAC2-8053C364A235}" presName="desTx" presStyleLbl="alignAccFollowNode1" presStyleIdx="0" presStyleCnt="3">
        <dgm:presLayoutVars>
          <dgm:bulletEnabled val="1"/>
        </dgm:presLayoutVars>
      </dgm:prSet>
      <dgm:spPr/>
    </dgm:pt>
    <dgm:pt modelId="{0B3A003A-199E-E242-82E0-FDC30AA00683}" type="pres">
      <dgm:prSet presAssocID="{0C78C148-0072-4826-B3F0-29A10FFD9B03}" presName="space" presStyleCnt="0"/>
      <dgm:spPr/>
    </dgm:pt>
    <dgm:pt modelId="{E4A0D5D9-7F0F-B14A-8CED-66D47EE1B628}" type="pres">
      <dgm:prSet presAssocID="{844F5F32-B9E2-4847-A95B-15D50B16375A}" presName="composite" presStyleCnt="0"/>
      <dgm:spPr/>
    </dgm:pt>
    <dgm:pt modelId="{54750E73-B069-6142-90D9-DB6B0B9A8491}" type="pres">
      <dgm:prSet presAssocID="{844F5F32-B9E2-4847-A95B-15D50B16375A}" presName="parTx" presStyleLbl="alignNode1" presStyleIdx="1" presStyleCnt="3">
        <dgm:presLayoutVars>
          <dgm:chMax val="0"/>
          <dgm:chPref val="0"/>
          <dgm:bulletEnabled val="1"/>
        </dgm:presLayoutVars>
      </dgm:prSet>
      <dgm:spPr/>
    </dgm:pt>
    <dgm:pt modelId="{557EF21B-2203-A640-9A0F-85F75EF273D5}" type="pres">
      <dgm:prSet presAssocID="{844F5F32-B9E2-4847-A95B-15D50B16375A}" presName="desTx" presStyleLbl="alignAccFollowNode1" presStyleIdx="1" presStyleCnt="3">
        <dgm:presLayoutVars>
          <dgm:bulletEnabled val="1"/>
        </dgm:presLayoutVars>
      </dgm:prSet>
      <dgm:spPr/>
    </dgm:pt>
    <dgm:pt modelId="{CFF47264-447B-DA4C-A3B8-05C783B9D827}" type="pres">
      <dgm:prSet presAssocID="{EB3C9139-ECF0-4117-A186-79DEAC85B233}" presName="space" presStyleCnt="0"/>
      <dgm:spPr/>
    </dgm:pt>
    <dgm:pt modelId="{0CB16A65-4AD3-CD44-A18D-1427CF4C4573}" type="pres">
      <dgm:prSet presAssocID="{68440EA1-1F42-4D95-9B52-6FB391FAF433}" presName="composite" presStyleCnt="0"/>
      <dgm:spPr/>
    </dgm:pt>
    <dgm:pt modelId="{0652C938-8792-864E-969F-61792E1171C5}" type="pres">
      <dgm:prSet presAssocID="{68440EA1-1F42-4D95-9B52-6FB391FAF433}" presName="parTx" presStyleLbl="alignNode1" presStyleIdx="2" presStyleCnt="3">
        <dgm:presLayoutVars>
          <dgm:chMax val="0"/>
          <dgm:chPref val="0"/>
          <dgm:bulletEnabled val="1"/>
        </dgm:presLayoutVars>
      </dgm:prSet>
      <dgm:spPr/>
    </dgm:pt>
    <dgm:pt modelId="{A705CAFA-732A-9547-A9CE-88C9BBB9E012}" type="pres">
      <dgm:prSet presAssocID="{68440EA1-1F42-4D95-9B52-6FB391FAF433}" presName="desTx" presStyleLbl="alignAccFollowNode1" presStyleIdx="2" presStyleCnt="3">
        <dgm:presLayoutVars>
          <dgm:bulletEnabled val="1"/>
        </dgm:presLayoutVars>
      </dgm:prSet>
      <dgm:spPr/>
    </dgm:pt>
  </dgm:ptLst>
  <dgm:cxnLst>
    <dgm:cxn modelId="{95E4590D-32DB-9A40-87EB-D7FEE56580A6}" type="presOf" srcId="{E0F7B9ED-3279-4302-BAC2-8053C364A235}" destId="{FC4E38C2-468B-634A-8162-D88D88259B4F}" srcOrd="0" destOrd="0" presId="urn:microsoft.com/office/officeart/2005/8/layout/hList1"/>
    <dgm:cxn modelId="{20C9F21A-0639-8D48-AE22-A3D23D539EFD}" type="presOf" srcId="{844F5F32-B9E2-4847-A95B-15D50B16375A}" destId="{54750E73-B069-6142-90D9-DB6B0B9A8491}" srcOrd="0" destOrd="0" presId="urn:microsoft.com/office/officeart/2005/8/layout/hList1"/>
    <dgm:cxn modelId="{6741AF23-D077-404F-961D-8CA6F5D195BB}" type="presOf" srcId="{E437F7A2-E9EE-4D62-B4E6-D3F18329461E}" destId="{A705CAFA-732A-9547-A9CE-88C9BBB9E012}" srcOrd="0" destOrd="0" presId="urn:microsoft.com/office/officeart/2005/8/layout/hList1"/>
    <dgm:cxn modelId="{FD9FA743-AA7A-41F2-8D88-7B54D97E9045}" srcId="{844F5F32-B9E2-4847-A95B-15D50B16375A}" destId="{FF659632-F7FF-46AE-B71C-1737024DC70F}" srcOrd="0" destOrd="0" parTransId="{34ADB574-3772-4C06-AFD8-1F880D27B764}" sibTransId="{0E327CF7-192D-4FB0-8274-F74C3D91011A}"/>
    <dgm:cxn modelId="{40958C52-6874-40F6-8B1B-31053310B24B}" srcId="{2D5CF5B8-A687-4F7C-9031-7134E8AD3E32}" destId="{844F5F32-B9E2-4847-A95B-15D50B16375A}" srcOrd="1" destOrd="0" parTransId="{D2B4DFDE-E45A-40C8-911A-95871382E2F7}" sibTransId="{EB3C9139-ECF0-4117-A186-79DEAC85B233}"/>
    <dgm:cxn modelId="{A0387A56-900C-4D8B-AAC7-C8228324F86D}" srcId="{2D5CF5B8-A687-4F7C-9031-7134E8AD3E32}" destId="{68440EA1-1F42-4D95-9B52-6FB391FAF433}" srcOrd="2" destOrd="0" parTransId="{45D0F2B1-02C9-4B3C-87A7-EE6EB0E2E9DA}" sibTransId="{6EEEDC46-1A93-4CAF-84A6-3A0E10858AF9}"/>
    <dgm:cxn modelId="{46F2A05F-2EEF-4C6D-B5CF-7A1DFED621AA}" srcId="{E0F7B9ED-3279-4302-BAC2-8053C364A235}" destId="{5D7066E6-ACEE-4EDE-A0AA-2686A78A5CAF}" srcOrd="0" destOrd="0" parTransId="{129DE0C2-9852-4A83-9742-4600C8EB80A0}" sibTransId="{0A3E0399-2029-4FE6-8AF2-297BDE7F4BEB}"/>
    <dgm:cxn modelId="{AC15BC63-5CFC-C148-94C0-87D370B7FF99}" type="presOf" srcId="{68440EA1-1F42-4D95-9B52-6FB391FAF433}" destId="{0652C938-8792-864E-969F-61792E1171C5}" srcOrd="0" destOrd="0" presId="urn:microsoft.com/office/officeart/2005/8/layout/hList1"/>
    <dgm:cxn modelId="{B7275B88-EA43-E749-8EFF-CCD9A1CA4D86}" type="presOf" srcId="{2D5CF5B8-A687-4F7C-9031-7134E8AD3E32}" destId="{11939997-EFB3-264D-B04E-173F27C98391}" srcOrd="0" destOrd="0" presId="urn:microsoft.com/office/officeart/2005/8/layout/hList1"/>
    <dgm:cxn modelId="{4B112298-0010-7749-AA4E-AE5F88A6FC8F}" type="presOf" srcId="{FF659632-F7FF-46AE-B71C-1737024DC70F}" destId="{557EF21B-2203-A640-9A0F-85F75EF273D5}" srcOrd="0" destOrd="0" presId="urn:microsoft.com/office/officeart/2005/8/layout/hList1"/>
    <dgm:cxn modelId="{7D47C6E1-3602-4200-9A2D-C44BDCB368A7}" srcId="{2D5CF5B8-A687-4F7C-9031-7134E8AD3E32}" destId="{E0F7B9ED-3279-4302-BAC2-8053C364A235}" srcOrd="0" destOrd="0" parTransId="{1AEB46B9-8EF4-4182-A332-B3FB5FD13F40}" sibTransId="{0C78C148-0072-4826-B3F0-29A10FFD9B03}"/>
    <dgm:cxn modelId="{4DDEAAE4-41C5-499D-9038-CECA2302D50D}" srcId="{68440EA1-1F42-4D95-9B52-6FB391FAF433}" destId="{E437F7A2-E9EE-4D62-B4E6-D3F18329461E}" srcOrd="0" destOrd="0" parTransId="{C2CE9608-3858-4F37-9EF7-3C9C09DFC803}" sibTransId="{91ADAB00-70DC-4001-B72A-94A0FC7DABCD}"/>
    <dgm:cxn modelId="{7D5759F3-8845-8747-8474-F12DD736B56B}" type="presOf" srcId="{5D7066E6-ACEE-4EDE-A0AA-2686A78A5CAF}" destId="{AA9712DC-FBDC-9B42-ACF2-D9157B22815C}" srcOrd="0" destOrd="0" presId="urn:microsoft.com/office/officeart/2005/8/layout/hList1"/>
    <dgm:cxn modelId="{BE37D9DF-E6F3-964C-8898-30F43323D294}" type="presParOf" srcId="{11939997-EFB3-264D-B04E-173F27C98391}" destId="{01113C63-67F4-F643-8016-0D0372D95628}" srcOrd="0" destOrd="0" presId="urn:microsoft.com/office/officeart/2005/8/layout/hList1"/>
    <dgm:cxn modelId="{13906573-B230-CA48-ADE9-EA6595A66793}" type="presParOf" srcId="{01113C63-67F4-F643-8016-0D0372D95628}" destId="{FC4E38C2-468B-634A-8162-D88D88259B4F}" srcOrd="0" destOrd="0" presId="urn:microsoft.com/office/officeart/2005/8/layout/hList1"/>
    <dgm:cxn modelId="{C389018A-8AA1-4540-9EB0-4E599131A98B}" type="presParOf" srcId="{01113C63-67F4-F643-8016-0D0372D95628}" destId="{AA9712DC-FBDC-9B42-ACF2-D9157B22815C}" srcOrd="1" destOrd="0" presId="urn:microsoft.com/office/officeart/2005/8/layout/hList1"/>
    <dgm:cxn modelId="{CEAE6AF4-F946-A94D-B259-B62245454601}" type="presParOf" srcId="{11939997-EFB3-264D-B04E-173F27C98391}" destId="{0B3A003A-199E-E242-82E0-FDC30AA00683}" srcOrd="1" destOrd="0" presId="urn:microsoft.com/office/officeart/2005/8/layout/hList1"/>
    <dgm:cxn modelId="{D65B8AEF-C751-4647-BBC4-9C7851F5D650}" type="presParOf" srcId="{11939997-EFB3-264D-B04E-173F27C98391}" destId="{E4A0D5D9-7F0F-B14A-8CED-66D47EE1B628}" srcOrd="2" destOrd="0" presId="urn:microsoft.com/office/officeart/2005/8/layout/hList1"/>
    <dgm:cxn modelId="{9FD00B77-700F-7A49-A25C-6E2C7BE9D3F0}" type="presParOf" srcId="{E4A0D5D9-7F0F-B14A-8CED-66D47EE1B628}" destId="{54750E73-B069-6142-90D9-DB6B0B9A8491}" srcOrd="0" destOrd="0" presId="urn:microsoft.com/office/officeart/2005/8/layout/hList1"/>
    <dgm:cxn modelId="{B4ED440B-F25A-5C46-88F6-76FA9796D0E0}" type="presParOf" srcId="{E4A0D5D9-7F0F-B14A-8CED-66D47EE1B628}" destId="{557EF21B-2203-A640-9A0F-85F75EF273D5}" srcOrd="1" destOrd="0" presId="urn:microsoft.com/office/officeart/2005/8/layout/hList1"/>
    <dgm:cxn modelId="{D331F9D7-FC8A-1444-AFFD-0424A4492C44}" type="presParOf" srcId="{11939997-EFB3-264D-B04E-173F27C98391}" destId="{CFF47264-447B-DA4C-A3B8-05C783B9D827}" srcOrd="3" destOrd="0" presId="urn:microsoft.com/office/officeart/2005/8/layout/hList1"/>
    <dgm:cxn modelId="{16B05A01-713E-9D4B-91A5-2C0E74425437}" type="presParOf" srcId="{11939997-EFB3-264D-B04E-173F27C98391}" destId="{0CB16A65-4AD3-CD44-A18D-1427CF4C4573}" srcOrd="4" destOrd="0" presId="urn:microsoft.com/office/officeart/2005/8/layout/hList1"/>
    <dgm:cxn modelId="{995C640C-9078-2948-B971-48113CFCC04B}" type="presParOf" srcId="{0CB16A65-4AD3-CD44-A18D-1427CF4C4573}" destId="{0652C938-8792-864E-969F-61792E1171C5}" srcOrd="0" destOrd="0" presId="urn:microsoft.com/office/officeart/2005/8/layout/hList1"/>
    <dgm:cxn modelId="{F0DEB17C-BE92-EA40-8CE5-81AC2277D200}" type="presParOf" srcId="{0CB16A65-4AD3-CD44-A18D-1427CF4C4573}" destId="{A705CAFA-732A-9547-A9CE-88C9BBB9E012}"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E38C2-468B-634A-8162-D88D88259B4F}">
      <dsp:nvSpPr>
        <dsp:cNvPr id="0" name=""/>
        <dsp:cNvSpPr/>
      </dsp:nvSpPr>
      <dsp:spPr>
        <a:xfrm>
          <a:off x="3000" y="778338"/>
          <a:ext cx="2925365" cy="970642"/>
        </a:xfrm>
        <a:prstGeom prst="rect">
          <a:avLst/>
        </a:prstGeom>
        <a:solidFill>
          <a:schemeClr val="accent1">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b="1" i="0" kern="1200" baseline="0" dirty="0"/>
            <a:t>Product Design &amp; features: </a:t>
          </a:r>
          <a:r>
            <a:rPr lang="en-GB" sz="1600" i="0" kern="1200" baseline="0" dirty="0"/>
            <a:t>recycled/recyclable (Global Market Insights, 2024)</a:t>
          </a:r>
          <a:endParaRPr lang="en-US" sz="1600" kern="1200" dirty="0"/>
        </a:p>
      </dsp:txBody>
      <dsp:txXfrm>
        <a:off x="3000" y="778338"/>
        <a:ext cx="2925365" cy="970642"/>
      </dsp:txXfrm>
    </dsp:sp>
    <dsp:sp modelId="{AA9712DC-FBDC-9B42-ACF2-D9157B22815C}">
      <dsp:nvSpPr>
        <dsp:cNvPr id="0" name=""/>
        <dsp:cNvSpPr/>
      </dsp:nvSpPr>
      <dsp:spPr>
        <a:xfrm>
          <a:off x="3000" y="1748981"/>
          <a:ext cx="2925365" cy="1054080"/>
        </a:xfrm>
        <a:prstGeom prst="rect">
          <a:avLst/>
        </a:prstGeom>
        <a:solidFill>
          <a:schemeClr val="accent1">
            <a:alpha val="90000"/>
            <a:tint val="40000"/>
            <a:hueOff val="0"/>
            <a:satOff val="0"/>
            <a:lumOff val="0"/>
            <a:alphaOff val="0"/>
          </a:schemeClr>
        </a:solidFill>
        <a:ln w="34925" cap="flat" cmpd="sng" algn="in">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i="0" kern="1200" baseline="0"/>
            <a:t>Quality &amp; Branding: The different plastics are substitutes, not direct replacements. </a:t>
          </a:r>
          <a:endParaRPr lang="en-US" sz="1600" kern="1200"/>
        </a:p>
      </dsp:txBody>
      <dsp:txXfrm>
        <a:off x="3000" y="1748981"/>
        <a:ext cx="2925365" cy="1054080"/>
      </dsp:txXfrm>
    </dsp:sp>
    <dsp:sp modelId="{54750E73-B069-6142-90D9-DB6B0B9A8491}">
      <dsp:nvSpPr>
        <dsp:cNvPr id="0" name=""/>
        <dsp:cNvSpPr/>
      </dsp:nvSpPr>
      <dsp:spPr>
        <a:xfrm>
          <a:off x="3337917" y="778338"/>
          <a:ext cx="2925365" cy="970642"/>
        </a:xfrm>
        <a:prstGeom prst="rect">
          <a:avLst/>
        </a:prstGeom>
        <a:solidFill>
          <a:schemeClr val="accent1">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b="1" i="0" kern="1200" baseline="0" dirty="0"/>
            <a:t>Positioning: </a:t>
          </a:r>
          <a:r>
            <a:rPr lang="en-GB" sz="1600" i="0" kern="1200" baseline="0" dirty="0"/>
            <a:t>Continue with how this Barbie is different, but that is because she is made from recycled/recyclable plastics. </a:t>
          </a:r>
          <a:endParaRPr lang="en-US" sz="1600" kern="1200" dirty="0"/>
        </a:p>
      </dsp:txBody>
      <dsp:txXfrm>
        <a:off x="3337917" y="778338"/>
        <a:ext cx="2925365" cy="970642"/>
      </dsp:txXfrm>
    </dsp:sp>
    <dsp:sp modelId="{557EF21B-2203-A640-9A0F-85F75EF273D5}">
      <dsp:nvSpPr>
        <dsp:cNvPr id="0" name=""/>
        <dsp:cNvSpPr/>
      </dsp:nvSpPr>
      <dsp:spPr>
        <a:xfrm>
          <a:off x="3337917" y="1748981"/>
          <a:ext cx="2925365" cy="1054080"/>
        </a:xfrm>
        <a:prstGeom prst="rect">
          <a:avLst/>
        </a:prstGeom>
        <a:solidFill>
          <a:schemeClr val="accent1">
            <a:alpha val="90000"/>
            <a:tint val="40000"/>
            <a:hueOff val="0"/>
            <a:satOff val="0"/>
            <a:lumOff val="0"/>
            <a:alphaOff val="0"/>
          </a:schemeClr>
        </a:solidFill>
        <a:ln w="34925" cap="flat" cmpd="sng" algn="in">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i="0" kern="1200" baseline="0"/>
            <a:t>Can also focus on how this diverts plastics from landfills </a:t>
          </a:r>
          <a:r>
            <a:rPr lang="en-US" sz="1600" i="0" kern="1200" baseline="0"/>
            <a:t>(</a:t>
          </a:r>
          <a:r>
            <a:rPr lang="en-GB" sz="1600" i="0" kern="1200" baseline="0"/>
            <a:t>Plastic Pollution Coalition 2023). Pricing:</a:t>
          </a:r>
          <a:endParaRPr lang="en-US" sz="1600" kern="1200"/>
        </a:p>
      </dsp:txBody>
      <dsp:txXfrm>
        <a:off x="3337917" y="1748981"/>
        <a:ext cx="2925365" cy="1054080"/>
      </dsp:txXfrm>
    </dsp:sp>
    <dsp:sp modelId="{0652C938-8792-864E-969F-61792E1171C5}">
      <dsp:nvSpPr>
        <dsp:cNvPr id="0" name=""/>
        <dsp:cNvSpPr/>
      </dsp:nvSpPr>
      <dsp:spPr>
        <a:xfrm>
          <a:off x="6672833" y="778338"/>
          <a:ext cx="2925365" cy="970642"/>
        </a:xfrm>
        <a:prstGeom prst="rect">
          <a:avLst/>
        </a:prstGeom>
        <a:solidFill>
          <a:schemeClr val="accent1">
            <a:hueOff val="0"/>
            <a:satOff val="0"/>
            <a:lumOff val="0"/>
            <a:alphaOff val="0"/>
          </a:schemeClr>
        </a:solidFill>
        <a:ln w="34925" cap="flat" cmpd="sng" algn="in">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b="1" i="0" kern="1200" baseline="0"/>
            <a:t>Pricing: </a:t>
          </a:r>
          <a:r>
            <a:rPr lang="en-GB" sz="1600" i="0" kern="1200" baseline="0"/>
            <a:t>start with competitive pricing, then raise price after establishing product. </a:t>
          </a:r>
          <a:endParaRPr lang="en-US" sz="1600" kern="1200"/>
        </a:p>
      </dsp:txBody>
      <dsp:txXfrm>
        <a:off x="6672833" y="778338"/>
        <a:ext cx="2925365" cy="970642"/>
      </dsp:txXfrm>
    </dsp:sp>
    <dsp:sp modelId="{A705CAFA-732A-9547-A9CE-88C9BBB9E012}">
      <dsp:nvSpPr>
        <dsp:cNvPr id="0" name=""/>
        <dsp:cNvSpPr/>
      </dsp:nvSpPr>
      <dsp:spPr>
        <a:xfrm>
          <a:off x="6672833" y="1748981"/>
          <a:ext cx="2925365" cy="1054080"/>
        </a:xfrm>
        <a:prstGeom prst="rect">
          <a:avLst/>
        </a:prstGeom>
        <a:solidFill>
          <a:schemeClr val="accent1">
            <a:alpha val="90000"/>
            <a:tint val="40000"/>
            <a:hueOff val="0"/>
            <a:satOff val="0"/>
            <a:lumOff val="0"/>
            <a:alphaOff val="0"/>
          </a:schemeClr>
        </a:solidFill>
        <a:ln w="34925" cap="flat" cmpd="sng" algn="in">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i="0" kern="1200" baseline="0"/>
            <a:t>(Mattel and Plunkett Corporate Benchmarking Reports 2023). </a:t>
          </a:r>
          <a:endParaRPr lang="en-US" sz="1600" kern="1200"/>
        </a:p>
      </dsp:txBody>
      <dsp:txXfrm>
        <a:off x="6672833" y="1748981"/>
        <a:ext cx="2925365" cy="105408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420B1D-44F1-614E-BE9A-8AB54EB73C4E}" type="datetimeFigureOut">
              <a:rPr lang="en-US" smtClean="0"/>
              <a:t>5/9/25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BDF956-A9E0-5B4A-9484-83103B0469EA}" type="slidenum">
              <a:rPr lang="en-US" smtClean="0"/>
              <a:t>‹#›</a:t>
            </a:fld>
            <a:endParaRPr lang="en-US"/>
          </a:p>
        </p:txBody>
      </p:sp>
    </p:spTree>
    <p:extLst>
      <p:ext uri="{BB962C8B-B14F-4D97-AF65-F5344CB8AC3E}">
        <p14:creationId xmlns:p14="http://schemas.microsoft.com/office/powerpoint/2010/main" val="3458482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Assignment 1</a:t>
            </a:r>
          </a:p>
        </p:txBody>
      </p:sp>
      <p:sp>
        <p:nvSpPr>
          <p:cNvPr id="4" name="Slide Number Placeholder 3"/>
          <p:cNvSpPr>
            <a:spLocks noGrp="1"/>
          </p:cNvSpPr>
          <p:nvPr>
            <p:ph type="sldNum" sz="quarter" idx="5"/>
          </p:nvPr>
        </p:nvSpPr>
        <p:spPr/>
        <p:txBody>
          <a:bodyPr/>
          <a:lstStyle/>
          <a:p>
            <a:fld id="{3CBDF956-A9E0-5B4A-9484-83103B0469EA}" type="slidenum">
              <a:rPr lang="en-US" smtClean="0"/>
              <a:t>2</a:t>
            </a:fld>
            <a:endParaRPr lang="en-US"/>
          </a:p>
        </p:txBody>
      </p:sp>
    </p:spTree>
    <p:extLst>
      <p:ext uri="{BB962C8B-B14F-4D97-AF65-F5344CB8AC3E}">
        <p14:creationId xmlns:p14="http://schemas.microsoft.com/office/powerpoint/2010/main" val="377338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Business Queensland defines marketing as being, “</a:t>
            </a:r>
            <a:r>
              <a:rPr lang="en-US" b="0" i="0" u="none" strike="noStrike" dirty="0">
                <a:solidFill>
                  <a:srgbClr val="242424"/>
                </a:solidFill>
                <a:effectLst/>
                <a:latin typeface="Noto Sans" panose="020B0502040504020204" pitchFamily="34" charset="0"/>
              </a:rPr>
              <a:t>about planning and executing the development, pricing, distribution and promotion of products and services to satisfy the needs of your customers.”. It is delivered through a combination of elements, called the marketing mix or 7 P’s. They are product, price, place, promotion, people, process, and physical evidence. </a:t>
            </a:r>
            <a:endParaRPr lang="en-US" dirty="0"/>
          </a:p>
        </p:txBody>
      </p:sp>
      <p:sp>
        <p:nvSpPr>
          <p:cNvPr id="4" name="Slide Number Placeholder 3"/>
          <p:cNvSpPr>
            <a:spLocks noGrp="1"/>
          </p:cNvSpPr>
          <p:nvPr>
            <p:ph type="sldNum" sz="quarter" idx="5"/>
          </p:nvPr>
        </p:nvSpPr>
        <p:spPr/>
        <p:txBody>
          <a:bodyPr/>
          <a:lstStyle/>
          <a:p>
            <a:fld id="{3CBDF956-A9E0-5B4A-9484-83103B0469EA}" type="slidenum">
              <a:rPr lang="en-US" smtClean="0"/>
              <a:t>5</a:t>
            </a:fld>
            <a:endParaRPr lang="en-US"/>
          </a:p>
        </p:txBody>
      </p:sp>
    </p:spTree>
    <p:extLst>
      <p:ext uri="{BB962C8B-B14F-4D97-AF65-F5344CB8AC3E}">
        <p14:creationId xmlns:p14="http://schemas.microsoft.com/office/powerpoint/2010/main" val="3788800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lnSpc>
                <a:spcPct val="115000"/>
              </a:lnSpc>
              <a:buNone/>
            </a:pPr>
            <a:r>
              <a:rPr lang="en-GB" sz="1200" i="0" kern="100" dirty="0">
                <a:effectLst/>
                <a:ea typeface="Aptos" panose="020B0004020202020204" pitchFamily="34" charset="0"/>
                <a:cs typeface="Times New Roman" panose="02020603050405020304" pitchFamily="18" charset="0"/>
              </a:rPr>
              <a:t>Product Design &amp; features: recycled/recyclable (Global Market Insights, 2024) “The global eco-friendly toys market size was valued at USD 1.2 billion in 2024 and is estimated to grow at a CAGR of over 12.5% from 2025 to 2034. The market for eco-friendly toys is continually expanding due to greater consumer cooperativeness in the use of eco-friendly products, eco-useful parenting, policies put in place by governments, and advances in materials .” </a:t>
            </a:r>
          </a:p>
          <a:p>
            <a:pPr marL="457200" lvl="1" indent="0">
              <a:lnSpc>
                <a:spcPct val="115000"/>
              </a:lnSpc>
              <a:buNone/>
            </a:pPr>
            <a:r>
              <a:rPr lang="en-GB" sz="1200" i="0" kern="100" dirty="0">
                <a:effectLst/>
                <a:ea typeface="Aptos" panose="020B0004020202020204" pitchFamily="34" charset="0"/>
                <a:cs typeface="Times New Roman" panose="02020603050405020304" pitchFamily="18" charset="0"/>
              </a:rPr>
              <a:t>Quality &amp; Branding: The different plastics are substitutes, not direct replacements. For example, some of the plastics have additives that make the plastic softer or more flexible, but this makes them harder to recycle </a:t>
            </a:r>
            <a:r>
              <a:rPr lang="en-US" sz="1200" i="0" kern="100" dirty="0">
                <a:effectLst/>
                <a:ea typeface="Aptos" panose="020B0004020202020204" pitchFamily="34" charset="0"/>
                <a:cs typeface="Times New Roman" panose="02020603050405020304" pitchFamily="18" charset="0"/>
              </a:rPr>
              <a:t>(</a:t>
            </a:r>
            <a:r>
              <a:rPr lang="en-GB" sz="1200" i="0" kern="100" dirty="0">
                <a:effectLst/>
                <a:ea typeface="Aptos" panose="020B0004020202020204" pitchFamily="34" charset="0"/>
                <a:cs typeface="Times New Roman" panose="02020603050405020304" pitchFamily="18" charset="0"/>
              </a:rPr>
              <a:t>Plastic Pollution Coalition 2023). This will likely result in a different looking/feeling doll, changing the typical quality. That is why the messaging of Earth Day Barbie will be focused on her environmentally friendly features, and how they result in the differences between her and the conventional Barbie doll </a:t>
            </a:r>
          </a:p>
          <a:p>
            <a:pPr marL="457200" lvl="1" indent="0">
              <a:lnSpc>
                <a:spcPct val="115000"/>
              </a:lnSpc>
              <a:buNone/>
            </a:pPr>
            <a:r>
              <a:rPr lang="en-GB" sz="1200" i="0" kern="100" dirty="0">
                <a:effectLst/>
                <a:ea typeface="Aptos" panose="020B0004020202020204" pitchFamily="34" charset="0"/>
                <a:cs typeface="Times New Roman" panose="02020603050405020304" pitchFamily="18" charset="0"/>
              </a:rPr>
              <a:t>Positioning: Continue with how this Barbie is different, but that is because she is made from recycled/recyclable plastics. Can also focus on how this diverts plastics from landfills </a:t>
            </a:r>
            <a:r>
              <a:rPr lang="en-US" sz="1200" i="0" kern="100" dirty="0">
                <a:effectLst/>
                <a:ea typeface="Aptos" panose="020B0004020202020204" pitchFamily="34" charset="0"/>
                <a:cs typeface="Times New Roman" panose="02020603050405020304" pitchFamily="18" charset="0"/>
              </a:rPr>
              <a:t>(</a:t>
            </a:r>
            <a:r>
              <a:rPr lang="en-GB" sz="1200" i="0" kern="100" dirty="0">
                <a:effectLst/>
                <a:ea typeface="Aptos" panose="020B0004020202020204" pitchFamily="34" charset="0"/>
                <a:cs typeface="Times New Roman" panose="02020603050405020304" pitchFamily="18" charset="0"/>
              </a:rPr>
              <a:t>Plastic Pollution Coalition 2023). Pricing:</a:t>
            </a:r>
            <a:endParaRPr lang="en-US" sz="1200" i="0" kern="100" dirty="0">
              <a:ea typeface="Aptos" panose="020B0004020202020204" pitchFamily="34" charset="0"/>
              <a:cs typeface="Times New Roman" panose="02020603050405020304" pitchFamily="18" charset="0"/>
            </a:endParaRPr>
          </a:p>
          <a:p>
            <a:pPr marL="457200" lvl="1" indent="0">
              <a:lnSpc>
                <a:spcPct val="115000"/>
              </a:lnSpc>
              <a:buNone/>
            </a:pPr>
            <a:r>
              <a:rPr lang="en-GB" sz="1200" i="0" kern="100" dirty="0">
                <a:effectLst/>
                <a:ea typeface="Aptos" panose="020B0004020202020204" pitchFamily="34" charset="0"/>
                <a:cs typeface="Times New Roman" panose="02020603050405020304" pitchFamily="18" charset="0"/>
              </a:rPr>
              <a:t>Due</a:t>
            </a:r>
            <a:r>
              <a:rPr lang="en-US" sz="1200" i="0" kern="100" dirty="0">
                <a:effectLst/>
                <a:ea typeface="Aptos" panose="020B0004020202020204" pitchFamily="34" charset="0"/>
                <a:cs typeface="Times New Roman" panose="02020603050405020304" pitchFamily="18" charset="0"/>
              </a:rPr>
              <a:t> </a:t>
            </a:r>
            <a:r>
              <a:rPr lang="en-GB" sz="1200" i="0" kern="100" dirty="0">
                <a:effectLst/>
                <a:ea typeface="Aptos" panose="020B0004020202020204" pitchFamily="34" charset="0"/>
                <a:cs typeface="Times New Roman" panose="02020603050405020304" pitchFamily="18" charset="0"/>
              </a:rPr>
              <a:t> to Mattel’s size and reputation </a:t>
            </a:r>
            <a:r>
              <a:rPr lang="en-US" sz="1200" i="0" kern="100" dirty="0">
                <a:effectLst/>
                <a:ea typeface="Aptos" panose="020B0004020202020204" pitchFamily="34" charset="0"/>
                <a:cs typeface="Times New Roman" panose="02020603050405020304" pitchFamily="18" charset="0"/>
              </a:rPr>
              <a:t> </a:t>
            </a:r>
            <a:r>
              <a:rPr lang="en-GB" sz="1200" i="0" kern="100" dirty="0">
                <a:effectLst/>
                <a:ea typeface="Aptos" panose="020B0004020202020204" pitchFamily="34" charset="0"/>
                <a:cs typeface="Times New Roman" panose="02020603050405020304" pitchFamily="18" charset="0"/>
              </a:rPr>
              <a:t>(it has been around since 1945), it may be financially stable enough to use a competitive pricing strategy without losing too much money. After seeing how the product does in the market, they may be able to increase the price to compensate for the increased costs associated with using recycled plastics in the product</a:t>
            </a:r>
            <a:r>
              <a:rPr lang="en-GB" sz="1200" i="0" kern="100" dirty="0">
                <a:ea typeface="Aptos" panose="020B0004020202020204" pitchFamily="34" charset="0"/>
                <a:cs typeface="Times New Roman" panose="02020603050405020304" pitchFamily="18" charset="0"/>
              </a:rPr>
              <a:t> (Mattel and Plunkett Corporate Benchmarking Reports 2023). </a:t>
            </a:r>
          </a:p>
          <a:p>
            <a:endParaRPr lang="en-US" dirty="0"/>
          </a:p>
        </p:txBody>
      </p:sp>
      <p:sp>
        <p:nvSpPr>
          <p:cNvPr id="4" name="Slide Number Placeholder 3"/>
          <p:cNvSpPr>
            <a:spLocks noGrp="1"/>
          </p:cNvSpPr>
          <p:nvPr>
            <p:ph type="sldNum" sz="quarter" idx="5"/>
          </p:nvPr>
        </p:nvSpPr>
        <p:spPr/>
        <p:txBody>
          <a:bodyPr/>
          <a:lstStyle/>
          <a:p>
            <a:fld id="{3CBDF956-A9E0-5B4A-9484-83103B0469EA}" type="slidenum">
              <a:rPr lang="en-US" smtClean="0"/>
              <a:t>6</a:t>
            </a:fld>
            <a:endParaRPr lang="en-US"/>
          </a:p>
        </p:txBody>
      </p:sp>
    </p:spTree>
    <p:extLst>
      <p:ext uri="{BB962C8B-B14F-4D97-AF65-F5344CB8AC3E}">
        <p14:creationId xmlns:p14="http://schemas.microsoft.com/office/powerpoint/2010/main" val="3795842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00" dirty="0">
                <a:solidFill>
                  <a:schemeClr val="bg2"/>
                </a:solidFill>
                <a:effectLst/>
                <a:ea typeface="Aptos" panose="020B0004020202020204" pitchFamily="34" charset="0"/>
                <a:cs typeface="Times New Roman" panose="02020603050405020304" pitchFamily="18" charset="0"/>
              </a:rPr>
              <a:t>“Marketing metrics are the key performance indicators (KPIs) that help businesses measure the effectiveness of their marketing campaigns and make data-driven decisions to drive growth” (</a:t>
            </a:r>
            <a:r>
              <a:rPr lang="en-GB" sz="1200" kern="100" dirty="0" err="1">
                <a:solidFill>
                  <a:schemeClr val="bg2"/>
                </a:solidFill>
                <a:effectLst/>
                <a:ea typeface="Aptos" panose="020B0004020202020204" pitchFamily="34" charset="0"/>
                <a:cs typeface="Times New Roman" panose="02020603050405020304" pitchFamily="18" charset="0"/>
              </a:rPr>
              <a:t>Györke-Szász</a:t>
            </a:r>
            <a:r>
              <a:rPr lang="en-GB" sz="1200" kern="100" dirty="0">
                <a:solidFill>
                  <a:schemeClr val="bg2"/>
                </a:solidFill>
                <a:effectLst/>
                <a:ea typeface="Aptos" panose="020B0004020202020204" pitchFamily="34" charset="0"/>
                <a:cs typeface="Times New Roman" panose="02020603050405020304" pitchFamily="18" charset="0"/>
              </a:rPr>
              <a:t>, 2024).</a:t>
            </a:r>
          </a:p>
          <a:p>
            <a:endParaRPr lang="en-US" dirty="0"/>
          </a:p>
        </p:txBody>
      </p:sp>
      <p:sp>
        <p:nvSpPr>
          <p:cNvPr id="4" name="Slide Number Placeholder 3"/>
          <p:cNvSpPr>
            <a:spLocks noGrp="1"/>
          </p:cNvSpPr>
          <p:nvPr>
            <p:ph type="sldNum" sz="quarter" idx="5"/>
          </p:nvPr>
        </p:nvSpPr>
        <p:spPr/>
        <p:txBody>
          <a:bodyPr/>
          <a:lstStyle/>
          <a:p>
            <a:fld id="{3CBDF956-A9E0-5B4A-9484-83103B0469EA}" type="slidenum">
              <a:rPr lang="en-US" smtClean="0"/>
              <a:t>8</a:t>
            </a:fld>
            <a:endParaRPr lang="en-US"/>
          </a:p>
        </p:txBody>
      </p:sp>
    </p:spTree>
    <p:extLst>
      <p:ext uri="{BB962C8B-B14F-4D97-AF65-F5344CB8AC3E}">
        <p14:creationId xmlns:p14="http://schemas.microsoft.com/office/powerpoint/2010/main" val="615245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5/9/25</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5/9/25</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5/9/25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5/9/25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5/9/25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5/9/25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5/9/25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5/9/25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5/9/25</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notesSlide" Target="../notesSlides/notesSlide3.xml"/><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8" Type="http://schemas.openxmlformats.org/officeDocument/2006/relationships/hyperlink" Target="https://hbr.org/sponsored/2021/01/5-things-to-consider-before-entering-a-new-market" TargetMode="External"/><Relationship Id="rId3" Type="http://schemas.openxmlformats.org/officeDocument/2006/relationships/hyperlink" Target="https://www.compoundchem.com/2023/08/18/barbie/" TargetMode="External"/><Relationship Id="rId7" Type="http://schemas.openxmlformats.org/officeDocument/2006/relationships/hyperlink" Target="https://www.linkedin.com/pulse/importance-marketing-metrics-why-matter-business-kata-gy&#246;rke-sz&#225;sz-f2l4f/" TargetMode="External"/><Relationship Id="rId2" Type="http://schemas.openxmlformats.org/officeDocument/2006/relationships/hyperlink" Target="https://www.business.qld.gov.au/running-business/marketing-sales/marketing/strategy-planning/marketing-basics#the-7ps-of-marketing" TargetMode="External"/><Relationship Id="rId1" Type="http://schemas.openxmlformats.org/officeDocument/2006/relationships/slideLayout" Target="../slideLayouts/slideLayout2.xml"/><Relationship Id="rId6" Type="http://schemas.openxmlformats.org/officeDocument/2006/relationships/hyperlink" Target="https://www.gminsights.com/industry-analysis/eco-friendly-toys-market" TargetMode="External"/><Relationship Id="rId5" Type="http://schemas.openxmlformats.org/officeDocument/2006/relationships/hyperlink" Target="https://www.greentoys.co.uk/pages/our-story" TargetMode="External"/><Relationship Id="rId10" Type="http://schemas.openxmlformats.org/officeDocument/2006/relationships/hyperlink" Target="https://shop.mattel.com/pages/playback" TargetMode="External"/><Relationship Id="rId4" Type="http://schemas.openxmlformats.org/officeDocument/2006/relationships/hyperlink" Target="https://theroundup.org/why-are-sustainable-products-more-expensive/#:~:text=In%20conclusion%2C%20eco%2Dfriendly%20products,don't%20know%20what%20is" TargetMode="External"/><Relationship Id="rId9" Type="http://schemas.openxmlformats.org/officeDocument/2006/relationships/hyperlink" Target="https://corporate.mattel.com/history"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plasticexpert.co.uk/nylon-recycling/" TargetMode="External"/><Relationship Id="rId2" Type="http://schemas.openxmlformats.org/officeDocument/2006/relationships/hyperlink" Target="https://www.plasticexpert.co.uk/plastic-recycling/abs-plastic-recycling/#:~:text=is%20abs%20plastic%20recyclable?,times%20without%20losing%20its%20properties" TargetMode="External"/><Relationship Id="rId1" Type="http://schemas.openxmlformats.org/officeDocument/2006/relationships/slideLayout" Target="../slideLayouts/slideLayout2.xml"/><Relationship Id="rId6" Type="http://schemas.openxmlformats.org/officeDocument/2006/relationships/hyperlink" Target="https://plasticwashing.co.uk/pet-polyethylene-terephthalate-recycling/#:~:text=PET%20Recycling%20Solutions,UK%20collecting%20PET%20for%20recycling.&amp;text=With%20the%20coming%20introduction%20of,into%20its%20constituent%20process%20stages" TargetMode="External"/><Relationship Id="rId5" Type="http://schemas.openxmlformats.org/officeDocument/2006/relationships/hyperlink" Target="https://www.proquest.com/reports/mattelinc/docview/2825202452/se%202?accountid=130472" TargetMode="External"/><Relationship Id="rId4" Type="http://schemas.openxmlformats.org/officeDocument/2006/relationships/hyperlink" Target="https://www.plasticpollutioncoalition.org/blog/2023/7/21/in-our-real-world-barbies-plastic-is-not-so-fantastic#:~:text=Barbie%20(and%20all%20of%20her,hard%20vinyl&#8212;plus%20additive%20chemica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5F9E"/>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FA4D8EDA-1733-4E6F-9F25-C42349094B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6" name="Freeform 6">
            <a:extLst>
              <a:ext uri="{FF2B5EF4-FFF2-40B4-BE49-F238E27FC236}">
                <a16:creationId xmlns:a16="http://schemas.microsoft.com/office/drawing/2014/main" id="{422553EA-AB00-4085-AB5D-999AB77BE4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flipH="1">
            <a:off x="971111" y="-161575"/>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sp>
        <p:nvSpPr>
          <p:cNvPr id="2" name="Title 1">
            <a:extLst>
              <a:ext uri="{FF2B5EF4-FFF2-40B4-BE49-F238E27FC236}">
                <a16:creationId xmlns:a16="http://schemas.microsoft.com/office/drawing/2014/main" id="{A1378909-AD2D-090D-655F-35C2DB3BEF2A}"/>
              </a:ext>
            </a:extLst>
          </p:cNvPr>
          <p:cNvSpPr>
            <a:spLocks noGrp="1"/>
          </p:cNvSpPr>
          <p:nvPr>
            <p:ph type="ctrTitle"/>
          </p:nvPr>
        </p:nvSpPr>
        <p:spPr>
          <a:xfrm>
            <a:off x="4654295" y="1327355"/>
            <a:ext cx="6874686" cy="4903763"/>
          </a:xfrm>
        </p:spPr>
        <p:txBody>
          <a:bodyPr>
            <a:normAutofit/>
          </a:bodyPr>
          <a:lstStyle/>
          <a:p>
            <a:pPr algn="r"/>
            <a:r>
              <a:rPr lang="en-US" sz="7000" dirty="0"/>
              <a:t>Mattel: Earth day Barbie</a:t>
            </a:r>
          </a:p>
        </p:txBody>
      </p:sp>
      <p:sp>
        <p:nvSpPr>
          <p:cNvPr id="3" name="Subtitle 2">
            <a:extLst>
              <a:ext uri="{FF2B5EF4-FFF2-40B4-BE49-F238E27FC236}">
                <a16:creationId xmlns:a16="http://schemas.microsoft.com/office/drawing/2014/main" id="{EC516474-2080-53C9-631D-A4B0FBCDAB53}"/>
              </a:ext>
            </a:extLst>
          </p:cNvPr>
          <p:cNvSpPr>
            <a:spLocks noGrp="1"/>
          </p:cNvSpPr>
          <p:nvPr>
            <p:ph type="subTitle" idx="1"/>
          </p:nvPr>
        </p:nvSpPr>
        <p:spPr>
          <a:xfrm>
            <a:off x="1253764" y="1327356"/>
            <a:ext cx="2805315" cy="4200990"/>
          </a:xfrm>
        </p:spPr>
        <p:txBody>
          <a:bodyPr>
            <a:normAutofit/>
          </a:bodyPr>
          <a:lstStyle/>
          <a:p>
            <a:pPr algn="l">
              <a:spcAft>
                <a:spcPts val="600"/>
              </a:spcAft>
            </a:pPr>
            <a:r>
              <a:rPr lang="en-US" sz="2800"/>
              <a:t>By Jordan Forbis</a:t>
            </a:r>
          </a:p>
        </p:txBody>
      </p:sp>
      <p:sp>
        <p:nvSpPr>
          <p:cNvPr id="7" name="Rectangle 6">
            <a:extLst>
              <a:ext uri="{FF2B5EF4-FFF2-40B4-BE49-F238E27FC236}">
                <a16:creationId xmlns:a16="http://schemas.microsoft.com/office/drawing/2014/main" id="{C1CE4018-DA59-4838-BDC5-2AD8CD728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6453386"/>
            <a:ext cx="12191998" cy="4046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pic>
        <p:nvPicPr>
          <p:cNvPr id="21" name="Audio 20">
            <a:extLst>
              <a:ext uri="{FF2B5EF4-FFF2-40B4-BE49-F238E27FC236}">
                <a16:creationId xmlns:a16="http://schemas.microsoft.com/office/drawing/2014/main" id="{E4E0E74A-020B-44BE-B126-0FCFB885084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7338884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3692"/>
    </mc:Choice>
    <mc:Fallback>
      <p:transition spd="slow" advTm="136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par>
                                <p:cTn id="7" presetID="10" presetClass="entr" presetSubtype="0" fill="hold" grpId="0" nodeType="withEffect">
                                  <p:stCondLst>
                                    <p:cond delay="5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par>
                                <p:cTn id="10" presetID="10" presetClass="entr" presetSubtype="0" fill="hold" grpId="0" nodeType="withEffect">
                                  <p:stCondLst>
                                    <p:cond delay="1000"/>
                                  </p:stCondLst>
                                  <p:iterate>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1"/>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57C1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D27EA-B0CE-18D1-1022-1C377A1CAB8C}"/>
              </a:ext>
            </a:extLst>
          </p:cNvPr>
          <p:cNvSpPr>
            <a:spLocks noGrp="1"/>
          </p:cNvSpPr>
          <p:nvPr>
            <p:ph type="title"/>
          </p:nvPr>
        </p:nvSpPr>
        <p:spPr>
          <a:xfrm>
            <a:off x="1371600" y="685800"/>
            <a:ext cx="9601200" cy="1485900"/>
          </a:xfrm>
        </p:spPr>
        <p:txBody>
          <a:bodyPr>
            <a:normAutofit/>
          </a:bodyPr>
          <a:lstStyle/>
          <a:p>
            <a:r>
              <a:rPr lang="en-US" dirty="0">
                <a:solidFill>
                  <a:schemeClr val="bg2"/>
                </a:solidFill>
              </a:rPr>
              <a:t>SWOT Recap</a:t>
            </a:r>
          </a:p>
        </p:txBody>
      </p:sp>
      <p:graphicFrame>
        <p:nvGraphicFramePr>
          <p:cNvPr id="4" name="Content Placeholder 3">
            <a:extLst>
              <a:ext uri="{FF2B5EF4-FFF2-40B4-BE49-F238E27FC236}">
                <a16:creationId xmlns:a16="http://schemas.microsoft.com/office/drawing/2014/main" id="{AEE1E35F-6777-95F5-75FB-7643BC5B22E7}"/>
              </a:ext>
            </a:extLst>
          </p:cNvPr>
          <p:cNvGraphicFramePr>
            <a:graphicFrameLocks noGrp="1"/>
          </p:cNvGraphicFramePr>
          <p:nvPr>
            <p:ph idx="1"/>
            <p:extLst>
              <p:ext uri="{D42A27DB-BD31-4B8C-83A1-F6EECF244321}">
                <p14:modId xmlns:p14="http://schemas.microsoft.com/office/powerpoint/2010/main" val="2525822651"/>
              </p:ext>
            </p:extLst>
          </p:nvPr>
        </p:nvGraphicFramePr>
        <p:xfrm>
          <a:off x="1371600" y="1670538"/>
          <a:ext cx="9601201" cy="4827665"/>
        </p:xfrm>
        <a:graphic>
          <a:graphicData uri="http://schemas.openxmlformats.org/drawingml/2006/table">
            <a:tbl>
              <a:tblPr firstRow="1" firstCol="1" bandRow="1">
                <a:tableStyleId>{5C22544A-7EE6-4342-B048-85BDC9FD1C3A}</a:tableStyleId>
              </a:tblPr>
              <a:tblGrid>
                <a:gridCol w="1248508">
                  <a:extLst>
                    <a:ext uri="{9D8B030D-6E8A-4147-A177-3AD203B41FA5}">
                      <a16:colId xmlns:a16="http://schemas.microsoft.com/office/drawing/2014/main" val="173320507"/>
                    </a:ext>
                  </a:extLst>
                </a:gridCol>
                <a:gridCol w="8352693">
                  <a:extLst>
                    <a:ext uri="{9D8B030D-6E8A-4147-A177-3AD203B41FA5}">
                      <a16:colId xmlns:a16="http://schemas.microsoft.com/office/drawing/2014/main" val="2326036840"/>
                    </a:ext>
                  </a:extLst>
                </a:gridCol>
              </a:tblGrid>
              <a:tr h="1355983">
                <a:tc>
                  <a:txBody>
                    <a:bodyPr/>
                    <a:lstStyle/>
                    <a:p>
                      <a:pPr marL="0" marR="0">
                        <a:lnSpc>
                          <a:spcPct val="200000"/>
                        </a:lnSpc>
                        <a:spcAft>
                          <a:spcPts val="800"/>
                        </a:spcAft>
                      </a:pPr>
                      <a:r>
                        <a:rPr lang="en-US" sz="1400" kern="0" dirty="0">
                          <a:effectLst/>
                        </a:rPr>
                        <a:t>Strengths</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tc>
                  <a:txBody>
                    <a:bodyPr/>
                    <a:lstStyle/>
                    <a:p>
                      <a:pPr marL="342900" marR="0" lvl="0" indent="-342900">
                        <a:lnSpc>
                          <a:spcPct val="200000"/>
                        </a:lnSpc>
                        <a:buSzPts val="1000"/>
                        <a:buFont typeface="Symbol" pitchFamily="2" charset="2"/>
                        <a:buChar char=""/>
                        <a:tabLst>
                          <a:tab pos="457200" algn="l"/>
                        </a:tabLst>
                      </a:pPr>
                      <a:r>
                        <a:rPr lang="en-US" sz="1400" kern="0" dirty="0">
                          <a:effectLst/>
                        </a:rPr>
                        <a:t>Mattel and Barbie rand recognition and loyalty </a:t>
                      </a:r>
                      <a:r>
                        <a:rPr lang="en-US" sz="1400" kern="100" spc="10" dirty="0">
                          <a:effectLst/>
                        </a:rPr>
                        <a:t>(</a:t>
                      </a:r>
                      <a:r>
                        <a:rPr lang="en-US" sz="1400" kern="100" dirty="0">
                          <a:effectLst/>
                        </a:rPr>
                        <a:t>Hivelr Business Review, 2023).</a:t>
                      </a:r>
                    </a:p>
                    <a:p>
                      <a:pPr marL="342900" marR="0" lvl="0" indent="-342900">
                        <a:lnSpc>
                          <a:spcPct val="200000"/>
                        </a:lnSpc>
                        <a:buSzPts val="1000"/>
                        <a:buFont typeface="Symbol" pitchFamily="2" charset="2"/>
                        <a:buChar char=""/>
                        <a:tabLst>
                          <a:tab pos="457200" algn="l"/>
                        </a:tabLst>
                      </a:pPr>
                      <a:r>
                        <a:rPr lang="en-US" sz="1400" kern="0" dirty="0">
                          <a:effectLst/>
                        </a:rPr>
                        <a:t>Top competitor in the toy market (Statista)</a:t>
                      </a:r>
                      <a:r>
                        <a:rPr lang="en-US" sz="1400" kern="100" dirty="0">
                          <a:effectLst/>
                        </a:rPr>
                        <a:t>.</a:t>
                      </a:r>
                    </a:p>
                    <a:p>
                      <a:pPr marL="342900" marR="0" lvl="0" indent="-342900">
                        <a:lnSpc>
                          <a:spcPct val="200000"/>
                        </a:lnSpc>
                        <a:spcAft>
                          <a:spcPts val="800"/>
                        </a:spcAft>
                        <a:buSzPts val="1000"/>
                        <a:buFont typeface="Symbol" pitchFamily="2" charset="2"/>
                        <a:buChar char=""/>
                        <a:tabLst>
                          <a:tab pos="457200" algn="l"/>
                        </a:tabLst>
                      </a:pPr>
                      <a:r>
                        <a:rPr lang="en-US" sz="1400" kern="0" dirty="0">
                          <a:effectLst/>
                        </a:rPr>
                        <a:t>High demand for Barbie (</a:t>
                      </a:r>
                      <a:r>
                        <a:rPr lang="en-US" sz="1400" kern="100" spc="10" dirty="0">
                          <a:effectLst/>
                        </a:rPr>
                        <a:t>Horizon Databook).</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extLst>
                  <a:ext uri="{0D108BD9-81ED-4DB2-BD59-A6C34878D82A}">
                    <a16:rowId xmlns:a16="http://schemas.microsoft.com/office/drawing/2014/main" val="2411938033"/>
                  </a:ext>
                </a:extLst>
              </a:tr>
              <a:tr h="894848">
                <a:tc>
                  <a:txBody>
                    <a:bodyPr/>
                    <a:lstStyle/>
                    <a:p>
                      <a:pPr marL="0" marR="0">
                        <a:lnSpc>
                          <a:spcPct val="200000"/>
                        </a:lnSpc>
                        <a:spcAft>
                          <a:spcPts val="800"/>
                        </a:spcAft>
                      </a:pPr>
                      <a:r>
                        <a:rPr lang="en-US" sz="1400" kern="0" dirty="0">
                          <a:effectLst/>
                        </a:rPr>
                        <a:t>Weaknesses</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tc>
                  <a:txBody>
                    <a:bodyPr/>
                    <a:lstStyle/>
                    <a:p>
                      <a:pPr marL="342900" marR="0" lvl="0" indent="-342900">
                        <a:lnSpc>
                          <a:spcPct val="200000"/>
                        </a:lnSpc>
                        <a:buSzPts val="1000"/>
                        <a:buFont typeface="Symbol" pitchFamily="2" charset="2"/>
                        <a:buChar char=""/>
                        <a:tabLst>
                          <a:tab pos="457200" algn="l"/>
                        </a:tabLst>
                      </a:pPr>
                      <a:r>
                        <a:rPr lang="en-GB" sz="1400" kern="0" dirty="0">
                          <a:effectLst/>
                        </a:rPr>
                        <a:t>Competition from competitors such as Hasbro, Lego, Bratz Dolls, Sindy, etc. (Statista) and </a:t>
                      </a:r>
                      <a:r>
                        <a:rPr lang="en-US" sz="1400" kern="100" spc="10" dirty="0">
                          <a:effectLst/>
                        </a:rPr>
                        <a:t>(Hassan, 2023).</a:t>
                      </a:r>
                      <a:endParaRPr lang="en-US" sz="1400" kern="100" dirty="0">
                        <a:effectLst/>
                      </a:endParaRPr>
                    </a:p>
                    <a:p>
                      <a:pPr marL="342900" marR="0" lvl="0" indent="-342900">
                        <a:lnSpc>
                          <a:spcPct val="200000"/>
                        </a:lnSpc>
                        <a:spcAft>
                          <a:spcPts val="800"/>
                        </a:spcAft>
                        <a:buSzPts val="1000"/>
                        <a:buFont typeface="Symbol" pitchFamily="2" charset="2"/>
                        <a:buChar char=""/>
                        <a:tabLst>
                          <a:tab pos="457200" algn="l"/>
                        </a:tabLst>
                      </a:pPr>
                      <a:r>
                        <a:rPr lang="en-US" sz="1400" kern="100" spc="10" dirty="0">
                          <a:effectLst/>
                        </a:rPr>
                        <a:t>Reliance on China for around 50% of their production </a:t>
                      </a:r>
                      <a:r>
                        <a:rPr lang="en-US" sz="1400" kern="100" dirty="0">
                          <a:effectLst/>
                        </a:rPr>
                        <a:t>Stroh (2024).</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extLst>
                  <a:ext uri="{0D108BD9-81ED-4DB2-BD59-A6C34878D82A}">
                    <a16:rowId xmlns:a16="http://schemas.microsoft.com/office/drawing/2014/main" val="3597299638"/>
                  </a:ext>
                </a:extLst>
              </a:tr>
              <a:tr h="894848">
                <a:tc>
                  <a:txBody>
                    <a:bodyPr/>
                    <a:lstStyle/>
                    <a:p>
                      <a:pPr marL="0" marR="0">
                        <a:lnSpc>
                          <a:spcPct val="200000"/>
                        </a:lnSpc>
                        <a:spcAft>
                          <a:spcPts val="800"/>
                        </a:spcAft>
                      </a:pPr>
                      <a:r>
                        <a:rPr lang="en-US" sz="1400" kern="0">
                          <a:effectLst/>
                        </a:rPr>
                        <a:t>Opportunities</a:t>
                      </a:r>
                      <a:endParaRPr lang="en-US" sz="1400" kern="10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tc>
                  <a:txBody>
                    <a:bodyPr/>
                    <a:lstStyle/>
                    <a:p>
                      <a:pPr marL="342900" marR="0" lvl="0" indent="-342900">
                        <a:lnSpc>
                          <a:spcPct val="200000"/>
                        </a:lnSpc>
                        <a:buSzPts val="1000"/>
                        <a:buFont typeface="Symbol" pitchFamily="2" charset="2"/>
                        <a:buChar char=""/>
                        <a:tabLst>
                          <a:tab pos="457200" algn="l"/>
                        </a:tabLst>
                      </a:pPr>
                      <a:r>
                        <a:rPr lang="en-US" sz="1400" kern="0" dirty="0">
                          <a:effectLst/>
                        </a:rPr>
                        <a:t>Expansion into ‘green toys’ or video games (</a:t>
                      </a:r>
                      <a:r>
                        <a:rPr lang="en-US" sz="1400" kern="100" spc="10" dirty="0">
                          <a:effectLst/>
                        </a:rPr>
                        <a:t>Horizon Databook).</a:t>
                      </a:r>
                      <a:endParaRPr lang="en-US" sz="1400" kern="100" dirty="0">
                        <a:effectLst/>
                      </a:endParaRPr>
                    </a:p>
                    <a:p>
                      <a:pPr marL="342900" marR="0" lvl="0" indent="-342900">
                        <a:lnSpc>
                          <a:spcPct val="200000"/>
                        </a:lnSpc>
                        <a:spcAft>
                          <a:spcPts val="800"/>
                        </a:spcAft>
                        <a:buSzPts val="1000"/>
                        <a:buFont typeface="Symbol" pitchFamily="2" charset="2"/>
                        <a:buChar char=""/>
                        <a:tabLst>
                          <a:tab pos="457200" algn="l"/>
                        </a:tabLst>
                      </a:pPr>
                      <a:r>
                        <a:rPr lang="en-US" sz="1400" kern="0" dirty="0">
                          <a:effectLst/>
                        </a:rPr>
                        <a:t>Increase production outside of China for diversification of production (Stroh, 2025). </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extLst>
                  <a:ext uri="{0D108BD9-81ED-4DB2-BD59-A6C34878D82A}">
                    <a16:rowId xmlns:a16="http://schemas.microsoft.com/office/drawing/2014/main" val="1551737664"/>
                  </a:ext>
                </a:extLst>
              </a:tr>
              <a:tr h="1355983">
                <a:tc>
                  <a:txBody>
                    <a:bodyPr/>
                    <a:lstStyle/>
                    <a:p>
                      <a:pPr marL="0" marR="0">
                        <a:lnSpc>
                          <a:spcPct val="200000"/>
                        </a:lnSpc>
                        <a:spcAft>
                          <a:spcPts val="800"/>
                        </a:spcAft>
                      </a:pPr>
                      <a:r>
                        <a:rPr lang="en-US" sz="1400" kern="0">
                          <a:effectLst/>
                        </a:rPr>
                        <a:t>Threats</a:t>
                      </a:r>
                      <a:endParaRPr lang="en-US" sz="1400" kern="10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tc>
                  <a:txBody>
                    <a:bodyPr/>
                    <a:lstStyle/>
                    <a:p>
                      <a:pPr marL="342900" marR="0" lvl="0" indent="-342900">
                        <a:lnSpc>
                          <a:spcPct val="200000"/>
                        </a:lnSpc>
                        <a:buSzPts val="1000"/>
                        <a:buFont typeface="Symbol" pitchFamily="2" charset="2"/>
                        <a:buChar char=""/>
                        <a:tabLst>
                          <a:tab pos="457200" algn="l"/>
                        </a:tabLst>
                      </a:pPr>
                      <a:r>
                        <a:rPr lang="en-US" sz="1400" kern="0" dirty="0">
                          <a:effectLst/>
                        </a:rPr>
                        <a:t>Competition from </a:t>
                      </a:r>
                      <a:r>
                        <a:rPr lang="en-US" sz="1400" kern="100" spc="10" dirty="0">
                          <a:effectLst/>
                        </a:rPr>
                        <a:t>Sindy, Queens of Africa, Lottie Dolls, and Bratz Dolls (Hassan, 2023).</a:t>
                      </a:r>
                      <a:endParaRPr lang="en-US" sz="1400" kern="100" dirty="0">
                        <a:effectLst/>
                      </a:endParaRPr>
                    </a:p>
                    <a:p>
                      <a:pPr marL="342900" marR="0" lvl="0" indent="-342900">
                        <a:lnSpc>
                          <a:spcPct val="200000"/>
                        </a:lnSpc>
                        <a:buSzPts val="1000"/>
                        <a:buFont typeface="Symbol" pitchFamily="2" charset="2"/>
                        <a:buChar char=""/>
                        <a:tabLst>
                          <a:tab pos="457200" algn="l"/>
                        </a:tabLst>
                      </a:pPr>
                      <a:r>
                        <a:rPr lang="en-US" sz="1400" kern="0" dirty="0">
                          <a:effectLst/>
                        </a:rPr>
                        <a:t>American tariffs placed on China that can result in increased prices for consumers (Samp, 2025).</a:t>
                      </a:r>
                      <a:endParaRPr lang="en-US" sz="1400" kern="100" dirty="0">
                        <a:effectLst/>
                      </a:endParaRPr>
                    </a:p>
                    <a:p>
                      <a:pPr marL="342900" marR="0" lvl="0" indent="-342900">
                        <a:lnSpc>
                          <a:spcPct val="200000"/>
                        </a:lnSpc>
                        <a:spcAft>
                          <a:spcPts val="800"/>
                        </a:spcAft>
                        <a:buSzPts val="1000"/>
                        <a:buFont typeface="Symbol" pitchFamily="2" charset="2"/>
                        <a:buChar char=""/>
                        <a:tabLst>
                          <a:tab pos="457200" algn="l"/>
                        </a:tabLst>
                      </a:pPr>
                      <a:r>
                        <a:rPr lang="en-US" sz="1400" kern="0" dirty="0">
                          <a:effectLst/>
                        </a:rPr>
                        <a:t>Generally uncertain political and economic climate </a:t>
                      </a:r>
                      <a:r>
                        <a:rPr lang="en-US" sz="1400" kern="100" dirty="0">
                          <a:effectLst/>
                        </a:rPr>
                        <a:t>(Samp, 2025) and </a:t>
                      </a:r>
                      <a:r>
                        <a:rPr lang="en-US" sz="1400" kern="0" dirty="0">
                          <a:effectLst/>
                        </a:rPr>
                        <a:t>(</a:t>
                      </a:r>
                      <a:r>
                        <a:rPr lang="en-GB" sz="1400" kern="100" dirty="0">
                          <a:effectLst/>
                        </a:rPr>
                        <a:t>Sherman 2025).</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739" marR="40739" marT="0" marB="0"/>
                </a:tc>
                <a:extLst>
                  <a:ext uri="{0D108BD9-81ED-4DB2-BD59-A6C34878D82A}">
                    <a16:rowId xmlns:a16="http://schemas.microsoft.com/office/drawing/2014/main" val="4145657094"/>
                  </a:ext>
                </a:extLst>
              </a:tr>
            </a:tbl>
          </a:graphicData>
        </a:graphic>
      </p:graphicFrame>
      <p:pic>
        <p:nvPicPr>
          <p:cNvPr id="13" name="Audio 12">
            <a:extLst>
              <a:ext uri="{FF2B5EF4-FFF2-40B4-BE49-F238E27FC236}">
                <a16:creationId xmlns:a16="http://schemas.microsoft.com/office/drawing/2014/main" id="{8E1069A1-D8D7-2839-815F-B0305282CB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988996907"/>
      </p:ext>
    </p:extLst>
  </p:cSld>
  <p:clrMapOvr>
    <a:masterClrMapping/>
  </p:clrMapOvr>
  <mc:AlternateContent xmlns:mc="http://schemas.openxmlformats.org/markup-compatibility/2006">
    <mc:Choice xmlns:p14="http://schemas.microsoft.com/office/powerpoint/2010/main" Requires="p14">
      <p:transition spd="slow" p14:dur="2000" advTm="135516"/>
    </mc:Choice>
    <mc:Fallback>
      <p:transition spd="slow" advTm="1355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5F9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CE026-F570-9B82-1BAF-5449CFC03C61}"/>
              </a:ext>
            </a:extLst>
          </p:cNvPr>
          <p:cNvSpPr>
            <a:spLocks noGrp="1"/>
          </p:cNvSpPr>
          <p:nvPr>
            <p:ph type="title"/>
          </p:nvPr>
        </p:nvSpPr>
        <p:spPr>
          <a:xfrm>
            <a:off x="1023562" y="685800"/>
            <a:ext cx="10493524" cy="1485900"/>
          </a:xfrm>
        </p:spPr>
        <p:txBody>
          <a:bodyPr>
            <a:normAutofit/>
          </a:bodyPr>
          <a:lstStyle/>
          <a:p>
            <a:r>
              <a:rPr lang="en-US" dirty="0">
                <a:solidFill>
                  <a:schemeClr val="bg2"/>
                </a:solidFill>
              </a:rPr>
              <a:t>Situation</a:t>
            </a:r>
          </a:p>
        </p:txBody>
      </p:sp>
      <p:sp>
        <p:nvSpPr>
          <p:cNvPr id="9" name="Rectangle 8">
            <a:extLst>
              <a:ext uri="{FF2B5EF4-FFF2-40B4-BE49-F238E27FC236}">
                <a16:creationId xmlns:a16="http://schemas.microsoft.com/office/drawing/2014/main" id="{B9F89C22-0475-4427-B7C8-0269AD40E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C4D77A61-3E6B-ED8E-92F4-1CE15ACC9C74}"/>
              </a:ext>
            </a:extLst>
          </p:cNvPr>
          <p:cNvSpPr>
            <a:spLocks noGrp="1"/>
          </p:cNvSpPr>
          <p:nvPr>
            <p:ph idx="1"/>
          </p:nvPr>
        </p:nvSpPr>
        <p:spPr>
          <a:xfrm>
            <a:off x="1023562" y="2286000"/>
            <a:ext cx="5072437" cy="3886200"/>
          </a:xfrm>
        </p:spPr>
        <p:txBody>
          <a:bodyPr numCol="1">
            <a:noAutofit/>
          </a:bodyPr>
          <a:lstStyle/>
          <a:p>
            <a:pPr marL="0" marR="0" lvl="0" indent="0">
              <a:buNone/>
            </a:pP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New direction is </a:t>
            </a:r>
            <a:r>
              <a:rPr lang="en-GB" sz="1700" b="1"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product development.</a:t>
            </a:r>
          </a:p>
          <a:p>
            <a:pPr marL="0" marR="0" lvl="0" indent="0">
              <a:buNone/>
            </a:pP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Mattel create</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s </a:t>
            </a:r>
            <a:r>
              <a:rPr lang="en-GB" sz="1700" b="1"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Earth Day Barbie</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 which is a doll made </a:t>
            </a:r>
            <a:r>
              <a:rPr lang="en-GB" sz="1700" b="1"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of fully recyclable plas</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tic. This means she can be made of recycled material, and be recycled at end of lifetime. </a:t>
            </a:r>
          </a:p>
          <a:p>
            <a:pPr marL="0" marR="0" lvl="0" indent="0">
              <a:buNone/>
            </a:pP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Concept of using re</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cycled plastic is already being used by certain companies, such as </a:t>
            </a:r>
            <a:r>
              <a:rPr lang="en-GB" sz="1700" b="1"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Green Toys </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(Green Toys). </a:t>
            </a:r>
          </a:p>
          <a:p>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high-density polyethylene (HDPE)</a:t>
            </a:r>
            <a:endParaRPr lang="en-US" sz="1700" kern="100" dirty="0">
              <a:solidFill>
                <a:schemeClr val="bg2"/>
              </a:solidFill>
              <a:latin typeface="Aptos" panose="020B0004020202020204" pitchFamily="34" charset="0"/>
              <a:ea typeface="Aptos" panose="020B0004020202020204" pitchFamily="34" charset="0"/>
              <a:cs typeface="Times New Roman" panose="02020603050405020304" pitchFamily="18" charset="0"/>
            </a:endParaRPr>
          </a:p>
          <a:p>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polypropylene (PP</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a:t>
            </a:r>
          </a:p>
          <a:p>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low-density polyethylene (LDPE)</a:t>
            </a:r>
            <a:endParaRPr lang="en-US" sz="1700" kern="100" dirty="0">
              <a:solidFill>
                <a:schemeClr val="bg2"/>
              </a:solidFill>
              <a:latin typeface="Aptos" panose="020B0004020202020204" pitchFamily="34" charset="0"/>
              <a:ea typeface="Aptos" panose="020B0004020202020204" pitchFamily="34" charset="0"/>
              <a:cs typeface="Times New Roman" panose="02020603050405020304" pitchFamily="18" charset="0"/>
            </a:endParaRPr>
          </a:p>
          <a:p>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Polyethylene Terephthalate (PET) is also very recyclable</a:t>
            </a:r>
            <a:endParaRPr lang="en-US" sz="1700" kern="100" dirty="0">
              <a:solidFill>
                <a:schemeClr val="bg2"/>
              </a:solidFill>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55077408-9B84-DC15-8E78-FC9982A16A77}"/>
              </a:ext>
            </a:extLst>
          </p:cNvPr>
          <p:cNvGraphicFramePr>
            <a:graphicFrameLocks noGrp="1"/>
          </p:cNvGraphicFramePr>
          <p:nvPr>
            <p:extLst>
              <p:ext uri="{D42A27DB-BD31-4B8C-83A1-F6EECF244321}">
                <p14:modId xmlns:p14="http://schemas.microsoft.com/office/powerpoint/2010/main" val="247001282"/>
              </p:ext>
            </p:extLst>
          </p:nvPr>
        </p:nvGraphicFramePr>
        <p:xfrm>
          <a:off x="6411641" y="2372369"/>
          <a:ext cx="5105446" cy="3799832"/>
        </p:xfrm>
        <a:graphic>
          <a:graphicData uri="http://schemas.openxmlformats.org/drawingml/2006/table">
            <a:tbl>
              <a:tblPr firstRow="1" firstCol="1" bandRow="1">
                <a:tableStyleId>{5C22544A-7EE6-4342-B048-85BDC9FD1C3A}</a:tableStyleId>
              </a:tblPr>
              <a:tblGrid>
                <a:gridCol w="1675552">
                  <a:extLst>
                    <a:ext uri="{9D8B030D-6E8A-4147-A177-3AD203B41FA5}">
                      <a16:colId xmlns:a16="http://schemas.microsoft.com/office/drawing/2014/main" val="643047185"/>
                    </a:ext>
                  </a:extLst>
                </a:gridCol>
                <a:gridCol w="1739021">
                  <a:extLst>
                    <a:ext uri="{9D8B030D-6E8A-4147-A177-3AD203B41FA5}">
                      <a16:colId xmlns:a16="http://schemas.microsoft.com/office/drawing/2014/main" val="2557550158"/>
                    </a:ext>
                  </a:extLst>
                </a:gridCol>
                <a:gridCol w="1690873">
                  <a:extLst>
                    <a:ext uri="{9D8B030D-6E8A-4147-A177-3AD203B41FA5}">
                      <a16:colId xmlns:a16="http://schemas.microsoft.com/office/drawing/2014/main" val="2561039849"/>
                    </a:ext>
                  </a:extLst>
                </a:gridCol>
              </a:tblGrid>
              <a:tr h="1448542">
                <a:tc>
                  <a:txBody>
                    <a:bodyPr/>
                    <a:lstStyle/>
                    <a:p>
                      <a:pPr marL="0" marR="0">
                        <a:lnSpc>
                          <a:spcPct val="115000"/>
                        </a:lnSpc>
                        <a:spcAft>
                          <a:spcPts val="800"/>
                        </a:spcAft>
                      </a:pPr>
                      <a:r>
                        <a:rPr lang="en-GB" sz="1700" kern="100">
                          <a:effectLst/>
                        </a:rPr>
                        <a:t>Component:</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dirty="0">
                          <a:effectLst/>
                        </a:rPr>
                        <a:t>Material Currently Used</a:t>
                      </a:r>
                      <a:endParaRPr lang="en-US" sz="1700" kern="100" dirty="0">
                        <a:effectLst/>
                      </a:endParaRPr>
                    </a:p>
                    <a:p>
                      <a:pPr marL="0" marR="0">
                        <a:lnSpc>
                          <a:spcPct val="115000"/>
                        </a:lnSpc>
                        <a:spcAft>
                          <a:spcPts val="800"/>
                        </a:spcAft>
                      </a:pPr>
                      <a:r>
                        <a:rPr lang="en-GB" sz="1700" kern="100" dirty="0">
                          <a:effectLst/>
                        </a:rPr>
                        <a:t>(Brunning, 2023)</a:t>
                      </a:r>
                      <a:endParaRPr lang="en-US" sz="17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a:effectLst/>
                        </a:rPr>
                        <a:t>Recyclable Alternative</a:t>
                      </a:r>
                      <a:endParaRPr lang="en-US" sz="1700" kern="100">
                        <a:effectLst/>
                      </a:endParaRPr>
                    </a:p>
                    <a:p>
                      <a:pPr marL="0" marR="0">
                        <a:lnSpc>
                          <a:spcPct val="115000"/>
                        </a:lnSpc>
                        <a:spcAft>
                          <a:spcPts val="800"/>
                        </a:spcAft>
                      </a:pPr>
                      <a:r>
                        <a:rPr lang="en-GB" sz="1700" kern="100">
                          <a:effectLst/>
                        </a:rPr>
                        <a:t>(PlasticExpert)</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extLst>
                  <a:ext uri="{0D108BD9-81ED-4DB2-BD59-A6C34878D82A}">
                    <a16:rowId xmlns:a16="http://schemas.microsoft.com/office/drawing/2014/main" val="2908312038"/>
                  </a:ext>
                </a:extLst>
              </a:tr>
              <a:tr h="666554">
                <a:tc>
                  <a:txBody>
                    <a:bodyPr/>
                    <a:lstStyle/>
                    <a:p>
                      <a:pPr marL="0" marR="0">
                        <a:lnSpc>
                          <a:spcPct val="115000"/>
                        </a:lnSpc>
                        <a:spcAft>
                          <a:spcPts val="800"/>
                        </a:spcAft>
                      </a:pPr>
                      <a:r>
                        <a:rPr lang="en-GB" sz="1700" kern="100">
                          <a:effectLst/>
                        </a:rPr>
                        <a:t>Head and Hair</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a:effectLst/>
                        </a:rPr>
                        <a:t>PVC or PVDC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a:effectLst/>
                        </a:rPr>
                        <a:t>PP and Nylon, respectively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extLst>
                  <a:ext uri="{0D108BD9-81ED-4DB2-BD59-A6C34878D82A}">
                    <a16:rowId xmlns:a16="http://schemas.microsoft.com/office/drawing/2014/main" val="1925363065"/>
                  </a:ext>
                </a:extLst>
              </a:tr>
              <a:tr h="666554">
                <a:tc>
                  <a:txBody>
                    <a:bodyPr/>
                    <a:lstStyle/>
                    <a:p>
                      <a:pPr marL="0" marR="0">
                        <a:lnSpc>
                          <a:spcPct val="115000"/>
                        </a:lnSpc>
                        <a:spcAft>
                          <a:spcPts val="800"/>
                        </a:spcAft>
                      </a:pPr>
                      <a:r>
                        <a:rPr lang="en-GB" sz="1700" kern="100" dirty="0">
                          <a:effectLst/>
                        </a:rPr>
                        <a:t>Torso</a:t>
                      </a:r>
                      <a:endParaRPr lang="en-US" sz="17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dirty="0">
                          <a:effectLst/>
                        </a:rPr>
                        <a:t>ABS or LDPE*</a:t>
                      </a:r>
                      <a:endParaRPr lang="en-US" sz="17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a:effectLst/>
                        </a:rPr>
                        <a:t>Already recyclable! </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extLst>
                  <a:ext uri="{0D108BD9-81ED-4DB2-BD59-A6C34878D82A}">
                    <a16:rowId xmlns:a16="http://schemas.microsoft.com/office/drawing/2014/main" val="2214227825"/>
                  </a:ext>
                </a:extLst>
              </a:tr>
              <a:tr h="351628">
                <a:tc>
                  <a:txBody>
                    <a:bodyPr/>
                    <a:lstStyle/>
                    <a:p>
                      <a:pPr marL="0" marR="0">
                        <a:lnSpc>
                          <a:spcPct val="115000"/>
                        </a:lnSpc>
                        <a:spcAft>
                          <a:spcPts val="800"/>
                        </a:spcAft>
                      </a:pPr>
                      <a:r>
                        <a:rPr lang="en-GB" sz="1700" kern="100">
                          <a:effectLst/>
                        </a:rPr>
                        <a:t>Arms</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a:effectLst/>
                        </a:rPr>
                        <a:t>PVC* or EVA</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a:effectLst/>
                        </a:rPr>
                        <a:t>PP</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extLst>
                  <a:ext uri="{0D108BD9-81ED-4DB2-BD59-A6C34878D82A}">
                    <a16:rowId xmlns:a16="http://schemas.microsoft.com/office/drawing/2014/main" val="1912256272"/>
                  </a:ext>
                </a:extLst>
              </a:tr>
              <a:tr h="666554">
                <a:tc>
                  <a:txBody>
                    <a:bodyPr/>
                    <a:lstStyle/>
                    <a:p>
                      <a:pPr marL="0" marR="0">
                        <a:lnSpc>
                          <a:spcPct val="115000"/>
                        </a:lnSpc>
                        <a:spcAft>
                          <a:spcPts val="800"/>
                        </a:spcAft>
                      </a:pPr>
                      <a:r>
                        <a:rPr lang="en-GB" sz="1700" kern="100">
                          <a:effectLst/>
                        </a:rPr>
                        <a:t>Legs</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a:effectLst/>
                        </a:rPr>
                        <a:t>PVC or PP</a:t>
                      </a:r>
                      <a:endParaRPr lang="en-US" sz="1700" kern="10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tc>
                  <a:txBody>
                    <a:bodyPr/>
                    <a:lstStyle/>
                    <a:p>
                      <a:pPr marL="0" marR="0">
                        <a:lnSpc>
                          <a:spcPct val="115000"/>
                        </a:lnSpc>
                        <a:spcAft>
                          <a:spcPts val="800"/>
                        </a:spcAft>
                      </a:pPr>
                      <a:r>
                        <a:rPr lang="en-GB" sz="1700" kern="100" dirty="0">
                          <a:effectLst/>
                        </a:rPr>
                        <a:t>Switch to recyclable PP</a:t>
                      </a:r>
                      <a:endParaRPr lang="en-US" sz="17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4545" marR="94545" marT="0" marB="0"/>
                </a:tc>
                <a:extLst>
                  <a:ext uri="{0D108BD9-81ED-4DB2-BD59-A6C34878D82A}">
                    <a16:rowId xmlns:a16="http://schemas.microsoft.com/office/drawing/2014/main" val="159649912"/>
                  </a:ext>
                </a:extLst>
              </a:tr>
            </a:tbl>
          </a:graphicData>
        </a:graphic>
      </p:graphicFrame>
      <p:pic>
        <p:nvPicPr>
          <p:cNvPr id="15" name="Audio 14">
            <a:extLst>
              <a:ext uri="{FF2B5EF4-FFF2-40B4-BE49-F238E27FC236}">
                <a16:creationId xmlns:a16="http://schemas.microsoft.com/office/drawing/2014/main" id="{208CE138-D2ED-6AB5-94F6-DE9E813A13C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421807180"/>
      </p:ext>
    </p:extLst>
  </p:cSld>
  <p:clrMapOvr>
    <a:masterClrMapping/>
  </p:clrMapOvr>
  <mc:AlternateContent xmlns:mc="http://schemas.openxmlformats.org/markup-compatibility/2006">
    <mc:Choice xmlns:p14="http://schemas.microsoft.com/office/powerpoint/2010/main" Requires="p14">
      <p:transition spd="slow" p14:dur="2000" advTm="109788"/>
    </mc:Choice>
    <mc:Fallback>
      <p:transition spd="slow" advTm="1097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557C1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77AE8-4D3B-2B15-D311-8544791E331B}"/>
              </a:ext>
            </a:extLst>
          </p:cNvPr>
          <p:cNvSpPr>
            <a:spLocks noGrp="1"/>
          </p:cNvSpPr>
          <p:nvPr>
            <p:ph type="title"/>
          </p:nvPr>
        </p:nvSpPr>
        <p:spPr/>
        <p:txBody>
          <a:bodyPr/>
          <a:lstStyle/>
          <a:p>
            <a:r>
              <a:rPr lang="en-US" dirty="0">
                <a:solidFill>
                  <a:schemeClr val="bg2"/>
                </a:solidFill>
              </a:rPr>
              <a:t>Objectives</a:t>
            </a:r>
          </a:p>
        </p:txBody>
      </p:sp>
      <p:graphicFrame>
        <p:nvGraphicFramePr>
          <p:cNvPr id="7" name="Content Placeholder 6">
            <a:extLst>
              <a:ext uri="{FF2B5EF4-FFF2-40B4-BE49-F238E27FC236}">
                <a16:creationId xmlns:a16="http://schemas.microsoft.com/office/drawing/2014/main" id="{55435269-E544-D362-750E-B5A9F2B9135B}"/>
              </a:ext>
            </a:extLst>
          </p:cNvPr>
          <p:cNvGraphicFramePr>
            <a:graphicFrameLocks noGrp="1"/>
          </p:cNvGraphicFramePr>
          <p:nvPr>
            <p:ph idx="1"/>
            <p:extLst>
              <p:ext uri="{D42A27DB-BD31-4B8C-83A1-F6EECF244321}">
                <p14:modId xmlns:p14="http://schemas.microsoft.com/office/powerpoint/2010/main" val="2941585774"/>
              </p:ext>
            </p:extLst>
          </p:nvPr>
        </p:nvGraphicFramePr>
        <p:xfrm>
          <a:off x="6612793" y="1584521"/>
          <a:ext cx="4724400" cy="4850397"/>
        </p:xfrm>
        <a:graphic>
          <a:graphicData uri="http://schemas.openxmlformats.org/drawingml/2006/table">
            <a:tbl>
              <a:tblPr firstRow="1" firstCol="1" bandRow="1">
                <a:tableStyleId>{5C22544A-7EE6-4342-B048-85BDC9FD1C3A}</a:tableStyleId>
              </a:tblPr>
              <a:tblGrid>
                <a:gridCol w="1055077">
                  <a:extLst>
                    <a:ext uri="{9D8B030D-6E8A-4147-A177-3AD203B41FA5}">
                      <a16:colId xmlns:a16="http://schemas.microsoft.com/office/drawing/2014/main" val="1016071062"/>
                    </a:ext>
                  </a:extLst>
                </a:gridCol>
                <a:gridCol w="3669323">
                  <a:extLst>
                    <a:ext uri="{9D8B030D-6E8A-4147-A177-3AD203B41FA5}">
                      <a16:colId xmlns:a16="http://schemas.microsoft.com/office/drawing/2014/main" val="2661184880"/>
                    </a:ext>
                  </a:extLst>
                </a:gridCol>
              </a:tblGrid>
              <a:tr h="497421">
                <a:tc>
                  <a:txBody>
                    <a:bodyPr/>
                    <a:lstStyle/>
                    <a:p>
                      <a:pPr marL="0" marR="0">
                        <a:lnSpc>
                          <a:spcPct val="115000"/>
                        </a:lnSpc>
                        <a:spcAft>
                          <a:spcPts val="800"/>
                        </a:spcAft>
                      </a:pPr>
                      <a:r>
                        <a:rPr lang="en-GB" sz="1200" kern="100">
                          <a:effectLst/>
                        </a:rPr>
                        <a:t>Goal</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Launch online advertising campaign to promote Earth Day Barbie before, during, and after product launch.</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1636787"/>
                  </a:ext>
                </a:extLst>
              </a:tr>
              <a:tr h="497498">
                <a:tc>
                  <a:txBody>
                    <a:bodyPr/>
                    <a:lstStyle/>
                    <a:p>
                      <a:pPr marL="0" marR="0">
                        <a:lnSpc>
                          <a:spcPct val="115000"/>
                        </a:lnSpc>
                        <a:spcAft>
                          <a:spcPts val="800"/>
                        </a:spcAft>
                      </a:pPr>
                      <a:r>
                        <a:rPr lang="en-GB" sz="1200" kern="100">
                          <a:effectLst/>
                        </a:rPr>
                        <a:t>Specific</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Focus ads to social media and TV to promote Earth Day Barbie and her focus on sustainability. Incorporate the blue, green, and pink colour palate to differentiate from other Barbie dolls. </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263083"/>
                  </a:ext>
                </a:extLst>
              </a:tr>
              <a:tr h="854847">
                <a:tc>
                  <a:txBody>
                    <a:bodyPr/>
                    <a:lstStyle/>
                    <a:p>
                      <a:pPr marL="0" marR="0">
                        <a:lnSpc>
                          <a:spcPct val="115000"/>
                        </a:lnSpc>
                        <a:spcAft>
                          <a:spcPts val="800"/>
                        </a:spcAft>
                      </a:pPr>
                      <a:r>
                        <a:rPr lang="en-GB" sz="1200" kern="100" dirty="0">
                          <a:effectLst/>
                        </a:rPr>
                        <a:t>Measurable</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Use data from ad campaign to assess customer interest in product, particularly in terms of entering the Eco-Friendly toys market.</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1125708"/>
                  </a:ext>
                </a:extLst>
              </a:tr>
              <a:tr h="753513">
                <a:tc>
                  <a:txBody>
                    <a:bodyPr/>
                    <a:lstStyle/>
                    <a:p>
                      <a:pPr marL="0" marR="0">
                        <a:lnSpc>
                          <a:spcPct val="115000"/>
                        </a:lnSpc>
                        <a:spcAft>
                          <a:spcPts val="800"/>
                        </a:spcAft>
                      </a:pPr>
                      <a:r>
                        <a:rPr lang="en-GB" sz="1200" kern="100">
                          <a:effectLst/>
                        </a:rPr>
                        <a:t>Achievable</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I have found alternative Recyclable plastics that Barbie can be made of, which I will discuss shortly. </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31840566"/>
                  </a:ext>
                </a:extLst>
              </a:tr>
              <a:tr h="894486">
                <a:tc>
                  <a:txBody>
                    <a:bodyPr/>
                    <a:lstStyle/>
                    <a:p>
                      <a:pPr marL="0" marR="0">
                        <a:lnSpc>
                          <a:spcPct val="115000"/>
                        </a:lnSpc>
                        <a:spcAft>
                          <a:spcPts val="800"/>
                        </a:spcAft>
                      </a:pPr>
                      <a:r>
                        <a:rPr lang="en-GB" sz="1200" kern="100">
                          <a:effectLst/>
                        </a:rPr>
                        <a:t>Relevant</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The market for Eco-Friendly toys is growing (Global Market Insights, 2024) so advertising Matel’s entry into the market may help it participate and benefit from that growth. </a:t>
                      </a:r>
                    </a:p>
                  </a:txBody>
                  <a:tcPr marL="68580" marR="68580" marT="0" marB="0"/>
                </a:tc>
                <a:extLst>
                  <a:ext uri="{0D108BD9-81ED-4DB2-BD59-A6C34878D82A}">
                    <a16:rowId xmlns:a16="http://schemas.microsoft.com/office/drawing/2014/main" val="1389660177"/>
                  </a:ext>
                </a:extLst>
              </a:tr>
              <a:tr h="897718">
                <a:tc>
                  <a:txBody>
                    <a:bodyPr/>
                    <a:lstStyle/>
                    <a:p>
                      <a:pPr marL="0" marR="0">
                        <a:lnSpc>
                          <a:spcPct val="115000"/>
                        </a:lnSpc>
                        <a:spcAft>
                          <a:spcPts val="800"/>
                        </a:spcAft>
                      </a:pPr>
                      <a:r>
                        <a:rPr lang="en-GB" sz="1200" kern="100">
                          <a:effectLst/>
                        </a:rPr>
                        <a:t>Time-Bound</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Having the ad campaign span the duration of the product launch will allow greater product awareness. </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4216099"/>
                  </a:ext>
                </a:extLst>
              </a:tr>
            </a:tbl>
          </a:graphicData>
        </a:graphic>
      </p:graphicFrame>
      <p:graphicFrame>
        <p:nvGraphicFramePr>
          <p:cNvPr id="6" name="Table 5">
            <a:extLst>
              <a:ext uri="{FF2B5EF4-FFF2-40B4-BE49-F238E27FC236}">
                <a16:creationId xmlns:a16="http://schemas.microsoft.com/office/drawing/2014/main" id="{735A527D-863F-8E81-BE0A-03ED1DF7A594}"/>
              </a:ext>
            </a:extLst>
          </p:cNvPr>
          <p:cNvGraphicFramePr>
            <a:graphicFrameLocks noGrp="1"/>
          </p:cNvGraphicFramePr>
          <p:nvPr>
            <p:extLst>
              <p:ext uri="{D42A27DB-BD31-4B8C-83A1-F6EECF244321}">
                <p14:modId xmlns:p14="http://schemas.microsoft.com/office/powerpoint/2010/main" val="382556154"/>
              </p:ext>
            </p:extLst>
          </p:nvPr>
        </p:nvGraphicFramePr>
        <p:xfrm>
          <a:off x="1365738" y="1584521"/>
          <a:ext cx="4724400" cy="4850397"/>
        </p:xfrm>
        <a:graphic>
          <a:graphicData uri="http://schemas.openxmlformats.org/drawingml/2006/table">
            <a:tbl>
              <a:tblPr firstRow="1" firstCol="1" bandRow="1">
                <a:tableStyleId>{5C22544A-7EE6-4342-B048-85BDC9FD1C3A}</a:tableStyleId>
              </a:tblPr>
              <a:tblGrid>
                <a:gridCol w="1036206">
                  <a:extLst>
                    <a:ext uri="{9D8B030D-6E8A-4147-A177-3AD203B41FA5}">
                      <a16:colId xmlns:a16="http://schemas.microsoft.com/office/drawing/2014/main" val="1345633195"/>
                    </a:ext>
                  </a:extLst>
                </a:gridCol>
                <a:gridCol w="3688194">
                  <a:extLst>
                    <a:ext uri="{9D8B030D-6E8A-4147-A177-3AD203B41FA5}">
                      <a16:colId xmlns:a16="http://schemas.microsoft.com/office/drawing/2014/main" val="84582585"/>
                    </a:ext>
                  </a:extLst>
                </a:gridCol>
              </a:tblGrid>
              <a:tr h="629824">
                <a:tc>
                  <a:txBody>
                    <a:bodyPr/>
                    <a:lstStyle/>
                    <a:p>
                      <a:pPr marL="0" marR="0">
                        <a:lnSpc>
                          <a:spcPct val="115000"/>
                        </a:lnSpc>
                        <a:spcAft>
                          <a:spcPts val="800"/>
                        </a:spcAft>
                      </a:pPr>
                      <a:r>
                        <a:rPr lang="en-GB" sz="1200" kern="100">
                          <a:effectLst/>
                        </a:rPr>
                        <a:t>Goal</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Enter the market for sustainable toys by launching fully recyclable Barbie doll, “Earth Day Barbie” by 2030.</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7721168"/>
                  </a:ext>
                </a:extLst>
              </a:tr>
              <a:tr h="513716">
                <a:tc>
                  <a:txBody>
                    <a:bodyPr/>
                    <a:lstStyle/>
                    <a:p>
                      <a:pPr marL="0" marR="0">
                        <a:lnSpc>
                          <a:spcPct val="115000"/>
                        </a:lnSpc>
                        <a:spcAft>
                          <a:spcPts val="800"/>
                        </a:spcAft>
                      </a:pPr>
                      <a:r>
                        <a:rPr lang="en-GB" sz="1200" kern="100">
                          <a:effectLst/>
                        </a:rPr>
                        <a:t>Specific</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Release “Earth Day Barbie” which is composed of easily recyclable plastics</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0741099"/>
                  </a:ext>
                </a:extLst>
              </a:tr>
              <a:tr h="843900">
                <a:tc>
                  <a:txBody>
                    <a:bodyPr/>
                    <a:lstStyle/>
                    <a:p>
                      <a:pPr marL="0" marR="0">
                        <a:lnSpc>
                          <a:spcPct val="115000"/>
                        </a:lnSpc>
                        <a:spcAft>
                          <a:spcPts val="800"/>
                        </a:spcAft>
                      </a:pPr>
                      <a:r>
                        <a:rPr lang="en-GB" sz="1200" kern="100" dirty="0">
                          <a:effectLst/>
                        </a:rPr>
                        <a:t>Measurable</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Have check in points leading up to launch, such as testing different prototypes, measuring customer interest/input, gauging cost of using fully recyclable materials, and so on</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23142175"/>
                  </a:ext>
                </a:extLst>
              </a:tr>
              <a:tr h="778078">
                <a:tc>
                  <a:txBody>
                    <a:bodyPr/>
                    <a:lstStyle/>
                    <a:p>
                      <a:pPr marL="0" marR="0">
                        <a:lnSpc>
                          <a:spcPct val="115000"/>
                        </a:lnSpc>
                        <a:spcAft>
                          <a:spcPts val="800"/>
                        </a:spcAft>
                      </a:pPr>
                      <a:r>
                        <a:rPr lang="en-GB" sz="1200" kern="100">
                          <a:effectLst/>
                        </a:rPr>
                        <a:t>Achievable</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I have conducted the research that there are viable recyclable substitutes to the materials currently used in Barbie</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1217362"/>
                  </a:ext>
                </a:extLst>
              </a:tr>
              <a:tr h="1306801">
                <a:tc>
                  <a:txBody>
                    <a:bodyPr/>
                    <a:lstStyle/>
                    <a:p>
                      <a:pPr marL="0" marR="0">
                        <a:lnSpc>
                          <a:spcPct val="115000"/>
                        </a:lnSpc>
                        <a:spcAft>
                          <a:spcPts val="800"/>
                        </a:spcAft>
                      </a:pPr>
                      <a:r>
                        <a:rPr lang="en-GB" sz="1200" kern="100" dirty="0">
                          <a:effectLst/>
                        </a:rPr>
                        <a:t>Relevant</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It is possible to launch the “Earth Day Barbie” to enter the eco-toy market. It needs to be done with the acknowledgment that she is different from the more familiar/traditional doll, due to the different composition of her parts</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6107218"/>
                  </a:ext>
                </a:extLst>
              </a:tr>
              <a:tr h="778078">
                <a:tc>
                  <a:txBody>
                    <a:bodyPr/>
                    <a:lstStyle/>
                    <a:p>
                      <a:pPr marL="0" marR="0">
                        <a:lnSpc>
                          <a:spcPct val="115000"/>
                        </a:lnSpc>
                        <a:spcAft>
                          <a:spcPts val="800"/>
                        </a:spcAft>
                      </a:pPr>
                      <a:r>
                        <a:rPr lang="en-GB" sz="1200" kern="100">
                          <a:effectLst/>
                        </a:rPr>
                        <a:t>Time-Bound</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15000"/>
                        </a:lnSpc>
                        <a:spcAft>
                          <a:spcPts val="800"/>
                        </a:spcAft>
                      </a:pPr>
                      <a:r>
                        <a:rPr lang="en-GB" sz="1200" kern="100" dirty="0">
                          <a:effectLst/>
                        </a:rPr>
                        <a:t>Having the goal of 2030 gives the company, and its customers, a time that they can expect to have the product finished.</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6005504"/>
                  </a:ext>
                </a:extLst>
              </a:tr>
            </a:tbl>
          </a:graphicData>
        </a:graphic>
      </p:graphicFrame>
      <p:pic>
        <p:nvPicPr>
          <p:cNvPr id="10" name="Audio 9">
            <a:extLst>
              <a:ext uri="{FF2B5EF4-FFF2-40B4-BE49-F238E27FC236}">
                <a16:creationId xmlns:a16="http://schemas.microsoft.com/office/drawing/2014/main" id="{8738113B-A3D4-4AEF-4633-9709E17C994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880146923"/>
      </p:ext>
    </p:extLst>
  </p:cSld>
  <p:clrMapOvr>
    <a:masterClrMapping/>
  </p:clrMapOvr>
  <mc:AlternateContent xmlns:mc="http://schemas.openxmlformats.org/markup-compatibility/2006">
    <mc:Choice xmlns:p14="http://schemas.microsoft.com/office/powerpoint/2010/main" Requires="p14">
      <p:transition spd="slow" p14:dur="2000" advTm="226755"/>
    </mc:Choice>
    <mc:Fallback>
      <p:transition spd="slow" advTm="2267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5F9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FC694-A826-F9D2-6AC6-27B93A6C1F17}"/>
              </a:ext>
            </a:extLst>
          </p:cNvPr>
          <p:cNvSpPr>
            <a:spLocks noGrp="1"/>
          </p:cNvSpPr>
          <p:nvPr>
            <p:ph type="title"/>
          </p:nvPr>
        </p:nvSpPr>
        <p:spPr>
          <a:xfrm>
            <a:off x="1371600" y="685800"/>
            <a:ext cx="3282695" cy="1485900"/>
          </a:xfrm>
        </p:spPr>
        <p:txBody>
          <a:bodyPr>
            <a:normAutofit/>
          </a:bodyPr>
          <a:lstStyle/>
          <a:p>
            <a:r>
              <a:rPr lang="en-US" dirty="0">
                <a:solidFill>
                  <a:schemeClr val="bg2"/>
                </a:solidFill>
              </a:rPr>
              <a:t>Strategy</a:t>
            </a:r>
          </a:p>
        </p:txBody>
      </p:sp>
      <p:sp>
        <p:nvSpPr>
          <p:cNvPr id="3" name="Content Placeholder 2">
            <a:extLst>
              <a:ext uri="{FF2B5EF4-FFF2-40B4-BE49-F238E27FC236}">
                <a16:creationId xmlns:a16="http://schemas.microsoft.com/office/drawing/2014/main" id="{84350383-721E-73D2-32AA-28AFF7AA1F13}"/>
              </a:ext>
            </a:extLst>
          </p:cNvPr>
          <p:cNvSpPr>
            <a:spLocks noGrp="1"/>
          </p:cNvSpPr>
          <p:nvPr>
            <p:ph idx="1"/>
          </p:nvPr>
        </p:nvSpPr>
        <p:spPr>
          <a:xfrm>
            <a:off x="1371601" y="2095500"/>
            <a:ext cx="3282694" cy="3581400"/>
          </a:xfrm>
        </p:spPr>
        <p:txBody>
          <a:bodyPr numCol="1">
            <a:noAutofit/>
          </a:bodyPr>
          <a:lstStyle/>
          <a:p>
            <a:pPr>
              <a:spcAft>
                <a:spcPts val="800"/>
              </a:spcAft>
            </a:pPr>
            <a:r>
              <a:rPr lang="en-GB" sz="1700" b="1"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Target market: </a:t>
            </a: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Eco-Friendl</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y toys market (Global Market Insights, 2024)</a:t>
            </a:r>
            <a:endParaRPr lang="en-GB" sz="1700" kern="100" dirty="0">
              <a:solidFill>
                <a:schemeClr val="bg2"/>
              </a:solidFill>
              <a:highlight>
                <a:srgbClr val="FFFF00"/>
              </a:highlight>
              <a:latin typeface="Times New Roman" panose="02020603050405020304" pitchFamily="18" charset="0"/>
              <a:ea typeface="Aptos" panose="020B0004020202020204" pitchFamily="34" charset="0"/>
              <a:cs typeface="Times New Roman" panose="02020603050405020304" pitchFamily="18" charset="0"/>
            </a:endParaRPr>
          </a:p>
          <a:p>
            <a:pPr lvl="1">
              <a:spcAft>
                <a:spcPts val="800"/>
              </a:spcAft>
            </a:pP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Valued at </a:t>
            </a:r>
            <a:r>
              <a:rPr lang="en-GB" sz="1700" kern="100" dirty="0">
                <a:solidFill>
                  <a:schemeClr val="bg2"/>
                </a:solidFill>
                <a:latin typeface="Times New Roman" panose="02020603050405020304" pitchFamily="18" charset="0"/>
                <a:ea typeface="Aptos" panose="020B0004020202020204" pitchFamily="34" charset="0"/>
                <a:cs typeface="Times New Roman" panose="02020603050405020304" pitchFamily="18" charset="0"/>
              </a:rPr>
              <a:t>USD 1.2 billion in 2024</a:t>
            </a:r>
          </a:p>
          <a:p>
            <a:pPr lvl="1">
              <a:spcAft>
                <a:spcPts val="800"/>
              </a:spcAft>
            </a:pP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Estimated growth of 12.5% CAGR from 2025 to 2034</a:t>
            </a:r>
          </a:p>
          <a:p>
            <a:pPr>
              <a:spcAft>
                <a:spcPts val="800"/>
              </a:spcAft>
            </a:pP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This is an adjacent market to what Matel already occupies. (Harvard Business Review)</a:t>
            </a:r>
            <a:endParaRPr lang="en-GB" sz="1700" kern="100" dirty="0">
              <a:solidFill>
                <a:schemeClr val="bg2"/>
              </a:solidFill>
              <a:highlight>
                <a:srgbClr val="FFFF00"/>
              </a:highlight>
              <a:latin typeface="Times New Roman" panose="02020603050405020304" pitchFamily="18" charset="0"/>
              <a:ea typeface="Aptos" panose="020B0004020202020204" pitchFamily="34" charset="0"/>
              <a:cs typeface="Times New Roman" panose="02020603050405020304" pitchFamily="18" charset="0"/>
            </a:endParaRPr>
          </a:p>
          <a:p>
            <a:r>
              <a:rPr lang="en-GB" sz="1700" b="1"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Positioning: </a:t>
            </a:r>
            <a:r>
              <a:rPr lang="en-GB" sz="1700" kern="100" dirty="0">
                <a:solidFill>
                  <a:schemeClr val="bg2"/>
                </a:solidFill>
                <a:effectLst/>
                <a:latin typeface="Times New Roman" panose="02020603050405020304" pitchFamily="18" charset="0"/>
                <a:ea typeface="Aptos" panose="020B0004020202020204" pitchFamily="34" charset="0"/>
                <a:cs typeface="Times New Roman" panose="02020603050405020304" pitchFamily="18" charset="0"/>
              </a:rPr>
              <a:t>an Eco-Friendly alternative to the classic Barbie Doll.</a:t>
            </a:r>
          </a:p>
        </p:txBody>
      </p:sp>
      <p:graphicFrame>
        <p:nvGraphicFramePr>
          <p:cNvPr id="4" name="Table 3">
            <a:extLst>
              <a:ext uri="{FF2B5EF4-FFF2-40B4-BE49-F238E27FC236}">
                <a16:creationId xmlns:a16="http://schemas.microsoft.com/office/drawing/2014/main" id="{DFFABB0C-910D-1A05-843D-8C2148022CA2}"/>
              </a:ext>
            </a:extLst>
          </p:cNvPr>
          <p:cNvGraphicFramePr>
            <a:graphicFrameLocks noGrp="1"/>
          </p:cNvGraphicFramePr>
          <p:nvPr>
            <p:extLst>
              <p:ext uri="{D42A27DB-BD31-4B8C-83A1-F6EECF244321}">
                <p14:modId xmlns:p14="http://schemas.microsoft.com/office/powerpoint/2010/main" val="1670459912"/>
              </p:ext>
            </p:extLst>
          </p:nvPr>
        </p:nvGraphicFramePr>
        <p:xfrm>
          <a:off x="5018767" y="685800"/>
          <a:ext cx="6517066" cy="5740014"/>
        </p:xfrm>
        <a:graphic>
          <a:graphicData uri="http://schemas.openxmlformats.org/drawingml/2006/table">
            <a:tbl>
              <a:tblPr firstRow="1" firstCol="1" bandRow="1">
                <a:tableStyleId>{5C22544A-7EE6-4342-B048-85BDC9FD1C3A}</a:tableStyleId>
              </a:tblPr>
              <a:tblGrid>
                <a:gridCol w="1683139">
                  <a:extLst>
                    <a:ext uri="{9D8B030D-6E8A-4147-A177-3AD203B41FA5}">
                      <a16:colId xmlns:a16="http://schemas.microsoft.com/office/drawing/2014/main" val="1963106279"/>
                    </a:ext>
                  </a:extLst>
                </a:gridCol>
                <a:gridCol w="4833927">
                  <a:extLst>
                    <a:ext uri="{9D8B030D-6E8A-4147-A177-3AD203B41FA5}">
                      <a16:colId xmlns:a16="http://schemas.microsoft.com/office/drawing/2014/main" val="1792018121"/>
                    </a:ext>
                  </a:extLst>
                </a:gridCol>
              </a:tblGrid>
              <a:tr h="478113">
                <a:tc>
                  <a:txBody>
                    <a:bodyPr/>
                    <a:lstStyle/>
                    <a:p>
                      <a:pPr marL="0" marR="0">
                        <a:lnSpc>
                          <a:spcPct val="115000"/>
                        </a:lnSpc>
                        <a:spcAft>
                          <a:spcPts val="800"/>
                        </a:spcAft>
                      </a:pPr>
                      <a:r>
                        <a:rPr lang="en-GB" sz="2200" kern="100">
                          <a:effectLst/>
                        </a:rPr>
                        <a:t>Product</a:t>
                      </a:r>
                      <a:endParaRPr lang="en-US" sz="2200" kern="10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tc>
                  <a:txBody>
                    <a:bodyPr/>
                    <a:lstStyle/>
                    <a:p>
                      <a:pPr marL="0" marR="0">
                        <a:lnSpc>
                          <a:spcPct val="115000"/>
                        </a:lnSpc>
                        <a:spcAft>
                          <a:spcPts val="800"/>
                        </a:spcAft>
                      </a:pPr>
                      <a:r>
                        <a:rPr lang="en-GB" sz="2200" kern="100" dirty="0">
                          <a:effectLst/>
                        </a:rPr>
                        <a:t>Earth Day Barbie</a:t>
                      </a:r>
                      <a:endParaRPr lang="en-US" sz="2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extLst>
                  <a:ext uri="{0D108BD9-81ED-4DB2-BD59-A6C34878D82A}">
                    <a16:rowId xmlns:a16="http://schemas.microsoft.com/office/drawing/2014/main" val="3707266340"/>
                  </a:ext>
                </a:extLst>
              </a:tr>
              <a:tr h="1791758">
                <a:tc>
                  <a:txBody>
                    <a:bodyPr/>
                    <a:lstStyle/>
                    <a:p>
                      <a:pPr marL="0" marR="0">
                        <a:lnSpc>
                          <a:spcPct val="115000"/>
                        </a:lnSpc>
                        <a:spcAft>
                          <a:spcPts val="800"/>
                        </a:spcAft>
                      </a:pPr>
                      <a:r>
                        <a:rPr lang="en-GB" sz="2200" kern="100">
                          <a:effectLst/>
                        </a:rPr>
                        <a:t>Price</a:t>
                      </a:r>
                      <a:endParaRPr lang="en-US" sz="2200" kern="10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2200" kern="100" dirty="0">
                          <a:effectLst/>
                        </a:rPr>
                        <a:t>Begin with a competitive pricing strategy, eventually slightly elevate cost to compensate for higher costs associated with recycled plastic </a:t>
                      </a:r>
                      <a:r>
                        <a:rPr lang="en-GB" sz="1000" kern="100" dirty="0">
                          <a:effectLst/>
                        </a:rPr>
                        <a:t>(</a:t>
                      </a:r>
                      <a:r>
                        <a:rPr lang="en-US" sz="1000" kern="1200" dirty="0">
                          <a:solidFill>
                            <a:schemeClr val="dk1"/>
                          </a:solidFill>
                          <a:effectLst/>
                          <a:latin typeface="+mn-lt"/>
                          <a:ea typeface="+mn-ea"/>
                          <a:cs typeface="+mn-cs"/>
                        </a:rPr>
                        <a:t>Plunkett Corporate Benchmarking Reports 2023 and Cole 2025).</a:t>
                      </a:r>
                    </a:p>
                  </a:txBody>
                  <a:tcPr marL="122960" marR="122960" marT="0" marB="0"/>
                </a:tc>
                <a:extLst>
                  <a:ext uri="{0D108BD9-81ED-4DB2-BD59-A6C34878D82A}">
                    <a16:rowId xmlns:a16="http://schemas.microsoft.com/office/drawing/2014/main" val="1695355826"/>
                  </a:ext>
                </a:extLst>
              </a:tr>
              <a:tr h="478113">
                <a:tc>
                  <a:txBody>
                    <a:bodyPr/>
                    <a:lstStyle/>
                    <a:p>
                      <a:pPr marL="0" marR="0">
                        <a:lnSpc>
                          <a:spcPct val="115000"/>
                        </a:lnSpc>
                        <a:spcAft>
                          <a:spcPts val="800"/>
                        </a:spcAft>
                      </a:pPr>
                      <a:r>
                        <a:rPr lang="en-GB" sz="2200" kern="100">
                          <a:effectLst/>
                        </a:rPr>
                        <a:t>Place</a:t>
                      </a:r>
                      <a:endParaRPr lang="en-US" sz="2200" kern="10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tc>
                  <a:txBody>
                    <a:bodyPr/>
                    <a:lstStyle/>
                    <a:p>
                      <a:pPr marL="0" marR="0">
                        <a:lnSpc>
                          <a:spcPct val="115000"/>
                        </a:lnSpc>
                        <a:spcAft>
                          <a:spcPts val="800"/>
                        </a:spcAft>
                      </a:pPr>
                      <a:r>
                        <a:rPr lang="en-GB" sz="2200" kern="100" dirty="0">
                          <a:effectLst/>
                        </a:rPr>
                        <a:t> Global via Mattel retailers</a:t>
                      </a:r>
                      <a:endParaRPr lang="en-US" sz="2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extLst>
                  <a:ext uri="{0D108BD9-81ED-4DB2-BD59-A6C34878D82A}">
                    <a16:rowId xmlns:a16="http://schemas.microsoft.com/office/drawing/2014/main" val="2289767864"/>
                  </a:ext>
                </a:extLst>
              </a:tr>
              <a:tr h="478113">
                <a:tc>
                  <a:txBody>
                    <a:bodyPr/>
                    <a:lstStyle/>
                    <a:p>
                      <a:pPr marL="0" marR="0">
                        <a:lnSpc>
                          <a:spcPct val="115000"/>
                        </a:lnSpc>
                        <a:spcAft>
                          <a:spcPts val="800"/>
                        </a:spcAft>
                      </a:pPr>
                      <a:r>
                        <a:rPr lang="en-GB" sz="2200" kern="100">
                          <a:effectLst/>
                        </a:rPr>
                        <a:t>Promotion</a:t>
                      </a:r>
                      <a:endParaRPr lang="en-US" sz="2200" kern="10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tc>
                  <a:txBody>
                    <a:bodyPr/>
                    <a:lstStyle/>
                    <a:p>
                      <a:pPr marL="0" marR="0">
                        <a:lnSpc>
                          <a:spcPct val="115000"/>
                        </a:lnSpc>
                        <a:spcAft>
                          <a:spcPts val="800"/>
                        </a:spcAft>
                      </a:pPr>
                      <a:r>
                        <a:rPr lang="en-GB" sz="2200" kern="100" dirty="0">
                          <a:effectLst/>
                        </a:rPr>
                        <a:t> Online Marketing, Public Relations</a:t>
                      </a:r>
                      <a:endParaRPr lang="en-US" sz="2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extLst>
                  <a:ext uri="{0D108BD9-81ED-4DB2-BD59-A6C34878D82A}">
                    <a16:rowId xmlns:a16="http://schemas.microsoft.com/office/drawing/2014/main" val="4159316955"/>
                  </a:ext>
                </a:extLst>
              </a:tr>
              <a:tr h="478113">
                <a:tc>
                  <a:txBody>
                    <a:bodyPr/>
                    <a:lstStyle/>
                    <a:p>
                      <a:pPr marL="0" marR="0">
                        <a:lnSpc>
                          <a:spcPct val="115000"/>
                        </a:lnSpc>
                        <a:spcAft>
                          <a:spcPts val="800"/>
                        </a:spcAft>
                      </a:pPr>
                      <a:r>
                        <a:rPr lang="en-GB" sz="2200" kern="100">
                          <a:effectLst/>
                        </a:rPr>
                        <a:t>People</a:t>
                      </a:r>
                      <a:endParaRPr lang="en-US" sz="2200" kern="10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tc>
                  <a:txBody>
                    <a:bodyPr/>
                    <a:lstStyle/>
                    <a:p>
                      <a:pPr marL="0" marR="0">
                        <a:lnSpc>
                          <a:spcPct val="115000"/>
                        </a:lnSpc>
                        <a:spcAft>
                          <a:spcPts val="800"/>
                        </a:spcAft>
                      </a:pPr>
                      <a:r>
                        <a:rPr lang="en-GB" sz="2200" kern="100" dirty="0">
                          <a:effectLst/>
                        </a:rPr>
                        <a:t> Environmentally aware employees and customers</a:t>
                      </a:r>
                      <a:endParaRPr lang="en-US" sz="2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extLst>
                  <a:ext uri="{0D108BD9-81ED-4DB2-BD59-A6C34878D82A}">
                    <a16:rowId xmlns:a16="http://schemas.microsoft.com/office/drawing/2014/main" val="2692039632"/>
                  </a:ext>
                </a:extLst>
              </a:tr>
              <a:tr h="478113">
                <a:tc>
                  <a:txBody>
                    <a:bodyPr/>
                    <a:lstStyle/>
                    <a:p>
                      <a:pPr marL="0" marR="0">
                        <a:lnSpc>
                          <a:spcPct val="115000"/>
                        </a:lnSpc>
                        <a:spcAft>
                          <a:spcPts val="800"/>
                        </a:spcAft>
                      </a:pPr>
                      <a:r>
                        <a:rPr lang="en-GB" sz="2200" kern="100">
                          <a:effectLst/>
                        </a:rPr>
                        <a:t>Process</a:t>
                      </a:r>
                      <a:endParaRPr lang="en-US" sz="2200" kern="10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tc>
                  <a:txBody>
                    <a:bodyPr/>
                    <a:lstStyle/>
                    <a:p>
                      <a:pPr marL="0" marR="0">
                        <a:lnSpc>
                          <a:spcPct val="115000"/>
                        </a:lnSpc>
                        <a:spcAft>
                          <a:spcPts val="800"/>
                        </a:spcAft>
                      </a:pPr>
                      <a:r>
                        <a:rPr lang="en-GB" sz="2200" kern="100" dirty="0">
                          <a:effectLst/>
                        </a:rPr>
                        <a:t> Utilize Mattel’s established processes</a:t>
                      </a:r>
                      <a:endParaRPr lang="en-US" sz="2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extLst>
                  <a:ext uri="{0D108BD9-81ED-4DB2-BD59-A6C34878D82A}">
                    <a16:rowId xmlns:a16="http://schemas.microsoft.com/office/drawing/2014/main" val="4152726372"/>
                  </a:ext>
                </a:extLst>
              </a:tr>
              <a:tr h="1286631">
                <a:tc>
                  <a:txBody>
                    <a:bodyPr/>
                    <a:lstStyle/>
                    <a:p>
                      <a:pPr marL="0" marR="0">
                        <a:lnSpc>
                          <a:spcPct val="115000"/>
                        </a:lnSpc>
                        <a:spcAft>
                          <a:spcPts val="800"/>
                        </a:spcAft>
                      </a:pPr>
                      <a:r>
                        <a:rPr lang="en-GB" sz="2200" kern="100">
                          <a:effectLst/>
                        </a:rPr>
                        <a:t>Physical Evidence</a:t>
                      </a:r>
                      <a:endParaRPr lang="en-US" sz="2200" kern="10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tc>
                  <a:txBody>
                    <a:bodyPr/>
                    <a:lstStyle/>
                    <a:p>
                      <a:pPr marL="0" marR="0">
                        <a:lnSpc>
                          <a:spcPct val="115000"/>
                        </a:lnSpc>
                        <a:spcAft>
                          <a:spcPts val="800"/>
                        </a:spcAft>
                      </a:pPr>
                      <a:r>
                        <a:rPr lang="en-GB" sz="2200" kern="100" dirty="0">
                          <a:effectLst/>
                        </a:rPr>
                        <a:t> Focus on the blue, green, and pink colour palate to differentiate Earth Day Barbie</a:t>
                      </a:r>
                      <a:endParaRPr lang="en-US" sz="2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2960" marR="122960" marT="0" marB="0"/>
                </a:tc>
                <a:extLst>
                  <a:ext uri="{0D108BD9-81ED-4DB2-BD59-A6C34878D82A}">
                    <a16:rowId xmlns:a16="http://schemas.microsoft.com/office/drawing/2014/main" val="2433859010"/>
                  </a:ext>
                </a:extLst>
              </a:tr>
            </a:tbl>
          </a:graphicData>
        </a:graphic>
      </p:graphicFrame>
      <p:pic>
        <p:nvPicPr>
          <p:cNvPr id="7" name="Audio 6">
            <a:extLst>
              <a:ext uri="{FF2B5EF4-FFF2-40B4-BE49-F238E27FC236}">
                <a16:creationId xmlns:a16="http://schemas.microsoft.com/office/drawing/2014/main" id="{00D9522E-AD70-81B1-E656-1C38C9980A1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106669243"/>
      </p:ext>
    </p:extLst>
  </p:cSld>
  <p:clrMapOvr>
    <a:masterClrMapping/>
  </p:clrMapOvr>
  <mc:AlternateContent xmlns:mc="http://schemas.openxmlformats.org/markup-compatibility/2006">
    <mc:Choice xmlns:p14="http://schemas.microsoft.com/office/powerpoint/2010/main" Requires="p14">
      <p:transition spd="slow" p14:dur="2000" advTm="162864"/>
    </mc:Choice>
    <mc:Fallback>
      <p:transition spd="slow" advTm="162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557C1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4B6DB-218D-C820-6D36-14C0DC075147}"/>
              </a:ext>
            </a:extLst>
          </p:cNvPr>
          <p:cNvSpPr>
            <a:spLocks noGrp="1"/>
          </p:cNvSpPr>
          <p:nvPr>
            <p:ph type="title"/>
          </p:nvPr>
        </p:nvSpPr>
        <p:spPr>
          <a:xfrm>
            <a:off x="1371600" y="685800"/>
            <a:ext cx="9601200" cy="1485900"/>
          </a:xfrm>
        </p:spPr>
        <p:txBody>
          <a:bodyPr>
            <a:normAutofit/>
          </a:bodyPr>
          <a:lstStyle/>
          <a:p>
            <a:r>
              <a:rPr lang="en-US" dirty="0">
                <a:solidFill>
                  <a:schemeClr val="bg2"/>
                </a:solidFill>
              </a:rPr>
              <a:t>Tactics</a:t>
            </a:r>
          </a:p>
        </p:txBody>
      </p:sp>
      <p:graphicFrame>
        <p:nvGraphicFramePr>
          <p:cNvPr id="17" name="Content Placeholder 2">
            <a:extLst>
              <a:ext uri="{FF2B5EF4-FFF2-40B4-BE49-F238E27FC236}">
                <a16:creationId xmlns:a16="http://schemas.microsoft.com/office/drawing/2014/main" id="{1B923B01-4445-D3B3-D609-DD981B656CBC}"/>
              </a:ext>
            </a:extLst>
          </p:cNvPr>
          <p:cNvGraphicFramePr>
            <a:graphicFrameLocks noGrp="1"/>
          </p:cNvGraphicFramePr>
          <p:nvPr>
            <p:ph idx="1"/>
            <p:extLst>
              <p:ext uri="{D42A27DB-BD31-4B8C-83A1-F6EECF244321}">
                <p14:modId xmlns:p14="http://schemas.microsoft.com/office/powerpoint/2010/main" val="99273621"/>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Audio 9">
            <a:extLst>
              <a:ext uri="{FF2B5EF4-FFF2-40B4-BE49-F238E27FC236}">
                <a16:creationId xmlns:a16="http://schemas.microsoft.com/office/drawing/2014/main" id="{DE83FEFF-FD19-92D9-3989-7CD6B007295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420517712"/>
      </p:ext>
    </p:extLst>
  </p:cSld>
  <p:clrMapOvr>
    <a:masterClrMapping/>
  </p:clrMapOvr>
  <mc:AlternateContent xmlns:mc="http://schemas.openxmlformats.org/markup-compatibility/2006">
    <mc:Choice xmlns:p14="http://schemas.microsoft.com/office/powerpoint/2010/main" Requires="p14">
      <p:transition spd="slow" p14:dur="2000" advTm="56596"/>
    </mc:Choice>
    <mc:Fallback>
      <p:transition spd="slow" advTm="565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5F9E"/>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2"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US"/>
            </a:p>
          </p:txBody>
        </p:sp>
        <p:sp>
          <p:nvSpPr>
            <p:cNvPr id="13"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grpSp>
      <p:sp useBgFill="1">
        <p:nvSpPr>
          <p:cNvPr id="15" name="Rectangle 14">
            <a:extLst>
              <a:ext uri="{FF2B5EF4-FFF2-40B4-BE49-F238E27FC236}">
                <a16:creationId xmlns:a16="http://schemas.microsoft.com/office/drawing/2014/main" id="{1F9A0C1C-8ABC-401B-8FE9-AC9327C4C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F1014A-7170-E658-9A1D-944A74716BB1}"/>
              </a:ext>
            </a:extLst>
          </p:cNvPr>
          <p:cNvSpPr>
            <a:spLocks noGrp="1"/>
          </p:cNvSpPr>
          <p:nvPr>
            <p:ph type="title"/>
          </p:nvPr>
        </p:nvSpPr>
        <p:spPr>
          <a:xfrm>
            <a:off x="8154186" y="634028"/>
            <a:ext cx="3355942" cy="3732835"/>
          </a:xfrm>
        </p:spPr>
        <p:txBody>
          <a:bodyPr vert="horz" lIns="91440" tIns="45720" rIns="91440" bIns="45720" rtlCol="0" anchor="b">
            <a:normAutofit/>
          </a:bodyPr>
          <a:lstStyle/>
          <a:p>
            <a:pPr algn="ctr"/>
            <a:r>
              <a:rPr lang="en-US" sz="6000" cap="all" dirty="0">
                <a:solidFill>
                  <a:schemeClr val="bg2"/>
                </a:solidFill>
              </a:rPr>
              <a:t>Action</a:t>
            </a:r>
          </a:p>
        </p:txBody>
      </p:sp>
      <p:sp>
        <p:nvSpPr>
          <p:cNvPr id="17" name="Freeform 6">
            <a:extLst>
              <a:ext uri="{FF2B5EF4-FFF2-40B4-BE49-F238E27FC236}">
                <a16:creationId xmlns:a16="http://schemas.microsoft.com/office/drawing/2014/main" id="{BA5783C3-2F96-40A7-A24F-30CB07AA3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sp>
        <p:nvSpPr>
          <p:cNvPr id="19" name="Freeform 6">
            <a:extLst>
              <a:ext uri="{FF2B5EF4-FFF2-40B4-BE49-F238E27FC236}">
                <a16:creationId xmlns:a16="http://schemas.microsoft.com/office/drawing/2014/main" id="{A9D08DBA-0326-4C4E-ACFB-576F3ABDD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94670"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US"/>
          </a:p>
        </p:txBody>
      </p:sp>
      <p:pic>
        <p:nvPicPr>
          <p:cNvPr id="6" name="Content Placeholder 5" descr="A chart with different colored ovals&#10;&#10;Description automatically generated">
            <a:extLst>
              <a:ext uri="{FF2B5EF4-FFF2-40B4-BE49-F238E27FC236}">
                <a16:creationId xmlns:a16="http://schemas.microsoft.com/office/drawing/2014/main" id="{D719B92D-D62D-810E-6040-B64274071F77}"/>
              </a:ext>
            </a:extLst>
          </p:cNvPr>
          <p:cNvPicPr>
            <a:picLocks noGrp="1" noChangeAspect="1"/>
          </p:cNvPicPr>
          <p:nvPr>
            <p:ph idx="1"/>
          </p:nvPr>
        </p:nvPicPr>
        <p:blipFill>
          <a:blip r:embed="rId4"/>
          <a:stretch>
            <a:fillRect/>
          </a:stretch>
        </p:blipFill>
        <p:spPr>
          <a:xfrm>
            <a:off x="1379023" y="1406388"/>
            <a:ext cx="5659222" cy="4244415"/>
          </a:xfrm>
          <a:prstGeom prst="rect">
            <a:avLst/>
          </a:prstGeom>
        </p:spPr>
      </p:pic>
      <p:pic>
        <p:nvPicPr>
          <p:cNvPr id="9" name="Audio 8">
            <a:extLst>
              <a:ext uri="{FF2B5EF4-FFF2-40B4-BE49-F238E27FC236}">
                <a16:creationId xmlns:a16="http://schemas.microsoft.com/office/drawing/2014/main" id="{58646835-DCC9-8871-227B-90188D1F81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58077005"/>
      </p:ext>
    </p:extLst>
  </p:cSld>
  <p:clrMapOvr>
    <a:masterClrMapping/>
  </p:clrMapOvr>
  <mc:AlternateContent xmlns:mc="http://schemas.openxmlformats.org/markup-compatibility/2006">
    <mc:Choice xmlns:p14="http://schemas.microsoft.com/office/powerpoint/2010/main" Requires="p14">
      <p:transition spd="slow" p14:dur="2000" advTm="114623"/>
    </mc:Choice>
    <mc:Fallback>
      <p:transition spd="slow" advTm="1146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557C1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B42F0-D179-34A9-9AD5-3F0323CC869C}"/>
              </a:ext>
            </a:extLst>
          </p:cNvPr>
          <p:cNvSpPr>
            <a:spLocks noGrp="1"/>
          </p:cNvSpPr>
          <p:nvPr>
            <p:ph type="title"/>
          </p:nvPr>
        </p:nvSpPr>
        <p:spPr/>
        <p:txBody>
          <a:bodyPr/>
          <a:lstStyle/>
          <a:p>
            <a:r>
              <a:rPr lang="en-US" dirty="0">
                <a:solidFill>
                  <a:schemeClr val="bg2"/>
                </a:solidFill>
              </a:rPr>
              <a:t>Control</a:t>
            </a:r>
          </a:p>
        </p:txBody>
      </p:sp>
      <p:sp>
        <p:nvSpPr>
          <p:cNvPr id="3" name="Content Placeholder 2">
            <a:extLst>
              <a:ext uri="{FF2B5EF4-FFF2-40B4-BE49-F238E27FC236}">
                <a16:creationId xmlns:a16="http://schemas.microsoft.com/office/drawing/2014/main" id="{6744588B-EFF0-EE72-BAD5-628983696F77}"/>
              </a:ext>
            </a:extLst>
          </p:cNvPr>
          <p:cNvSpPr>
            <a:spLocks noGrp="1"/>
          </p:cNvSpPr>
          <p:nvPr>
            <p:ph idx="1"/>
          </p:nvPr>
        </p:nvSpPr>
        <p:spPr/>
        <p:txBody>
          <a:bodyPr>
            <a:noAutofit/>
          </a:bodyPr>
          <a:lstStyle/>
          <a:p>
            <a:pPr marL="342900" marR="0" lvl="0" indent="-342900">
              <a:lnSpc>
                <a:spcPct val="115000"/>
              </a:lnSpc>
              <a:buFont typeface="Symbol" pitchFamily="2" charset="2"/>
              <a:buChar char=""/>
            </a:pPr>
            <a:r>
              <a:rPr lang="en-US" sz="1700" b="1" kern="100" dirty="0">
                <a:solidFill>
                  <a:schemeClr val="bg2"/>
                </a:solidFill>
                <a:effectLst/>
                <a:ea typeface="Aptos" panose="020B0004020202020204" pitchFamily="34" charset="0"/>
                <a:cs typeface="Times New Roman" panose="02020603050405020304" pitchFamily="18" charset="0"/>
              </a:rPr>
              <a:t>Metrics used:</a:t>
            </a:r>
          </a:p>
          <a:p>
            <a:pPr marL="742950" marR="0" lvl="1" indent="-285750">
              <a:lnSpc>
                <a:spcPct val="115000"/>
              </a:lnSpc>
              <a:buFont typeface="Courier New" panose="02070309020205020404" pitchFamily="49" charset="0"/>
              <a:buChar char="o"/>
            </a:pPr>
            <a:r>
              <a:rPr lang="en-US" sz="1700" b="1" kern="100" dirty="0">
                <a:solidFill>
                  <a:schemeClr val="bg2"/>
                </a:solidFill>
                <a:effectLst/>
                <a:ea typeface="Aptos" panose="020B0004020202020204" pitchFamily="34" charset="0"/>
                <a:cs typeface="Times New Roman" panose="02020603050405020304" pitchFamily="18" charset="0"/>
              </a:rPr>
              <a:t>What?: </a:t>
            </a:r>
            <a:r>
              <a:rPr lang="en-US" sz="1700" kern="100" dirty="0">
                <a:solidFill>
                  <a:schemeClr val="bg2"/>
                </a:solidFill>
                <a:effectLst/>
                <a:ea typeface="Aptos" panose="020B0004020202020204" pitchFamily="34" charset="0"/>
                <a:cs typeface="Times New Roman" panose="02020603050405020304" pitchFamily="18" charset="0"/>
              </a:rPr>
              <a:t>Customer satisfaction, revenue, and social media engagement</a:t>
            </a:r>
          </a:p>
          <a:p>
            <a:pPr marL="742950" marR="0" lvl="1" indent="-285750">
              <a:lnSpc>
                <a:spcPct val="115000"/>
              </a:lnSpc>
              <a:buFont typeface="Courier New" panose="02070309020205020404" pitchFamily="49" charset="0"/>
              <a:buChar char="o"/>
            </a:pPr>
            <a:r>
              <a:rPr lang="en-GB" sz="1700" b="1" kern="100" dirty="0">
                <a:solidFill>
                  <a:schemeClr val="bg2"/>
                </a:solidFill>
                <a:effectLst/>
                <a:ea typeface="Aptos" panose="020B0004020202020204" pitchFamily="34" charset="0"/>
                <a:cs typeface="Times New Roman" panose="02020603050405020304" pitchFamily="18" charset="0"/>
              </a:rPr>
              <a:t>When?: </a:t>
            </a:r>
            <a:r>
              <a:rPr lang="en-GB" sz="1700" kern="100" dirty="0">
                <a:solidFill>
                  <a:schemeClr val="bg2"/>
                </a:solidFill>
                <a:effectLst/>
                <a:ea typeface="Aptos" panose="020B0004020202020204" pitchFamily="34" charset="0"/>
                <a:cs typeface="Times New Roman" panose="02020603050405020304" pitchFamily="18" charset="0"/>
              </a:rPr>
              <a:t>Test customer satisfaction after product testing, revenue after launch, and social media engagement from the start. </a:t>
            </a:r>
            <a:endParaRPr lang="en-US" sz="1700" kern="100" dirty="0">
              <a:solidFill>
                <a:schemeClr val="bg2"/>
              </a:solidFill>
              <a:effectLst/>
              <a:ea typeface="Aptos" panose="020B0004020202020204" pitchFamily="34" charset="0"/>
              <a:cs typeface="Times New Roman" panose="02020603050405020304" pitchFamily="18" charset="0"/>
            </a:endParaRPr>
          </a:p>
          <a:p>
            <a:pPr marL="742950" marR="0" lvl="1" indent="-285750">
              <a:lnSpc>
                <a:spcPct val="115000"/>
              </a:lnSpc>
              <a:buFont typeface="Courier New" panose="02070309020205020404" pitchFamily="49" charset="0"/>
              <a:buChar char="o"/>
            </a:pPr>
            <a:r>
              <a:rPr lang="en-GB" sz="1700" b="1" kern="100" dirty="0">
                <a:solidFill>
                  <a:schemeClr val="bg2"/>
                </a:solidFill>
                <a:effectLst/>
                <a:ea typeface="Aptos" panose="020B0004020202020204" pitchFamily="34" charset="0"/>
                <a:cs typeface="Times New Roman" panose="02020603050405020304" pitchFamily="18" charset="0"/>
              </a:rPr>
              <a:t>Why?: </a:t>
            </a:r>
            <a:r>
              <a:rPr lang="en-GB" sz="1700" kern="100" dirty="0">
                <a:solidFill>
                  <a:schemeClr val="bg2"/>
                </a:solidFill>
                <a:effectLst/>
                <a:ea typeface="Aptos" panose="020B0004020202020204" pitchFamily="34" charset="0"/>
                <a:cs typeface="Times New Roman" panose="02020603050405020304" pitchFamily="18" charset="0"/>
              </a:rPr>
              <a:t>Satisfaction and revenue to gauge </a:t>
            </a:r>
            <a:r>
              <a:rPr lang="en-GB" sz="1700" kern="100" dirty="0">
                <a:solidFill>
                  <a:schemeClr val="bg2"/>
                </a:solidFill>
                <a:ea typeface="Aptos" panose="020B0004020202020204" pitchFamily="34" charset="0"/>
                <a:cs typeface="Times New Roman" panose="02020603050405020304" pitchFamily="18" charset="0"/>
              </a:rPr>
              <a:t>product success, media engagement for interest. </a:t>
            </a:r>
            <a:endParaRPr lang="en-US" sz="1700" kern="100" dirty="0">
              <a:solidFill>
                <a:schemeClr val="bg2"/>
              </a:solidFill>
              <a:effectLst/>
              <a:ea typeface="Aptos" panose="020B0004020202020204" pitchFamily="34" charset="0"/>
              <a:cs typeface="Times New Roman" panose="02020603050405020304" pitchFamily="18" charset="0"/>
            </a:endParaRPr>
          </a:p>
          <a:p>
            <a:pPr marL="742950" marR="0" lvl="1" indent="-285750">
              <a:lnSpc>
                <a:spcPct val="115000"/>
              </a:lnSpc>
              <a:spcAft>
                <a:spcPts val="800"/>
              </a:spcAft>
              <a:buFont typeface="Courier New" panose="02070309020205020404" pitchFamily="49" charset="0"/>
              <a:buChar char="o"/>
            </a:pPr>
            <a:r>
              <a:rPr lang="en-GB" sz="1700" b="1" kern="100" dirty="0">
                <a:solidFill>
                  <a:schemeClr val="bg2"/>
                </a:solidFill>
                <a:effectLst/>
                <a:ea typeface="Aptos" panose="020B0004020202020204" pitchFamily="34" charset="0"/>
                <a:cs typeface="Times New Roman" panose="02020603050405020304" pitchFamily="18" charset="0"/>
              </a:rPr>
              <a:t>How will this support the implementation of the plan?: </a:t>
            </a:r>
            <a:r>
              <a:rPr lang="en-GB" sz="1700" kern="100" dirty="0">
                <a:solidFill>
                  <a:schemeClr val="bg2"/>
                </a:solidFill>
                <a:effectLst/>
                <a:ea typeface="Aptos" panose="020B0004020202020204" pitchFamily="34" charset="0"/>
                <a:cs typeface="Times New Roman" panose="02020603050405020304" pitchFamily="18" charset="0"/>
              </a:rPr>
              <a:t>They will help indicate how interested customers are in the product, and if it will do well in the market. </a:t>
            </a:r>
            <a:endParaRPr lang="en-US" sz="1700" kern="100" dirty="0">
              <a:solidFill>
                <a:schemeClr val="bg2"/>
              </a:solidFill>
              <a:effectLst/>
              <a:ea typeface="Aptos" panose="020B0004020202020204" pitchFamily="34" charset="0"/>
              <a:cs typeface="Times New Roman" panose="02020603050405020304" pitchFamily="18" charset="0"/>
            </a:endParaRPr>
          </a:p>
        </p:txBody>
      </p:sp>
      <p:sp>
        <p:nvSpPr>
          <p:cNvPr id="5" name="Text Placeholder 4">
            <a:extLst>
              <a:ext uri="{FF2B5EF4-FFF2-40B4-BE49-F238E27FC236}">
                <a16:creationId xmlns:a16="http://schemas.microsoft.com/office/drawing/2014/main" id="{ED8EFF4D-B442-F76F-5E7B-F711501D0BCE}"/>
              </a:ext>
            </a:extLst>
          </p:cNvPr>
          <p:cNvSpPr>
            <a:spLocks noGrp="1"/>
          </p:cNvSpPr>
          <p:nvPr>
            <p:ph type="body" sz="half" idx="2"/>
          </p:nvPr>
        </p:nvSpPr>
        <p:spPr/>
        <p:txBody>
          <a:bodyPr/>
          <a:lstStyle/>
          <a:p>
            <a:r>
              <a:rPr lang="en-US" dirty="0"/>
              <a:t>  </a:t>
            </a:r>
          </a:p>
        </p:txBody>
      </p:sp>
      <p:pic>
        <p:nvPicPr>
          <p:cNvPr id="19" name="Audio 18">
            <a:extLst>
              <a:ext uri="{FF2B5EF4-FFF2-40B4-BE49-F238E27FC236}">
                <a16:creationId xmlns:a16="http://schemas.microsoft.com/office/drawing/2014/main" id="{F92755D4-F98C-ED62-F49F-49211D5822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528149938"/>
      </p:ext>
    </p:extLst>
  </p:cSld>
  <p:clrMapOvr>
    <a:masterClrMapping/>
  </p:clrMapOvr>
  <mc:AlternateContent xmlns:mc="http://schemas.openxmlformats.org/markup-compatibility/2006">
    <mc:Choice xmlns:p14="http://schemas.microsoft.com/office/powerpoint/2010/main" Requires="p14">
      <p:transition spd="slow" p14:dur="2000" advTm="74802"/>
    </mc:Choice>
    <mc:Fallback>
      <p:transition spd="slow" advTm="748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62DFFC-4DCC-48EE-B781-94D04B95F1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6"/>
            <a:ext cx="5303520" cy="68576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24309140-D0F5-8837-01C5-D9DB951BD3DD}"/>
              </a:ext>
            </a:extLst>
          </p:cNvPr>
          <p:cNvSpPr>
            <a:spLocks noGrp="1"/>
          </p:cNvSpPr>
          <p:nvPr>
            <p:ph type="title"/>
          </p:nvPr>
        </p:nvSpPr>
        <p:spPr>
          <a:xfrm>
            <a:off x="640081" y="791570"/>
            <a:ext cx="4018839" cy="5262390"/>
          </a:xfrm>
        </p:spPr>
        <p:txBody>
          <a:bodyPr anchor="ctr">
            <a:normAutofit/>
          </a:bodyPr>
          <a:lstStyle/>
          <a:p>
            <a:pPr algn="r"/>
            <a:r>
              <a:rPr lang="en-US" sz="5400" dirty="0">
                <a:solidFill>
                  <a:schemeClr val="bg2"/>
                </a:solidFill>
              </a:rPr>
              <a:t>References</a:t>
            </a:r>
          </a:p>
        </p:txBody>
      </p:sp>
      <p:sp>
        <p:nvSpPr>
          <p:cNvPr id="10" name="Rectangle 9">
            <a:extLst>
              <a:ext uri="{FF2B5EF4-FFF2-40B4-BE49-F238E27FC236}">
                <a16:creationId xmlns:a16="http://schemas.microsoft.com/office/drawing/2014/main" id="{18B8B265-E68C-4B64-9238-781F0102C5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520" y="376"/>
            <a:ext cx="22860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2BD5A437-8C79-0C9B-CF62-F8D11B5E96C1}"/>
              </a:ext>
            </a:extLst>
          </p:cNvPr>
          <p:cNvSpPr>
            <a:spLocks noGrp="1"/>
          </p:cNvSpPr>
          <p:nvPr>
            <p:ph idx="1"/>
          </p:nvPr>
        </p:nvSpPr>
        <p:spPr>
          <a:xfrm>
            <a:off x="6176720" y="791570"/>
            <a:ext cx="4892308" cy="5262390"/>
          </a:xfrm>
        </p:spPr>
        <p:txBody>
          <a:bodyPr anchor="ctr">
            <a:normAutofit fontScale="85000" lnSpcReduction="20000"/>
          </a:bodyPr>
          <a:lstStyle/>
          <a:p>
            <a:pPr marL="0" indent="-457200">
              <a:buNone/>
            </a:pPr>
            <a:r>
              <a:rPr lang="en-US" sz="1300" dirty="0"/>
              <a:t>Business Queensland. </a:t>
            </a:r>
            <a:r>
              <a:rPr lang="en-US" sz="1300" i="1" dirty="0"/>
              <a:t>Marketing basics for business and the 7 Ps. </a:t>
            </a:r>
            <a:r>
              <a:rPr lang="en-US" sz="1300" dirty="0"/>
              <a:t>Available at: </a:t>
            </a:r>
            <a:r>
              <a:rPr lang="en-US" sz="1300" dirty="0">
                <a:hlinkClick r:id="rId2"/>
              </a:rPr>
              <a:t>https://www.business.qld.gov.au/running-business/marketing-sales/marketing/strategy-planning/marketing-basics#the-7ps-of-marketing</a:t>
            </a:r>
            <a:r>
              <a:rPr lang="en-US" sz="1300" dirty="0"/>
              <a:t> (Accessed: 9 May 2025).</a:t>
            </a:r>
          </a:p>
          <a:p>
            <a:pPr marL="0" indent="-457200">
              <a:buNone/>
            </a:pPr>
            <a:r>
              <a:rPr lang="en-US" sz="1300" dirty="0"/>
              <a:t>Brunning, A (August 2023) </a:t>
            </a:r>
            <a:r>
              <a:rPr lang="en-US" sz="1300" i="1" dirty="0"/>
              <a:t>Life in plastic(s): The chemistry of a Barbie doll</a:t>
            </a:r>
            <a:r>
              <a:rPr lang="en-US" sz="1300" dirty="0"/>
              <a:t>. Available at: </a:t>
            </a:r>
            <a:r>
              <a:rPr lang="en-US" sz="1300" dirty="0">
                <a:hlinkClick r:id="rId3"/>
              </a:rPr>
              <a:t>https://www.compoundchem.com/2023/08/18/barbie/</a:t>
            </a:r>
            <a:r>
              <a:rPr lang="en-US" sz="1300" dirty="0"/>
              <a:t>. (Accessed  April 2025).</a:t>
            </a:r>
          </a:p>
          <a:p>
            <a:pPr marL="0" indent="-457200">
              <a:buNone/>
            </a:pPr>
            <a:r>
              <a:rPr lang="en-US" sz="1300" dirty="0"/>
              <a:t>Cole, S. (2025) </a:t>
            </a:r>
            <a:r>
              <a:rPr lang="en-US" sz="1300" i="1" dirty="0"/>
              <a:t>Why are Sustainable Products More Expensive? </a:t>
            </a:r>
            <a:r>
              <a:rPr lang="en-US" sz="1300" dirty="0"/>
              <a:t>Available at: </a:t>
            </a:r>
            <a:r>
              <a:rPr lang="en-US" sz="1300" dirty="0">
                <a:hlinkClick r:id="rId4"/>
              </a:rPr>
              <a:t>https://theroundup.org/why-are-sustainable-products-more-expensive/#:~:text=In%20conclusion%2C%20eco%2Dfriendly%20products,don't%20know%20what%20is</a:t>
            </a:r>
            <a:r>
              <a:rPr lang="en-US" sz="1300" dirty="0"/>
              <a:t>.. (Accessed: 9 May 2025).</a:t>
            </a:r>
          </a:p>
          <a:p>
            <a:pPr marL="0" indent="-457200">
              <a:buNone/>
            </a:pPr>
            <a:r>
              <a:rPr lang="en-US" sz="1300" dirty="0"/>
              <a:t>Green Toys. </a:t>
            </a:r>
            <a:r>
              <a:rPr lang="en-US" sz="1300" i="1" dirty="0"/>
              <a:t>About Us</a:t>
            </a:r>
            <a:r>
              <a:rPr lang="en-US" sz="1300" dirty="0"/>
              <a:t>. Available at: </a:t>
            </a:r>
            <a:r>
              <a:rPr lang="en-US" sz="1300" dirty="0">
                <a:hlinkClick r:id="rId5"/>
              </a:rPr>
              <a:t>https://www.greentoys.co.uk/pages/our-story</a:t>
            </a:r>
            <a:r>
              <a:rPr lang="en-US" sz="1300" dirty="0"/>
              <a:t>. (Accessed: 21 April 2025).</a:t>
            </a:r>
          </a:p>
          <a:p>
            <a:pPr marL="0" indent="-457200">
              <a:buNone/>
            </a:pPr>
            <a:r>
              <a:rPr lang="en-US" sz="1300" dirty="0"/>
              <a:t>Global Market Insights (December 2024). </a:t>
            </a:r>
            <a:r>
              <a:rPr lang="en-US" sz="1300" i="1" dirty="0"/>
              <a:t>Eco-Friendly Toys Market - By Product Type, By Material, By Age Group, By Price, By End User, By Distribution Channel Analysis, Share, Growth Forecast, 2025 – 2034.</a:t>
            </a:r>
            <a:r>
              <a:rPr lang="en-US" sz="1300" dirty="0"/>
              <a:t> Available at: </a:t>
            </a:r>
            <a:r>
              <a:rPr lang="en-US" sz="1300" dirty="0">
                <a:hlinkClick r:id="rId6"/>
              </a:rPr>
              <a:t>https://www.gminsights.com/industry-analysis/eco-friendly-toys-market</a:t>
            </a:r>
            <a:r>
              <a:rPr lang="en-US" sz="1300" dirty="0"/>
              <a:t>. (Accessed: 23 April 2025). </a:t>
            </a:r>
          </a:p>
          <a:p>
            <a:pPr marL="0" indent="-457200">
              <a:buNone/>
            </a:pPr>
            <a:r>
              <a:rPr lang="en-US" sz="1300" dirty="0" err="1"/>
              <a:t>Györke-Szász</a:t>
            </a:r>
            <a:r>
              <a:rPr lang="en-US" sz="1300" dirty="0"/>
              <a:t>, K. (2024). </a:t>
            </a:r>
            <a:r>
              <a:rPr lang="en-US" sz="1300" i="1" dirty="0"/>
              <a:t>The Importance of Marketing Metrics: Why They Matter for Business Success.</a:t>
            </a:r>
            <a:r>
              <a:rPr lang="en-US" sz="1300" dirty="0"/>
              <a:t> Available at: </a:t>
            </a:r>
            <a:r>
              <a:rPr lang="en-US" sz="1300" dirty="0">
                <a:hlinkClick r:id="rId7"/>
              </a:rPr>
              <a:t>https://www.linkedin.com/pulse/importance-marketing-metrics-why-matter-business-kata-györke-szász-f2l4f/</a:t>
            </a:r>
            <a:r>
              <a:rPr lang="en-US" sz="1300" dirty="0"/>
              <a:t>. (Accessed: 9 May 2025).</a:t>
            </a:r>
          </a:p>
          <a:p>
            <a:pPr marL="0" indent="-457200">
              <a:buNone/>
            </a:pPr>
            <a:r>
              <a:rPr lang="en-US" sz="1300" dirty="0"/>
              <a:t>Harvard Business Review (2021). </a:t>
            </a:r>
            <a:r>
              <a:rPr lang="en-US" sz="1300" i="1" dirty="0"/>
              <a:t>5 Things to Consider Before Entering a New Market</a:t>
            </a:r>
            <a:r>
              <a:rPr lang="en-US" sz="1300" dirty="0"/>
              <a:t>. Available at: </a:t>
            </a:r>
            <a:r>
              <a:rPr lang="en-US" sz="1300" dirty="0">
                <a:hlinkClick r:id="rId8"/>
              </a:rPr>
              <a:t>https://hbr.org/sponsored/2021/01/5-things-to-consider-before-entering-a-new-market</a:t>
            </a:r>
            <a:r>
              <a:rPr lang="en-US" sz="1300" dirty="0"/>
              <a:t>. (Accessed: 23 April 2025). </a:t>
            </a:r>
          </a:p>
          <a:p>
            <a:pPr marL="0" indent="-457200">
              <a:buNone/>
            </a:pPr>
            <a:r>
              <a:rPr lang="en-US" sz="1300" dirty="0">
                <a:effectLst/>
              </a:rPr>
              <a:t>Mattel, Inc. </a:t>
            </a:r>
            <a:r>
              <a:rPr lang="en-US" sz="1300" i="1" dirty="0">
                <a:effectLst/>
              </a:rPr>
              <a:t>History</a:t>
            </a:r>
            <a:r>
              <a:rPr lang="en-US" sz="1300" dirty="0">
                <a:effectLst/>
              </a:rPr>
              <a:t>. Available at: </a:t>
            </a:r>
            <a:r>
              <a:rPr lang="en-US" sz="1300" u="sng" dirty="0">
                <a:effectLst/>
                <a:hlinkClick r:id="rId9"/>
              </a:rPr>
              <a:t>https://corporate.mattel.com/history</a:t>
            </a:r>
            <a:r>
              <a:rPr lang="en-US" sz="1300" dirty="0">
                <a:effectLst/>
              </a:rPr>
              <a:t>. (Accessed: 18 March 2025).</a:t>
            </a:r>
          </a:p>
          <a:p>
            <a:pPr marL="0" indent="-457200">
              <a:buNone/>
            </a:pPr>
            <a:r>
              <a:rPr lang="en-US" sz="1300" dirty="0"/>
              <a:t>Mattel. </a:t>
            </a:r>
            <a:r>
              <a:rPr lang="en-US" sz="1300" i="1" dirty="0"/>
              <a:t>Mattel PlayBack and Sustainability</a:t>
            </a:r>
            <a:r>
              <a:rPr lang="en-US" sz="1300" dirty="0"/>
              <a:t>. Available at: </a:t>
            </a:r>
            <a:r>
              <a:rPr lang="en-US" sz="1300" dirty="0">
                <a:hlinkClick r:id="rId10"/>
              </a:rPr>
              <a:t>https://shop.mattel.com/pages/playback</a:t>
            </a:r>
            <a:r>
              <a:rPr lang="en-US" sz="1300" dirty="0"/>
              <a:t>. (Accessed: 23 April 2025). </a:t>
            </a:r>
          </a:p>
          <a:p>
            <a:pPr marL="0" indent="0">
              <a:buNone/>
            </a:pPr>
            <a:endParaRPr lang="en-US" sz="1300" dirty="0"/>
          </a:p>
        </p:txBody>
      </p:sp>
    </p:spTree>
    <p:extLst>
      <p:ext uri="{BB962C8B-B14F-4D97-AF65-F5344CB8AC3E}">
        <p14:creationId xmlns:p14="http://schemas.microsoft.com/office/powerpoint/2010/main" val="1441204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62DFFC-4DCC-48EE-B781-94D04B95F1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6"/>
            <a:ext cx="5303520" cy="68576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A756122D-74ED-33AE-D8C5-5258B6300BE7}"/>
              </a:ext>
            </a:extLst>
          </p:cNvPr>
          <p:cNvSpPr>
            <a:spLocks noGrp="1"/>
          </p:cNvSpPr>
          <p:nvPr>
            <p:ph type="title"/>
          </p:nvPr>
        </p:nvSpPr>
        <p:spPr>
          <a:xfrm>
            <a:off x="640081" y="791570"/>
            <a:ext cx="4018839" cy="5262390"/>
          </a:xfrm>
        </p:spPr>
        <p:txBody>
          <a:bodyPr anchor="ctr">
            <a:normAutofit/>
          </a:bodyPr>
          <a:lstStyle/>
          <a:p>
            <a:pPr algn="r"/>
            <a:r>
              <a:rPr lang="en-US" sz="5400">
                <a:solidFill>
                  <a:schemeClr val="bg2"/>
                </a:solidFill>
              </a:rPr>
              <a:t>References</a:t>
            </a:r>
          </a:p>
        </p:txBody>
      </p:sp>
      <p:sp>
        <p:nvSpPr>
          <p:cNvPr id="10" name="Rectangle 9">
            <a:extLst>
              <a:ext uri="{FF2B5EF4-FFF2-40B4-BE49-F238E27FC236}">
                <a16:creationId xmlns:a16="http://schemas.microsoft.com/office/drawing/2014/main" id="{18B8B265-E68C-4B64-9238-781F0102C5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520" y="376"/>
            <a:ext cx="22860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07D1D4C2-95AA-5BFA-E256-81964753B7A1}"/>
              </a:ext>
            </a:extLst>
          </p:cNvPr>
          <p:cNvSpPr>
            <a:spLocks noGrp="1"/>
          </p:cNvSpPr>
          <p:nvPr>
            <p:ph idx="1"/>
          </p:nvPr>
        </p:nvSpPr>
        <p:spPr>
          <a:xfrm>
            <a:off x="6176720" y="791570"/>
            <a:ext cx="4892308" cy="5262390"/>
          </a:xfrm>
        </p:spPr>
        <p:txBody>
          <a:bodyPr anchor="ctr">
            <a:normAutofit/>
          </a:bodyPr>
          <a:lstStyle/>
          <a:p>
            <a:pPr marL="0" indent="0">
              <a:buNone/>
            </a:pPr>
            <a:r>
              <a:rPr lang="en-US" sz="1300"/>
              <a:t>Plastic Expert. </a:t>
            </a:r>
            <a:r>
              <a:rPr lang="en-US" sz="1300" i="1"/>
              <a:t>Is Abs Plastic Recyclable?</a:t>
            </a:r>
            <a:r>
              <a:rPr lang="en-US" sz="1300"/>
              <a:t> Available at: </a:t>
            </a:r>
            <a:r>
              <a:rPr lang="en-US" sz="1300">
                <a:hlinkClick r:id="rId2"/>
              </a:rPr>
              <a:t>https://www.plasticexpert.co.uk/plastic-recycling/abs-plastic-recycling/#:~:text=is%20abs%20plastic%20recyclable?,times%20without%20losing%20its%20properties</a:t>
            </a:r>
            <a:r>
              <a:rPr lang="en-US" sz="1300"/>
              <a:t>. (Accessed: 21 April 2025).</a:t>
            </a:r>
          </a:p>
          <a:p>
            <a:pPr marL="0" indent="0">
              <a:buNone/>
            </a:pPr>
            <a:r>
              <a:rPr lang="en-US" sz="1300"/>
              <a:t>Plastic Expert. </a:t>
            </a:r>
            <a:r>
              <a:rPr lang="en-US" sz="1300" i="1"/>
              <a:t>Nylon Recycling For Your Business</a:t>
            </a:r>
            <a:r>
              <a:rPr lang="en-US" sz="1300"/>
              <a:t>. Available at: </a:t>
            </a:r>
            <a:r>
              <a:rPr lang="en-US" sz="1300">
                <a:hlinkClick r:id="rId3"/>
              </a:rPr>
              <a:t>https://www.plasticexpert.co.uk/nylon-recycling/</a:t>
            </a:r>
            <a:r>
              <a:rPr lang="en-US" sz="1300"/>
              <a:t>. (Accessed 21 April 2025).</a:t>
            </a:r>
          </a:p>
          <a:p>
            <a:pPr marL="0" indent="0">
              <a:buNone/>
            </a:pPr>
            <a:r>
              <a:rPr lang="en-US" sz="1300"/>
              <a:t>Plastic Pollution Coalition (July 2023) </a:t>
            </a:r>
            <a:r>
              <a:rPr lang="en-US" sz="1300" i="1"/>
              <a:t>In Our Real World, Barbie’s Plastic Is Not So Fantastic</a:t>
            </a:r>
            <a:r>
              <a:rPr lang="en-US" sz="1300"/>
              <a:t>. Available at: </a:t>
            </a:r>
            <a:r>
              <a:rPr lang="en-US" sz="1300">
                <a:hlinkClick r:id="rId4"/>
              </a:rPr>
              <a:t>https://www.plasticpollutioncoalition.org/blog/2023/7/21/in-our-real-world-barbies-plastic-is-not-so-fantastic#:~:text=Barbie%20(and%20all%20of%20her,hard%20vinyl—plus%20additive%20chemicals</a:t>
            </a:r>
            <a:r>
              <a:rPr lang="en-US" sz="1300"/>
              <a:t> (Accessed: 18 April 2025).</a:t>
            </a:r>
          </a:p>
          <a:p>
            <a:pPr marL="0" indent="0">
              <a:buNone/>
            </a:pPr>
            <a:r>
              <a:rPr lang="en-US" sz="1300">
                <a:effectLst/>
              </a:rPr>
              <a:t>Plunkett Corporate Benchmarking Reports (2023) ‘Mattel Inc’, </a:t>
            </a:r>
            <a:r>
              <a:rPr lang="en-US" sz="1300" i="1">
                <a:effectLst/>
              </a:rPr>
              <a:t>Proquest</a:t>
            </a:r>
            <a:r>
              <a:rPr lang="en-US" sz="1300">
                <a:effectLst/>
              </a:rPr>
              <a:t>, (May). Available at: </a:t>
            </a:r>
            <a:r>
              <a:rPr lang="en-US" sz="1300" u="sng">
                <a:effectLst/>
                <a:hlinkClick r:id="rId5"/>
              </a:rPr>
              <a:t>https://www.proquest.com/reports/mattelinc/docview/2825202452/se 2?accountid=130472</a:t>
            </a:r>
            <a:r>
              <a:rPr lang="en-US" sz="1300">
                <a:effectLst/>
              </a:rPr>
              <a:t> (Accessed 18 March 2025).</a:t>
            </a:r>
          </a:p>
          <a:p>
            <a:pPr marL="0" indent="0">
              <a:buNone/>
            </a:pPr>
            <a:r>
              <a:rPr lang="en-US" sz="1300"/>
              <a:t>RotaJet Recycling. </a:t>
            </a:r>
            <a:r>
              <a:rPr lang="en-US" sz="1300" i="1"/>
              <a:t>PET Plastic Recycling.</a:t>
            </a:r>
            <a:r>
              <a:rPr lang="en-US" sz="1300"/>
              <a:t> Available at: </a:t>
            </a:r>
            <a:r>
              <a:rPr lang="en-US" sz="1300">
                <a:hlinkClick r:id="rId6"/>
              </a:rPr>
              <a:t>https://plasticwashing.co.uk/pet-polyethylene-terephthalate-recycling/#:~:text=PET%20Recycling%20Solutions,UK%20collecting%20PET%20for%20recycling.&amp;text=With%20the%20coming%20introduction%20of,into%20its%20constituent%20process%20stages</a:t>
            </a:r>
            <a:r>
              <a:rPr lang="en-US" sz="1300"/>
              <a:t>. (Accessed: 21 April 2025).</a:t>
            </a:r>
            <a:endParaRPr lang="en-US" sz="1300" i="1"/>
          </a:p>
          <a:p>
            <a:pPr marL="0" indent="0">
              <a:buNone/>
            </a:pPr>
            <a:endParaRPr lang="en-US" sz="1300"/>
          </a:p>
        </p:txBody>
      </p:sp>
    </p:spTree>
    <p:extLst>
      <p:ext uri="{BB962C8B-B14F-4D97-AF65-F5344CB8AC3E}">
        <p14:creationId xmlns:p14="http://schemas.microsoft.com/office/powerpoint/2010/main" val="3828106244"/>
      </p:ext>
    </p:extLst>
  </p:cSld>
  <p:clrMapOvr>
    <a:masterClrMapping/>
  </p:clrMapOvr>
</p:sld>
</file>

<file path=ppt/theme/theme1.xml><?xml version="1.0" encoding="utf-8"?>
<a:theme xmlns:a="http://schemas.openxmlformats.org/drawingml/2006/main" name="Crop">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a2761ec8-7198-4440-bea0-e9dd2af28b51}" enabled="1" method="Standard" siteId="{73e15cf5-5dbb-46af-a862-753916269d73}" contentBits="0" removed="0"/>
</clbl:labelList>
</file>

<file path=docProps/app.xml><?xml version="1.0" encoding="utf-8"?>
<Properties xmlns="http://schemas.openxmlformats.org/officeDocument/2006/extended-properties" xmlns:vt="http://schemas.openxmlformats.org/officeDocument/2006/docPropsVTypes">
  <Template/>
  <TotalTime>638</TotalTime>
  <Words>1952</Words>
  <Application>Microsoft Macintosh PowerPoint</Application>
  <PresentationFormat>Widescreen</PresentationFormat>
  <Paragraphs>129</Paragraphs>
  <Slides>10</Slides>
  <Notes>4</Notes>
  <HiddenSlides>0</HiddenSlides>
  <MMClips>8</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Aptos</vt:lpstr>
      <vt:lpstr>Arial</vt:lpstr>
      <vt:lpstr>Courier New</vt:lpstr>
      <vt:lpstr>Franklin Gothic Book</vt:lpstr>
      <vt:lpstr>Noto Sans</vt:lpstr>
      <vt:lpstr>Symbol</vt:lpstr>
      <vt:lpstr>Times New Roman</vt:lpstr>
      <vt:lpstr>Crop</vt:lpstr>
      <vt:lpstr>Mattel: Earth day Barbie</vt:lpstr>
      <vt:lpstr>SWOT Recap</vt:lpstr>
      <vt:lpstr>Situation</vt:lpstr>
      <vt:lpstr>Objectives</vt:lpstr>
      <vt:lpstr>Strategy</vt:lpstr>
      <vt:lpstr>Tactics</vt:lpstr>
      <vt:lpstr>Action</vt:lpstr>
      <vt:lpstr>Control</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Jordan Forbis</dc:creator>
  <cp:lastModifiedBy>Jordan Forbis</cp:lastModifiedBy>
  <cp:revision>4</cp:revision>
  <dcterms:created xsi:type="dcterms:W3CDTF">2025-05-08T17:55:28Z</dcterms:created>
  <dcterms:modified xsi:type="dcterms:W3CDTF">2025-05-09T22:55:15Z</dcterms:modified>
</cp:coreProperties>
</file>