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4" r:id="rId9"/>
    <p:sldId id="266" r:id="rId10"/>
    <p:sldId id="267" r:id="rId11"/>
    <p:sldId id="268" r:id="rId12"/>
    <p:sldId id="269" r:id="rId13"/>
    <p:sldId id="270"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525" autoAdjust="0"/>
  </p:normalViewPr>
  <p:slideViewPr>
    <p:cSldViewPr snapToGrid="0">
      <p:cViewPr varScale="1">
        <p:scale>
          <a:sx n="69" d="100"/>
          <a:sy n="69" d="100"/>
        </p:scale>
        <p:origin x="123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ACF6E-E414-45E5-BC70-4CD69B558D23}" type="datetimeFigureOut">
              <a:rPr lang="en-IN" smtClean="0"/>
              <a:t>20-05-2025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FF5931-1555-415F-B125-4199CA072A8E}" type="slidenum">
              <a:rPr lang="en-IN" smtClean="0"/>
              <a:t>‹#›</a:t>
            </a:fld>
            <a:endParaRPr lang="en-IN"/>
          </a:p>
        </p:txBody>
      </p:sp>
    </p:spTree>
    <p:extLst>
      <p:ext uri="{BB962C8B-B14F-4D97-AF65-F5344CB8AC3E}">
        <p14:creationId xmlns:p14="http://schemas.microsoft.com/office/powerpoint/2010/main" val="2151458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report will offer an inclusive plan for a three-day MICE conference in Wales. It will discuss the concept of the event, target market, strategic fit and cultural relevance. It will include operation planning, financial viability, choice of venue and sustainability efforts. This report will also consider likely risks and their mitigation to guarantee success. Through analysis of revenue streams and value from stakeholders, it will identify how the event will position Wales on the global tourism map. This report will provide recommendations that will sustain the event's long-term contribution to Welsh MICE.</a:t>
            </a:r>
          </a:p>
        </p:txBody>
      </p:sp>
      <p:sp>
        <p:nvSpPr>
          <p:cNvPr id="4" name="Slide Number Placeholder 3"/>
          <p:cNvSpPr>
            <a:spLocks noGrp="1"/>
          </p:cNvSpPr>
          <p:nvPr>
            <p:ph type="sldNum" sz="quarter" idx="5"/>
          </p:nvPr>
        </p:nvSpPr>
        <p:spPr/>
        <p:txBody>
          <a:bodyPr/>
          <a:lstStyle/>
          <a:p>
            <a:fld id="{EAFF5931-1555-415F-B125-4199CA072A8E}" type="slidenum">
              <a:rPr lang="en-IN" smtClean="0"/>
              <a:t>2</a:t>
            </a:fld>
            <a:endParaRPr lang="en-IN"/>
          </a:p>
        </p:txBody>
      </p:sp>
    </p:spTree>
    <p:extLst>
      <p:ext uri="{BB962C8B-B14F-4D97-AF65-F5344CB8AC3E}">
        <p14:creationId xmlns:p14="http://schemas.microsoft.com/office/powerpoint/2010/main" val="3885931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"Year of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Croeso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will be celebrated with a strong sense of place in Cardiff. To promote international ties and industry discussion, it will include conference panels that concentrate on Welsh tourism, sustainability and culture (Nicholls, et. al., 2021). Exhibitions will promote local businesses by showcasing Welsh crafts, businesses and hospitality providers. Traditional Welsh food will be featured at a gala dinner, while poetry, music and language showcases will be in the evening. By emphasising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Wales'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rich heritage, friendly people and distinctive visitor experiences, the event supports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Wales'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cultural tourism strategy by enhancing its global identity and attracting foreign visitors (Fox, et. al., 2014).</a:t>
            </a:r>
          </a:p>
        </p:txBody>
      </p:sp>
      <p:sp>
        <p:nvSpPr>
          <p:cNvPr id="4" name="Slide Number Placeholder 3"/>
          <p:cNvSpPr>
            <a:spLocks noGrp="1"/>
          </p:cNvSpPr>
          <p:nvPr>
            <p:ph type="sldNum" sz="quarter" idx="5"/>
          </p:nvPr>
        </p:nvSpPr>
        <p:spPr/>
        <p:txBody>
          <a:bodyPr/>
          <a:lstStyle/>
          <a:p>
            <a:fld id="{EAFF5931-1555-415F-B125-4199CA072A8E}" type="slidenum">
              <a:rPr lang="en-IN" smtClean="0"/>
              <a:t>3</a:t>
            </a:fld>
            <a:endParaRPr lang="en-IN"/>
          </a:p>
        </p:txBody>
      </p:sp>
    </p:spTree>
    <p:extLst>
      <p:ext uri="{BB962C8B-B14F-4D97-AF65-F5344CB8AC3E}">
        <p14:creationId xmlns:p14="http://schemas.microsoft.com/office/powerpoint/2010/main" val="129619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Current market trends and strategic opportunities support the event concept.</a:t>
            </a: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There is an increasing global interest in cultural tourism, where consumers search for genuine and experiential experiences. Business travel is slowly improving post-COVID, especially for events that blend work with culture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Gregorić</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2022). This summit fuels destination branding by presenting Wales as a vibrant and hospitable place. Moreover, it promotes sincere business relationships, providing international delegates with the opportunity to immerse themselves in Welsh culture against engaging and forward-thinking professional discourse (Getz and Page, 2019).</a:t>
            </a:r>
          </a:p>
        </p:txBody>
      </p:sp>
      <p:sp>
        <p:nvSpPr>
          <p:cNvPr id="4" name="Slide Number Placeholder 3"/>
          <p:cNvSpPr>
            <a:spLocks noGrp="1"/>
          </p:cNvSpPr>
          <p:nvPr>
            <p:ph type="sldNum" sz="quarter" idx="5"/>
          </p:nvPr>
        </p:nvSpPr>
        <p:spPr/>
        <p:txBody>
          <a:bodyPr/>
          <a:lstStyle/>
          <a:p>
            <a:fld id="{EAFF5931-1555-415F-B125-4199CA072A8E}" type="slidenum">
              <a:rPr lang="en-IN" smtClean="0"/>
              <a:t>4</a:t>
            </a:fld>
            <a:endParaRPr lang="en-IN"/>
          </a:p>
        </p:txBody>
      </p:sp>
    </p:spTree>
    <p:extLst>
      <p:ext uri="{BB962C8B-B14F-4D97-AF65-F5344CB8AC3E}">
        <p14:creationId xmlns:p14="http://schemas.microsoft.com/office/powerpoint/2010/main" val="3987403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event will address a diverse international audience with a high interest in culture and hospitality. Global travel operators, hospitality professionals, cultural tourists and key media influencers are some of the prime attendees (Hudson and Hudson, 2023). Demographically, they represent professionals in their 30s to 55 with mid-to-high incomes, frequently well-educated and experience-based.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Psychographically</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they are drawn to authenticity, cultural experience and networking. This audience specifically desires rich travel and professional development experiences. They prefer these offerings post-pandemic because they crave both culture and business connections (Meredith, et. al., 2017). </a:t>
            </a:r>
          </a:p>
        </p:txBody>
      </p:sp>
      <p:sp>
        <p:nvSpPr>
          <p:cNvPr id="4" name="Slide Number Placeholder 3"/>
          <p:cNvSpPr>
            <a:spLocks noGrp="1"/>
          </p:cNvSpPr>
          <p:nvPr>
            <p:ph type="sldNum" sz="quarter" idx="5"/>
          </p:nvPr>
        </p:nvSpPr>
        <p:spPr/>
        <p:txBody>
          <a:bodyPr/>
          <a:lstStyle/>
          <a:p>
            <a:fld id="{EAFF5931-1555-415F-B125-4199CA072A8E}" type="slidenum">
              <a:rPr lang="en-IN" smtClean="0"/>
              <a:t>5</a:t>
            </a:fld>
            <a:endParaRPr lang="en-IN"/>
          </a:p>
        </p:txBody>
      </p:sp>
    </p:spTree>
    <p:extLst>
      <p:ext uri="{BB962C8B-B14F-4D97-AF65-F5344CB8AC3E}">
        <p14:creationId xmlns:p14="http://schemas.microsoft.com/office/powerpoint/2010/main" val="1680245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People search for business trips that include cultural activities. The Edinburgh Tourism Showcase and ITB Berlin attract tourism companies from all over the world because they are well-known (Postma, et. al., 2024). The focus on Welsh heritage and the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Croeso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narrative makes it different from most events, continuously offering business and cultural activities. This type of summit combines business relationships with the unique feelings and customs found in different areas. Paying attention to this aspect helps a destination become more memorable and appealing for future trips. Because of its special charm, the event stands out from other cultural festivals held worldwide.</a:t>
            </a:r>
          </a:p>
          <a:p>
            <a:endParaRPr lang="en-GB" dirty="0"/>
          </a:p>
        </p:txBody>
      </p:sp>
      <p:sp>
        <p:nvSpPr>
          <p:cNvPr id="4" name="Slide Number Placeholder 3"/>
          <p:cNvSpPr>
            <a:spLocks noGrp="1"/>
          </p:cNvSpPr>
          <p:nvPr>
            <p:ph type="sldNum" sz="quarter" idx="5"/>
          </p:nvPr>
        </p:nvSpPr>
        <p:spPr/>
        <p:txBody>
          <a:bodyPr/>
          <a:lstStyle/>
          <a:p>
            <a:fld id="{EAFF5931-1555-415F-B125-4199CA072A8E}" type="slidenum">
              <a:rPr lang="en-IN" smtClean="0"/>
              <a:t>6</a:t>
            </a:fld>
            <a:endParaRPr lang="en-IN"/>
          </a:p>
        </p:txBody>
      </p:sp>
    </p:spTree>
    <p:extLst>
      <p:ext uri="{BB962C8B-B14F-4D97-AF65-F5344CB8AC3E}">
        <p14:creationId xmlns:p14="http://schemas.microsoft.com/office/powerpoint/2010/main" val="1617131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suggested place is ICC Wales, a high-class MICE facility near Cardiff, suited for big international events. Participants from worldwide markets can reach the event comfortably due to Cardiff Airport and excellent rail links (Brodie, 2025). The building is equipped with the necessary AV technology, and rooms for cultural presentations and has staff able to offer translation services. The staff for the Olympics will consist of hospitality workers, translators and volunteers who offer support for various activities. The caterer will feature real Welsh meals, supplied by nearby vendors. Focusing on parking, security and the environment by using a zero-waste policy allows the event to follow current standards.</a:t>
            </a:r>
          </a:p>
        </p:txBody>
      </p:sp>
      <p:sp>
        <p:nvSpPr>
          <p:cNvPr id="4" name="Slide Number Placeholder 3"/>
          <p:cNvSpPr>
            <a:spLocks noGrp="1"/>
          </p:cNvSpPr>
          <p:nvPr>
            <p:ph type="sldNum" sz="quarter" idx="5"/>
          </p:nvPr>
        </p:nvSpPr>
        <p:spPr/>
        <p:txBody>
          <a:bodyPr/>
          <a:lstStyle/>
          <a:p>
            <a:fld id="{EAFF5931-1555-415F-B125-4199CA072A8E}" type="slidenum">
              <a:rPr lang="en-IN" smtClean="0"/>
              <a:t>7</a:t>
            </a:fld>
            <a:endParaRPr lang="en-IN"/>
          </a:p>
        </p:txBody>
      </p:sp>
    </p:spTree>
    <p:extLst>
      <p:ext uri="{BB962C8B-B14F-4D97-AF65-F5344CB8AC3E}">
        <p14:creationId xmlns:p14="http://schemas.microsoft.com/office/powerpoint/2010/main" val="3221710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Eight months are needed to plan and organise everything about the event, including logistics, cooperation and marketing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Bowdin</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et. al., 2023). There is a two-month period for finishing preparations and practising all the operations. It will take three days for the event to be held. The team will involve a project manager, a marketing coordinator, catering individuals and audiovisual technicians. Most of the food, AV services and planning for the event will be sourced from Welsh companies. Accommodation will be organised through collaborations with hotels in Cardiff to ensure convenience and accessibility for attendees. Proper coordination of these aspects will facilitate a seamless event experience and enhance guest satisfaction.  </a:t>
            </a:r>
          </a:p>
        </p:txBody>
      </p:sp>
      <p:sp>
        <p:nvSpPr>
          <p:cNvPr id="4" name="Slide Number Placeholder 3"/>
          <p:cNvSpPr>
            <a:spLocks noGrp="1"/>
          </p:cNvSpPr>
          <p:nvPr>
            <p:ph type="sldNum" sz="quarter" idx="5"/>
          </p:nvPr>
        </p:nvSpPr>
        <p:spPr/>
        <p:txBody>
          <a:bodyPr/>
          <a:lstStyle/>
          <a:p>
            <a:fld id="{EAFF5931-1555-415F-B125-4199CA072A8E}" type="slidenum">
              <a:rPr lang="en-IN" smtClean="0"/>
              <a:t>8</a:t>
            </a:fld>
            <a:endParaRPr lang="en-IN"/>
          </a:p>
        </p:txBody>
      </p:sp>
    </p:spTree>
    <p:extLst>
      <p:ext uri="{BB962C8B-B14F-4D97-AF65-F5344CB8AC3E}">
        <p14:creationId xmlns:p14="http://schemas.microsoft.com/office/powerpoint/2010/main" val="9262523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AB8F3F-BCEC-4F35-C7DC-53117CDCA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8170B4-317E-6EFF-6B51-CF417E5868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120BBE-17B1-005D-B83E-0AD92835904B}"/>
              </a:ext>
            </a:extLst>
          </p:cNvPr>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total budget for the event is £115,000, including expenses for the venue, catering, technical support, staffing, marketing and guest hospitality. A contingency fund is set aside for unexpected costs and strategic cost management is required to ensure value for money. This budget allocation aims to provide a high-quality experience for delegates while maintaining financial viability and operational requirements for a successful summit.</a:t>
            </a:r>
          </a:p>
        </p:txBody>
      </p:sp>
      <p:sp>
        <p:nvSpPr>
          <p:cNvPr id="4" name="Slide Number Placeholder 3">
            <a:extLst>
              <a:ext uri="{FF2B5EF4-FFF2-40B4-BE49-F238E27FC236}">
                <a16:creationId xmlns:a16="http://schemas.microsoft.com/office/drawing/2014/main" id="{6A0FBFF6-325B-AED9-0883-12B285AAD7C4}"/>
              </a:ext>
            </a:extLst>
          </p:cNvPr>
          <p:cNvSpPr>
            <a:spLocks noGrp="1"/>
          </p:cNvSpPr>
          <p:nvPr>
            <p:ph type="sldNum" sz="quarter" idx="5"/>
          </p:nvPr>
        </p:nvSpPr>
        <p:spPr/>
        <p:txBody>
          <a:bodyPr/>
          <a:lstStyle/>
          <a:p>
            <a:fld id="{EAFF5931-1555-415F-B125-4199CA072A8E}" type="slidenum">
              <a:rPr lang="en-IN" smtClean="0"/>
              <a:t>9</a:t>
            </a:fld>
            <a:endParaRPr lang="en-IN"/>
          </a:p>
        </p:txBody>
      </p:sp>
    </p:spTree>
    <p:extLst>
      <p:ext uri="{BB962C8B-B14F-4D97-AF65-F5344CB8AC3E}">
        <p14:creationId xmlns:p14="http://schemas.microsoft.com/office/powerpoint/2010/main" val="1628388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6AB53-0B2E-5AD3-69BC-EE0BC5249F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75E494-A6F8-EBF2-3834-65697D9C98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6EC8DD-DF8F-FA78-AC25-2223F070430A}"/>
              </a:ext>
            </a:extLst>
          </p:cNvPr>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event anticipates generating £136,000 in revenue from ticket sales, sponsorships and exhibitor fees. With total expenses at £115,000, the expected profit is £21,000. This surplus will ensure the event's financial sustainability and allow for potential reinvestment in future editions or additional programming within the summit (Smith, 2012).</a:t>
            </a:r>
          </a:p>
        </p:txBody>
      </p:sp>
      <p:sp>
        <p:nvSpPr>
          <p:cNvPr id="4" name="Slide Number Placeholder 3">
            <a:extLst>
              <a:ext uri="{FF2B5EF4-FFF2-40B4-BE49-F238E27FC236}">
                <a16:creationId xmlns:a16="http://schemas.microsoft.com/office/drawing/2014/main" id="{98FB6CCB-E3BD-93AD-2584-29C8168EB4FA}"/>
              </a:ext>
            </a:extLst>
          </p:cNvPr>
          <p:cNvSpPr>
            <a:spLocks noGrp="1"/>
          </p:cNvSpPr>
          <p:nvPr>
            <p:ph type="sldNum" sz="quarter" idx="5"/>
          </p:nvPr>
        </p:nvSpPr>
        <p:spPr/>
        <p:txBody>
          <a:bodyPr/>
          <a:lstStyle/>
          <a:p>
            <a:fld id="{EAFF5931-1555-415F-B125-4199CA072A8E}" type="slidenum">
              <a:rPr lang="en-IN" smtClean="0"/>
              <a:t>10</a:t>
            </a:fld>
            <a:endParaRPr lang="en-IN"/>
          </a:p>
        </p:txBody>
      </p:sp>
    </p:spTree>
    <p:extLst>
      <p:ext uri="{BB962C8B-B14F-4D97-AF65-F5344CB8AC3E}">
        <p14:creationId xmlns:p14="http://schemas.microsoft.com/office/powerpoint/2010/main" val="427713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490D7-F6F0-2D19-FE7E-EFC929B65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F8007-214F-F316-62CA-6B6864DF74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73BEAB-B116-4F47-C81F-769474DC1E44}"/>
              </a:ext>
            </a:extLst>
          </p:cNvPr>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event is closely aligned with the Welsh Tourism Strategy 2020–25, which promotes sustainable tourism practices. It focuses on local sourcing and effective waste management to minimise environmental impact. Additionally, the event actively supports the Welsh language, reinforcing cultural identity. Through international media coverage and influencer partnerships, it aims to provide a long-term return on investment by enhancing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Wales’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global visibility (Borchers and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Enke</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2021). This strategic approach contributes to economic growth while safeguarding cultural heritage and environmental sustainability. Overall, the event aims to create a positive legacy for Welsh tourism, encouraging repeat visits and fostering lasting business relationships (Rogers and Wynn-Moylan, 2022).</a:t>
            </a:r>
          </a:p>
        </p:txBody>
      </p:sp>
      <p:sp>
        <p:nvSpPr>
          <p:cNvPr id="4" name="Slide Number Placeholder 3">
            <a:extLst>
              <a:ext uri="{FF2B5EF4-FFF2-40B4-BE49-F238E27FC236}">
                <a16:creationId xmlns:a16="http://schemas.microsoft.com/office/drawing/2014/main" id="{B392E3FF-1C7D-30CD-D790-396F71509E55}"/>
              </a:ext>
            </a:extLst>
          </p:cNvPr>
          <p:cNvSpPr>
            <a:spLocks noGrp="1"/>
          </p:cNvSpPr>
          <p:nvPr>
            <p:ph type="sldNum" sz="quarter" idx="5"/>
          </p:nvPr>
        </p:nvSpPr>
        <p:spPr/>
        <p:txBody>
          <a:bodyPr/>
          <a:lstStyle/>
          <a:p>
            <a:fld id="{EAFF5931-1555-415F-B125-4199CA072A8E}" type="slidenum">
              <a:rPr lang="en-IN" smtClean="0"/>
              <a:t>11</a:t>
            </a:fld>
            <a:endParaRPr lang="en-IN"/>
          </a:p>
        </p:txBody>
      </p:sp>
    </p:spTree>
    <p:extLst>
      <p:ext uri="{BB962C8B-B14F-4D97-AF65-F5344CB8AC3E}">
        <p14:creationId xmlns:p14="http://schemas.microsoft.com/office/powerpoint/2010/main" val="3279230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F4497B-4EDB-7B55-445D-2C4CF3AE40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061B0-E55E-3C10-1917-9B9C444216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B530D2-69A0-B54F-2708-1B9EFAA8AF9C}"/>
              </a:ext>
            </a:extLst>
          </p:cNvPr>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 lack of attendees, verbal and cultural hurdles, financial limitations and weather hazards are some of the possible obstacles the event can encounter. Early ticket specials will be used to increase interest and sales to offset low attendance. Materials that are different in Welsh and English will ensure inclusivity by reducing communication problems. Securing tiered sponsorships allows for various funding alternatives while managing financial concerns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Buccola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2023). By holding the event indoors, weather-related interruptions are avoided. Careful pre-planning, successful marketing techniques and emergency funding will help reduce risks and guarantee the event's successful execution (O'Toole, 2010).</a:t>
            </a:r>
          </a:p>
        </p:txBody>
      </p:sp>
      <p:sp>
        <p:nvSpPr>
          <p:cNvPr id="4" name="Slide Number Placeholder 3">
            <a:extLst>
              <a:ext uri="{FF2B5EF4-FFF2-40B4-BE49-F238E27FC236}">
                <a16:creationId xmlns:a16="http://schemas.microsoft.com/office/drawing/2014/main" id="{5C6F3509-B7DA-6B16-8EF1-1B72100B2EB6}"/>
              </a:ext>
            </a:extLst>
          </p:cNvPr>
          <p:cNvSpPr>
            <a:spLocks noGrp="1"/>
          </p:cNvSpPr>
          <p:nvPr>
            <p:ph type="sldNum" sz="quarter" idx="5"/>
          </p:nvPr>
        </p:nvSpPr>
        <p:spPr/>
        <p:txBody>
          <a:bodyPr/>
          <a:lstStyle/>
          <a:p>
            <a:fld id="{EAFF5931-1555-415F-B125-4199CA072A8E}" type="slidenum">
              <a:rPr lang="en-IN" smtClean="0"/>
              <a:t>12</a:t>
            </a:fld>
            <a:endParaRPr lang="en-IN"/>
          </a:p>
        </p:txBody>
      </p:sp>
    </p:spTree>
    <p:extLst>
      <p:ext uri="{BB962C8B-B14F-4D97-AF65-F5344CB8AC3E}">
        <p14:creationId xmlns:p14="http://schemas.microsoft.com/office/powerpoint/2010/main" val="2792341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2C6A09-39A6-B2EF-49F4-343A95FCAE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7580A3-F829-4674-FBB3-64366152E7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0B790F-A63A-83BF-DB36-9FA562604BD9}"/>
              </a:ext>
            </a:extLst>
          </p:cNvPr>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report has described that promoting Wales and drawing in a global audience are two important goals of this event. It has strategically complemented the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Croeso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campaign, which highlights Welsh hospitality and culture. The project has the potential to increase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Wales'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standing in the MICE sector and build long-term business relationships. By providing a distinctive cultural experience, it reinforces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Wales'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standing as a destination for future events. In the future, the planning team can concentrate on meticulous organisation and convincing key stakeholders to ensure effective implementation and long-term value to Welsh tourism and business communities.</a:t>
            </a:r>
          </a:p>
        </p:txBody>
      </p:sp>
      <p:sp>
        <p:nvSpPr>
          <p:cNvPr id="4" name="Slide Number Placeholder 3">
            <a:extLst>
              <a:ext uri="{FF2B5EF4-FFF2-40B4-BE49-F238E27FC236}">
                <a16:creationId xmlns:a16="http://schemas.microsoft.com/office/drawing/2014/main" id="{166718FD-4F2E-C479-4697-2D437B1EB26C}"/>
              </a:ext>
            </a:extLst>
          </p:cNvPr>
          <p:cNvSpPr>
            <a:spLocks noGrp="1"/>
          </p:cNvSpPr>
          <p:nvPr>
            <p:ph type="sldNum" sz="quarter" idx="5"/>
          </p:nvPr>
        </p:nvSpPr>
        <p:spPr/>
        <p:txBody>
          <a:bodyPr/>
          <a:lstStyle/>
          <a:p>
            <a:fld id="{EAFF5931-1555-415F-B125-4199CA072A8E}" type="slidenum">
              <a:rPr lang="en-IN" smtClean="0"/>
              <a:t>13</a:t>
            </a:fld>
            <a:endParaRPr lang="en-IN"/>
          </a:p>
        </p:txBody>
      </p:sp>
    </p:spTree>
    <p:extLst>
      <p:ext uri="{BB962C8B-B14F-4D97-AF65-F5344CB8AC3E}">
        <p14:creationId xmlns:p14="http://schemas.microsoft.com/office/powerpoint/2010/main" val="3830982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EAFF5931-1555-415F-B125-4199CA072A8E}" type="slidenum">
              <a:rPr lang="en-IN" smtClean="0"/>
              <a:t>14</a:t>
            </a:fld>
            <a:endParaRPr lang="en-IN"/>
          </a:p>
        </p:txBody>
      </p:sp>
    </p:spTree>
    <p:extLst>
      <p:ext uri="{BB962C8B-B14F-4D97-AF65-F5344CB8AC3E}">
        <p14:creationId xmlns:p14="http://schemas.microsoft.com/office/powerpoint/2010/main" val="1797228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A22F6-7121-63A6-2443-A15A0FB44C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B6C0234-C13F-652B-E999-3AF9490B47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A7F4DBD-950C-A429-4BA3-060CE8D571FE}"/>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CF0A8C9C-9448-F681-020A-092C181A63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9FB153D-3063-8EFB-F2C7-A6AE4B764D6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231149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BAD5-A365-70DE-1CA8-0B08B34996E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08D54A3-F1C7-150B-B7E2-913D192DFE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3B1C6DE-5C81-05BD-6129-4B87820133B3}"/>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A70DDC52-023E-CC57-1B61-85373FB3BE7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B9CF640-DC6D-21E4-6BCB-C9F00CE7E7D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6732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BE157-AE44-CD9B-72C1-1694232071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F7C46C5-CCE7-A6F4-0BFF-6F85B5D73C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4D7281-62E6-4620-9253-3AEE1777C216}"/>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5E711BAA-E8CE-86DA-1F7F-28E3929EE30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3D3583-6A71-4BE1-EB16-1B1E0D9E1B99}"/>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922708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85B5C-9FE3-5927-E5F7-E59E8B1C133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39E00B4-0650-F839-9BA5-967BC5991A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E988DEA-6589-0439-1065-176B6EB03C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7BFD5EB-2786-9723-FD39-5B1742459E29}"/>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6" name="Footer Placeholder 5">
            <a:extLst>
              <a:ext uri="{FF2B5EF4-FFF2-40B4-BE49-F238E27FC236}">
                <a16:creationId xmlns:a16="http://schemas.microsoft.com/office/drawing/2014/main" id="{3A483336-8F52-D51D-8C4C-6C2CB5FE9D9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AD52836-7885-C0C6-BA01-EE5B785FC54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644886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F5D5A-ECA9-4816-6B10-F772258AD8F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6086DC4-DEEC-D320-52BC-F922692CDA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87A93B-1AFB-53BB-3338-3465921DFF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D47AFD2-43DF-3658-1594-F5035865C2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318BA9-06B9-1542-1FE4-A805C5F771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C0EC5E2-2D7F-00DB-AFF4-7FF045CCC8FA}"/>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8" name="Footer Placeholder 7">
            <a:extLst>
              <a:ext uri="{FF2B5EF4-FFF2-40B4-BE49-F238E27FC236}">
                <a16:creationId xmlns:a16="http://schemas.microsoft.com/office/drawing/2014/main" id="{91F4FFFD-4935-D79B-5C94-4310E5FF292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6FEDDC0-37D7-8F7A-90D5-19E5D56D147A}"/>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3751579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EB71-41CA-0269-2480-A5DEF94CADC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A9F418B-128A-FD41-7DDB-7CBBE5C51B98}"/>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4" name="Footer Placeholder 3">
            <a:extLst>
              <a:ext uri="{FF2B5EF4-FFF2-40B4-BE49-F238E27FC236}">
                <a16:creationId xmlns:a16="http://schemas.microsoft.com/office/drawing/2014/main" id="{CD7EF73B-4507-9844-F803-1B8804199F0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E8C9790-EE23-4087-3329-3AD888CB5961}"/>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686332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215636-04EC-715B-8B29-BFA7513798CA}"/>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3" name="Footer Placeholder 2">
            <a:extLst>
              <a:ext uri="{FF2B5EF4-FFF2-40B4-BE49-F238E27FC236}">
                <a16:creationId xmlns:a16="http://schemas.microsoft.com/office/drawing/2014/main" id="{0CD48971-E8F6-CC8D-B39B-4659EC2FFBF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D553867-1170-C001-0DC9-6792E1D7DE64}"/>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53309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B9394-0091-31D8-DF2E-83DBAF1593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0C3AC0E-BFFE-5DFD-2C81-F267905784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F7AF985-4563-2314-64AB-AD3F78445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DD5433-A846-01E1-A08D-C90BC3DF3A0A}"/>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6" name="Footer Placeholder 5">
            <a:extLst>
              <a:ext uri="{FF2B5EF4-FFF2-40B4-BE49-F238E27FC236}">
                <a16:creationId xmlns:a16="http://schemas.microsoft.com/office/drawing/2014/main" id="{A4103F7E-AFA3-125E-553C-75EC9E284B8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72ACF55-DF7D-D3EC-EB5B-B55B62C016DF}"/>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2543278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7DEB-D24A-B0A4-BDE4-3F67F513E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19814D9-5734-A392-4570-EA8F79F0DB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8268145-A673-C65C-2AC6-4399FE8C1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EC57CC-DA56-E128-5B3E-31AFC4390926}"/>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6" name="Footer Placeholder 5">
            <a:extLst>
              <a:ext uri="{FF2B5EF4-FFF2-40B4-BE49-F238E27FC236}">
                <a16:creationId xmlns:a16="http://schemas.microsoft.com/office/drawing/2014/main" id="{70D9C00E-7B06-9717-6729-56D7F4DC6CB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0AF4595-0B9A-F8CA-D233-DAA8938161EE}"/>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972491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00CA7-9908-4584-B83B-34AE93DBFD7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6DDE48D-F7EC-6ADD-CA40-BCBAE655FF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373387A-5C6C-E1F6-5418-D922294BC69C}"/>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81A8D6FE-E362-A8DE-CA68-FEDEAFC4B8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90F3C6-0DAD-6EA4-3FC0-1E32914524F4}"/>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1649067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DFC91-A738-B030-85E4-DADF27A7E8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EC40796-2CD2-66F0-D1A1-51D0A3033E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45101B6-F192-D413-081D-5EAD34C157DF}"/>
              </a:ext>
            </a:extLst>
          </p:cNvPr>
          <p:cNvSpPr>
            <a:spLocks noGrp="1"/>
          </p:cNvSpPr>
          <p:nvPr>
            <p:ph type="dt" sz="half" idx="10"/>
          </p:nvPr>
        </p:nvSpPr>
        <p:spPr/>
        <p:txBody>
          <a:body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6F688821-7BC1-DF38-EDB6-9BD1E33A9C5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ACB3F69-FC70-8EE6-E4E5-44506E8371F3}"/>
              </a:ext>
            </a:extLst>
          </p:cNvPr>
          <p:cNvSpPr>
            <a:spLocks noGrp="1"/>
          </p:cNvSpPr>
          <p:nvPr>
            <p:ph type="sldNum" sz="quarter" idx="12"/>
          </p:nvPr>
        </p:nvSpPr>
        <p:spPr/>
        <p:txBody>
          <a:bodyPr/>
          <a:lstStyle/>
          <a:p>
            <a:fld id="{5AEAB973-7C4A-4EDF-9C7A-8C407DA73432}" type="slidenum">
              <a:rPr lang="en-IN" smtClean="0"/>
              <a:t>‹#›</a:t>
            </a:fld>
            <a:endParaRPr lang="en-IN"/>
          </a:p>
        </p:txBody>
      </p:sp>
    </p:spTree>
    <p:extLst>
      <p:ext uri="{BB962C8B-B14F-4D97-AF65-F5344CB8AC3E}">
        <p14:creationId xmlns:p14="http://schemas.microsoft.com/office/powerpoint/2010/main" val="3429533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92D6D1-9314-E77D-83D3-3757736273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D5283BE-4B57-170F-4493-5D1DC20B86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D05B22C-EC4A-5903-7886-2C8B8C4C6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E464FB-A473-4C68-9261-CEEA8D1BCBAF}" type="datetimeFigureOut">
              <a:rPr lang="en-IN" smtClean="0"/>
              <a:t>20-05-2025</a:t>
            </a:fld>
            <a:endParaRPr lang="en-IN"/>
          </a:p>
        </p:txBody>
      </p:sp>
      <p:sp>
        <p:nvSpPr>
          <p:cNvPr id="5" name="Footer Placeholder 4">
            <a:extLst>
              <a:ext uri="{FF2B5EF4-FFF2-40B4-BE49-F238E27FC236}">
                <a16:creationId xmlns:a16="http://schemas.microsoft.com/office/drawing/2014/main" id="{CBF83D1E-374A-E396-D3F0-0B24D6D46F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5F6EEA83-3519-B806-4020-8604B45018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AEAB973-7C4A-4EDF-9C7A-8C407DA73432}" type="slidenum">
              <a:rPr lang="en-IN" smtClean="0"/>
              <a:t>‹#›</a:t>
            </a:fld>
            <a:endParaRPr lang="en-IN"/>
          </a:p>
        </p:txBody>
      </p:sp>
    </p:spTree>
    <p:extLst>
      <p:ext uri="{BB962C8B-B14F-4D97-AF65-F5344CB8AC3E}">
        <p14:creationId xmlns:p14="http://schemas.microsoft.com/office/powerpoint/2010/main" val="1632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15.jpe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4.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33.jpeg"/><Relationship Id="rId7"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25.jpeg"/><Relationship Id="rId4" Type="http://schemas.openxmlformats.org/officeDocument/2006/relationships/image" Target="../media/image35.jpeg"/></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A75C98-73BB-76F0-7BD8-92CD35BE2567}"/>
              </a:ext>
            </a:extLst>
          </p:cNvPr>
          <p:cNvPicPr>
            <a:picLocks noChangeAspect="1"/>
          </p:cNvPicPr>
          <p:nvPr/>
        </p:nvPicPr>
        <p:blipFill rotWithShape="1">
          <a:blip r:embed="rId2"/>
          <a:srcRect t="9502"/>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17"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19" name="Group 18">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0" name="Freeform: Shape 19">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70A9D99-5DCC-BB33-AA2C-8AE06CD40297}"/>
              </a:ext>
            </a:extLst>
          </p:cNvPr>
          <p:cNvSpPr>
            <a:spLocks noGrp="1"/>
          </p:cNvSpPr>
          <p:nvPr>
            <p:ph type="title"/>
          </p:nvPr>
        </p:nvSpPr>
        <p:spPr>
          <a:xfrm>
            <a:off x="838199" y="712014"/>
            <a:ext cx="10725151" cy="4012386"/>
          </a:xfrm>
          <a:solidFill>
            <a:schemeClr val="bg1">
              <a:lumMod val="95000"/>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b">
            <a:noAutofit/>
          </a:bodyPr>
          <a:lstStyle/>
          <a:p>
            <a:pPr algn="ctr"/>
            <a:r>
              <a:rPr lang="en-GB" sz="2400" b="1" dirty="0">
                <a:solidFill>
                  <a:schemeClr val="bg1"/>
                </a:solidFill>
                <a:latin typeface="Times New Roman" panose="02020603050405020304" pitchFamily="18" charset="0"/>
                <a:cs typeface="Times New Roman" panose="02020603050405020304" pitchFamily="18" charset="0"/>
              </a:rPr>
              <a:t>Programme: International Hotel Management (BA)</a:t>
            </a:r>
            <a:br>
              <a:rPr lang="en-GB" sz="2400"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Module: International Meetings Management for the Hotel Industry</a:t>
            </a:r>
            <a:br>
              <a:rPr lang="en-GB" sz="2400"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Module Code: BMIH6007</a:t>
            </a:r>
            <a:br>
              <a:rPr lang="en-GB" sz="2400"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Assignment Title: Assignment 1: Feasibility Plan for an International Meeting / Event</a:t>
            </a:r>
            <a:br>
              <a:rPr lang="en-GB" sz="2400" dirty="0">
                <a:solidFill>
                  <a:schemeClr val="bg1"/>
                </a:solidFill>
                <a:latin typeface="Times New Roman" panose="02020603050405020304" pitchFamily="18" charset="0"/>
                <a:cs typeface="Times New Roman" panose="02020603050405020304" pitchFamily="18" charset="0"/>
              </a:rPr>
            </a:br>
            <a:br>
              <a:rPr lang="en-GB" sz="2400" dirty="0">
                <a:solidFill>
                  <a:schemeClr val="bg1"/>
                </a:solidFill>
                <a:latin typeface="Times New Roman" panose="02020603050405020304" pitchFamily="18" charset="0"/>
                <a:cs typeface="Times New Roman" panose="02020603050405020304" pitchFamily="18" charset="0"/>
              </a:rPr>
            </a:br>
            <a:r>
              <a:rPr lang="en-GB" sz="2400" b="1" dirty="0">
                <a:solidFill>
                  <a:schemeClr val="bg1"/>
                </a:solidFill>
                <a:latin typeface="Times New Roman" panose="02020603050405020304" pitchFamily="18" charset="0"/>
                <a:cs typeface="Times New Roman" panose="02020603050405020304" pitchFamily="18" charset="0"/>
              </a:rPr>
              <a:t>(Event Idea: CROESO GLOBAL SUMMIT: A Celebration of Welsh Culture and International Hospitality)</a:t>
            </a:r>
            <a:br>
              <a:rPr lang="en-GB" sz="2400" dirty="0">
                <a:solidFill>
                  <a:schemeClr val="bg1"/>
                </a:solidFill>
                <a:latin typeface="Times New Roman" panose="02020603050405020304" pitchFamily="18" charset="0"/>
                <a:cs typeface="Times New Roman" panose="02020603050405020304" pitchFamily="18" charset="0"/>
              </a:rPr>
            </a:br>
            <a:r>
              <a:rPr lang="en-GB" sz="2400" dirty="0">
                <a:solidFill>
                  <a:schemeClr val="bg1"/>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8637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8" name="Rectangle 1067">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rfer.org» wrfer.org International Conference 2024-2025">
            <a:extLst>
              <a:ext uri="{FF2B5EF4-FFF2-40B4-BE49-F238E27FC236}">
                <a16:creationId xmlns:a16="http://schemas.microsoft.com/office/drawing/2014/main" id="{6FABE794-BD20-483F-79B6-8E7FD1F352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
          <a:stretch/>
        </p:blipFill>
        <p:spPr bwMode="auto">
          <a:xfrm>
            <a:off x="6305550" y="9"/>
            <a:ext cx="5886145" cy="3614740"/>
          </a:xfrm>
          <a:prstGeom prst="rect">
            <a:avLst/>
          </a:prstGeom>
          <a:noFill/>
          <a:extLst>
            <a:ext uri="{909E8E84-426E-40DD-AFC4-6F175D3DCCD1}">
              <a14:hiddenFill xmlns:a14="http://schemas.microsoft.com/office/drawing/2010/main">
                <a:solidFill>
                  <a:srgbClr val="FFFFFF"/>
                </a:solidFill>
              </a14:hiddenFill>
            </a:ext>
          </a:extLst>
        </p:spPr>
      </p:pic>
      <p:grpSp>
        <p:nvGrpSpPr>
          <p:cNvPr id="1070" name="Group 1069">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071" name="Freeform: Shape 1070">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072" name="Freeform: Shape 1071">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074" name="Freeform: Shape 1073">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6" name="Rectangle 5">
            <a:extLst>
              <a:ext uri="{FF2B5EF4-FFF2-40B4-BE49-F238E27FC236}">
                <a16:creationId xmlns:a16="http://schemas.microsoft.com/office/drawing/2014/main" id="{4C2806CE-AF5E-19FD-0818-B8EB12E1F54E}"/>
              </a:ext>
            </a:extLst>
          </p:cNvPr>
          <p:cNvSpPr/>
          <p:nvPr/>
        </p:nvSpPr>
        <p:spPr>
          <a:xfrm>
            <a:off x="0" y="3614749"/>
            <a:ext cx="12227823" cy="324324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028" name="Picture 4" descr="10 Easy Steps to Better Report Writing | Skillcast">
            <a:extLst>
              <a:ext uri="{FF2B5EF4-FFF2-40B4-BE49-F238E27FC236}">
                <a16:creationId xmlns:a16="http://schemas.microsoft.com/office/drawing/2014/main" id="{E5091559-F542-BF54-E382-DC0C6136BD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624885"/>
            <a:ext cx="12191695" cy="32331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B1C0CAA-C778-1F1E-1F84-4491AC72760E}"/>
              </a:ext>
            </a:extLst>
          </p:cNvPr>
          <p:cNvSpPr>
            <a:spLocks noGrp="1"/>
          </p:cNvSpPr>
          <p:nvPr>
            <p:ph type="title"/>
          </p:nvPr>
        </p:nvSpPr>
        <p:spPr>
          <a:xfrm>
            <a:off x="381001" y="4816278"/>
            <a:ext cx="2815132" cy="935363"/>
          </a:xfrm>
          <a:solidFill>
            <a:schemeClr val="accent1"/>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ctr">
              <a:lnSpc>
                <a:spcPct val="100000"/>
              </a:lnSpc>
              <a:spcBef>
                <a:spcPts val="1200"/>
              </a:spcBef>
            </a:pPr>
            <a:r>
              <a:rPr lang="en-GB"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p:txBody>
      </p:sp>
      <p:sp>
        <p:nvSpPr>
          <p:cNvPr id="4" name="Rectangle 3">
            <a:extLst>
              <a:ext uri="{FF2B5EF4-FFF2-40B4-BE49-F238E27FC236}">
                <a16:creationId xmlns:a16="http://schemas.microsoft.com/office/drawing/2014/main" id="{BFBB0340-CB2D-9D54-9CF4-DF8A316143C9}"/>
              </a:ext>
            </a:extLst>
          </p:cNvPr>
          <p:cNvSpPr/>
          <p:nvPr/>
        </p:nvSpPr>
        <p:spPr>
          <a:xfrm>
            <a:off x="3577134" y="3960477"/>
            <a:ext cx="8270298" cy="2612247"/>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marL="342900" lvl="0" indent="-342900" algn="just">
              <a:lnSpc>
                <a:spcPct val="120000"/>
              </a:lnSpc>
              <a:buFont typeface="Symbol" panose="05050102010706020507" pitchFamily="18" charset="2"/>
              <a:buChar char=""/>
            </a:pPr>
            <a:endPar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2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This report will outline a cultural MICE event in Wales.</a:t>
            </a:r>
          </a:p>
          <a:p>
            <a:pPr marL="342900" lvl="0" indent="-342900" algn="just">
              <a:lnSpc>
                <a:spcPct val="12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It will explain planning, funding, and operational requirements in detail.</a:t>
            </a:r>
          </a:p>
          <a:p>
            <a:pPr marL="342900" lvl="0" indent="-342900" algn="just">
              <a:lnSpc>
                <a:spcPct val="12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report will highlight future value and global potential for Wales.</a:t>
            </a:r>
          </a:p>
          <a:p>
            <a:pPr algn="ctr"/>
            <a:endParaRPr lang="en-GB" sz="2400" dirty="0">
              <a:solidFill>
                <a:schemeClr val="bg1"/>
              </a:solidFill>
            </a:endParaRPr>
          </a:p>
        </p:txBody>
      </p:sp>
      <p:pic>
        <p:nvPicPr>
          <p:cNvPr id="5" name="Picture 2" descr="Study Bachelor of Business (Tourism, Event and Hospitality Management) at  the University of South Australia (UniSA). Information for International  students.">
            <a:extLst>
              <a:ext uri="{FF2B5EF4-FFF2-40B4-BE49-F238E27FC236}">
                <a16:creationId xmlns:a16="http://schemas.microsoft.com/office/drawing/2014/main" id="{D190102B-E8BE-D3E8-A967-292B02D39D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33" y="-10136"/>
            <a:ext cx="6341983" cy="3624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781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0" name="Rectangle 205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052" name="Picture 4" descr="Event Marketing: The ultimate guide with 75 strategies- 2022">
            <a:extLst>
              <a:ext uri="{FF2B5EF4-FFF2-40B4-BE49-F238E27FC236}">
                <a16:creationId xmlns:a16="http://schemas.microsoft.com/office/drawing/2014/main" id="{CEB75DB4-E522-E655-C225-F20AF94BB1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2608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Building Unforgettable Experiences: The Intersection of Event Management  and Designers Hospitality – Designers Hospitality">
            <a:extLst>
              <a:ext uri="{FF2B5EF4-FFF2-40B4-BE49-F238E27FC236}">
                <a16:creationId xmlns:a16="http://schemas.microsoft.com/office/drawing/2014/main" id="{B6570DA7-85A0-F0D8-28EF-FAA04AF874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6941" y="0"/>
            <a:ext cx="605840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23B0351-EA86-70C4-D365-3C1E80A75A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6" y="0"/>
            <a:ext cx="6097076" cy="6858000"/>
          </a:xfrm>
          <a:prstGeom prst="rect">
            <a:avLst/>
          </a:prstGeom>
        </p:spPr>
      </p:pic>
      <p:sp>
        <p:nvSpPr>
          <p:cNvPr id="2" name="Title 1">
            <a:extLst>
              <a:ext uri="{FF2B5EF4-FFF2-40B4-BE49-F238E27FC236}">
                <a16:creationId xmlns:a16="http://schemas.microsoft.com/office/drawing/2014/main" id="{2E9A1C1A-89CD-E2D0-DCE7-E7531C3A920B}"/>
              </a:ext>
            </a:extLst>
          </p:cNvPr>
          <p:cNvSpPr>
            <a:spLocks noGrp="1"/>
          </p:cNvSpPr>
          <p:nvPr>
            <p:ph type="title"/>
          </p:nvPr>
        </p:nvSpPr>
        <p:spPr>
          <a:xfrm>
            <a:off x="354615" y="458561"/>
            <a:ext cx="5397710" cy="560928"/>
          </a:xfrm>
          <a:ln w="38100">
            <a:solidFill>
              <a:schemeClr val="bg1"/>
            </a:solidFill>
          </a:ln>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Event Content and Context</a:t>
            </a:r>
          </a:p>
        </p:txBody>
      </p:sp>
      <p:cxnSp>
        <p:nvCxnSpPr>
          <p:cNvPr id="2061" name="Straight Connector 206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3B19E8-3C23-35CB-3CA6-5ECD58E33E4E}"/>
              </a:ext>
            </a:extLst>
          </p:cNvPr>
          <p:cNvSpPr>
            <a:spLocks noGrp="1"/>
          </p:cNvSpPr>
          <p:nvPr>
            <p:ph idx="1"/>
          </p:nvPr>
        </p:nvSpPr>
        <p:spPr>
          <a:xfrm>
            <a:off x="348606" y="2480023"/>
            <a:ext cx="5397712" cy="3647710"/>
          </a:xfrm>
          <a:ln w="38100">
            <a:solidFill>
              <a:schemeClr val="bg1"/>
            </a:solidFill>
          </a:ln>
        </p:spPr>
        <p:style>
          <a:lnRef idx="1">
            <a:schemeClr val="accent1"/>
          </a:lnRef>
          <a:fillRef idx="3">
            <a:schemeClr val="accent1"/>
          </a:fillRef>
          <a:effectRef idx="2">
            <a:schemeClr val="accent1"/>
          </a:effectRef>
          <a:fontRef idx="minor">
            <a:schemeClr val="lt1"/>
          </a:fontRef>
        </p:style>
        <p:txBody>
          <a:bodyPr>
            <a:normAutofit/>
          </a:bodyPr>
          <a:lstStyle/>
          <a:p>
            <a:pPr marL="342900" lvl="0" indent="-342900" algn="just">
              <a:lnSpc>
                <a:spcPct val="15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 3-day summit in Cardiff celebrating Welsh culture and tourism.</a:t>
            </a:r>
          </a:p>
          <a:p>
            <a:pPr marL="342900" lvl="0" indent="-342900" algn="just">
              <a:lnSpc>
                <a:spcPct val="15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Includes panels, exhibitions, cuisine and cultural performances.</a:t>
            </a:r>
          </a:p>
          <a:p>
            <a:pPr marL="342900" lvl="0" indent="-342900" algn="just">
              <a:lnSpc>
                <a:spcPct val="15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Supports </a:t>
            </a:r>
            <a:r>
              <a:rPr lang="en-GB" sz="24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Wales’</a:t>
            </a: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international identity and tourism growth strategy.</a:t>
            </a:r>
          </a:p>
        </p:txBody>
      </p:sp>
      <p:cxnSp>
        <p:nvCxnSpPr>
          <p:cNvPr id="2059" name="Straight Connector 205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2181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A6078D-811D-8CC1-E39C-CAEE9EBA5B6C}"/>
              </a:ext>
            </a:extLst>
          </p:cNvPr>
          <p:cNvSpPr/>
          <p:nvPr/>
        </p:nvSpPr>
        <p:spPr>
          <a:xfrm>
            <a:off x="25404" y="3119436"/>
            <a:ext cx="12166595" cy="3738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078" name="Picture 6" descr="Career in Cultural Tourism: Courses, Universities &amp; Scope - Leverage Edu">
            <a:extLst>
              <a:ext uri="{FF2B5EF4-FFF2-40B4-BE49-F238E27FC236}">
                <a16:creationId xmlns:a16="http://schemas.microsoft.com/office/drawing/2014/main" id="{B9E50BB7-7141-393C-6AFE-FDE926D97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19435"/>
            <a:ext cx="12192000" cy="373856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Global Wales | Universities Wales">
            <a:extLst>
              <a:ext uri="{FF2B5EF4-FFF2-40B4-BE49-F238E27FC236}">
                <a16:creationId xmlns:a16="http://schemas.microsoft.com/office/drawing/2014/main" id="{BEF9C4CB-9286-1A65-D4B6-3163842AA0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919409"/>
            <a:ext cx="12217404" cy="37385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475240-32B7-9AAC-99EE-29DCFD304860}"/>
              </a:ext>
            </a:extLst>
          </p:cNvPr>
          <p:cNvSpPr>
            <a:spLocks noGrp="1"/>
          </p:cNvSpPr>
          <p:nvPr>
            <p:ph type="title"/>
          </p:nvPr>
        </p:nvSpPr>
        <p:spPr>
          <a:xfrm>
            <a:off x="482605" y="4662487"/>
            <a:ext cx="3290887" cy="909636"/>
          </a:xfrm>
          <a:solidFill>
            <a:schemeClr val="accent1"/>
          </a:solidFill>
          <a:ln>
            <a:noFill/>
          </a:ln>
        </p:spPr>
        <p:style>
          <a:lnRef idx="0">
            <a:scrgbClr r="0" g="0" b="0"/>
          </a:lnRef>
          <a:fillRef idx="0">
            <a:scrgbClr r="0" g="0" b="0"/>
          </a:fillRef>
          <a:effectRef idx="0">
            <a:scrgbClr r="0" g="0" b="0"/>
          </a:effectRef>
          <a:fontRef idx="minor">
            <a:schemeClr val="lt1"/>
          </a:fontRef>
        </p:style>
        <p:txBody>
          <a:bodyPr anchor="ctr">
            <a:normAutofit fontScale="90000"/>
          </a:bodyPr>
          <a:lstStyle/>
          <a:p>
            <a:pPr algn="ctr">
              <a:lnSpc>
                <a:spcPct val="100000"/>
              </a:lnSpc>
              <a:spcBef>
                <a:spcPts val="1200"/>
              </a:spcBef>
            </a:pPr>
            <a:r>
              <a:rPr lang="en-GB" sz="2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Background and Rationale</a:t>
            </a:r>
          </a:p>
        </p:txBody>
      </p:sp>
      <p:sp>
        <p:nvSpPr>
          <p:cNvPr id="3" name="Content Placeholder 2">
            <a:extLst>
              <a:ext uri="{FF2B5EF4-FFF2-40B4-BE49-F238E27FC236}">
                <a16:creationId xmlns:a16="http://schemas.microsoft.com/office/drawing/2014/main" id="{E3816E19-C5C1-C909-D130-EA86268416C5}"/>
              </a:ext>
            </a:extLst>
          </p:cNvPr>
          <p:cNvSpPr>
            <a:spLocks noGrp="1"/>
          </p:cNvSpPr>
          <p:nvPr>
            <p:ph idx="1"/>
          </p:nvPr>
        </p:nvSpPr>
        <p:spPr>
          <a:xfrm>
            <a:off x="4223982" y="3576637"/>
            <a:ext cx="7485413" cy="3081337"/>
          </a:xfrm>
          <a:solidFill>
            <a:schemeClr val="accent1"/>
          </a:solidFill>
          <a:ln>
            <a:noFill/>
          </a:ln>
        </p:spPr>
        <p:style>
          <a:lnRef idx="0">
            <a:scrgbClr r="0" g="0" b="0"/>
          </a:lnRef>
          <a:fillRef idx="0">
            <a:scrgbClr r="0" g="0" b="0"/>
          </a:fillRef>
          <a:effectRef idx="0">
            <a:scrgbClr r="0" g="0" b="0"/>
          </a:effectRef>
          <a:fontRef idx="minor">
            <a:schemeClr val="lt1"/>
          </a:fontRef>
        </p:style>
        <p:txBody>
          <a:bodyPr anchor="ctr">
            <a:normAutofit fontScale="85000" lnSpcReduction="10000"/>
          </a:bodyPr>
          <a:lstStyle/>
          <a:p>
            <a:pPr marL="342900" lvl="0" indent="-342900" algn="just">
              <a:lnSpc>
                <a:spcPct val="16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Meets rising demand for authentic cultural and professional travel experiences.</a:t>
            </a:r>
          </a:p>
          <a:p>
            <a:pPr marL="342900" lvl="0" indent="-342900" algn="just">
              <a:lnSpc>
                <a:spcPct val="16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Supports the post-COVID recovery of the international business and tourism sectors.</a:t>
            </a:r>
          </a:p>
          <a:p>
            <a:pPr marL="342900" lvl="0" indent="-342900" algn="just">
              <a:lnSpc>
                <a:spcPct val="16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Enhances </a:t>
            </a:r>
            <a:r>
              <a:rPr lang="en-GB" sz="24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Wales’</a:t>
            </a: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global profile through strategic cultural branding opportunities.</a:t>
            </a:r>
          </a:p>
        </p:txBody>
      </p:sp>
      <p:pic>
        <p:nvPicPr>
          <p:cNvPr id="3074" name="Picture 2" descr="Demand for Authentic, Offbeat Travel Experiences in the Hospitality  Industry Increases - News18">
            <a:extLst>
              <a:ext uri="{FF2B5EF4-FFF2-40B4-BE49-F238E27FC236}">
                <a16:creationId xmlns:a16="http://schemas.microsoft.com/office/drawing/2014/main" id="{4F47D60D-BABE-B139-4768-B860C2A65C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02" y="0"/>
            <a:ext cx="6222997" cy="31242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Three features of a post-COVID-19 tourism industry - QS">
            <a:extLst>
              <a:ext uri="{FF2B5EF4-FFF2-40B4-BE49-F238E27FC236}">
                <a16:creationId xmlns:a16="http://schemas.microsoft.com/office/drawing/2014/main" id="{E542F306-7797-BA23-953E-4361E86C8B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4EC3FD6E-15DD-8BBA-E5D7-0BB753B22D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48400" y="0"/>
            <a:ext cx="5943600" cy="3124200"/>
          </a:xfrm>
          <a:prstGeom prst="rect">
            <a:avLst/>
          </a:prstGeom>
        </p:spPr>
      </p:pic>
    </p:spTree>
    <p:extLst>
      <p:ext uri="{BB962C8B-B14F-4D97-AF65-F5344CB8AC3E}">
        <p14:creationId xmlns:p14="http://schemas.microsoft.com/office/powerpoint/2010/main" val="4034230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250C39F-3F6C-4D53-86D2-7BC6B2FF6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New Trends in Tourism: How Influencers Attract Young People">
            <a:extLst>
              <a:ext uri="{FF2B5EF4-FFF2-40B4-BE49-F238E27FC236}">
                <a16:creationId xmlns:a16="http://schemas.microsoft.com/office/drawing/2014/main" id="{08875893-0992-D2DC-6E94-6D3725D1C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076"/>
            <a:ext cx="7353299" cy="68870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E70D5F5-A268-D479-FBFE-37D8878608CE}"/>
              </a:ext>
            </a:extLst>
          </p:cNvPr>
          <p:cNvSpPr>
            <a:spLocks noGrp="1"/>
          </p:cNvSpPr>
          <p:nvPr>
            <p:ph type="title"/>
          </p:nvPr>
        </p:nvSpPr>
        <p:spPr>
          <a:xfrm>
            <a:off x="666750" y="1009650"/>
            <a:ext cx="6019800" cy="476348"/>
          </a:xfrm>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Target Market Analysis</a:t>
            </a:r>
          </a:p>
        </p:txBody>
      </p:sp>
      <p:sp>
        <p:nvSpPr>
          <p:cNvPr id="3083" name="Rectangle 308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ABBA3C1-481F-8046-4B8C-B10D5352637E}"/>
              </a:ext>
            </a:extLst>
          </p:cNvPr>
          <p:cNvSpPr/>
          <p:nvPr/>
        </p:nvSpPr>
        <p:spPr>
          <a:xfrm>
            <a:off x="666750" y="2457450"/>
            <a:ext cx="6019800" cy="33909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6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Targets international professionals, tourists and influencers with cultural and networking interests.</a:t>
            </a:r>
          </a:p>
          <a:p>
            <a:pPr marL="342900" lvl="0" indent="-342900" algn="just">
              <a:lnSpc>
                <a:spcPct val="16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Demographic: Educated, affluent and experience-driven individuals aged 30–55.</a:t>
            </a:r>
          </a:p>
          <a:p>
            <a:pPr marL="342900" lvl="0" indent="-342900" algn="just">
              <a:lnSpc>
                <a:spcPct val="16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Demand reflects growing interest in meaningful post-pandemic cultural and business travel.</a:t>
            </a:r>
          </a:p>
          <a:p>
            <a:pPr algn="ctr"/>
            <a:endParaRPr lang="en-GB" sz="2000" dirty="0"/>
          </a:p>
        </p:txBody>
      </p:sp>
      <p:pic>
        <p:nvPicPr>
          <p:cNvPr id="4100" name="Picture 4" descr="Corporate travel study 2024 | Deloitte Insights">
            <a:extLst>
              <a:ext uri="{FF2B5EF4-FFF2-40B4-BE49-F238E27FC236}">
                <a16:creationId xmlns:a16="http://schemas.microsoft.com/office/drawing/2014/main" id="{89F0F271-55E6-23F8-F936-82108E186C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3299" y="-27976"/>
            <a:ext cx="4901804" cy="356046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op 15 Travel Influencers to Follow in 2025">
            <a:extLst>
              <a:ext uri="{FF2B5EF4-FFF2-40B4-BE49-F238E27FC236}">
                <a16:creationId xmlns:a16="http://schemas.microsoft.com/office/drawing/2014/main" id="{E340B654-346A-0993-DBF3-604994912C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3299" y="3560466"/>
            <a:ext cx="4838701" cy="3297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877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Innovations in the travel and tourism industry">
            <a:extLst>
              <a:ext uri="{FF2B5EF4-FFF2-40B4-BE49-F238E27FC236}">
                <a16:creationId xmlns:a16="http://schemas.microsoft.com/office/drawing/2014/main" id="{CF73C350-AEFB-EA0A-AF3C-614AFFA1A1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60" y="-11287"/>
            <a:ext cx="656335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59" name="Group 58">
            <a:extLst>
              <a:ext uri="{FF2B5EF4-FFF2-40B4-BE49-F238E27FC236}">
                <a16:creationId xmlns:a16="http://schemas.microsoft.com/office/drawing/2014/main" id="{3726E6E6-780F-4A0A-A5F4-00A5D98CD9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0" name="Oval 59">
              <a:extLst>
                <a:ext uri="{FF2B5EF4-FFF2-40B4-BE49-F238E27FC236}">
                  <a16:creationId xmlns:a16="http://schemas.microsoft.com/office/drawing/2014/main" id="{D0CE67C6-550F-4926-A0C6-3B04D1356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3FE779B0-F7A5-4CC4-866E-BE631E4936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BA0C0F8B-0FF1-48AC-AAFF-ADE67F5D3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E933A1D7-4610-4093-8383-604286D8C3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Oval 63">
              <a:extLst>
                <a:ext uri="{FF2B5EF4-FFF2-40B4-BE49-F238E27FC236}">
                  <a16:creationId xmlns:a16="http://schemas.microsoft.com/office/drawing/2014/main" id="{CF812992-42FB-42E1-BDF9-82281909A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30B7AC02-CE8D-437F-AC5D-838D3B45D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E159FAD-C302-A7C3-F7B2-EF8AB2F2A59A}"/>
              </a:ext>
            </a:extLst>
          </p:cNvPr>
          <p:cNvSpPr>
            <a:spLocks noGrp="1"/>
          </p:cNvSpPr>
          <p:nvPr>
            <p:ph type="title"/>
          </p:nvPr>
        </p:nvSpPr>
        <p:spPr>
          <a:xfrm>
            <a:off x="384278" y="510638"/>
            <a:ext cx="5627813" cy="1106533"/>
          </a:xfrm>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b">
            <a:normAutofit/>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Market &amp; Competitive Analysis</a:t>
            </a:r>
          </a:p>
        </p:txBody>
      </p:sp>
      <p:sp>
        <p:nvSpPr>
          <p:cNvPr id="67" name="Rectangle 66">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DE06513A-997E-439F-88F7-33C92E745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00000">
            <a:off x="7037257" y="2562815"/>
            <a:ext cx="3065910" cy="3065910"/>
          </a:xfrm>
          <a:prstGeom prst="ellipse">
            <a:avLst/>
          </a:prstGeom>
          <a:gradFill>
            <a:gsLst>
              <a:gs pos="0">
                <a:schemeClr val="tx2">
                  <a:lumMod val="75000"/>
                  <a:alpha val="10000"/>
                </a:schemeClr>
              </a:gs>
              <a:gs pos="100000">
                <a:schemeClr val="tx2">
                  <a:lumMod val="75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4" name="Straight Connector 73">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79" name="Oval 78">
            <a:extLst>
              <a:ext uri="{FF2B5EF4-FFF2-40B4-BE49-F238E27FC236}">
                <a16:creationId xmlns:a16="http://schemas.microsoft.com/office/drawing/2014/main" id="{D410E918-5C84-4D9A-9CFE-CD3CCB173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460608" y="2568069"/>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693313" y="774915"/>
            <a:ext cx="304800" cy="429768"/>
            <a:chOff x="215328" y="-46937"/>
            <a:chExt cx="304800" cy="2773841"/>
          </a:xfrm>
        </p:grpSpPr>
        <p:cxnSp>
          <p:nvCxnSpPr>
            <p:cNvPr id="82" name="Straight Connector 81">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87" name="Group 86">
            <a:extLst>
              <a:ext uri="{FF2B5EF4-FFF2-40B4-BE49-F238E27FC236}">
                <a16:creationId xmlns:a16="http://schemas.microsoft.com/office/drawing/2014/main" id="{85AC4472-E842-4CF4-BD50-983305EDB3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88" name="Straight Connector 87">
              <a:extLst>
                <a:ext uri="{FF2B5EF4-FFF2-40B4-BE49-F238E27FC236}">
                  <a16:creationId xmlns:a16="http://schemas.microsoft.com/office/drawing/2014/main" id="{C2EE92C3-E117-4FC2-A305-586C89CA7B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A6FE6FB-7083-4B79-B1FD-B08855376F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26D5D4DA-BEE4-4C4F-9CA9-0D068AAB83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EB1644A-A3F6-44EF-AC1D-F2CB55C9F6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93" name="Group 92">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4" name="Straight Connector 93">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122" name="Picture 2" descr="The Complete Guide to Competitive Analysis - SM Insight">
            <a:extLst>
              <a:ext uri="{FF2B5EF4-FFF2-40B4-BE49-F238E27FC236}">
                <a16:creationId xmlns:a16="http://schemas.microsoft.com/office/drawing/2014/main" id="{757BF6A6-3CBF-76A8-5BB0-0C612EAE58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3811" y="-2746"/>
            <a:ext cx="5627813" cy="358156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3FD7BE8B-C4A7-8ECF-6A20-3BFC199B5EEF}"/>
              </a:ext>
            </a:extLst>
          </p:cNvPr>
          <p:cNvSpPr/>
          <p:nvPr/>
        </p:nvSpPr>
        <p:spPr>
          <a:xfrm>
            <a:off x="419100" y="2286000"/>
            <a:ext cx="5558171" cy="39038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70000"/>
              </a:lnSpc>
              <a:buFont typeface="Symbol" panose="05050102010706020507" pitchFamily="18" charset="2"/>
              <a:buChar char=""/>
            </a:pPr>
            <a:endPar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7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Business tourism demand rises as travellers seek cultural depth alongside commercial events.</a:t>
            </a:r>
          </a:p>
          <a:p>
            <a:pPr marL="342900" lvl="0" indent="-342900" algn="just">
              <a:lnSpc>
                <a:spcPct val="17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Competitors include major global summits offering broad but less localised experiences.</a:t>
            </a:r>
          </a:p>
          <a:p>
            <a:pPr marL="342900" lvl="0" indent="-342900" algn="just">
              <a:lnSpc>
                <a:spcPct val="17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Welsh identity and “The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Croeso</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message provide a unique cultural and emotional engagement.</a:t>
            </a:r>
          </a:p>
          <a:p>
            <a:pPr algn="ctr"/>
            <a:endParaRPr lang="en-GB" sz="2000" dirty="0"/>
          </a:p>
        </p:txBody>
      </p:sp>
      <p:pic>
        <p:nvPicPr>
          <p:cNvPr id="5124" name="Picture 4" descr="Cymru Am Byth by DaiCymru -- Fur Affinity [dot] net">
            <a:extLst>
              <a:ext uri="{FF2B5EF4-FFF2-40B4-BE49-F238E27FC236}">
                <a16:creationId xmlns:a16="http://schemas.microsoft.com/office/drawing/2014/main" id="{4459E525-BBD0-EBBF-E580-A73B57F675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66423" y="3578821"/>
            <a:ext cx="5655201" cy="328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443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50" name="Picture 6" descr="Global Businesses Supporting Zero-waste Enabling Eco-friendly Lifestyle –  AG Group">
            <a:extLst>
              <a:ext uri="{FF2B5EF4-FFF2-40B4-BE49-F238E27FC236}">
                <a16:creationId xmlns:a16="http://schemas.microsoft.com/office/drawing/2014/main" id="{EFE23000-A48E-F4C5-CE4F-874E3BC5D7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7" y="0"/>
            <a:ext cx="730862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444BD8B-44B3-C9D3-6312-75BA0F4D34C8}"/>
              </a:ext>
            </a:extLst>
          </p:cNvPr>
          <p:cNvSpPr>
            <a:spLocks noGrp="1"/>
          </p:cNvSpPr>
          <p:nvPr>
            <p:ph type="title"/>
          </p:nvPr>
        </p:nvSpPr>
        <p:spPr>
          <a:xfrm>
            <a:off x="359664" y="724916"/>
            <a:ext cx="6699884" cy="666496"/>
          </a:xfrm>
        </p:spPr>
        <p:style>
          <a:lnRef idx="1">
            <a:schemeClr val="accent1"/>
          </a:lnRef>
          <a:fillRef idx="3">
            <a:schemeClr val="accent1"/>
          </a:fillRef>
          <a:effectRef idx="2">
            <a:schemeClr val="accent1"/>
          </a:effectRef>
          <a:fontRef idx="minor">
            <a:schemeClr val="lt1"/>
          </a:fontRef>
        </p:style>
        <p:txBody>
          <a:bodyPr anchor="b">
            <a:normAutofit/>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Venue &amp; Operational Factors</a:t>
            </a:r>
          </a:p>
        </p:txBody>
      </p:sp>
      <p:sp>
        <p:nvSpPr>
          <p:cNvPr id="5136" name="Rectangle 513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33" name="Rectangle 51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ADA6B18-4EE4-FA4B-E589-28C5366AFF60}"/>
              </a:ext>
            </a:extLst>
          </p:cNvPr>
          <p:cNvSpPr/>
          <p:nvPr/>
        </p:nvSpPr>
        <p:spPr>
          <a:xfrm>
            <a:off x="424815" y="1905000"/>
            <a:ext cx="6699885" cy="410946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20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ICC Wales provides modern facilities and excellent access for international and domestic attendees.</a:t>
            </a:r>
          </a:p>
          <a:p>
            <a:pPr marL="342900" lvl="0" indent="-342900" algn="just">
              <a:lnSpc>
                <a:spcPct val="20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Operational needs include AV, translations, cultural showcases, trained staff and Welsh catering services.</a:t>
            </a:r>
          </a:p>
          <a:p>
            <a:pPr marL="342900" lvl="0" indent="-342900" algn="just">
              <a:lnSpc>
                <a:spcPct val="20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 sustainability focus with a zero-waste policy ensures eco-conscious delivery of the event.</a:t>
            </a:r>
          </a:p>
          <a:p>
            <a:pPr algn="ctr"/>
            <a:endParaRPr lang="en-GB" sz="2000" dirty="0">
              <a:solidFill>
                <a:schemeClr val="bg1"/>
              </a:solidFill>
            </a:endParaRPr>
          </a:p>
        </p:txBody>
      </p:sp>
      <p:pic>
        <p:nvPicPr>
          <p:cNvPr id="6146" name="Picture 2" descr="ICC Wales Newport | ICC Wales | Events">
            <a:extLst>
              <a:ext uri="{FF2B5EF4-FFF2-40B4-BE49-F238E27FC236}">
                <a16:creationId xmlns:a16="http://schemas.microsoft.com/office/drawing/2014/main" id="{B9A3B719-F8A2-6F9D-7726-2A88769DFB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2050" y="0"/>
            <a:ext cx="4889947" cy="3619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Zero Waste Events: Significance, Strategies in Housing Societies">
            <a:extLst>
              <a:ext uri="{FF2B5EF4-FFF2-40B4-BE49-F238E27FC236}">
                <a16:creationId xmlns:a16="http://schemas.microsoft.com/office/drawing/2014/main" id="{202F1C01-5592-2B1F-51B1-3FCF1A37F9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2050" y="3628644"/>
            <a:ext cx="4889950" cy="322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327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4" name="Picture 6" descr="Event Planning Logistics in 2022: Elements and Best Practices l Event Smart">
            <a:extLst>
              <a:ext uri="{FF2B5EF4-FFF2-40B4-BE49-F238E27FC236}">
                <a16:creationId xmlns:a16="http://schemas.microsoft.com/office/drawing/2014/main" id="{17C87246-C29C-947F-979F-5BF63ACA12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 y="3086100"/>
            <a:ext cx="5972175" cy="390652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B65DF7B-C9F2-C436-FD1A-7E9944E1D528}"/>
              </a:ext>
            </a:extLst>
          </p:cNvPr>
          <p:cNvSpPr>
            <a:spLocks noGrp="1"/>
          </p:cNvSpPr>
          <p:nvPr>
            <p:ph type="title"/>
          </p:nvPr>
        </p:nvSpPr>
        <p:spPr>
          <a:xfrm>
            <a:off x="280988" y="5529229"/>
            <a:ext cx="4391024" cy="930722"/>
          </a:xfrm>
        </p:spPr>
        <p:style>
          <a:lnRef idx="1">
            <a:schemeClr val="accent1"/>
          </a:lnRef>
          <a:fillRef idx="3">
            <a:schemeClr val="accent1"/>
          </a:fillRef>
          <a:effectRef idx="2">
            <a:schemeClr val="accent1"/>
          </a:effectRef>
          <a:fontRef idx="minor">
            <a:schemeClr val="lt1"/>
          </a:fontRef>
        </p:style>
        <p:txBody>
          <a:bodyPr anchor="t">
            <a:normAutofit/>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Resources &amp; Logistics</a:t>
            </a:r>
          </a:p>
        </p:txBody>
      </p:sp>
      <p:grpSp>
        <p:nvGrpSpPr>
          <p:cNvPr id="6153" name="Group 6152">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6154" name="Freeform: Shape 6153">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55" name="Freeform: Shape 6154">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Rectangle 3">
            <a:extLst>
              <a:ext uri="{FF2B5EF4-FFF2-40B4-BE49-F238E27FC236}">
                <a16:creationId xmlns:a16="http://schemas.microsoft.com/office/drawing/2014/main" id="{038D51FF-9CA2-07F2-7224-0BBB96DE9066}"/>
              </a:ext>
            </a:extLst>
          </p:cNvPr>
          <p:cNvSpPr/>
          <p:nvPr/>
        </p:nvSpPr>
        <p:spPr>
          <a:xfrm>
            <a:off x="5934074" y="3086100"/>
            <a:ext cx="6257925" cy="37719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7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event timeline includes eight months of planning, two months of preparation and a three-day delivery.</a:t>
            </a:r>
          </a:p>
          <a:p>
            <a:pPr marL="342900" lvl="0" indent="-342900" algn="just">
              <a:lnSpc>
                <a:spcPct val="170000"/>
              </a:lnSpc>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Staff include a project manager, marketing lead, technicians and hospitality professionals.</a:t>
            </a:r>
          </a:p>
          <a:p>
            <a:pPr marL="342900" lvl="0" indent="-342900" algn="just">
              <a:lnSpc>
                <a:spcPct val="170000"/>
              </a:lnSpc>
              <a:spcAft>
                <a:spcPts val="800"/>
              </a:spcAft>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Logistics include local suppliers and accommodation through Cardiff-based hotel partnerships.</a:t>
            </a:r>
          </a:p>
          <a:p>
            <a:pPr algn="ctr"/>
            <a:endParaRPr lang="en-GB" sz="2000" dirty="0"/>
          </a:p>
        </p:txBody>
      </p:sp>
      <p:pic>
        <p:nvPicPr>
          <p:cNvPr id="7170" name="Picture 2" descr="How to Plan an Event with Ease">
            <a:extLst>
              <a:ext uri="{FF2B5EF4-FFF2-40B4-BE49-F238E27FC236}">
                <a16:creationId xmlns:a16="http://schemas.microsoft.com/office/drawing/2014/main" id="{CAAA3D33-0532-3DF5-557B-5EA41425FF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90"/>
            <a:ext cx="5886450" cy="30861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052983E-65DE-CE28-4571-72A52A4CAFC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86450" y="0"/>
            <a:ext cx="6305550" cy="3086100"/>
          </a:xfrm>
          <a:prstGeom prst="rect">
            <a:avLst/>
          </a:prstGeom>
        </p:spPr>
      </p:pic>
    </p:spTree>
    <p:extLst>
      <p:ext uri="{BB962C8B-B14F-4D97-AF65-F5344CB8AC3E}">
        <p14:creationId xmlns:p14="http://schemas.microsoft.com/office/powerpoint/2010/main" val="1862001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22EF7-FD96-FE23-AE3F-F0A260C206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E7107A-2954-3B26-A533-157C69D1BA1C}"/>
              </a:ext>
            </a:extLst>
          </p:cNvPr>
          <p:cNvSpPr>
            <a:spLocks noGrp="1"/>
          </p:cNvSpPr>
          <p:nvPr>
            <p:ph type="title"/>
          </p:nvPr>
        </p:nvSpPr>
        <p:spPr>
          <a:xfrm>
            <a:off x="209550" y="291905"/>
            <a:ext cx="6849999" cy="576922"/>
          </a:xfrm>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Financial Feasibility – Costing</a:t>
            </a:r>
          </a:p>
        </p:txBody>
      </p:sp>
      <p:graphicFrame>
        <p:nvGraphicFramePr>
          <p:cNvPr id="3" name="Table 2">
            <a:extLst>
              <a:ext uri="{FF2B5EF4-FFF2-40B4-BE49-F238E27FC236}">
                <a16:creationId xmlns:a16="http://schemas.microsoft.com/office/drawing/2014/main" id="{CEE0E6C5-F55A-3C96-2A51-62855C95A7CC}"/>
              </a:ext>
            </a:extLst>
          </p:cNvPr>
          <p:cNvGraphicFramePr>
            <a:graphicFrameLocks noGrp="1"/>
          </p:cNvGraphicFramePr>
          <p:nvPr>
            <p:extLst>
              <p:ext uri="{D42A27DB-BD31-4B8C-83A1-F6EECF244321}">
                <p14:modId xmlns:p14="http://schemas.microsoft.com/office/powerpoint/2010/main" val="341066440"/>
              </p:ext>
            </p:extLst>
          </p:nvPr>
        </p:nvGraphicFramePr>
        <p:xfrm>
          <a:off x="209550" y="1085850"/>
          <a:ext cx="6849999" cy="5634480"/>
        </p:xfrm>
        <a:graphic>
          <a:graphicData uri="http://schemas.openxmlformats.org/drawingml/2006/table">
            <a:tbl>
              <a:tblPr firstRow="1" firstCol="1" bandRow="1">
                <a:tableStyleId>{5C22544A-7EE6-4342-B048-85BDC9FD1C3A}</a:tableStyleId>
              </a:tblPr>
              <a:tblGrid>
                <a:gridCol w="2283333">
                  <a:extLst>
                    <a:ext uri="{9D8B030D-6E8A-4147-A177-3AD203B41FA5}">
                      <a16:colId xmlns:a16="http://schemas.microsoft.com/office/drawing/2014/main" val="3335566149"/>
                    </a:ext>
                  </a:extLst>
                </a:gridCol>
                <a:gridCol w="2283333">
                  <a:extLst>
                    <a:ext uri="{9D8B030D-6E8A-4147-A177-3AD203B41FA5}">
                      <a16:colId xmlns:a16="http://schemas.microsoft.com/office/drawing/2014/main" val="3077948899"/>
                    </a:ext>
                  </a:extLst>
                </a:gridCol>
                <a:gridCol w="2283333">
                  <a:extLst>
                    <a:ext uri="{9D8B030D-6E8A-4147-A177-3AD203B41FA5}">
                      <a16:colId xmlns:a16="http://schemas.microsoft.com/office/drawing/2014/main" val="2357518300"/>
                    </a:ext>
                  </a:extLst>
                </a:gridCol>
              </a:tblGrid>
              <a:tr h="45720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Category</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Estimated Cost (£)</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Details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215954"/>
                  </a:ext>
                </a:extLst>
              </a:tr>
              <a:tr h="64716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Venue Hire</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£45,000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ICC Wales for 3-day summit</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6707443"/>
                  </a:ext>
                </a:extLst>
              </a:tr>
              <a:tr h="64716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AV &amp; Technical Support</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£12,000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Sound, lighting and translation systems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04651626"/>
                  </a:ext>
                </a:extLst>
              </a:tr>
              <a:tr h="647160">
                <a:tc>
                  <a:txBody>
                    <a:bodyPr/>
                    <a:lstStyle/>
                    <a:p>
                      <a:pPr algn="ctr">
                        <a:lnSpc>
                          <a:spcPct val="150000"/>
                        </a:lnSpc>
                        <a:spcAft>
                          <a:spcPts val="800"/>
                        </a:spcAft>
                      </a:pPr>
                      <a:r>
                        <a:rPr lang="en-GB" sz="1400" dirty="0">
                          <a:effectLst/>
                          <a:latin typeface="Times New Roman" panose="02020603050405020304" pitchFamily="18" charset="0"/>
                          <a:cs typeface="Times New Roman" panose="02020603050405020304" pitchFamily="18" charset="0"/>
                        </a:rPr>
                        <a:t>Catering</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£20,000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Welsh cuisine for delegates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1300715"/>
                  </a:ext>
                </a:extLst>
              </a:tr>
              <a:tr h="64716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Staff &amp; Volunteers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£10,000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dirty="0">
                          <a:effectLst/>
                          <a:latin typeface="Times New Roman" panose="02020603050405020304" pitchFamily="18" charset="0"/>
                          <a:cs typeface="Times New Roman" panose="02020603050405020304" pitchFamily="18" charset="0"/>
                        </a:rPr>
                        <a:t>Salaries, expenses and volunteer support</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19123896"/>
                  </a:ext>
                </a:extLst>
              </a:tr>
              <a:tr h="64716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Marketing</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£8,000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Promotion and advertising</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36173012"/>
                  </a:ext>
                </a:extLst>
              </a:tr>
              <a:tr h="991356">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Guest Travel/Hospitality</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£15,000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Transport, accommodation for key speakers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1220687"/>
                  </a:ext>
                </a:extLst>
              </a:tr>
              <a:tr h="647160">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Misc./Contingency</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£5,000</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Emergency fund and unforeseen costs</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3989090"/>
                  </a:ext>
                </a:extLst>
              </a:tr>
              <a:tr h="302964">
                <a:tc>
                  <a:txBody>
                    <a:bodyPr/>
                    <a:lstStyle/>
                    <a:p>
                      <a:pPr algn="ctr">
                        <a:lnSpc>
                          <a:spcPct val="150000"/>
                        </a:lnSpc>
                        <a:spcAft>
                          <a:spcPts val="800"/>
                        </a:spcAft>
                      </a:pPr>
                      <a:r>
                        <a:rPr lang="en-GB" sz="1400">
                          <a:effectLst/>
                          <a:latin typeface="Times New Roman" panose="02020603050405020304" pitchFamily="18" charset="0"/>
                          <a:cs typeface="Times New Roman" panose="02020603050405020304" pitchFamily="18" charset="0"/>
                        </a:rPr>
                        <a:t>Total</a:t>
                      </a:r>
                      <a:endParaRPr lang="en-GB" sz="1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400" dirty="0">
                          <a:effectLst/>
                          <a:latin typeface="Times New Roman" panose="02020603050405020304" pitchFamily="18" charset="0"/>
                          <a:cs typeface="Times New Roman" panose="02020603050405020304" pitchFamily="18" charset="0"/>
                        </a:rPr>
                        <a:t>£115,000</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pPr>
                      <a:endParaRPr lang="en-GB" sz="1200" dirty="0">
                        <a:effectLst/>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7935417"/>
                  </a:ext>
                </a:extLst>
              </a:tr>
            </a:tbl>
          </a:graphicData>
        </a:graphic>
      </p:graphicFrame>
      <p:pic>
        <p:nvPicPr>
          <p:cNvPr id="8194" name="Picture 2" descr="How To Prepare A Financial Feasibility Study?">
            <a:extLst>
              <a:ext uri="{FF2B5EF4-FFF2-40B4-BE49-F238E27FC236}">
                <a16:creationId xmlns:a16="http://schemas.microsoft.com/office/drawing/2014/main" id="{8F6270F0-084C-9DCA-6898-C5A8FDA888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2048" y="0"/>
            <a:ext cx="4889951" cy="38100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easibility studies">
            <a:extLst>
              <a:ext uri="{FF2B5EF4-FFF2-40B4-BE49-F238E27FC236}">
                <a16:creationId xmlns:a16="http://schemas.microsoft.com/office/drawing/2014/main" id="{C4A967AA-58C0-E518-7452-A41A832620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2047" y="3810000"/>
            <a:ext cx="4889951"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701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555DD-5295-09AD-97FD-7864675E194B}"/>
            </a:ext>
          </a:extLst>
        </p:cNvPr>
        <p:cNvGrpSpPr/>
        <p:nvPr/>
      </p:nvGrpSpPr>
      <p:grpSpPr>
        <a:xfrm>
          <a:off x="0" y="0"/>
          <a:ext cx="0" cy="0"/>
          <a:chOff x="0" y="0"/>
          <a:chExt cx="0" cy="0"/>
        </a:xfrm>
      </p:grpSpPr>
      <p:pic>
        <p:nvPicPr>
          <p:cNvPr id="4098" name="Picture 2" descr="New Trends in Tourism: How Influencers Attract Young People">
            <a:extLst>
              <a:ext uri="{FF2B5EF4-FFF2-40B4-BE49-F238E27FC236}">
                <a16:creationId xmlns:a16="http://schemas.microsoft.com/office/drawing/2014/main" id="{55C27A7B-99B4-1700-9B15-EA14160FAB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9076"/>
            <a:ext cx="7353299" cy="688707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Revenue-Based Financing (RBF) as an Alternative Funding Option">
            <a:extLst>
              <a:ext uri="{FF2B5EF4-FFF2-40B4-BE49-F238E27FC236}">
                <a16:creationId xmlns:a16="http://schemas.microsoft.com/office/drawing/2014/main" id="{B435CFE1-0648-4F0F-486F-23E27CFA3A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56" y="-29076"/>
            <a:ext cx="7353299" cy="688707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73FE0A6-C6B5-C19C-7A45-22012CCBF332}"/>
              </a:ext>
            </a:extLst>
          </p:cNvPr>
          <p:cNvSpPr>
            <a:spLocks noGrp="1"/>
          </p:cNvSpPr>
          <p:nvPr>
            <p:ph type="title"/>
          </p:nvPr>
        </p:nvSpPr>
        <p:spPr>
          <a:xfrm>
            <a:off x="495297" y="221031"/>
            <a:ext cx="6438901" cy="1055319"/>
          </a:xfrm>
        </p:spPr>
        <p:style>
          <a:lnRef idx="1">
            <a:schemeClr val="accent1"/>
          </a:lnRef>
          <a:fillRef idx="3">
            <a:schemeClr val="accent1"/>
          </a:fillRef>
          <a:effectRef idx="2">
            <a:schemeClr val="accent1"/>
          </a:effectRef>
          <a:fontRef idx="minor">
            <a:schemeClr val="lt1"/>
          </a:fontRef>
        </p:style>
        <p:txBody>
          <a:bodyPr anchor="b">
            <a:noAutofit/>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Financial Feasibility – Revenue &amp; Funding</a:t>
            </a:r>
          </a:p>
        </p:txBody>
      </p:sp>
      <p:pic>
        <p:nvPicPr>
          <p:cNvPr id="4102" name="Picture 6" descr="Top 15 Travel Influencers to Follow in 2025">
            <a:extLst>
              <a:ext uri="{FF2B5EF4-FFF2-40B4-BE49-F238E27FC236}">
                <a16:creationId xmlns:a16="http://schemas.microsoft.com/office/drawing/2014/main" id="{F6CBA36D-64F2-8F3A-5130-EC12FA96A8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3299" y="3560466"/>
            <a:ext cx="4838701" cy="329753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2">
            <a:extLst>
              <a:ext uri="{FF2B5EF4-FFF2-40B4-BE49-F238E27FC236}">
                <a16:creationId xmlns:a16="http://schemas.microsoft.com/office/drawing/2014/main" id="{B7EF7A4C-8349-3924-3835-350F6E75DFC6}"/>
              </a:ext>
            </a:extLst>
          </p:cNvPr>
          <p:cNvGraphicFramePr>
            <a:graphicFrameLocks noGrp="1"/>
          </p:cNvGraphicFramePr>
          <p:nvPr>
            <p:extLst>
              <p:ext uri="{D42A27DB-BD31-4B8C-83A1-F6EECF244321}">
                <p14:modId xmlns:p14="http://schemas.microsoft.com/office/powerpoint/2010/main" val="3320007140"/>
              </p:ext>
            </p:extLst>
          </p:nvPr>
        </p:nvGraphicFramePr>
        <p:xfrm>
          <a:off x="419099" y="1707027"/>
          <a:ext cx="6515100" cy="4929942"/>
        </p:xfrm>
        <a:graphic>
          <a:graphicData uri="http://schemas.openxmlformats.org/drawingml/2006/table">
            <a:tbl>
              <a:tblPr firstRow="1" firstCol="1" bandRow="1">
                <a:tableStyleId>{5C22544A-7EE6-4342-B048-85BDC9FD1C3A}</a:tableStyleId>
              </a:tblPr>
              <a:tblGrid>
                <a:gridCol w="2171700">
                  <a:extLst>
                    <a:ext uri="{9D8B030D-6E8A-4147-A177-3AD203B41FA5}">
                      <a16:colId xmlns:a16="http://schemas.microsoft.com/office/drawing/2014/main" val="2962313304"/>
                    </a:ext>
                  </a:extLst>
                </a:gridCol>
                <a:gridCol w="2171700">
                  <a:extLst>
                    <a:ext uri="{9D8B030D-6E8A-4147-A177-3AD203B41FA5}">
                      <a16:colId xmlns:a16="http://schemas.microsoft.com/office/drawing/2014/main" val="3261792435"/>
                    </a:ext>
                  </a:extLst>
                </a:gridCol>
                <a:gridCol w="2171700">
                  <a:extLst>
                    <a:ext uri="{9D8B030D-6E8A-4147-A177-3AD203B41FA5}">
                      <a16:colId xmlns:a16="http://schemas.microsoft.com/office/drawing/2014/main" val="198479888"/>
                    </a:ext>
                  </a:extLst>
                </a:gridCol>
              </a:tblGrid>
              <a:tr h="404867">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Revenue Source</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Amount (£)</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Details</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60897255"/>
                  </a:ext>
                </a:extLst>
              </a:tr>
              <a:tr h="874940">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Ticket Sales</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£96,000</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800 attendees paying £120 each</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7191587"/>
                  </a:ext>
                </a:extLst>
              </a:tr>
              <a:tr h="874940">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Sponsorship</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£30,000</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Contributions from local councils and sponsors</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00247746"/>
                  </a:ext>
                </a:extLst>
              </a:tr>
              <a:tr h="874940">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Merchandising &amp; Exhibitor Fees</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dirty="0">
                          <a:effectLst/>
                          <a:latin typeface="Times New Roman" panose="02020603050405020304" pitchFamily="18" charset="0"/>
                          <a:cs typeface="Times New Roman" panose="02020603050405020304" pitchFamily="18" charset="0"/>
                        </a:rPr>
                        <a:t>£10,000</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Sales from event merchandise and exhibitor charges</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90704310"/>
                  </a:ext>
                </a:extLst>
              </a:tr>
              <a:tr h="404867">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Total Revenue</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£136,000</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pPr>
                      <a:endParaRPr lang="en-GB" sz="1600">
                        <a:effectLst/>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05374993"/>
                  </a:ext>
                </a:extLst>
              </a:tr>
              <a:tr h="874940">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Profit</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a:effectLst/>
                          <a:latin typeface="Times New Roman" panose="02020603050405020304" pitchFamily="18" charset="0"/>
                          <a:cs typeface="Times New Roman" panose="02020603050405020304" pitchFamily="18" charset="0"/>
                        </a:rPr>
                        <a:t>£21,000</a:t>
                      </a:r>
                      <a:endParaRPr lang="en-GB"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1800" dirty="0">
                          <a:effectLst/>
                          <a:latin typeface="Times New Roman" panose="02020603050405020304" pitchFamily="18" charset="0"/>
                          <a:cs typeface="Times New Roman" panose="02020603050405020304" pitchFamily="18" charset="0"/>
                        </a:rPr>
                        <a:t>Revenue minus estimated total costs</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62059641"/>
                  </a:ext>
                </a:extLst>
              </a:tr>
            </a:tbl>
          </a:graphicData>
        </a:graphic>
      </p:graphicFrame>
      <p:pic>
        <p:nvPicPr>
          <p:cNvPr id="9218" name="Picture 2" descr="What Is Revenue Based Financing and How It Works | SMFG India Credit">
            <a:extLst>
              <a:ext uri="{FF2B5EF4-FFF2-40B4-BE49-F238E27FC236}">
                <a16:creationId xmlns:a16="http://schemas.microsoft.com/office/drawing/2014/main" id="{BE35088B-3C08-0D1F-D6F9-21BBE847ABC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4243" y="-29076"/>
            <a:ext cx="4838701" cy="3589542"/>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a:extLst>
              <a:ext uri="{FF2B5EF4-FFF2-40B4-BE49-F238E27FC236}">
                <a16:creationId xmlns:a16="http://schemas.microsoft.com/office/drawing/2014/main" id="{FC42DDA5-5C0B-5229-1604-E48C5496CAF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34243" y="3541989"/>
            <a:ext cx="4838701" cy="3316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843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0C97D-9360-7D73-2407-9A2D8C7259EE}"/>
            </a:ext>
          </a:extLst>
        </p:cNvPr>
        <p:cNvGrpSpPr/>
        <p:nvPr/>
      </p:nvGrpSpPr>
      <p:grpSpPr>
        <a:xfrm>
          <a:off x="0" y="0"/>
          <a:ext cx="0" cy="0"/>
          <a:chOff x="0" y="0"/>
          <a:chExt cx="0" cy="0"/>
        </a:xfrm>
      </p:grpSpPr>
      <p:pic>
        <p:nvPicPr>
          <p:cNvPr id="10246" name="Picture 6" descr="ROI - Return on Investment - Terminology - Share Market">
            <a:extLst>
              <a:ext uri="{FF2B5EF4-FFF2-40B4-BE49-F238E27FC236}">
                <a16:creationId xmlns:a16="http://schemas.microsoft.com/office/drawing/2014/main" id="{6AB580B9-3D64-A5E8-99A3-B9A4407F11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95324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F784270-9358-A6E7-3F2A-DD72A14246EB}"/>
              </a:ext>
            </a:extLst>
          </p:cNvPr>
          <p:cNvSpPr>
            <a:spLocks noGrp="1"/>
          </p:cNvSpPr>
          <p:nvPr>
            <p:ph type="title"/>
          </p:nvPr>
        </p:nvSpPr>
        <p:spPr>
          <a:xfrm>
            <a:off x="452048" y="816438"/>
            <a:ext cx="6229351" cy="576922"/>
          </a:xfrm>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Strategic Value &amp; Sustainability</a:t>
            </a:r>
          </a:p>
        </p:txBody>
      </p:sp>
      <p:pic>
        <p:nvPicPr>
          <p:cNvPr id="8194" name="Picture 2" descr="How To Prepare A Financial Feasibility Study?">
            <a:extLst>
              <a:ext uri="{FF2B5EF4-FFF2-40B4-BE49-F238E27FC236}">
                <a16:creationId xmlns:a16="http://schemas.microsoft.com/office/drawing/2014/main" id="{ED909F2E-56D7-0451-07EF-9E1238806A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2048" y="0"/>
            <a:ext cx="4889951"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79E5B88-915F-C554-A1C4-A876562A30F7}"/>
              </a:ext>
            </a:extLst>
          </p:cNvPr>
          <p:cNvSpPr txBox="1">
            <a:spLocks/>
          </p:cNvSpPr>
          <p:nvPr/>
        </p:nvSpPr>
        <p:spPr>
          <a:xfrm>
            <a:off x="457201" y="2476500"/>
            <a:ext cx="6229350" cy="3565062"/>
          </a:xfrm>
          <a:prstGeom prst="rect">
            <a:avLst/>
          </a:prstGeom>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b">
            <a:normAutofit fontScale="975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342900" lvl="0" indent="-342900" algn="just">
              <a:lnSpc>
                <a:spcPct val="17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Supports Welsh Tourism Strategy 2020–25 and sustainable tourism development.</a:t>
            </a:r>
          </a:p>
          <a:p>
            <a:pPr marL="342900" lvl="0" indent="-342900" algn="just">
              <a:lnSpc>
                <a:spcPct val="17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Promotes the Welsh language and local sourcing for cultural preservation.</a:t>
            </a:r>
          </a:p>
          <a:p>
            <a:pPr marL="342900" lvl="0" indent="-342900" algn="just">
              <a:lnSpc>
                <a:spcPct val="17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Generates long-term ROI via media and influencer international outreach.</a:t>
            </a:r>
          </a:p>
        </p:txBody>
      </p:sp>
      <p:pic>
        <p:nvPicPr>
          <p:cNvPr id="10242" name="Picture 2" descr="Welsh Tourism Industry Protests Planned to Highlight Controversial Visitor  Levy on St David's Day">
            <a:extLst>
              <a:ext uri="{FF2B5EF4-FFF2-40B4-BE49-F238E27FC236}">
                <a16:creationId xmlns:a16="http://schemas.microsoft.com/office/drawing/2014/main" id="{67EE5C6B-467D-4C37-1655-869680D9C3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53250" y="0"/>
            <a:ext cx="523875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hould use of the Welsh language be promoted more in Wales? | YouGov">
            <a:extLst>
              <a:ext uri="{FF2B5EF4-FFF2-40B4-BE49-F238E27FC236}">
                <a16:creationId xmlns:a16="http://schemas.microsoft.com/office/drawing/2014/main" id="{CDF97EF2-7D89-0E0A-5383-47644646F6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53249" y="3810000"/>
            <a:ext cx="523875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862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8DB43-11AD-16C2-7EBE-20D90CD5686A}"/>
            </a:ext>
          </a:extLst>
        </p:cNvPr>
        <p:cNvGrpSpPr/>
        <p:nvPr/>
      </p:nvGrpSpPr>
      <p:grpSpPr>
        <a:xfrm>
          <a:off x="0" y="0"/>
          <a:ext cx="0" cy="0"/>
          <a:chOff x="0" y="0"/>
          <a:chExt cx="0" cy="0"/>
        </a:xfrm>
      </p:grpSpPr>
      <p:pic>
        <p:nvPicPr>
          <p:cNvPr id="11270" name="Picture 6" descr="Ministry of Finance amends the Contingency Fund of India rules">
            <a:extLst>
              <a:ext uri="{FF2B5EF4-FFF2-40B4-BE49-F238E27FC236}">
                <a16:creationId xmlns:a16="http://schemas.microsoft.com/office/drawing/2014/main" id="{AD6EF7BA-D174-2CA7-DC78-5E69A0321C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95324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41EE06F-89DB-619E-9869-C93C62D1A2EC}"/>
              </a:ext>
            </a:extLst>
          </p:cNvPr>
          <p:cNvSpPr>
            <a:spLocks noGrp="1"/>
          </p:cNvSpPr>
          <p:nvPr>
            <p:ph type="title"/>
          </p:nvPr>
        </p:nvSpPr>
        <p:spPr>
          <a:xfrm>
            <a:off x="452048" y="816438"/>
            <a:ext cx="6229351" cy="576922"/>
          </a:xfrm>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Challenges and Risk Mitigation</a:t>
            </a:r>
          </a:p>
        </p:txBody>
      </p:sp>
      <p:pic>
        <p:nvPicPr>
          <p:cNvPr id="8194" name="Picture 2" descr="How To Prepare A Financial Feasibility Study?">
            <a:extLst>
              <a:ext uri="{FF2B5EF4-FFF2-40B4-BE49-F238E27FC236}">
                <a16:creationId xmlns:a16="http://schemas.microsoft.com/office/drawing/2014/main" id="{B494CC5F-A173-DE0D-9EA3-78D2A45856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2048" y="0"/>
            <a:ext cx="4889951"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1F41FF3D-E56F-6749-5792-E654181F4465}"/>
              </a:ext>
            </a:extLst>
          </p:cNvPr>
          <p:cNvSpPr txBox="1">
            <a:spLocks/>
          </p:cNvSpPr>
          <p:nvPr/>
        </p:nvSpPr>
        <p:spPr>
          <a:xfrm>
            <a:off x="457201" y="2514600"/>
            <a:ext cx="6229350" cy="3829050"/>
          </a:xfrm>
          <a:prstGeom prst="rect">
            <a:avLst/>
          </a:prstGeom>
        </p:spPr>
        <p:style>
          <a:lnRef idx="1">
            <a:schemeClr val="accent1"/>
          </a:lnRef>
          <a:fillRef idx="3">
            <a:schemeClr val="accent1"/>
          </a:fillRef>
          <a:effectRef idx="2">
            <a:schemeClr val="accent1"/>
          </a:effectRef>
          <a:fontRef idx="minor">
            <a:schemeClr val="lt1"/>
          </a:fontRef>
        </p:style>
        <p:txBody>
          <a:bodyPr vert="horz" lIns="91440" tIns="45720" rIns="91440" bIns="45720" rtlCol="0" anchor="b">
            <a:normAutofit fontScale="90000" lnSpcReduction="1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marL="342900" lvl="0" indent="-342900" algn="just">
              <a:lnSpc>
                <a:spcPct val="20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Early ticket sales and marketing reduce attendance shortfall risks.</a:t>
            </a:r>
          </a:p>
          <a:p>
            <a:pPr marL="342900" lvl="0" indent="-342900" algn="just">
              <a:lnSpc>
                <a:spcPct val="20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Diversified materials tackle language and cultural barriers effectively.</a:t>
            </a:r>
          </a:p>
          <a:p>
            <a:pPr marL="342900" lvl="0" indent="-342900" algn="just">
              <a:lnSpc>
                <a:spcPct val="20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Tiered sponsorships and contingency funds manage budget and weather risks.</a:t>
            </a:r>
          </a:p>
        </p:txBody>
      </p:sp>
      <p:pic>
        <p:nvPicPr>
          <p:cNvPr id="10242" name="Picture 2" descr="Welsh Tourism Industry Protests Planned to Highlight Controversial Visitor  Levy on St David's Day">
            <a:extLst>
              <a:ext uri="{FF2B5EF4-FFF2-40B4-BE49-F238E27FC236}">
                <a16:creationId xmlns:a16="http://schemas.microsoft.com/office/drawing/2014/main" id="{B08D79A2-9F87-AC7A-CF68-B614A5989C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53250" y="0"/>
            <a:ext cx="523875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hould use of the Welsh language be promoted more in Wales? | YouGov">
            <a:extLst>
              <a:ext uri="{FF2B5EF4-FFF2-40B4-BE49-F238E27FC236}">
                <a16:creationId xmlns:a16="http://schemas.microsoft.com/office/drawing/2014/main" id="{C93212A7-A4B0-373B-7637-127D1FBEC6B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53249" y="3810000"/>
            <a:ext cx="5238750"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Risk Management in Marketing | Ranky">
            <a:extLst>
              <a:ext uri="{FF2B5EF4-FFF2-40B4-BE49-F238E27FC236}">
                <a16:creationId xmlns:a16="http://schemas.microsoft.com/office/drawing/2014/main" id="{7575BCF9-5F6D-C9C6-5EE1-4004F3FB47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53249" y="0"/>
            <a:ext cx="523875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836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D9839-3233-A7D5-C2EE-DD3B2E035883}"/>
            </a:ext>
          </a:extLst>
        </p:cNvPr>
        <p:cNvGrpSpPr/>
        <p:nvPr/>
      </p:nvGrpSpPr>
      <p:grpSpPr>
        <a:xfrm>
          <a:off x="0" y="0"/>
          <a:ext cx="0" cy="0"/>
          <a:chOff x="0" y="0"/>
          <a:chExt cx="0" cy="0"/>
        </a:xfrm>
      </p:grpSpPr>
      <p:pic>
        <p:nvPicPr>
          <p:cNvPr id="11270" name="Picture 6" descr="Ministry of Finance amends the Contingency Fund of India rules">
            <a:extLst>
              <a:ext uri="{FF2B5EF4-FFF2-40B4-BE49-F238E27FC236}">
                <a16:creationId xmlns:a16="http://schemas.microsoft.com/office/drawing/2014/main" id="{BDBF1D3A-8EFE-9CE8-1DFF-F272676E4B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695324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How to Write a Conclusion: Outline and Examples - EduBirdie.com">
            <a:extLst>
              <a:ext uri="{FF2B5EF4-FFF2-40B4-BE49-F238E27FC236}">
                <a16:creationId xmlns:a16="http://schemas.microsoft.com/office/drawing/2014/main" id="{0C3FD539-5BBB-0DEB-9D5C-AD18693889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695324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595A70-A27D-C4B6-2DB1-D78ACAE30173}"/>
              </a:ext>
            </a:extLst>
          </p:cNvPr>
          <p:cNvSpPr>
            <a:spLocks noGrp="1"/>
          </p:cNvSpPr>
          <p:nvPr>
            <p:ph type="title"/>
          </p:nvPr>
        </p:nvSpPr>
        <p:spPr>
          <a:xfrm>
            <a:off x="452048" y="816438"/>
            <a:ext cx="6229351" cy="576922"/>
          </a:xfrm>
        </p:spPr>
        <p:style>
          <a:lnRef idx="1">
            <a:schemeClr val="accent1"/>
          </a:lnRef>
          <a:fillRef idx="3">
            <a:schemeClr val="accent1"/>
          </a:fillRef>
          <a:effectRef idx="2">
            <a:schemeClr val="accent1"/>
          </a:effectRef>
          <a:fontRef idx="minor">
            <a:schemeClr val="lt1"/>
          </a:fontRef>
        </p:style>
        <p:txBody>
          <a:bodyPr anchor="b">
            <a:normAutofit fontScale="90000"/>
          </a:bodyPr>
          <a:lstStyle/>
          <a:p>
            <a:pPr algn="ctr">
              <a:lnSpc>
                <a:spcPct val="10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Conclusion &amp; Recommendations</a:t>
            </a:r>
          </a:p>
        </p:txBody>
      </p:sp>
      <p:pic>
        <p:nvPicPr>
          <p:cNvPr id="8194" name="Picture 2" descr="How To Prepare A Financial Feasibility Study?">
            <a:extLst>
              <a:ext uri="{FF2B5EF4-FFF2-40B4-BE49-F238E27FC236}">
                <a16:creationId xmlns:a16="http://schemas.microsoft.com/office/drawing/2014/main" id="{77A7FAF3-70F6-AAC8-B77B-E360FC6DDE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02048" y="0"/>
            <a:ext cx="4889951" cy="3810000"/>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Welsh Tourism Industry Protests Planned to Highlight Controversial Visitor  Levy on St David's Day">
            <a:extLst>
              <a:ext uri="{FF2B5EF4-FFF2-40B4-BE49-F238E27FC236}">
                <a16:creationId xmlns:a16="http://schemas.microsoft.com/office/drawing/2014/main" id="{A48E1B37-4B68-A181-C185-34678FBB44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53250" y="0"/>
            <a:ext cx="523875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hould use of the Welsh language be promoted more in Wales? | YouGov">
            <a:extLst>
              <a:ext uri="{FF2B5EF4-FFF2-40B4-BE49-F238E27FC236}">
                <a16:creationId xmlns:a16="http://schemas.microsoft.com/office/drawing/2014/main" id="{C0687A17-4841-ED37-E155-B366AA3DB4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53249" y="3810000"/>
            <a:ext cx="5238750" cy="304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3DAAA7C-F812-556B-5052-F2507181A7A7}"/>
              </a:ext>
            </a:extLst>
          </p:cNvPr>
          <p:cNvSpPr/>
          <p:nvPr/>
        </p:nvSpPr>
        <p:spPr>
          <a:xfrm>
            <a:off x="452048" y="2362200"/>
            <a:ext cx="6229351" cy="3886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endPar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event has strong value and aligns with the “</a:t>
            </a:r>
            <a:r>
              <a:rPr lang="en-GB" sz="24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Croeso</a:t>
            </a: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campaign goals.</a:t>
            </a:r>
          </a:p>
          <a:p>
            <a:pPr marL="342900" lvl="0" indent="-342900" algn="just">
              <a:lnSpc>
                <a:spcPct val="150000"/>
              </a:lnSpc>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It can build </a:t>
            </a:r>
            <a:r>
              <a:rPr lang="en-GB" sz="24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Wales’</a:t>
            </a: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MICE industry credibility and international appeal.</a:t>
            </a:r>
          </a:p>
          <a:p>
            <a:pPr marL="342900" lvl="0" indent="-342900" algn="just">
              <a:lnSpc>
                <a:spcPct val="150000"/>
              </a:lnSpc>
              <a:spcAft>
                <a:spcPts val="800"/>
              </a:spcAft>
              <a:buFont typeface="Symbol" panose="05050102010706020507" pitchFamily="18" charset="2"/>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Detailed planning and stakeholder engagement can ensure successful delivery.</a:t>
            </a:r>
          </a:p>
          <a:p>
            <a:pPr algn="ctr"/>
            <a:endParaRPr lang="en-GB" sz="2400" dirty="0"/>
          </a:p>
        </p:txBody>
      </p:sp>
      <p:pic>
        <p:nvPicPr>
          <p:cNvPr id="12292" name="Picture 4" descr="Croeso 2025 in association with Tomato Energy - Swansea">
            <a:extLst>
              <a:ext uri="{FF2B5EF4-FFF2-40B4-BE49-F238E27FC236}">
                <a16:creationId xmlns:a16="http://schemas.microsoft.com/office/drawing/2014/main" id="{86057B3F-3DD9-7DAD-FDBF-BE6E7F88EE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53248" y="0"/>
            <a:ext cx="5238752"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650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BC45ACA9-79F7-FD9A-7FA7-6B12759EFAB9}"/>
              </a:ext>
            </a:extLst>
          </p:cNvPr>
          <p:cNvSpPr>
            <a:spLocks noGrp="1"/>
          </p:cNvSpPr>
          <p:nvPr>
            <p:ph type="title"/>
          </p:nvPr>
        </p:nvSpPr>
        <p:spPr>
          <a:xfrm>
            <a:off x="0" y="0"/>
            <a:ext cx="12192000" cy="914399"/>
          </a:xfrm>
        </p:spPr>
        <p:txBody>
          <a:bodyPr anchor="ctr">
            <a:noAutofit/>
          </a:bodyPr>
          <a:lstStyle/>
          <a:p>
            <a:pPr algn="ctr">
              <a:lnSpc>
                <a:spcPct val="100000"/>
              </a:lnSpc>
            </a:pPr>
            <a:br>
              <a:rPr lang="en-IN"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N"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br>
              <a:rPr lang="en-IN"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3314" name="Picture 2" descr="The Ins and Outs of References and Ensuring You Get a Good One |  BCGSearch.com">
            <a:extLst>
              <a:ext uri="{FF2B5EF4-FFF2-40B4-BE49-F238E27FC236}">
                <a16:creationId xmlns:a16="http://schemas.microsoft.com/office/drawing/2014/main" id="{06B1A195-5B6D-BD2B-837C-2027FD5C6B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050"/>
            <a:ext cx="12192000"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4428DA0C-DAF9-B5AC-2ADF-65A36ACE8276}"/>
              </a:ext>
            </a:extLst>
          </p:cNvPr>
          <p:cNvSpPr/>
          <p:nvPr/>
        </p:nvSpPr>
        <p:spPr>
          <a:xfrm>
            <a:off x="304800" y="761997"/>
            <a:ext cx="11601450" cy="581025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228600" indent="-228600" algn="just">
              <a:lnSpc>
                <a:spcPct val="150000"/>
              </a:lnSpc>
              <a:spcAft>
                <a:spcPts val="800"/>
              </a:spcAft>
              <a:buFont typeface="+mj-lt"/>
              <a:buAutoNum type="arabicPeriod"/>
            </a:pPr>
            <a:endPar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Borchers, N.S. and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Enke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N., (2021). Managing strategic influencer communication: A systematic overview on emerging planning, organization, and controlling routines.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Public Relations Review</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47</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 p.102041.</a:t>
            </a:r>
          </a:p>
          <a:p>
            <a:pPr marL="228600" indent="-228600" algn="just">
              <a:lnSpc>
                <a:spcPct val="150000"/>
              </a:lnSpc>
              <a:spcAft>
                <a:spcPts val="800"/>
              </a:spcAft>
              <a:buFont typeface="+mj-lt"/>
              <a:buAutoNum type="arabicPeriod"/>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Bowdin</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G.A., Allen, J., Harris, R., Jago, L.,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O'toole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W. and McDonnell, I., (2023).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Events management</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Brodie, A., (2025).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England’s Lost Transport Heritage from the Air</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Liverpool University Press.</a:t>
            </a:r>
          </a:p>
          <a:p>
            <a:pPr marL="228600" indent="-228600" algn="just">
              <a:lnSpc>
                <a:spcPct val="150000"/>
              </a:lnSpc>
              <a:spcAft>
                <a:spcPts val="800"/>
              </a:spcAft>
              <a:buFont typeface="+mj-lt"/>
              <a:buAutoNum type="arabicPeriod"/>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Buccola</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V.S., (2023). Sponsor control: a new paradigm for corporate reorganization.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U. Chi. L. Rev.</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90</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p.1.</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Fox, D.,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Gouthro</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M.B.,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Morakabati</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Y. and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Brackstone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J., (2014).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Doing events research: From theory to practice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Getz, D. and Page, S.J., (2019).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Event studies: Theory, research and policy for planned events</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just">
              <a:lnSpc>
                <a:spcPct val="150000"/>
              </a:lnSpc>
              <a:spcAft>
                <a:spcPts val="800"/>
              </a:spcAft>
              <a:buFont typeface="+mj-lt"/>
              <a:buAutoNum type="arabicPeriod"/>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Gregorić</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 (2022). Post-Covid transformation of cultural tourism.</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Hudson, S. and Hudson, L., (2023).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Marketing for tourism, hospitality &amp; events: a global &amp; digital approach</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Sage Publications Limited.</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Meredith, J.R., Shafer, S.M. and Mantel Jr, S.J., (2017).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Project management: a strategic managerial approach</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John Wiley &amp; Sons.</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Nicholls, S., Organ, K. and Cummings, B., (2021). Planning for sustainable tourism development in Wales: an analysis of destination management plans.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Welsh Economic Review</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28</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pp.23-32.</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O'Toole, W., (2010).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Events feasibility and development</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Postma, A., Hartman, S. and Yeoman, I., (2024).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Scenario planning and tourism futures: Theory building, methodologies and case studies</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(Vol. 10). Channel View Publications.</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Rogers, T. and Wynn-Moylan, P., (2022).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Conferences and conventions: A global industry</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just">
              <a:lnSpc>
                <a:spcPct val="150000"/>
              </a:lnSpc>
              <a:spcAft>
                <a:spcPts val="800"/>
              </a:spcAft>
              <a:buFont typeface="+mj-lt"/>
              <a:buAutoNum type="arabicPeriod"/>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Smith, A., (2012).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Events and urban regeneration: The strategic use of events to revitalise cities</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Routledge.</a:t>
            </a:r>
          </a:p>
          <a:p>
            <a:pPr marL="228600" indent="-228600" algn="ctr">
              <a:lnSpc>
                <a:spcPct val="150000"/>
              </a:lnSpc>
              <a:buFont typeface="+mj-lt"/>
              <a:buAutoNum type="arabicPeriod"/>
            </a:pPr>
            <a:endParaRPr lang="en-GB" sz="1200" dirty="0">
              <a:solidFill>
                <a:schemeClr val="bg1"/>
              </a:solidFill>
            </a:endParaRPr>
          </a:p>
        </p:txBody>
      </p:sp>
    </p:spTree>
    <p:extLst>
      <p:ext uri="{BB962C8B-B14F-4D97-AF65-F5344CB8AC3E}">
        <p14:creationId xmlns:p14="http://schemas.microsoft.com/office/powerpoint/2010/main" val="2143073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2303</Words>
  <Application>Microsoft Office PowerPoint</Application>
  <PresentationFormat>Widescreen</PresentationFormat>
  <Paragraphs>142</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Symbol</vt:lpstr>
      <vt:lpstr>Times New Roman</vt:lpstr>
      <vt:lpstr>Office Theme</vt:lpstr>
      <vt:lpstr>Programme: International Hotel Management (BA) Module: International Meetings Management for the Hotel Industry Module Code: BMIH6007 Assignment Title: Assignment 1: Feasibility Plan for an International Meeting / Event  (Event Idea: CROESO GLOBAL SUMMIT: A Celebration of Welsh Culture and International Hospitality)  </vt:lpstr>
      <vt:lpstr>Introduction</vt:lpstr>
      <vt:lpstr>Event Content and Context</vt:lpstr>
      <vt:lpstr>Background and Rationale</vt:lpstr>
      <vt:lpstr>Target Market Analysis</vt:lpstr>
      <vt:lpstr>Market &amp; Competitive Analysis</vt:lpstr>
      <vt:lpstr>Venue &amp; Operational Factors</vt:lpstr>
      <vt:lpstr>Resources &amp; Logistics</vt:lpstr>
      <vt:lpstr>Financial Feasibility – Costing</vt:lpstr>
      <vt:lpstr>Financial Feasibility – Revenue &amp; Funding</vt:lpstr>
      <vt:lpstr>Strategic Value &amp; Sustainability</vt:lpstr>
      <vt:lpstr>Challenges and Risk Mitigation</vt:lpstr>
      <vt:lpstr>Conclusion &amp; Recommendations</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2025-05-20T16:32:35Z</dcterms:created>
  <dcterms:modified xsi:type="dcterms:W3CDTF">2025-05-20T16:32:40Z</dcterms:modified>
</cp:coreProperties>
</file>