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8" r:id="rId1"/>
    <p:sldMasterId id="2147483691" r:id="rId2"/>
  </p:sldMasterIdLst>
  <p:notesMasterIdLst>
    <p:notesMasterId r:id="rId28"/>
  </p:notesMasterIdLst>
  <p:sldIdLst>
    <p:sldId id="368" r:id="rId3"/>
    <p:sldId id="380" r:id="rId4"/>
    <p:sldId id="381" r:id="rId5"/>
    <p:sldId id="382" r:id="rId6"/>
    <p:sldId id="383" r:id="rId7"/>
    <p:sldId id="384" r:id="rId8"/>
    <p:sldId id="385" r:id="rId9"/>
    <p:sldId id="386" r:id="rId10"/>
    <p:sldId id="387" r:id="rId11"/>
    <p:sldId id="388" r:id="rId12"/>
    <p:sldId id="389" r:id="rId13"/>
    <p:sldId id="391" r:id="rId14"/>
    <p:sldId id="392" r:id="rId15"/>
    <p:sldId id="393" r:id="rId16"/>
    <p:sldId id="394" r:id="rId17"/>
    <p:sldId id="395" r:id="rId18"/>
    <p:sldId id="396" r:id="rId19"/>
    <p:sldId id="397" r:id="rId20"/>
    <p:sldId id="398" r:id="rId21"/>
    <p:sldId id="399" r:id="rId22"/>
    <p:sldId id="400" r:id="rId23"/>
    <p:sldId id="401" r:id="rId24"/>
    <p:sldId id="402" r:id="rId25"/>
    <p:sldId id="403" r:id="rId26"/>
    <p:sldId id="404" r:id="rId27"/>
  </p:sldIdLst>
  <p:sldSz cx="9144000" cy="6858000" type="screen4x3"/>
  <p:notesSz cx="6858000" cy="9144000"/>
  <p:defaultTextStyle>
    <a:defPPr>
      <a:defRPr lang="cy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58" autoAdjust="0"/>
    <p:restoredTop sz="49941" autoAdjust="0"/>
  </p:normalViewPr>
  <p:slideViewPr>
    <p:cSldViewPr>
      <p:cViewPr varScale="1">
        <p:scale>
          <a:sx n="57" d="100"/>
          <a:sy n="57" d="100"/>
        </p:scale>
        <p:origin x="318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E4ECF3-D542-4D3F-A3A3-2E6E98A7C9FE}" type="datetimeFigureOut">
              <a:rPr lang="en-GB" smtClean="0"/>
              <a:t>16/10/2023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1E105F-8527-4319-AD10-2196F5B20A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64966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y-GB" altLang="cy-GB" dirty="0" err="1"/>
              <a:t>Notes</a:t>
            </a:r>
            <a:r>
              <a:rPr lang="cy-GB" altLang="cy-GB" baseline="0" dirty="0"/>
              <a:t> for </a:t>
            </a:r>
            <a:r>
              <a:rPr lang="cy-GB" altLang="cy-GB" baseline="0" dirty="0" err="1"/>
              <a:t>Module</a:t>
            </a:r>
            <a:r>
              <a:rPr lang="cy-GB" altLang="cy-GB" baseline="0" dirty="0"/>
              <a:t> Team:</a:t>
            </a:r>
          </a:p>
          <a:p>
            <a:endParaRPr lang="cy-GB" altLang="cy-GB" baseline="0" dirty="0"/>
          </a:p>
          <a:p>
            <a:r>
              <a:rPr lang="cy-GB" altLang="cy-GB" baseline="0" dirty="0"/>
              <a:t>You can </a:t>
            </a:r>
            <a:r>
              <a:rPr lang="cy-GB" altLang="cy-GB" baseline="0" dirty="0" err="1"/>
              <a:t>open</a:t>
            </a:r>
            <a:r>
              <a:rPr lang="cy-GB" altLang="cy-GB" baseline="0" dirty="0"/>
              <a:t> the </a:t>
            </a:r>
            <a:r>
              <a:rPr lang="cy-GB" altLang="cy-GB" baseline="0" dirty="0" err="1"/>
              <a:t>module</a:t>
            </a:r>
            <a:r>
              <a:rPr lang="cy-GB" altLang="cy-GB" baseline="0" dirty="0"/>
              <a:t> </a:t>
            </a:r>
            <a:r>
              <a:rPr lang="cy-GB" altLang="cy-GB" baseline="0" dirty="0" err="1"/>
              <a:t>handbook</a:t>
            </a:r>
            <a:r>
              <a:rPr lang="cy-GB" altLang="cy-GB" baseline="0" dirty="0"/>
              <a:t> on the </a:t>
            </a:r>
            <a:r>
              <a:rPr lang="cy-GB" altLang="cy-GB" baseline="0" dirty="0" err="1"/>
              <a:t>whiteboard</a:t>
            </a:r>
            <a:r>
              <a:rPr lang="cy-GB" altLang="cy-GB" baseline="0" dirty="0"/>
              <a:t> and go </a:t>
            </a:r>
            <a:r>
              <a:rPr lang="cy-GB" altLang="cy-GB" baseline="0" dirty="0" err="1"/>
              <a:t>over</a:t>
            </a:r>
            <a:r>
              <a:rPr lang="cy-GB" altLang="cy-GB" baseline="0" dirty="0"/>
              <a:t> </a:t>
            </a:r>
            <a:r>
              <a:rPr lang="cy-GB" altLang="cy-GB" baseline="0" dirty="0" err="1"/>
              <a:t>details</a:t>
            </a:r>
            <a:r>
              <a:rPr lang="cy-GB" altLang="cy-GB" baseline="0" dirty="0"/>
              <a:t>, </a:t>
            </a:r>
            <a:r>
              <a:rPr lang="cy-GB" altLang="cy-GB" baseline="0" dirty="0" err="1"/>
              <a:t>such</a:t>
            </a:r>
            <a:r>
              <a:rPr lang="cy-GB" altLang="cy-GB" baseline="0" dirty="0"/>
              <a:t> as:</a:t>
            </a:r>
          </a:p>
          <a:p>
            <a:endParaRPr lang="cy-GB" altLang="cy-GB" baseline="0" dirty="0"/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cy-GB" altLang="cy-GB" baseline="0" dirty="0"/>
              <a:t>Staff </a:t>
            </a:r>
            <a:r>
              <a:rPr lang="cy-GB" altLang="cy-GB" baseline="0" dirty="0" err="1"/>
              <a:t>details</a:t>
            </a:r>
            <a:r>
              <a:rPr lang="cy-GB" altLang="cy-GB" baseline="0" dirty="0"/>
              <a:t> – </a:t>
            </a:r>
            <a:r>
              <a:rPr lang="cy-GB" altLang="cy-GB" baseline="0" dirty="0" err="1"/>
              <a:t>explain</a:t>
            </a:r>
            <a:r>
              <a:rPr lang="cy-GB" altLang="cy-GB" baseline="0" dirty="0"/>
              <a:t> </a:t>
            </a:r>
            <a:r>
              <a:rPr lang="cy-GB" altLang="cy-GB" baseline="0" dirty="0" err="1"/>
              <a:t>that</a:t>
            </a:r>
            <a:r>
              <a:rPr lang="cy-GB" altLang="cy-GB" baseline="0" dirty="0"/>
              <a:t> </a:t>
            </a:r>
            <a:r>
              <a:rPr lang="cy-GB" altLang="cy-GB" baseline="0" dirty="0" err="1"/>
              <a:t>they</a:t>
            </a:r>
            <a:r>
              <a:rPr lang="cy-GB" altLang="cy-GB" baseline="0" dirty="0"/>
              <a:t> </a:t>
            </a:r>
            <a:r>
              <a:rPr lang="cy-GB" altLang="cy-GB" baseline="0" dirty="0" err="1"/>
              <a:t>have</a:t>
            </a:r>
            <a:r>
              <a:rPr lang="cy-GB" altLang="cy-GB" baseline="0" dirty="0"/>
              <a:t> to e-</a:t>
            </a:r>
            <a:r>
              <a:rPr lang="cy-GB" altLang="cy-GB" baseline="0" dirty="0" err="1"/>
              <a:t>mail</a:t>
            </a:r>
            <a:r>
              <a:rPr lang="cy-GB" altLang="cy-GB" baseline="0" dirty="0"/>
              <a:t> </a:t>
            </a:r>
            <a:r>
              <a:rPr lang="cy-GB" altLang="cy-GB" baseline="0" dirty="0" err="1"/>
              <a:t>their</a:t>
            </a:r>
            <a:r>
              <a:rPr lang="cy-GB" altLang="cy-GB" baseline="0" dirty="0"/>
              <a:t> </a:t>
            </a:r>
            <a:r>
              <a:rPr lang="cy-GB" altLang="cy-GB" baseline="0" dirty="0" err="1"/>
              <a:t>lecturer</a:t>
            </a:r>
            <a:r>
              <a:rPr lang="cy-GB" altLang="cy-GB" baseline="0" dirty="0"/>
              <a:t> </a:t>
            </a:r>
            <a:r>
              <a:rPr lang="cy-GB" altLang="cy-GB" baseline="0" dirty="0" err="1"/>
              <a:t>if</a:t>
            </a:r>
            <a:r>
              <a:rPr lang="cy-GB" altLang="cy-GB" baseline="0" dirty="0"/>
              <a:t> </a:t>
            </a:r>
            <a:r>
              <a:rPr lang="cy-GB" altLang="cy-GB" baseline="0" dirty="0" err="1"/>
              <a:t>absent</a:t>
            </a:r>
            <a:endParaRPr lang="cy-GB" altLang="cy-GB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y-GB" altLang="cy-GB" baseline="0" dirty="0" err="1"/>
              <a:t>Assessment</a:t>
            </a:r>
            <a:r>
              <a:rPr lang="cy-GB" altLang="cy-GB" baseline="0" dirty="0"/>
              <a:t> – </a:t>
            </a:r>
            <a:r>
              <a:rPr lang="cy-GB" altLang="cy-GB" baseline="0" dirty="0" err="1"/>
              <a:t>Panopto</a:t>
            </a:r>
            <a:r>
              <a:rPr lang="cy-GB" altLang="cy-GB" baseline="0" dirty="0"/>
              <a:t> </a:t>
            </a:r>
            <a:r>
              <a:rPr lang="cy-GB" altLang="cy-GB" baseline="0" dirty="0" err="1"/>
              <a:t>guidance</a:t>
            </a:r>
            <a:r>
              <a:rPr lang="cy-GB" altLang="cy-GB" baseline="0" dirty="0"/>
              <a:t> can </a:t>
            </a:r>
            <a:r>
              <a:rPr lang="cy-GB" altLang="cy-GB" baseline="0" dirty="0" err="1"/>
              <a:t>either</a:t>
            </a:r>
            <a:r>
              <a:rPr lang="cy-GB" altLang="cy-GB" baseline="0" dirty="0"/>
              <a:t> be </a:t>
            </a:r>
            <a:r>
              <a:rPr lang="cy-GB" altLang="cy-GB" baseline="0" dirty="0" err="1"/>
              <a:t>watched</a:t>
            </a:r>
            <a:r>
              <a:rPr lang="cy-GB" altLang="cy-GB" baseline="0" dirty="0"/>
              <a:t> </a:t>
            </a:r>
            <a:r>
              <a:rPr lang="cy-GB" altLang="cy-GB" baseline="0" dirty="0" err="1"/>
              <a:t>in</a:t>
            </a:r>
            <a:r>
              <a:rPr lang="cy-GB" altLang="cy-GB" baseline="0" dirty="0"/>
              <a:t> </a:t>
            </a:r>
            <a:r>
              <a:rPr lang="cy-GB" altLang="cy-GB" baseline="0" dirty="0" err="1"/>
              <a:t>their</a:t>
            </a:r>
            <a:r>
              <a:rPr lang="cy-GB" altLang="cy-GB" baseline="0" dirty="0"/>
              <a:t> </a:t>
            </a:r>
            <a:r>
              <a:rPr lang="cy-GB" altLang="cy-GB" baseline="0" dirty="0" err="1"/>
              <a:t>own</a:t>
            </a:r>
            <a:r>
              <a:rPr lang="cy-GB" altLang="cy-GB" baseline="0" dirty="0"/>
              <a:t> </a:t>
            </a:r>
            <a:r>
              <a:rPr lang="cy-GB" altLang="cy-GB" baseline="0" dirty="0" err="1"/>
              <a:t>time</a:t>
            </a:r>
            <a:r>
              <a:rPr lang="cy-GB" altLang="cy-GB" baseline="0" dirty="0"/>
              <a:t> or </a:t>
            </a:r>
            <a:r>
              <a:rPr lang="cy-GB" altLang="cy-GB" baseline="0" dirty="0" err="1"/>
              <a:t>in</a:t>
            </a:r>
            <a:r>
              <a:rPr lang="cy-GB" altLang="cy-GB" baseline="0" dirty="0"/>
              <a:t> </a:t>
            </a:r>
            <a:r>
              <a:rPr lang="cy-GB" altLang="cy-GB" baseline="0" dirty="0" err="1"/>
              <a:t>lectures</a:t>
            </a:r>
            <a:r>
              <a:rPr lang="cy-GB" altLang="cy-GB" baseline="0" dirty="0"/>
              <a:t> (</a:t>
            </a:r>
            <a:r>
              <a:rPr lang="cy-GB" altLang="cy-GB" baseline="0" dirty="0" err="1"/>
              <a:t>sometimes</a:t>
            </a:r>
            <a:r>
              <a:rPr lang="cy-GB" altLang="cy-GB" baseline="0" dirty="0"/>
              <a:t> it </a:t>
            </a:r>
            <a:r>
              <a:rPr lang="cy-GB" altLang="cy-GB" baseline="0" dirty="0" err="1"/>
              <a:t>helps</a:t>
            </a:r>
            <a:r>
              <a:rPr lang="cy-GB" altLang="cy-GB" baseline="0" dirty="0"/>
              <a:t> to </a:t>
            </a:r>
            <a:r>
              <a:rPr lang="cy-GB" altLang="cy-GB" baseline="0" dirty="0" err="1"/>
              <a:t>listen</a:t>
            </a:r>
            <a:r>
              <a:rPr lang="cy-GB" altLang="cy-GB" baseline="0" dirty="0"/>
              <a:t> to the </a:t>
            </a:r>
            <a:r>
              <a:rPr lang="cy-GB" altLang="cy-GB" baseline="0" dirty="0" err="1"/>
              <a:t>guidance</a:t>
            </a:r>
            <a:r>
              <a:rPr lang="cy-GB" altLang="cy-GB" baseline="0" dirty="0"/>
              <a:t> </a:t>
            </a:r>
            <a:r>
              <a:rPr lang="cy-GB" altLang="cy-GB" baseline="0" dirty="0" err="1"/>
              <a:t>together</a:t>
            </a:r>
            <a:r>
              <a:rPr lang="cy-GB" altLang="cy-GB" baseline="0" dirty="0"/>
              <a:t>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y-GB" altLang="cy-GB" baseline="0" dirty="0" err="1"/>
              <a:t>Leganto</a:t>
            </a:r>
            <a:r>
              <a:rPr lang="cy-GB" altLang="cy-GB" baseline="0" dirty="0"/>
              <a:t> – </a:t>
            </a:r>
            <a:r>
              <a:rPr lang="cy-GB" altLang="cy-GB" baseline="0" dirty="0" err="1"/>
              <a:t>show</a:t>
            </a:r>
            <a:r>
              <a:rPr lang="cy-GB" altLang="cy-GB" baseline="0" dirty="0"/>
              <a:t> </a:t>
            </a:r>
            <a:r>
              <a:rPr lang="cy-GB" altLang="cy-GB" baseline="0" dirty="0" err="1"/>
              <a:t>where</a:t>
            </a:r>
            <a:r>
              <a:rPr lang="cy-GB" altLang="cy-GB" baseline="0" dirty="0"/>
              <a:t> the </a:t>
            </a:r>
            <a:r>
              <a:rPr lang="cy-GB" altLang="cy-GB" baseline="0" dirty="0" err="1"/>
              <a:t>online</a:t>
            </a:r>
            <a:r>
              <a:rPr lang="cy-GB" altLang="cy-GB" baseline="0" dirty="0"/>
              <a:t> </a:t>
            </a:r>
            <a:r>
              <a:rPr lang="cy-GB" altLang="cy-GB" baseline="0" dirty="0" err="1"/>
              <a:t>reading</a:t>
            </a:r>
            <a:r>
              <a:rPr lang="cy-GB" altLang="cy-GB" baseline="0" dirty="0"/>
              <a:t> </a:t>
            </a:r>
            <a:r>
              <a:rPr lang="cy-GB" altLang="cy-GB" baseline="0" dirty="0" err="1"/>
              <a:t>list</a:t>
            </a:r>
            <a:r>
              <a:rPr lang="cy-GB" altLang="cy-GB" baseline="0" dirty="0"/>
              <a:t> 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y-GB" altLang="cy-GB" baseline="0" dirty="0" err="1"/>
              <a:t>Additional</a:t>
            </a:r>
            <a:r>
              <a:rPr lang="cy-GB" altLang="cy-GB" baseline="0" dirty="0"/>
              <a:t> </a:t>
            </a:r>
            <a:r>
              <a:rPr lang="cy-GB" altLang="cy-GB" baseline="0" dirty="0" err="1"/>
              <a:t>reading</a:t>
            </a:r>
            <a:endParaRPr lang="cy-GB" altLang="cy-GB" baseline="0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5FFDD11-B3EC-214B-B984-1798BFAD033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51399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y-GB" altLang="cy-GB" dirty="0"/>
          </a:p>
        </p:txBody>
      </p:sp>
    </p:spTree>
    <p:extLst>
      <p:ext uri="{BB962C8B-B14F-4D97-AF65-F5344CB8AC3E}">
        <p14:creationId xmlns:p14="http://schemas.microsoft.com/office/powerpoint/2010/main" val="13495523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y-GB" altLang="cy-GB" dirty="0"/>
          </a:p>
        </p:txBody>
      </p:sp>
    </p:spTree>
    <p:extLst>
      <p:ext uri="{BB962C8B-B14F-4D97-AF65-F5344CB8AC3E}">
        <p14:creationId xmlns:p14="http://schemas.microsoft.com/office/powerpoint/2010/main" val="34100238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y-GB" altLang="cy-GB" dirty="0"/>
          </a:p>
        </p:txBody>
      </p:sp>
    </p:spTree>
    <p:extLst>
      <p:ext uri="{BB962C8B-B14F-4D97-AF65-F5344CB8AC3E}">
        <p14:creationId xmlns:p14="http://schemas.microsoft.com/office/powerpoint/2010/main" val="6110777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y-GB" altLang="cy-GB" dirty="0"/>
          </a:p>
        </p:txBody>
      </p:sp>
    </p:spTree>
    <p:extLst>
      <p:ext uri="{BB962C8B-B14F-4D97-AF65-F5344CB8AC3E}">
        <p14:creationId xmlns:p14="http://schemas.microsoft.com/office/powerpoint/2010/main" val="24480315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y-GB" altLang="cy-GB" dirty="0"/>
          </a:p>
        </p:txBody>
      </p:sp>
    </p:spTree>
    <p:extLst>
      <p:ext uri="{BB962C8B-B14F-4D97-AF65-F5344CB8AC3E}">
        <p14:creationId xmlns:p14="http://schemas.microsoft.com/office/powerpoint/2010/main" val="26205007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y-GB" altLang="cy-GB" dirty="0"/>
          </a:p>
        </p:txBody>
      </p:sp>
    </p:spTree>
    <p:extLst>
      <p:ext uri="{BB962C8B-B14F-4D97-AF65-F5344CB8AC3E}">
        <p14:creationId xmlns:p14="http://schemas.microsoft.com/office/powerpoint/2010/main" val="35972847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y-GB" altLang="cy-GB" dirty="0"/>
          </a:p>
        </p:txBody>
      </p:sp>
    </p:spTree>
    <p:extLst>
      <p:ext uri="{BB962C8B-B14F-4D97-AF65-F5344CB8AC3E}">
        <p14:creationId xmlns:p14="http://schemas.microsoft.com/office/powerpoint/2010/main" val="19964004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y-GB" altLang="cy-GB" dirty="0"/>
          </a:p>
        </p:txBody>
      </p:sp>
    </p:spTree>
    <p:extLst>
      <p:ext uri="{BB962C8B-B14F-4D97-AF65-F5344CB8AC3E}">
        <p14:creationId xmlns:p14="http://schemas.microsoft.com/office/powerpoint/2010/main" val="33000959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y-GB" altLang="cy-GB" dirty="0"/>
          </a:p>
        </p:txBody>
      </p:sp>
    </p:spTree>
    <p:extLst>
      <p:ext uri="{BB962C8B-B14F-4D97-AF65-F5344CB8AC3E}">
        <p14:creationId xmlns:p14="http://schemas.microsoft.com/office/powerpoint/2010/main" val="16321989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y-GB" altLang="cy-GB" dirty="0"/>
          </a:p>
        </p:txBody>
      </p:sp>
    </p:spTree>
    <p:extLst>
      <p:ext uri="{BB962C8B-B14F-4D97-AF65-F5344CB8AC3E}">
        <p14:creationId xmlns:p14="http://schemas.microsoft.com/office/powerpoint/2010/main" val="35977612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y-GB" altLang="cy-GB" dirty="0"/>
          </a:p>
        </p:txBody>
      </p:sp>
    </p:spTree>
    <p:extLst>
      <p:ext uri="{BB962C8B-B14F-4D97-AF65-F5344CB8AC3E}">
        <p14:creationId xmlns:p14="http://schemas.microsoft.com/office/powerpoint/2010/main" val="140954511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y-GB" altLang="cy-GB" dirty="0"/>
          </a:p>
        </p:txBody>
      </p:sp>
    </p:spTree>
    <p:extLst>
      <p:ext uri="{BB962C8B-B14F-4D97-AF65-F5344CB8AC3E}">
        <p14:creationId xmlns:p14="http://schemas.microsoft.com/office/powerpoint/2010/main" val="295387886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y-GB" altLang="cy-GB" dirty="0"/>
          </a:p>
        </p:txBody>
      </p:sp>
    </p:spTree>
    <p:extLst>
      <p:ext uri="{BB962C8B-B14F-4D97-AF65-F5344CB8AC3E}">
        <p14:creationId xmlns:p14="http://schemas.microsoft.com/office/powerpoint/2010/main" val="228610857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y-GB" altLang="cy-GB" dirty="0"/>
          </a:p>
        </p:txBody>
      </p:sp>
    </p:spTree>
    <p:extLst>
      <p:ext uri="{BB962C8B-B14F-4D97-AF65-F5344CB8AC3E}">
        <p14:creationId xmlns:p14="http://schemas.microsoft.com/office/powerpoint/2010/main" val="151087394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4502D7E-44A0-4F6E-B3E2-6D08B9FFA326}" type="slidenum">
              <a:rPr kumimoji="0" lang="en-GB" altLang="cy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altLang="cy-GB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171746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831127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</a:endParaRPr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F8C569E7-322E-4507-9BEE-D94CE7B73F25}" type="slidenum">
              <a:rPr lang="cy-GB" altLang="en-US" sz="1200" smtClean="0">
                <a:latin typeface="Arial" panose="020B0604020202020204" pitchFamily="34" charset="0"/>
              </a:rPr>
              <a:pPr/>
              <a:t>23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987858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4502D7E-44A0-4F6E-B3E2-6D08B9FFA326}" type="slidenum">
              <a:rPr kumimoji="0" lang="en-GB" altLang="cy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altLang="cy-GB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6961100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4502D7E-44A0-4F6E-B3E2-6D08B9FFA326}" type="slidenum">
              <a:rPr kumimoji="0" lang="en-GB" altLang="cy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GB" altLang="cy-GB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742991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BF0BA9FB-2FDB-7E46-981B-3CC0ADD4E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8058149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4848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9F52B34-1263-5340-99D2-7468DF6FDF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60C76CE-A814-A147-9C0B-27514F28EA5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29163" y="1516008"/>
            <a:ext cx="3870325" cy="3608442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5688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58730-AE93-FF0E-710A-F58BDEA4B5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C8CAC4-FE14-692D-39DD-E8D37A7D6F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22683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2592FF-730A-3ACC-F2C1-FD23CD86FD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D8554D-302E-6091-A417-1F656929E8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364089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22109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FDA8D8-3E08-E825-EEC7-DA6D9D83E5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8770BF-58AF-3C36-FB4C-29139C11C4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380986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631763-20BB-AD5E-505E-1B10D5D9BD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380986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983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ABAB3A-AB48-2E71-E045-5905840D90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D3FA62-806F-8FBE-B4E4-05253FC077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B42DAB3-9F42-9E68-2677-7F1BCD9DBC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08071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D676026-1C42-780C-0DA1-36F0677FB4C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1FD8196-3603-CBCC-3637-B437E1B8CB5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08071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4205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32A9CC-E3FD-E6D5-35FF-D4EBDDABB6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F3A581-13D0-8570-8E69-9821B85D70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457201"/>
            <a:ext cx="4629150" cy="54038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F2BCBE-6ED5-3286-7E74-9AE28B2A2E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118815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D3CEE0-7BAA-340E-518E-5EC828F3BB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2AE6492-A546-CC16-D9B7-B3125889A40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457199"/>
            <a:ext cx="4629150" cy="540385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A98CA9-D03F-6D93-BD5E-2BAE75F099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996275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5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5" Type="http://schemas.openxmlformats.org/officeDocument/2006/relationships/slideLayout" Target="../slideLayouts/slideLayout7.xml"/><Relationship Id="rId4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white text&#10;&#10;Description automatically generated with medium confidence">
            <a:extLst>
              <a:ext uri="{FF2B5EF4-FFF2-40B4-BE49-F238E27FC236}">
                <a16:creationId xmlns:a16="http://schemas.microsoft.com/office/drawing/2014/main" id="{94D6A193-B301-6B6C-B400-4D5D66BB3411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701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0D12B95-E5E9-0A88-2236-8231CA4F88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E218A4-832E-EF8D-0DFA-D359DCE4D9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58DF01-6422-7867-AD66-61635F4058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55CD24-C473-2E4F-9AE6-964E15D7F65F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7AB7A4-DB46-D777-91C4-92DB57F614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AD2823-7223-BDB7-2635-F1184CC9FD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302E44-E074-904B-9870-14DEF89A79B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picture containing text, screenshot, businesscard, design&#10;&#10;Description automatically generated">
            <a:extLst>
              <a:ext uri="{FF2B5EF4-FFF2-40B4-BE49-F238E27FC236}">
                <a16:creationId xmlns:a16="http://schemas.microsoft.com/office/drawing/2014/main" id="{22DAAF22-B42F-17F3-6C35-7E6E3C1B7110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5085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mailto:ITServiceDesk@uwtsd.ac.uk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Relationship Id="rId4" Type="http://schemas.openxmlformats.org/officeDocument/2006/relationships/hyperlink" Target="mailto:moodle@uwtsd.ac.uk" TargetMode="Externa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7E06FFB-A1DB-B9D6-C19A-B6F200C6B8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2455" y="1385456"/>
            <a:ext cx="4022117" cy="3738338"/>
          </a:xfrm>
        </p:spPr>
        <p:txBody>
          <a:bodyPr/>
          <a:lstStyle/>
          <a:p>
            <a:r>
              <a:rPr lang="en-GB" sz="3600" b="1" dirty="0"/>
              <a:t>ECEY4004C </a:t>
            </a:r>
            <a:br>
              <a:rPr lang="en-GB" sz="3600" dirty="0"/>
            </a:br>
            <a:r>
              <a:rPr lang="en-GB" sz="3600" dirty="0" err="1"/>
              <a:t>Amlieithwydd</a:t>
            </a:r>
            <a:r>
              <a:rPr lang="en-GB" sz="3600" dirty="0"/>
              <a:t>, </a:t>
            </a:r>
            <a:r>
              <a:rPr lang="en-GB" sz="3600" dirty="0" err="1"/>
              <a:t>aml-feddwl</a:t>
            </a:r>
            <a:br>
              <a:rPr lang="en-GB" sz="3600" dirty="0"/>
            </a:br>
            <a:br>
              <a:rPr lang="en-GB" sz="3600" dirty="0"/>
            </a:br>
            <a:br>
              <a:rPr lang="en-GB" sz="3600" dirty="0"/>
            </a:br>
            <a:r>
              <a:rPr lang="en-GB" sz="3600" dirty="0" err="1"/>
              <a:t>Cyflwyniad</a:t>
            </a:r>
            <a:r>
              <a:rPr lang="en-GB" sz="3600" dirty="0"/>
              <a:t> </a:t>
            </a:r>
            <a:r>
              <a:rPr lang="en-GB" sz="3600" dirty="0" err="1"/>
              <a:t>i’r</a:t>
            </a:r>
            <a:r>
              <a:rPr lang="en-GB" sz="3600" dirty="0"/>
              <a:t> </a:t>
            </a:r>
            <a:r>
              <a:rPr lang="en-GB" sz="3600" dirty="0" err="1"/>
              <a:t>aseiniad</a:t>
            </a:r>
            <a:br>
              <a:rPr lang="en-GB" sz="4400" dirty="0"/>
            </a:br>
            <a:br>
              <a:rPr lang="en-GB" sz="4400" dirty="0"/>
            </a:br>
            <a:br>
              <a:rPr lang="en-GB" sz="4400" dirty="0"/>
            </a:br>
            <a:endParaRPr lang="en-GB" sz="4400" i="1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ADC0A30-BE25-DB7F-6367-EEDD0CD0738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391891" y="1385455"/>
            <a:ext cx="4509654" cy="3738995"/>
          </a:xfrm>
        </p:spPr>
        <p:txBody>
          <a:bodyPr/>
          <a:lstStyle/>
          <a:p>
            <a:pPr marL="0" lvl="0" indent="0" eaLnBrk="0" fontAlgn="base" hangingPunct="0">
              <a:spcAft>
                <a:spcPct val="0"/>
              </a:spcAft>
              <a:buNone/>
              <a:defRPr/>
            </a:pPr>
            <a:r>
              <a:rPr lang="en-GB" sz="3600" b="1" kern="0" dirty="0">
                <a:solidFill>
                  <a:schemeClr val="accent4">
                    <a:lumMod val="20000"/>
                    <a:lumOff val="80000"/>
                  </a:schemeClr>
                </a:solidFill>
                <a:latin typeface="Arial" panose="020B0604020202020204" pitchFamily="34" charset="0"/>
                <a:ea typeface="ＭＳ Ｐゴシック" charset="-128"/>
              </a:rPr>
              <a:t>ECEY4004 </a:t>
            </a:r>
            <a:r>
              <a:rPr lang="en-GB" sz="3600" kern="0" dirty="0">
                <a:solidFill>
                  <a:schemeClr val="accent4">
                    <a:lumMod val="20000"/>
                    <a:lumOff val="80000"/>
                  </a:schemeClr>
                </a:solidFill>
                <a:latin typeface="Arial" panose="020B0604020202020204" pitchFamily="34" charset="0"/>
                <a:ea typeface="ＭＳ Ｐゴシック" charset="-128"/>
              </a:rPr>
              <a:t>Multilingualism, multi-thinking</a:t>
            </a:r>
            <a:endParaRPr lang="en-GB" sz="3600" b="1" kern="0" dirty="0">
              <a:solidFill>
                <a:schemeClr val="accent4">
                  <a:lumMod val="20000"/>
                  <a:lumOff val="80000"/>
                </a:schemeClr>
              </a:solidFill>
              <a:latin typeface="Arial" panose="020B0604020202020204" pitchFamily="34" charset="0"/>
              <a:ea typeface="ＭＳ Ｐゴシック" charset="-128"/>
            </a:endParaRPr>
          </a:p>
          <a:p>
            <a:pPr marL="0" lvl="0" indent="0" eaLnBrk="0" fontAlgn="base" hangingPunct="0">
              <a:spcAft>
                <a:spcPct val="0"/>
              </a:spcAft>
              <a:buNone/>
              <a:defRPr/>
            </a:pPr>
            <a:endParaRPr lang="en-GB" sz="3600" kern="0" dirty="0">
              <a:solidFill>
                <a:schemeClr val="accent4">
                  <a:lumMod val="20000"/>
                  <a:lumOff val="80000"/>
                </a:schemeClr>
              </a:solidFill>
              <a:latin typeface="Arial" panose="020B0604020202020204" pitchFamily="34" charset="0"/>
              <a:ea typeface="ＭＳ Ｐゴシック" charset="-128"/>
            </a:endParaRPr>
          </a:p>
          <a:p>
            <a:pPr marL="0" lvl="0" indent="0" eaLnBrk="0" fontAlgn="base" hangingPunct="0">
              <a:spcAft>
                <a:spcPct val="0"/>
              </a:spcAft>
              <a:buNone/>
              <a:defRPr/>
            </a:pPr>
            <a:r>
              <a:rPr lang="en-GB" sz="3600" kern="0" dirty="0">
                <a:solidFill>
                  <a:schemeClr val="accent4">
                    <a:lumMod val="20000"/>
                    <a:lumOff val="80000"/>
                  </a:schemeClr>
                </a:solidFill>
                <a:latin typeface="Arial" panose="020B0604020202020204" pitchFamily="34" charset="0"/>
                <a:ea typeface="ＭＳ Ｐゴシック" charset="-128"/>
              </a:rPr>
              <a:t>Introduction to the assignment</a:t>
            </a:r>
            <a:endParaRPr lang="cy-GB" sz="3600" kern="0" dirty="0">
              <a:solidFill>
                <a:schemeClr val="accent4">
                  <a:lumMod val="20000"/>
                  <a:lumOff val="80000"/>
                </a:schemeClr>
              </a:solidFill>
              <a:latin typeface="Arial"/>
              <a:ea typeface="ＭＳ Ｐゴシック" charset="-128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50560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5750" y="342960"/>
            <a:ext cx="8229600" cy="907073"/>
          </a:xfrm>
        </p:spPr>
        <p:txBody>
          <a:bodyPr>
            <a:noAutofit/>
          </a:bodyPr>
          <a:lstStyle/>
          <a:p>
            <a:pPr algn="ctr"/>
            <a:r>
              <a:rPr lang="en-GB" altLang="cy-GB" sz="4000" dirty="0" err="1">
                <a:latin typeface="Arial" panose="020B0604020202020204" pitchFamily="34" charset="0"/>
                <a:cs typeface="Arial" panose="020B0604020202020204" pitchFamily="34" charset="0"/>
              </a:rPr>
              <a:t>Disgrifiad</a:t>
            </a:r>
            <a:r>
              <a:rPr lang="en-GB" altLang="cy-GB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cy-GB" sz="4000" dirty="0" err="1">
                <a:latin typeface="Arial" panose="020B0604020202020204" pitchFamily="34" charset="0"/>
                <a:cs typeface="Arial" panose="020B0604020202020204" pitchFamily="34" charset="0"/>
              </a:rPr>
              <a:t>o’r</a:t>
            </a:r>
            <a:r>
              <a:rPr lang="en-GB" altLang="cy-GB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cy-GB" sz="4000" dirty="0" err="1">
                <a:latin typeface="Arial" panose="020B0604020202020204" pitchFamily="34" charset="0"/>
                <a:cs typeface="Arial" panose="020B0604020202020204" pitchFamily="34" charset="0"/>
              </a:rPr>
              <a:t>aseiniad</a:t>
            </a:r>
            <a:r>
              <a:rPr lang="en-GB" altLang="cy-GB" sz="4000" dirty="0">
                <a:latin typeface="Arial" panose="020B0604020202020204" pitchFamily="34" charset="0"/>
                <a:cs typeface="Arial" panose="020B0604020202020204" pitchFamily="34" charset="0"/>
              </a:rPr>
              <a:t> 1</a:t>
            </a:r>
            <a:br>
              <a:rPr lang="en-GB" altLang="cy-GB" sz="4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altLang="cy-GB" sz="4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Description of the assignment 1</a:t>
            </a:r>
            <a:endParaRPr lang="en-GB" sz="40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99" name="Rectangle 4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 eaLnBrk="0" fontAlgn="base" hangingPunct="0">
              <a:spcAft>
                <a:spcPct val="0"/>
              </a:spcAft>
              <a:buNone/>
              <a:defRPr/>
            </a:pPr>
            <a:endParaRPr lang="cy-GB" sz="3600" kern="0" dirty="0">
              <a:solidFill>
                <a:srgbClr val="000000"/>
              </a:solidFill>
              <a:latin typeface="Arial" panose="020B0604020202020204" pitchFamily="34" charset="0"/>
              <a:ea typeface="ＭＳ Ｐゴシック" charset="-128"/>
            </a:endParaRPr>
          </a:p>
          <a:p>
            <a:pPr>
              <a:buFontTx/>
              <a:buNone/>
            </a:pPr>
            <a:endParaRPr lang="cy-GB" altLang="cy-GB" sz="2800" dirty="0">
              <a:latin typeface="Arial" panose="020B0604020202020204" pitchFamily="34" charset="0"/>
            </a:endParaRPr>
          </a:p>
          <a:p>
            <a:pPr>
              <a:buFontTx/>
              <a:buNone/>
            </a:pPr>
            <a:endParaRPr lang="cy-GB" altLang="cy-GB" sz="2400" dirty="0">
              <a:latin typeface="Arial" panose="020B0604020202020204" pitchFamily="34" charset="0"/>
            </a:endParaRPr>
          </a:p>
          <a:p>
            <a:pPr>
              <a:buFontTx/>
              <a:buNone/>
            </a:pPr>
            <a:endParaRPr lang="cy-GB" altLang="cy-GB" dirty="0">
              <a:latin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4294967295"/>
          </p:nvPr>
        </p:nvSpPr>
        <p:spPr>
          <a:xfrm>
            <a:off x="76201" y="1447800"/>
            <a:ext cx="4495799" cy="4141790"/>
          </a:xfrm>
        </p:spPr>
        <p:txBody>
          <a:bodyPr>
            <a:normAutofit/>
          </a:bodyPr>
          <a:lstStyle/>
          <a:p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Cynhyrchwch un recordiad o chi yn ymgymryd mewn gweithgaredd 10 munud sydd yn hyrwyddo a chefnogi dwyieithrwydd ac/neu amlieithrwydd. </a:t>
            </a:r>
            <a:r>
              <a:rPr lang="cy-GB" b="1" dirty="0">
                <a:latin typeface="Arial" panose="020B0604020202020204" pitchFamily="34" charset="0"/>
                <a:cs typeface="Arial" panose="020B0604020202020204" pitchFamily="34" charset="0"/>
              </a:rPr>
              <a:t>Rhaid recordio hwn</a:t>
            </a:r>
            <a:r>
              <a:rPr lang="cy-GB" sz="12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4294967295"/>
          </p:nvPr>
        </p:nvSpPr>
        <p:spPr>
          <a:xfrm>
            <a:off x="4419600" y="1447799"/>
            <a:ext cx="4648199" cy="4141790"/>
          </a:xfrm>
        </p:spPr>
        <p:txBody>
          <a:bodyPr>
            <a:normAutofit/>
          </a:bodyPr>
          <a:lstStyle/>
          <a:p>
            <a:pPr eaLnBrk="0" fontAlgn="base" hangingPunct="0">
              <a:spcAft>
                <a:spcPct val="0"/>
              </a:spcAft>
            </a:pPr>
            <a:r>
              <a:rPr lang="en-GB" sz="3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Produce one recording of yourself undertaking a 10-minute activity which promotes and supports bilingualism and/or multilingualism. </a:t>
            </a:r>
            <a:r>
              <a:rPr lang="en-GB" sz="3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needs to be recorded.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49010670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5750" y="342960"/>
            <a:ext cx="8229600" cy="822693"/>
          </a:xfrm>
        </p:spPr>
        <p:txBody>
          <a:bodyPr>
            <a:noAutofit/>
          </a:bodyPr>
          <a:lstStyle/>
          <a:p>
            <a:pPr algn="ctr"/>
            <a:r>
              <a:rPr lang="en-GB" altLang="cy-GB" sz="3200" dirty="0" err="1">
                <a:latin typeface="Arial" panose="020B0604020202020204" pitchFamily="34" charset="0"/>
                <a:cs typeface="Arial" panose="020B0604020202020204" pitchFamily="34" charset="0"/>
              </a:rPr>
              <a:t>Disgrifiad</a:t>
            </a:r>
            <a:r>
              <a:rPr lang="en-GB" altLang="cy-GB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cy-GB" sz="3200" dirty="0" err="1">
                <a:latin typeface="Arial" panose="020B0604020202020204" pitchFamily="34" charset="0"/>
                <a:cs typeface="Arial" panose="020B0604020202020204" pitchFamily="34" charset="0"/>
              </a:rPr>
              <a:t>o’r</a:t>
            </a:r>
            <a:r>
              <a:rPr lang="en-GB" altLang="cy-GB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cy-GB" sz="3200" dirty="0" err="1">
                <a:latin typeface="Arial" panose="020B0604020202020204" pitchFamily="34" charset="0"/>
                <a:cs typeface="Arial" panose="020B0604020202020204" pitchFamily="34" charset="0"/>
              </a:rPr>
              <a:t>aseiniad</a:t>
            </a:r>
            <a:r>
              <a:rPr lang="en-GB" altLang="cy-GB" sz="3200" dirty="0">
                <a:latin typeface="Arial" panose="020B0604020202020204" pitchFamily="34" charset="0"/>
                <a:cs typeface="Arial" panose="020B0604020202020204" pitchFamily="34" charset="0"/>
              </a:rPr>
              <a:t> 2</a:t>
            </a:r>
            <a:br>
              <a:rPr lang="en-GB" altLang="cy-GB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altLang="cy-GB" sz="32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Description of the assignment 2</a:t>
            </a:r>
            <a:endParaRPr lang="en-GB" sz="32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99" name="Rectangle 4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 eaLnBrk="0" fontAlgn="base" hangingPunct="0">
              <a:spcAft>
                <a:spcPct val="0"/>
              </a:spcAft>
              <a:buNone/>
              <a:defRPr/>
            </a:pPr>
            <a:endParaRPr lang="cy-GB" sz="3600" kern="0" dirty="0">
              <a:solidFill>
                <a:srgbClr val="000000"/>
              </a:solidFill>
              <a:latin typeface="Arial" panose="020B0604020202020204" pitchFamily="34" charset="0"/>
              <a:ea typeface="ＭＳ Ｐゴシック" charset="-128"/>
            </a:endParaRPr>
          </a:p>
          <a:p>
            <a:pPr>
              <a:buFontTx/>
              <a:buNone/>
            </a:pPr>
            <a:endParaRPr lang="cy-GB" altLang="cy-GB" sz="2800" dirty="0">
              <a:latin typeface="Arial" panose="020B0604020202020204" pitchFamily="34" charset="0"/>
            </a:endParaRPr>
          </a:p>
          <a:p>
            <a:pPr>
              <a:buFontTx/>
              <a:buNone/>
            </a:pPr>
            <a:endParaRPr lang="cy-GB" altLang="cy-GB" sz="2400" dirty="0">
              <a:latin typeface="Arial" panose="020B0604020202020204" pitchFamily="34" charset="0"/>
            </a:endParaRPr>
          </a:p>
          <a:p>
            <a:pPr>
              <a:buFontTx/>
              <a:buNone/>
            </a:pPr>
            <a:endParaRPr lang="cy-GB" altLang="cy-GB" dirty="0">
              <a:latin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4294967295"/>
          </p:nvPr>
        </p:nvSpPr>
        <p:spPr>
          <a:xfrm>
            <a:off x="76201" y="1340766"/>
            <a:ext cx="4190999" cy="4248823"/>
          </a:xfrm>
        </p:spPr>
        <p:txBody>
          <a:bodyPr>
            <a:noAutofit/>
          </a:bodyPr>
          <a:lstStyle/>
          <a:p>
            <a:r>
              <a:rPr lang="cy-GB" sz="2000" dirty="0">
                <a:latin typeface="Arial" panose="020B0604020202020204" pitchFamily="34" charset="0"/>
                <a:cs typeface="Arial" panose="020B0604020202020204" pitchFamily="34" charset="0"/>
              </a:rPr>
              <a:t>Cynhyrchwch ail recordiad o 10 munud ohonoch chi'n trafod y canlynol:</a:t>
            </a:r>
          </a:p>
          <a:p>
            <a:pPr marL="0" indent="0">
              <a:buNone/>
            </a:pPr>
            <a:r>
              <a:rPr lang="cy-GB" sz="2000" dirty="0">
                <a:latin typeface="Arial" panose="020B0604020202020204" pitchFamily="34" charset="0"/>
                <a:cs typeface="Arial" panose="020B0604020202020204" pitchFamily="34" charset="0"/>
              </a:rPr>
              <a:t>a) Manteision dwyieithrwydd ac/neu amlieithrwydd;</a:t>
            </a:r>
          </a:p>
          <a:p>
            <a:pPr marL="0" indent="0">
              <a:buNone/>
            </a:pPr>
            <a:r>
              <a:rPr lang="cy-GB" sz="2000" dirty="0">
                <a:latin typeface="Arial" panose="020B0604020202020204" pitchFamily="34" charset="0"/>
                <a:cs typeface="Arial" panose="020B0604020202020204" pitchFamily="34" charset="0"/>
              </a:rPr>
              <a:t>b) Cymraeg fel Iaith Ychwanegol/Saesneg fel Iaith Ychwanegol;</a:t>
            </a:r>
          </a:p>
          <a:p>
            <a:pPr marL="0" indent="0">
              <a:buNone/>
            </a:pPr>
            <a:r>
              <a:rPr lang="cy-GB" sz="2000" dirty="0">
                <a:latin typeface="Arial" panose="020B0604020202020204" pitchFamily="34" charset="0"/>
                <a:cs typeface="Arial" panose="020B0604020202020204" pitchFamily="34" charset="0"/>
              </a:rPr>
              <a:t>c) Datblygiad yr ymennydd;</a:t>
            </a:r>
          </a:p>
          <a:p>
            <a:pPr marL="0" indent="0">
              <a:buNone/>
            </a:pPr>
            <a:r>
              <a:rPr lang="cy-GB" sz="2000" dirty="0">
                <a:latin typeface="Arial" panose="020B0604020202020204" pitchFamily="34" charset="0"/>
                <a:cs typeface="Arial" panose="020B0604020202020204" pitchFamily="34" charset="0"/>
              </a:rPr>
              <a:t>ch) Meddwl dargyfeiriol;</a:t>
            </a:r>
          </a:p>
          <a:p>
            <a:pPr marL="0" indent="0">
              <a:buNone/>
            </a:pPr>
            <a:r>
              <a:rPr lang="cy-GB" sz="2000" dirty="0">
                <a:latin typeface="Arial" panose="020B0604020202020204" pitchFamily="34" charset="0"/>
                <a:cs typeface="Arial" panose="020B0604020202020204" pitchFamily="34" charset="0"/>
              </a:rPr>
              <a:t>d) Cysylltiadau â fframweithiau a rhaglenni blynyddoedd cynnar.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4294967295"/>
          </p:nvPr>
        </p:nvSpPr>
        <p:spPr>
          <a:xfrm>
            <a:off x="4419600" y="1340766"/>
            <a:ext cx="4648199" cy="4248823"/>
          </a:xfrm>
        </p:spPr>
        <p:txBody>
          <a:bodyPr>
            <a:normAutofit fontScale="85000" lnSpcReduction="20000"/>
          </a:bodyPr>
          <a:lstStyle/>
          <a:p>
            <a:pPr eaLnBrk="0" fontAlgn="base" hangingPunct="0">
              <a:spcAft>
                <a:spcPct val="0"/>
              </a:spcAft>
            </a:pPr>
            <a:r>
              <a:rPr lang="en-GB" sz="29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Produce a second 10-minute recording of you discussing the following:</a:t>
            </a:r>
          </a:p>
          <a:p>
            <a:pPr marL="0" indent="0" eaLnBrk="0" fontAlgn="base" hangingPunct="0">
              <a:spcAft>
                <a:spcPct val="0"/>
              </a:spcAft>
              <a:buNone/>
            </a:pPr>
            <a:r>
              <a:rPr lang="en-GB" sz="29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a) Benefits of bilingualism and/or multilingualism;</a:t>
            </a:r>
          </a:p>
          <a:p>
            <a:pPr marL="0" indent="0" eaLnBrk="0" fontAlgn="base" hangingPunct="0">
              <a:spcAft>
                <a:spcPct val="0"/>
              </a:spcAft>
              <a:buNone/>
            </a:pPr>
            <a:r>
              <a:rPr lang="en-GB" sz="29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b) Welsh as an Additional Language/English as an Additional Language;</a:t>
            </a:r>
          </a:p>
          <a:p>
            <a:pPr marL="0" indent="0" eaLnBrk="0" fontAlgn="base" hangingPunct="0">
              <a:spcAft>
                <a:spcPct val="0"/>
              </a:spcAft>
              <a:buNone/>
            </a:pPr>
            <a:r>
              <a:rPr lang="en-GB" sz="29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c) Brain development;</a:t>
            </a:r>
          </a:p>
          <a:p>
            <a:pPr marL="0" indent="0" eaLnBrk="0" fontAlgn="base" hangingPunct="0">
              <a:spcAft>
                <a:spcPct val="0"/>
              </a:spcAft>
              <a:buNone/>
            </a:pPr>
            <a:r>
              <a:rPr lang="en-GB" sz="29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d) Divergent thinking;</a:t>
            </a:r>
          </a:p>
          <a:p>
            <a:pPr marL="0" indent="0" eaLnBrk="0" fontAlgn="base" hangingPunct="0">
              <a:spcAft>
                <a:spcPct val="0"/>
              </a:spcAft>
              <a:buNone/>
            </a:pPr>
            <a:r>
              <a:rPr lang="en-GB" sz="29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e) Links with early years’ frameworks and programmes.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0234812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342960"/>
            <a:ext cx="8286750" cy="647640"/>
          </a:xfrm>
        </p:spPr>
        <p:txBody>
          <a:bodyPr>
            <a:noAutofit/>
          </a:bodyPr>
          <a:lstStyle/>
          <a:p>
            <a:pPr algn="ctr"/>
            <a:r>
              <a:rPr lang="en-GB" altLang="cy-GB" sz="3600" dirty="0" err="1">
                <a:latin typeface="Arial" panose="020B0604020202020204" pitchFamily="34" charset="0"/>
                <a:cs typeface="Arial" panose="020B0604020202020204" pitchFamily="34" charset="0"/>
              </a:rPr>
              <a:t>Disgrifiad</a:t>
            </a:r>
            <a:r>
              <a:rPr lang="en-GB" altLang="cy-GB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cy-GB" sz="3600" dirty="0" err="1">
                <a:latin typeface="Arial" panose="020B0604020202020204" pitchFamily="34" charset="0"/>
                <a:cs typeface="Arial" panose="020B0604020202020204" pitchFamily="34" charset="0"/>
              </a:rPr>
              <a:t>o’r</a:t>
            </a:r>
            <a:r>
              <a:rPr lang="en-GB" altLang="cy-GB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cy-GB" sz="3600" dirty="0" err="1">
                <a:latin typeface="Arial" panose="020B0604020202020204" pitchFamily="34" charset="0"/>
                <a:cs typeface="Arial" panose="020B0604020202020204" pitchFamily="34" charset="0"/>
              </a:rPr>
              <a:t>aseiniad</a:t>
            </a:r>
            <a:r>
              <a:rPr lang="en-GB" altLang="cy-GB" sz="3600" dirty="0">
                <a:latin typeface="Arial" panose="020B0604020202020204" pitchFamily="34" charset="0"/>
                <a:cs typeface="Arial" panose="020B0604020202020204" pitchFamily="34" charset="0"/>
              </a:rPr>
              <a:t> 3 </a:t>
            </a:r>
            <a:br>
              <a:rPr lang="en-GB" altLang="cy-GB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altLang="cy-GB" sz="3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Description of the assignment 3</a:t>
            </a:r>
            <a:endParaRPr lang="en-GB" sz="36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99" name="Rectangle 4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 eaLnBrk="0" fontAlgn="base" hangingPunct="0">
              <a:spcAft>
                <a:spcPct val="0"/>
              </a:spcAft>
              <a:buNone/>
              <a:defRPr/>
            </a:pPr>
            <a:endParaRPr lang="cy-GB" sz="3600" kern="0" dirty="0">
              <a:solidFill>
                <a:srgbClr val="000000"/>
              </a:solidFill>
              <a:latin typeface="Arial" panose="020B0604020202020204" pitchFamily="34" charset="0"/>
              <a:ea typeface="ＭＳ Ｐゴシック" charset="-128"/>
            </a:endParaRPr>
          </a:p>
          <a:p>
            <a:pPr>
              <a:buFontTx/>
              <a:buNone/>
            </a:pPr>
            <a:endParaRPr lang="cy-GB" altLang="cy-GB" sz="2800" dirty="0">
              <a:latin typeface="Arial" panose="020B0604020202020204" pitchFamily="34" charset="0"/>
            </a:endParaRPr>
          </a:p>
          <a:p>
            <a:pPr>
              <a:buFontTx/>
              <a:buNone/>
            </a:pPr>
            <a:endParaRPr lang="cy-GB" altLang="cy-GB" sz="2400" dirty="0">
              <a:latin typeface="Arial" panose="020B0604020202020204" pitchFamily="34" charset="0"/>
            </a:endParaRPr>
          </a:p>
          <a:p>
            <a:pPr>
              <a:buFontTx/>
              <a:buNone/>
            </a:pPr>
            <a:endParaRPr lang="cy-GB" altLang="cy-GB" dirty="0">
              <a:latin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4294967295"/>
          </p:nvPr>
        </p:nvSpPr>
        <p:spPr>
          <a:xfrm>
            <a:off x="76201" y="1340766"/>
            <a:ext cx="4190999" cy="4248823"/>
          </a:xfrm>
        </p:spPr>
        <p:txBody>
          <a:bodyPr>
            <a:normAutofit/>
          </a:bodyPr>
          <a:lstStyle/>
          <a:p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Dylech chi gefnogi’r cynnwys gydag esiamplau o’r gweithgaredd.</a:t>
            </a:r>
          </a:p>
          <a:p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Rhaid cefnogi cynnwys yr ail recordiad gyda </a:t>
            </a:r>
            <a:r>
              <a:rPr lang="cy-GB" b="1" dirty="0">
                <a:latin typeface="Arial" panose="020B0604020202020204" pitchFamily="34" charset="0"/>
                <a:cs typeface="Arial" panose="020B0604020202020204" pitchFamily="34" charset="0"/>
              </a:rPr>
              <a:t>chyfeirnodi ar lafar.</a:t>
            </a:r>
          </a:p>
          <a:p>
            <a:r>
              <a:rPr lang="cy-GB" b="1" dirty="0">
                <a:latin typeface="Arial" panose="020B0604020202020204" pitchFamily="34" charset="0"/>
                <a:cs typeface="Arial" panose="020B0604020202020204" pitchFamily="34" charset="0"/>
              </a:rPr>
              <a:t>Felly, recordiad 20 munud gyda’i gilydd;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4294967295"/>
          </p:nvPr>
        </p:nvSpPr>
        <p:spPr>
          <a:xfrm>
            <a:off x="4419600" y="1340766"/>
            <a:ext cx="4648199" cy="4248823"/>
          </a:xfrm>
        </p:spPr>
        <p:txBody>
          <a:bodyPr>
            <a:normAutofit/>
          </a:bodyPr>
          <a:lstStyle/>
          <a:p>
            <a:pPr eaLnBrk="0" fontAlgn="base" hangingPunct="0">
              <a:spcAft>
                <a:spcPct val="0"/>
              </a:spcAft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 should support the content with examples from your activity;</a:t>
            </a:r>
          </a:p>
          <a:p>
            <a:pPr eaLnBrk="0" fontAlgn="base" hangingPunct="0">
              <a:spcAft>
                <a:spcPct val="0"/>
              </a:spcAft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second recording must be supported with </a:t>
            </a:r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verbal referencing</a:t>
            </a: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eaLnBrk="0" fontAlgn="base" hangingPunct="0">
              <a:spcAft>
                <a:spcPct val="0"/>
              </a:spcAft>
            </a:pPr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Therefore, a 20 minute recording altogether;</a:t>
            </a:r>
          </a:p>
          <a:p>
            <a:pPr marL="0" indent="0" eaLnBrk="0" fontAlgn="base" hangingPunct="0">
              <a:spcAft>
                <a:spcPct val="0"/>
              </a:spcAft>
              <a:buNone/>
            </a:pPr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52135039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5750" y="342960"/>
            <a:ext cx="8229600" cy="800039"/>
          </a:xfrm>
        </p:spPr>
        <p:txBody>
          <a:bodyPr>
            <a:noAutofit/>
          </a:bodyPr>
          <a:lstStyle/>
          <a:p>
            <a:pPr algn="ctr"/>
            <a:r>
              <a:rPr lang="en-GB" altLang="cy-GB" sz="3600" dirty="0" err="1">
                <a:latin typeface="Arial" panose="020B0604020202020204" pitchFamily="34" charset="0"/>
                <a:cs typeface="Arial" panose="020B0604020202020204" pitchFamily="34" charset="0"/>
              </a:rPr>
              <a:t>Disgrifiad</a:t>
            </a:r>
            <a:r>
              <a:rPr lang="en-GB" altLang="cy-GB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cy-GB" sz="3600" dirty="0" err="1">
                <a:latin typeface="Arial" panose="020B0604020202020204" pitchFamily="34" charset="0"/>
                <a:cs typeface="Arial" panose="020B0604020202020204" pitchFamily="34" charset="0"/>
              </a:rPr>
              <a:t>o’r</a:t>
            </a:r>
            <a:r>
              <a:rPr lang="en-GB" altLang="cy-GB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cy-GB" sz="3600" dirty="0" err="1">
                <a:latin typeface="Arial" panose="020B0604020202020204" pitchFamily="34" charset="0"/>
                <a:cs typeface="Arial" panose="020B0604020202020204" pitchFamily="34" charset="0"/>
              </a:rPr>
              <a:t>aseiniad</a:t>
            </a:r>
            <a:r>
              <a:rPr lang="en-GB" altLang="cy-GB" sz="3600" dirty="0">
                <a:latin typeface="Arial" panose="020B0604020202020204" pitchFamily="34" charset="0"/>
                <a:cs typeface="Arial" panose="020B0604020202020204" pitchFamily="34" charset="0"/>
              </a:rPr>
              <a:t> 4 </a:t>
            </a:r>
            <a:br>
              <a:rPr lang="en-GB" altLang="cy-GB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altLang="cy-GB" sz="3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Description of the assignment 4</a:t>
            </a:r>
            <a:endParaRPr lang="en-GB" sz="36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99" name="Rectangle 4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 eaLnBrk="0" fontAlgn="base" hangingPunct="0">
              <a:spcAft>
                <a:spcPct val="0"/>
              </a:spcAft>
              <a:buNone/>
              <a:defRPr/>
            </a:pPr>
            <a:endParaRPr lang="cy-GB" sz="3600" kern="0" dirty="0">
              <a:solidFill>
                <a:srgbClr val="000000"/>
              </a:solidFill>
              <a:latin typeface="Arial" panose="020B0604020202020204" pitchFamily="34" charset="0"/>
              <a:ea typeface="ＭＳ Ｐゴシック" charset="-128"/>
            </a:endParaRPr>
          </a:p>
          <a:p>
            <a:pPr>
              <a:buFontTx/>
              <a:buNone/>
            </a:pPr>
            <a:endParaRPr lang="cy-GB" altLang="cy-GB" sz="2800" dirty="0">
              <a:latin typeface="Arial" panose="020B0604020202020204" pitchFamily="34" charset="0"/>
            </a:endParaRPr>
          </a:p>
          <a:p>
            <a:pPr>
              <a:buFontTx/>
              <a:buNone/>
            </a:pPr>
            <a:endParaRPr lang="cy-GB" altLang="cy-GB" sz="2400" dirty="0">
              <a:latin typeface="Arial" panose="020B0604020202020204" pitchFamily="34" charset="0"/>
            </a:endParaRPr>
          </a:p>
          <a:p>
            <a:pPr>
              <a:buFontTx/>
              <a:buNone/>
            </a:pPr>
            <a:endParaRPr lang="cy-GB" altLang="cy-GB" dirty="0">
              <a:latin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4294967295"/>
          </p:nvPr>
        </p:nvSpPr>
        <p:spPr>
          <a:xfrm>
            <a:off x="76201" y="1340766"/>
            <a:ext cx="4343399" cy="4248823"/>
          </a:xfrm>
        </p:spPr>
        <p:txBody>
          <a:bodyPr>
            <a:normAutofit fontScale="92500" lnSpcReduction="20000"/>
          </a:bodyPr>
          <a:lstStyle/>
          <a:p>
            <a:r>
              <a:rPr lang="cy-GB" dirty="0" err="1">
                <a:latin typeface="Arial" panose="020B0604020202020204" pitchFamily="34" charset="0"/>
                <a:cs typeface="Arial" panose="020B0604020202020204" pitchFamily="34" charset="0"/>
              </a:rPr>
              <a:t>Lanlwythwch</a:t>
            </a: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 eich recordiad/</a:t>
            </a:r>
            <a:r>
              <a:rPr lang="cy-GB" dirty="0" err="1">
                <a:latin typeface="Arial" panose="020B0604020202020204" pitchFamily="34" charset="0"/>
                <a:cs typeface="Arial" panose="020B0604020202020204" pitchFamily="34" charset="0"/>
              </a:rPr>
              <a:t>au</a:t>
            </a: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 ar eich OneDrive erbyn y dyddiad cyflwyno;</a:t>
            </a:r>
          </a:p>
          <a:p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Cofiwch i’w rhannu gyda thîm y modwl – </a:t>
            </a:r>
            <a:r>
              <a:rPr lang="cy-GB" b="1" dirty="0">
                <a:latin typeface="Arial" panose="020B0604020202020204" pitchFamily="34" charset="0"/>
                <a:cs typeface="Arial" panose="020B0604020202020204" pitchFamily="34" charset="0"/>
              </a:rPr>
              <a:t>bydd y marciwr yn cadarnhau eu bod wedi cael eu derbyn;</a:t>
            </a:r>
          </a:p>
          <a:p>
            <a:r>
              <a:rPr lang="cy-GB" dirty="0" err="1">
                <a:latin typeface="Arial" panose="020B0604020202020204" pitchFamily="34" charset="0"/>
                <a:cs typeface="Arial" panose="020B0604020202020204" pitchFamily="34" charset="0"/>
              </a:rPr>
              <a:t>Lanlwythwch</a:t>
            </a: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 eich sgript a’ch rhestr cyfeiriadau ar </a:t>
            </a:r>
            <a:r>
              <a:rPr lang="cy-GB" dirty="0" err="1">
                <a:latin typeface="Arial" panose="020B0604020202020204" pitchFamily="34" charset="0"/>
                <a:cs typeface="Arial" panose="020B0604020202020204" pitchFamily="34" charset="0"/>
              </a:rPr>
              <a:t>Turnitin</a:t>
            </a: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 erbyn y dyddiad cyflwyno.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4294967295"/>
          </p:nvPr>
        </p:nvSpPr>
        <p:spPr>
          <a:xfrm>
            <a:off x="4419600" y="1340766"/>
            <a:ext cx="4648199" cy="4248823"/>
          </a:xfrm>
        </p:spPr>
        <p:txBody>
          <a:bodyPr>
            <a:normAutofit fontScale="62500" lnSpcReduction="20000"/>
          </a:bodyPr>
          <a:lstStyle/>
          <a:p>
            <a:pPr eaLnBrk="0" fontAlgn="base" hangingPunct="0">
              <a:spcAft>
                <a:spcPct val="0"/>
              </a:spcAft>
            </a:pPr>
            <a:r>
              <a:rPr lang="en-GB" sz="45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Upload your recording/s onto your OneDrive account by the submission date;</a:t>
            </a:r>
          </a:p>
          <a:p>
            <a:pPr eaLnBrk="0" fontAlgn="base" hangingPunct="0">
              <a:spcAft>
                <a:spcPct val="0"/>
              </a:spcAft>
            </a:pPr>
            <a:r>
              <a:rPr lang="en-GB" sz="45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Remember to share with the module team – </a:t>
            </a:r>
            <a:r>
              <a:rPr lang="en-GB" sz="45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marker will confirm receipt of your recordings;</a:t>
            </a:r>
          </a:p>
          <a:p>
            <a:pPr eaLnBrk="0" fontAlgn="base" hangingPunct="0">
              <a:spcAft>
                <a:spcPct val="0"/>
              </a:spcAft>
            </a:pPr>
            <a:r>
              <a:rPr lang="en-GB" sz="45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Upload your script and reference list onto Turnitin by the submission date.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73358230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65126"/>
            <a:ext cx="8210550" cy="930273"/>
          </a:xfrm>
        </p:spPr>
        <p:txBody>
          <a:bodyPr>
            <a:noAutofit/>
          </a:bodyPr>
          <a:lstStyle/>
          <a:p>
            <a:pPr algn="ctr"/>
            <a:r>
              <a:rPr lang="cy-GB" altLang="cy-GB" sz="40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Ystyriaethau ymarferol</a:t>
            </a:r>
            <a:br>
              <a:rPr lang="en-GB" altLang="cy-GB" sz="40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</a:br>
            <a:r>
              <a:rPr lang="en-GB" altLang="cy-GB" sz="4000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Practical implications</a:t>
            </a:r>
            <a:endParaRPr lang="en-GB" sz="40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99" name="Rectangle 4"/>
          <p:cNvSpPr>
            <a:spLocks noGrp="1" noChangeArrowheads="1"/>
          </p:cNvSpPr>
          <p:nvPr>
            <p:ph sz="half" idx="1"/>
          </p:nvPr>
        </p:nvSpPr>
        <p:spPr>
          <a:xfrm>
            <a:off x="304800" y="1825625"/>
            <a:ext cx="4210050" cy="4351338"/>
          </a:xfrm>
        </p:spPr>
        <p:txBody>
          <a:bodyPr>
            <a:normAutofit/>
          </a:bodyPr>
          <a:lstStyle/>
          <a:p>
            <a:pPr lvl="0" eaLnBrk="0" fontAlgn="base" hangingPunct="0">
              <a:spcAft>
                <a:spcPct val="0"/>
              </a:spcAft>
              <a:buFontTx/>
              <a:buChar char="•"/>
            </a:pPr>
            <a:r>
              <a:rPr lang="cy-GB" altLang="cy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Dewis o weithgaredd;</a:t>
            </a:r>
          </a:p>
          <a:p>
            <a:pPr lvl="0" eaLnBrk="0" fontAlgn="base" hangingPunct="0">
              <a:spcAft>
                <a:spcPct val="0"/>
              </a:spcAft>
              <a:buFontTx/>
              <a:buChar char="•"/>
            </a:pPr>
            <a:r>
              <a:rPr lang="cy-GB" altLang="cy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Lleoliad;</a:t>
            </a:r>
          </a:p>
          <a:p>
            <a:pPr lvl="0" eaLnBrk="0" fontAlgn="base" hangingPunct="0">
              <a:spcAft>
                <a:spcPct val="0"/>
              </a:spcAft>
              <a:buFontTx/>
              <a:buChar char="•"/>
            </a:pPr>
            <a:r>
              <a:rPr lang="cy-GB" altLang="cy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Cyfarpar recordio;</a:t>
            </a:r>
          </a:p>
          <a:p>
            <a:pPr lvl="0" eaLnBrk="0" fontAlgn="base" hangingPunct="0">
              <a:spcAft>
                <a:spcPct val="0"/>
              </a:spcAft>
              <a:buFontTx/>
              <a:buChar char="•"/>
            </a:pPr>
            <a:r>
              <a:rPr lang="cy-GB" altLang="cy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Cydweddoldeb;</a:t>
            </a:r>
          </a:p>
          <a:p>
            <a:pPr marL="0" lvl="0" indent="0" eaLnBrk="0" fontAlgn="base" hangingPunct="0">
              <a:spcAft>
                <a:spcPct val="0"/>
              </a:spcAft>
              <a:buNone/>
              <a:defRPr/>
            </a:pPr>
            <a:endParaRPr lang="cy-GB" sz="3600" kern="0" dirty="0">
              <a:solidFill>
                <a:srgbClr val="000000"/>
              </a:solidFill>
              <a:latin typeface="Arial" panose="020B0604020202020204" pitchFamily="34" charset="0"/>
              <a:ea typeface="ＭＳ Ｐゴシック" charset="-128"/>
            </a:endParaRPr>
          </a:p>
          <a:p>
            <a:pPr>
              <a:buFontTx/>
              <a:buNone/>
            </a:pPr>
            <a:endParaRPr lang="cy-GB" altLang="cy-GB" sz="2800" dirty="0">
              <a:latin typeface="Arial" panose="020B0604020202020204" pitchFamily="34" charset="0"/>
            </a:endParaRPr>
          </a:p>
          <a:p>
            <a:pPr>
              <a:buFontTx/>
              <a:buNone/>
            </a:pPr>
            <a:endParaRPr lang="cy-GB" altLang="cy-GB" sz="2400" dirty="0">
              <a:latin typeface="Arial" panose="020B0604020202020204" pitchFamily="34" charset="0"/>
            </a:endParaRPr>
          </a:p>
          <a:p>
            <a:pPr>
              <a:buFontTx/>
              <a:buNone/>
            </a:pPr>
            <a:endParaRPr lang="cy-GB" altLang="cy-GB" dirty="0">
              <a:latin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y-GB" sz="3600" dirty="0">
              <a:latin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294967295"/>
          </p:nvPr>
        </p:nvSpPr>
        <p:spPr>
          <a:xfrm>
            <a:off x="5102225" y="1825625"/>
            <a:ext cx="4041775" cy="3763964"/>
          </a:xfrm>
        </p:spPr>
        <p:txBody>
          <a:bodyPr>
            <a:normAutofit/>
          </a:bodyPr>
          <a:lstStyle/>
          <a:p>
            <a:pPr lvl="0" eaLnBrk="0" fontAlgn="base" hangingPunct="0">
              <a:spcAft>
                <a:spcPct val="0"/>
              </a:spcAft>
              <a:buFontTx/>
              <a:buChar char="•"/>
            </a:pPr>
            <a:r>
              <a:rPr lang="en-GB" altLang="cy-GB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Choice of activity;</a:t>
            </a:r>
          </a:p>
          <a:p>
            <a:pPr lvl="0" eaLnBrk="0" fontAlgn="base" hangingPunct="0">
              <a:spcAft>
                <a:spcPct val="0"/>
              </a:spcAft>
              <a:buFontTx/>
              <a:buChar char="•"/>
            </a:pPr>
            <a:r>
              <a:rPr lang="en-GB" altLang="cy-GB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Location;</a:t>
            </a:r>
          </a:p>
          <a:p>
            <a:pPr lvl="0" eaLnBrk="0" fontAlgn="base" hangingPunct="0">
              <a:spcAft>
                <a:spcPct val="0"/>
              </a:spcAft>
              <a:buFontTx/>
              <a:buChar char="•"/>
            </a:pPr>
            <a:r>
              <a:rPr lang="en-GB" altLang="cy-GB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Recording equipment;</a:t>
            </a:r>
          </a:p>
          <a:p>
            <a:pPr lvl="0" eaLnBrk="0" fontAlgn="base" hangingPunct="0">
              <a:spcAft>
                <a:spcPct val="0"/>
              </a:spcAft>
              <a:buFontTx/>
              <a:buChar char="•"/>
            </a:pPr>
            <a:r>
              <a:rPr lang="en-GB" altLang="cy-GB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Compatibility;</a:t>
            </a:r>
          </a:p>
          <a:p>
            <a:pPr marL="0" lvl="0" indent="0" eaLnBrk="0" fontAlgn="base" hangingPunct="0">
              <a:spcAft>
                <a:spcPct val="0"/>
              </a:spcAft>
              <a:buNone/>
            </a:pPr>
            <a:endParaRPr lang="cy-GB" sz="3600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2924415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65127"/>
            <a:ext cx="8058150" cy="1033460"/>
          </a:xfrm>
        </p:spPr>
        <p:txBody>
          <a:bodyPr>
            <a:noAutofit/>
          </a:bodyPr>
          <a:lstStyle/>
          <a:p>
            <a:pPr algn="ctr"/>
            <a:r>
              <a:rPr lang="cy-GB" altLang="cy-GB" sz="40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Ystyriaethau ymarferol</a:t>
            </a:r>
            <a:br>
              <a:rPr lang="en-GB" altLang="cy-GB" sz="40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</a:br>
            <a:r>
              <a:rPr lang="en-GB" altLang="cy-GB" sz="4000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Practical implications</a:t>
            </a:r>
            <a:endParaRPr lang="en-GB" sz="40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99" name="Rectangle 4"/>
          <p:cNvSpPr>
            <a:spLocks noGrp="1" noChangeArrowheads="1"/>
          </p:cNvSpPr>
          <p:nvPr>
            <p:ph sz="half" idx="1"/>
          </p:nvPr>
        </p:nvSpPr>
        <p:spPr>
          <a:xfrm>
            <a:off x="304801" y="1600199"/>
            <a:ext cx="4210050" cy="4576764"/>
          </a:xfrm>
        </p:spPr>
        <p:txBody>
          <a:bodyPr>
            <a:normAutofit/>
          </a:bodyPr>
          <a:lstStyle/>
          <a:p>
            <a:pPr lvl="0" eaLnBrk="0" fontAlgn="base" hangingPunct="0">
              <a:spcAft>
                <a:spcPct val="0"/>
              </a:spcAft>
              <a:buFontTx/>
              <a:buChar char="•"/>
            </a:pPr>
            <a:r>
              <a:rPr lang="cy-GB" altLang="cy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Sain;</a:t>
            </a:r>
          </a:p>
          <a:p>
            <a:pPr lvl="0" eaLnBrk="0" fontAlgn="base" hangingPunct="0">
              <a:spcAft>
                <a:spcPct val="0"/>
              </a:spcAft>
              <a:buFontTx/>
              <a:buChar char="•"/>
            </a:pPr>
            <a:r>
              <a:rPr lang="cy-GB" altLang="cy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2 recordiad i’w cyflwyno;</a:t>
            </a:r>
          </a:p>
          <a:p>
            <a:pPr lvl="0" eaLnBrk="0" fontAlgn="base" hangingPunct="0">
              <a:spcAft>
                <a:spcPct val="0"/>
              </a:spcAft>
              <a:buFontTx/>
              <a:buChar char="•"/>
            </a:pPr>
            <a:r>
              <a:rPr lang="cy-GB" altLang="cy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Sgript a rhestr o gyfeiriadau i’w gyflwyno;</a:t>
            </a:r>
          </a:p>
          <a:p>
            <a:pPr lvl="0" eaLnBrk="0" fontAlgn="base" hangingPunct="0">
              <a:spcAft>
                <a:spcPct val="0"/>
              </a:spcAft>
              <a:buFontTx/>
              <a:buChar char="•"/>
            </a:pPr>
            <a:r>
              <a:rPr lang="cy-GB" altLang="cy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Manylion cyflwyno.</a:t>
            </a:r>
          </a:p>
          <a:p>
            <a:pPr marL="0" lvl="0" indent="0" eaLnBrk="0" fontAlgn="base" hangingPunct="0">
              <a:spcAft>
                <a:spcPct val="0"/>
              </a:spcAft>
              <a:buNone/>
              <a:defRPr/>
            </a:pPr>
            <a:endParaRPr lang="cy-GB" sz="3600" kern="0" dirty="0">
              <a:solidFill>
                <a:srgbClr val="000000"/>
              </a:solidFill>
              <a:latin typeface="Arial" panose="020B0604020202020204" pitchFamily="34" charset="0"/>
              <a:ea typeface="ＭＳ Ｐゴシック" charset="-128"/>
            </a:endParaRPr>
          </a:p>
          <a:p>
            <a:pPr>
              <a:buFontTx/>
              <a:buNone/>
            </a:pPr>
            <a:endParaRPr lang="cy-GB" altLang="cy-GB" sz="2800" dirty="0">
              <a:latin typeface="Arial" panose="020B0604020202020204" pitchFamily="34" charset="0"/>
            </a:endParaRPr>
          </a:p>
          <a:p>
            <a:pPr>
              <a:buFontTx/>
              <a:buNone/>
            </a:pPr>
            <a:endParaRPr lang="cy-GB" altLang="cy-GB" sz="2400" dirty="0">
              <a:latin typeface="Arial" panose="020B0604020202020204" pitchFamily="34" charset="0"/>
            </a:endParaRPr>
          </a:p>
          <a:p>
            <a:pPr>
              <a:buFontTx/>
              <a:buNone/>
            </a:pPr>
            <a:endParaRPr lang="cy-GB" altLang="cy-GB" dirty="0">
              <a:latin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y-GB" sz="3600" dirty="0">
              <a:latin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294967295"/>
          </p:nvPr>
        </p:nvSpPr>
        <p:spPr>
          <a:xfrm>
            <a:off x="5102225" y="1600199"/>
            <a:ext cx="4041775" cy="3989389"/>
          </a:xfrm>
        </p:spPr>
        <p:txBody>
          <a:bodyPr>
            <a:normAutofit/>
          </a:bodyPr>
          <a:lstStyle/>
          <a:p>
            <a:pPr lvl="0" eaLnBrk="0" fontAlgn="base" hangingPunct="0">
              <a:spcAft>
                <a:spcPct val="0"/>
              </a:spcAft>
              <a:buFontTx/>
              <a:buChar char="•"/>
            </a:pPr>
            <a:r>
              <a:rPr lang="en-GB" altLang="cy-GB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Volume;</a:t>
            </a:r>
          </a:p>
          <a:p>
            <a:pPr lvl="0" eaLnBrk="0" fontAlgn="base" hangingPunct="0">
              <a:spcAft>
                <a:spcPct val="0"/>
              </a:spcAft>
              <a:buFontTx/>
              <a:buChar char="•"/>
            </a:pPr>
            <a:r>
              <a:rPr lang="en-GB" altLang="cy-GB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2 recordings to be submitted;</a:t>
            </a:r>
          </a:p>
          <a:p>
            <a:pPr lvl="0" eaLnBrk="0" fontAlgn="base" hangingPunct="0">
              <a:spcAft>
                <a:spcPct val="0"/>
              </a:spcAft>
              <a:buFontTx/>
              <a:buChar char="•"/>
            </a:pPr>
            <a:r>
              <a:rPr lang="en-GB" altLang="cy-GB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Script and reference list to be submitted;</a:t>
            </a:r>
          </a:p>
          <a:p>
            <a:pPr lvl="0" eaLnBrk="0" fontAlgn="base" hangingPunct="0">
              <a:spcAft>
                <a:spcPct val="0"/>
              </a:spcAft>
              <a:buFontTx/>
              <a:buChar char="•"/>
            </a:pPr>
            <a:r>
              <a:rPr lang="en-GB" altLang="cy-GB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Sub</a:t>
            </a:r>
            <a:r>
              <a:rPr lang="en-GB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mission details.</a:t>
            </a:r>
            <a:endParaRPr lang="cy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eaLnBrk="0" fontAlgn="base" hangingPunct="0">
              <a:spcAft>
                <a:spcPct val="0"/>
              </a:spcAft>
              <a:buNone/>
            </a:pPr>
            <a:endParaRPr lang="cy-GB" sz="3600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9357688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25474"/>
          </a:xfrm>
        </p:spPr>
        <p:txBody>
          <a:bodyPr>
            <a:noAutofit/>
          </a:bodyPr>
          <a:lstStyle/>
          <a:p>
            <a:pPr algn="ctr"/>
            <a:r>
              <a:rPr lang="en-GB" sz="4000" dirty="0" err="1">
                <a:latin typeface="Arial" panose="020B0604020202020204" pitchFamily="34" charset="0"/>
                <a:cs typeface="Arial" panose="020B0604020202020204" pitchFamily="34" charset="0"/>
              </a:rPr>
              <a:t>Strwythur</a:t>
            </a: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 (2il </a:t>
            </a:r>
            <a:r>
              <a:rPr lang="en-GB" sz="4000" dirty="0" err="1">
                <a:latin typeface="Arial" panose="020B0604020202020204" pitchFamily="34" charset="0"/>
                <a:cs typeface="Arial" panose="020B0604020202020204" pitchFamily="34" charset="0"/>
              </a:rPr>
              <a:t>gyflwyniad</a:t>
            </a: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b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Structure (2</a:t>
            </a:r>
            <a:r>
              <a:rPr lang="en-GB" sz="4000" baseline="30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nd</a:t>
            </a:r>
            <a:r>
              <a:rPr lang="en-GB" sz="4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presentation)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676399"/>
            <a:ext cx="3886200" cy="3886201"/>
          </a:xfrm>
        </p:spPr>
        <p:txBody>
          <a:bodyPr>
            <a:normAutofit/>
          </a:bodyPr>
          <a:lstStyle/>
          <a:p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Cyflwyniad: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Cyflwynwch eich hunan;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Croesawch y gynulleidfa;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676399"/>
            <a:ext cx="3886200" cy="4038601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Introduction: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Introduce yourself;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Welcome the audience:</a:t>
            </a:r>
          </a:p>
          <a:p>
            <a:pPr marL="0" indent="0">
              <a:buNone/>
            </a:pPr>
            <a:endParaRPr lang="en-GB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751543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25474"/>
          </a:xfrm>
        </p:spPr>
        <p:txBody>
          <a:bodyPr>
            <a:noAutofit/>
          </a:bodyPr>
          <a:lstStyle/>
          <a:p>
            <a:pPr algn="ctr"/>
            <a:r>
              <a:rPr lang="en-GB" sz="4000" dirty="0" err="1">
                <a:latin typeface="Arial" panose="020B0604020202020204" pitchFamily="34" charset="0"/>
                <a:cs typeface="Arial" panose="020B0604020202020204" pitchFamily="34" charset="0"/>
              </a:rPr>
              <a:t>Strwythur</a:t>
            </a: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 (2il </a:t>
            </a:r>
            <a:r>
              <a:rPr lang="en-GB" sz="4000" dirty="0" err="1">
                <a:latin typeface="Arial" panose="020B0604020202020204" pitchFamily="34" charset="0"/>
                <a:cs typeface="Arial" panose="020B0604020202020204" pitchFamily="34" charset="0"/>
              </a:rPr>
              <a:t>gyflwyniad</a:t>
            </a: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b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Structure (2</a:t>
            </a:r>
            <a:r>
              <a:rPr lang="en-GB" sz="4000" baseline="30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nd</a:t>
            </a:r>
            <a:r>
              <a:rPr lang="en-GB" sz="4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presentation)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752599"/>
            <a:ext cx="3886200" cy="3810001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Esboniwch pwrpas eich cyflwyniad;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Rhowch trosolwg o’r cynnwys.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752599"/>
            <a:ext cx="3886200" cy="3962401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Explain purpose of presentation;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Overview of structure of content.</a:t>
            </a:r>
          </a:p>
          <a:p>
            <a:pPr marL="0" indent="0">
              <a:buNone/>
            </a:pPr>
            <a:endParaRPr lang="en-GB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09819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316001"/>
            <a:ext cx="7962900" cy="903199"/>
          </a:xfrm>
        </p:spPr>
        <p:txBody>
          <a:bodyPr>
            <a:noAutofit/>
          </a:bodyPr>
          <a:lstStyle/>
          <a:p>
            <a:pPr algn="ctr"/>
            <a:r>
              <a:rPr lang="en-GB" sz="4000" dirty="0" err="1">
                <a:latin typeface="Arial" panose="020B0604020202020204" pitchFamily="34" charset="0"/>
                <a:cs typeface="Arial" panose="020B0604020202020204" pitchFamily="34" charset="0"/>
              </a:rPr>
              <a:t>Strwythur</a:t>
            </a:r>
            <a:b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Structure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8600" y="1535201"/>
            <a:ext cx="4286250" cy="3798800"/>
          </a:xfrm>
        </p:spPr>
        <p:txBody>
          <a:bodyPr>
            <a:noAutofit/>
          </a:bodyPr>
          <a:lstStyle/>
          <a:p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Prif gorff: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Buddion dwyieithrwydd/</a:t>
            </a:r>
          </a:p>
          <a:p>
            <a:pPr marL="0" indent="0">
              <a:buNone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amlieithrwydd;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CIY/SIY;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Datblygiad yr ymennydd;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535200"/>
            <a:ext cx="4210050" cy="3951199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Main body: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Benefits of bilingualism/</a:t>
            </a:r>
          </a:p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multilingualism;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WAL/EAL;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Brain development;</a:t>
            </a:r>
          </a:p>
          <a:p>
            <a:pPr marL="0" indent="0">
              <a:buNone/>
            </a:pPr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16028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316001"/>
            <a:ext cx="7962900" cy="903199"/>
          </a:xfrm>
        </p:spPr>
        <p:txBody>
          <a:bodyPr>
            <a:noAutofit/>
          </a:bodyPr>
          <a:lstStyle/>
          <a:p>
            <a:pPr algn="ctr"/>
            <a:r>
              <a:rPr lang="en-GB" sz="4000" dirty="0" err="1">
                <a:latin typeface="Arial" panose="020B0604020202020204" pitchFamily="34" charset="0"/>
                <a:cs typeface="Arial" panose="020B0604020202020204" pitchFamily="34" charset="0"/>
              </a:rPr>
              <a:t>Strwythur</a:t>
            </a:r>
            <a:b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Structure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8600" y="1676399"/>
            <a:ext cx="4286250" cy="3657601"/>
          </a:xfrm>
        </p:spPr>
        <p:txBody>
          <a:bodyPr>
            <a:noAutofit/>
          </a:bodyPr>
          <a:lstStyle/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Meddwl dargyfeiriol;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Fframweithiau a rhaglenni;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Cefnogwch gydag esiamplau o’r gweithgaredd, ymchwil a damcaniaeth;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Cefnogwch gyda chyfeirnodi ar lafar.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676400"/>
            <a:ext cx="4210050" cy="3810000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Divergent thinking;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Frameworks and programmes;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Support with examples from your activity, research and theory; 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Support with verbal references.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77963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000" dirty="0" err="1">
                <a:latin typeface="Arial" panose="020B0604020202020204" pitchFamily="34" charset="0"/>
                <a:cs typeface="Arial" panose="020B0604020202020204" pitchFamily="34" charset="0"/>
              </a:rPr>
              <a:t>Strwythur</a:t>
            </a:r>
            <a:b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Structure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690689"/>
            <a:ext cx="3886200" cy="3871911"/>
          </a:xfrm>
        </p:spPr>
        <p:txBody>
          <a:bodyPr>
            <a:normAutofit/>
          </a:bodyPr>
          <a:lstStyle/>
          <a:p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Clo: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Crynodeb o’r prif bwyntiau;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Awgrymiadau ar gyfer arfer y dyfodol;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Dim damcaniaeth/</a:t>
            </a:r>
          </a:p>
          <a:p>
            <a:pPr marL="0" indent="0">
              <a:buNone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ymchwil newydd.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690689"/>
            <a:ext cx="3886200" cy="4024311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Conclusion: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Summary of main points;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Suggestions for future practice;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new theory/research.</a:t>
            </a:r>
          </a:p>
        </p:txBody>
      </p:sp>
    </p:spTree>
    <p:extLst>
      <p:ext uri="{BB962C8B-B14F-4D97-AF65-F5344CB8AC3E}">
        <p14:creationId xmlns:p14="http://schemas.microsoft.com/office/powerpoint/2010/main" val="20103868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4"/>
          </a:xfrm>
        </p:spPr>
        <p:txBody>
          <a:bodyPr>
            <a:noAutofit/>
          </a:bodyPr>
          <a:lstStyle/>
          <a:p>
            <a:pPr algn="ctr"/>
            <a:r>
              <a:rPr lang="cy-GB" altLang="cy-GB" sz="36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Yr asesiad</a:t>
            </a:r>
            <a:br>
              <a:rPr lang="en-GB" altLang="cy-GB" sz="36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</a:br>
            <a:r>
              <a:rPr lang="en-GB" altLang="cy-GB" sz="3600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The assessment</a:t>
            </a:r>
            <a:endParaRPr lang="en-GB" sz="36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99" name="Rectangle 4"/>
          <p:cNvSpPr>
            <a:spLocks noGrp="1" noChangeArrowheads="1"/>
          </p:cNvSpPr>
          <p:nvPr>
            <p:ph sz="half" idx="1"/>
          </p:nvPr>
        </p:nvSpPr>
        <p:spPr>
          <a:xfrm>
            <a:off x="76200" y="1371600"/>
            <a:ext cx="4419600" cy="4217989"/>
          </a:xfrm>
        </p:spPr>
        <p:txBody>
          <a:bodyPr>
            <a:normAutofit fontScale="92500"/>
          </a:bodyPr>
          <a:lstStyle/>
          <a:p>
            <a:pPr marL="0" lvl="0" indent="0" eaLnBrk="0" fontAlgn="base" hangingPunct="0">
              <a:spcAft>
                <a:spcPct val="0"/>
              </a:spcAft>
              <a:buNone/>
            </a:pPr>
            <a:r>
              <a:rPr lang="cy-GB" altLang="cy-GB" sz="3000" b="1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Lanlwytho 2 recordiad (20 munud):</a:t>
            </a:r>
          </a:p>
          <a:p>
            <a:pPr marL="457200" lvl="0" indent="-457200" eaLnBrk="0" fontAlgn="base" hangingPunct="0">
              <a:spcAft>
                <a:spcPct val="0"/>
              </a:spcAft>
              <a:buAutoNum type="arabicPeriod"/>
            </a:pPr>
            <a:r>
              <a:rPr lang="cy-GB" altLang="cy-GB" sz="30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Eich gweithgaredd;</a:t>
            </a:r>
          </a:p>
          <a:p>
            <a:pPr marL="457200" lvl="0" indent="-457200" eaLnBrk="0" fontAlgn="base" hangingPunct="0">
              <a:spcAft>
                <a:spcPct val="0"/>
              </a:spcAft>
              <a:buAutoNum type="arabicPeriod"/>
            </a:pPr>
            <a:r>
              <a:rPr lang="cy-GB" altLang="cy-GB" sz="30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Eich dadansoddiad;</a:t>
            </a:r>
          </a:p>
          <a:p>
            <a:pPr marL="457200" lvl="0" indent="-457200" eaLnBrk="0" fontAlgn="base" hangingPunct="0">
              <a:spcAft>
                <a:spcPct val="0"/>
              </a:spcAft>
              <a:buAutoNum type="arabicPeriod"/>
            </a:pPr>
            <a:endParaRPr lang="cy-GB" altLang="cy-GB" sz="3000" kern="0" dirty="0">
              <a:solidFill>
                <a:srgbClr val="000000"/>
              </a:solidFill>
              <a:latin typeface="Arial" panose="020B0604020202020204" pitchFamily="34" charset="0"/>
              <a:ea typeface="ＭＳ Ｐゴシック" pitchFamily="34" charset="-128"/>
              <a:cs typeface="Arial" panose="020B0604020202020204" pitchFamily="34" charset="0"/>
            </a:endParaRPr>
          </a:p>
          <a:p>
            <a:pPr marL="0" lvl="0" indent="0" eaLnBrk="0" fontAlgn="base" hangingPunct="0">
              <a:spcAft>
                <a:spcPct val="0"/>
              </a:spcAft>
              <a:buNone/>
            </a:pPr>
            <a:r>
              <a:rPr lang="cy-GB" altLang="cy-GB" sz="3000" b="1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Rhaid </a:t>
            </a:r>
            <a:r>
              <a:rPr lang="cy-GB" altLang="cy-GB" sz="3000" b="1" kern="0" dirty="0" err="1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lanlwytho’r</a:t>
            </a:r>
            <a:r>
              <a:rPr lang="cy-GB" altLang="cy-GB" sz="3000" b="1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 ddau recordiad ar ONEDRIVE.</a:t>
            </a:r>
          </a:p>
          <a:p>
            <a:pPr marL="0" lvl="0" indent="0" eaLnBrk="0" fontAlgn="base" hangingPunct="0">
              <a:spcAft>
                <a:spcPct val="0"/>
              </a:spcAft>
              <a:buNone/>
            </a:pPr>
            <a:r>
              <a:rPr lang="cy-GB" altLang="cy-GB" sz="3000" b="1" kern="0" dirty="0">
                <a:solidFill>
                  <a:srgbClr val="FF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RHANNWCH GYDA THÎM Y MODWL.</a:t>
            </a:r>
          </a:p>
          <a:p>
            <a:pPr marL="0" lvl="0" indent="0" eaLnBrk="0" fontAlgn="base" hangingPunct="0">
              <a:spcAft>
                <a:spcPct val="0"/>
              </a:spcAft>
              <a:buNone/>
            </a:pPr>
            <a:endParaRPr lang="cy-GB" altLang="cy-GB" sz="4500" kern="0" dirty="0">
              <a:solidFill>
                <a:srgbClr val="000000"/>
              </a:solidFill>
              <a:latin typeface="Arial" panose="020B0604020202020204" pitchFamily="34" charset="0"/>
              <a:ea typeface="ＭＳ Ｐゴシック" pitchFamily="34" charset="-128"/>
              <a:cs typeface="Arial" panose="020B0604020202020204" pitchFamily="34" charset="0"/>
            </a:endParaRPr>
          </a:p>
          <a:p>
            <a:pPr marL="0" lvl="0" indent="0" eaLnBrk="0" fontAlgn="base" hangingPunct="0">
              <a:spcAft>
                <a:spcPct val="0"/>
              </a:spcAft>
              <a:buNone/>
              <a:defRPr/>
            </a:pPr>
            <a:endParaRPr lang="cy-GB" sz="3600" kern="0" dirty="0">
              <a:solidFill>
                <a:srgbClr val="000000"/>
              </a:solidFill>
              <a:latin typeface="Arial" panose="020B0604020202020204" pitchFamily="34" charset="0"/>
              <a:ea typeface="ＭＳ Ｐゴシック" charset="-128"/>
            </a:endParaRPr>
          </a:p>
          <a:p>
            <a:pPr>
              <a:buFontTx/>
              <a:buNone/>
            </a:pPr>
            <a:endParaRPr lang="cy-GB" altLang="cy-GB" sz="2800" dirty="0">
              <a:latin typeface="Arial" panose="020B0604020202020204" pitchFamily="34" charset="0"/>
            </a:endParaRPr>
          </a:p>
          <a:p>
            <a:pPr>
              <a:buFontTx/>
              <a:buNone/>
            </a:pPr>
            <a:endParaRPr lang="cy-GB" altLang="cy-GB" sz="2400" dirty="0">
              <a:latin typeface="Arial" panose="020B0604020202020204" pitchFamily="34" charset="0"/>
            </a:endParaRPr>
          </a:p>
          <a:p>
            <a:pPr>
              <a:buFontTx/>
              <a:buNone/>
            </a:pPr>
            <a:endParaRPr lang="cy-GB" altLang="cy-GB" dirty="0">
              <a:latin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endParaRPr lang="cy-GB" sz="3600" dirty="0">
              <a:latin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294967295"/>
          </p:nvPr>
        </p:nvSpPr>
        <p:spPr>
          <a:xfrm>
            <a:off x="4572001" y="1447801"/>
            <a:ext cx="4572000" cy="4141788"/>
          </a:xfrm>
        </p:spPr>
        <p:txBody>
          <a:bodyPr>
            <a:normAutofit fontScale="92500" lnSpcReduction="20000"/>
          </a:bodyPr>
          <a:lstStyle/>
          <a:p>
            <a:pPr marL="0" lvl="0" indent="0" eaLnBrk="0" fontAlgn="base" hangingPunct="0">
              <a:spcAft>
                <a:spcPct val="0"/>
              </a:spcAft>
              <a:buNone/>
            </a:pPr>
            <a:r>
              <a:rPr lang="en-GB" altLang="cy-GB" sz="3300" b="1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Upload 2 recordings (20 minutes):</a:t>
            </a:r>
          </a:p>
          <a:p>
            <a:pPr marL="457200" lvl="0" indent="-457200" eaLnBrk="0" fontAlgn="base" hangingPunct="0">
              <a:spcAft>
                <a:spcPct val="0"/>
              </a:spcAft>
              <a:buAutoNum type="arabicPeriod"/>
            </a:pPr>
            <a:r>
              <a:rPr lang="en-GB" altLang="cy-GB" sz="3300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Your activity; </a:t>
            </a:r>
          </a:p>
          <a:p>
            <a:pPr marL="457200" lvl="0" indent="-457200" eaLnBrk="0" fontAlgn="base" hangingPunct="0">
              <a:spcAft>
                <a:spcPct val="0"/>
              </a:spcAft>
              <a:buAutoNum type="arabicPeriod"/>
            </a:pPr>
            <a:r>
              <a:rPr lang="en-GB" altLang="cy-GB" sz="3300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Your presentation;</a:t>
            </a:r>
          </a:p>
          <a:p>
            <a:pPr marL="0" lvl="0" indent="0" eaLnBrk="0" fontAlgn="base" hangingPunct="0">
              <a:spcAft>
                <a:spcPct val="0"/>
              </a:spcAft>
              <a:buNone/>
            </a:pPr>
            <a:endParaRPr lang="en-GB" altLang="cy-GB" sz="3300" kern="0" dirty="0">
              <a:solidFill>
                <a:srgbClr val="0070C0"/>
              </a:solidFill>
              <a:latin typeface="Arial" panose="020B0604020202020204" pitchFamily="34" charset="0"/>
              <a:ea typeface="ＭＳ Ｐゴシック" pitchFamily="34" charset="-128"/>
              <a:cs typeface="Arial" panose="020B0604020202020204" pitchFamily="34" charset="0"/>
            </a:endParaRPr>
          </a:p>
          <a:p>
            <a:pPr marL="0" lvl="0" indent="0" eaLnBrk="0" fontAlgn="base" hangingPunct="0">
              <a:spcAft>
                <a:spcPct val="0"/>
              </a:spcAft>
              <a:buNone/>
            </a:pPr>
            <a:r>
              <a:rPr lang="en-GB" altLang="cy-GB" sz="3300" b="1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Both these recordings are to be uploaded onto ONEDRIVE.</a:t>
            </a:r>
          </a:p>
          <a:p>
            <a:pPr marL="0" lvl="0" indent="0" eaLnBrk="0" fontAlgn="base" hangingPunct="0">
              <a:spcAft>
                <a:spcPct val="0"/>
              </a:spcAft>
              <a:buNone/>
            </a:pPr>
            <a:r>
              <a:rPr lang="en-GB" altLang="cy-GB" sz="3300" b="1" kern="0" dirty="0">
                <a:solidFill>
                  <a:srgbClr val="FF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SHARE WITH THE MODULE TEAM.</a:t>
            </a:r>
          </a:p>
          <a:p>
            <a:pPr marL="0" lvl="0" indent="0" eaLnBrk="0" fontAlgn="base" hangingPunct="0">
              <a:spcAft>
                <a:spcPct val="0"/>
              </a:spcAft>
              <a:buNone/>
            </a:pPr>
            <a:endParaRPr lang="en-GB" altLang="cy-GB" sz="3600" kern="0" dirty="0">
              <a:solidFill>
                <a:srgbClr val="0000FF"/>
              </a:solidFill>
              <a:latin typeface="Arial" panose="020B0604020202020204" pitchFamily="34" charset="0"/>
              <a:ea typeface="ＭＳ Ｐゴシック" pitchFamily="34" charset="-128"/>
              <a:cs typeface="Arial" panose="020B0604020202020204" pitchFamily="34" charset="0"/>
            </a:endParaRPr>
          </a:p>
          <a:p>
            <a:pPr marL="0" lvl="0" indent="0" eaLnBrk="0" fontAlgn="base" hangingPunct="0">
              <a:spcAft>
                <a:spcPct val="0"/>
              </a:spcAft>
              <a:buNone/>
            </a:pPr>
            <a:endParaRPr lang="cy-GB" sz="3600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9170011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74638"/>
            <a:ext cx="8382000" cy="1096962"/>
          </a:xfrm>
        </p:spPr>
        <p:txBody>
          <a:bodyPr>
            <a:noAutofit/>
          </a:bodyPr>
          <a:lstStyle/>
          <a:p>
            <a:pPr algn="ctr"/>
            <a:r>
              <a:rPr lang="cy-GB" altLang="cy-GB" sz="36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Yr asesiad</a:t>
            </a:r>
            <a:br>
              <a:rPr lang="en-GB" altLang="cy-GB" sz="36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</a:br>
            <a:r>
              <a:rPr lang="en-GB" altLang="cy-GB" sz="3600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The assessment</a:t>
            </a:r>
            <a:endParaRPr lang="en-GB" sz="36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99" name="Rectangle 4"/>
          <p:cNvSpPr>
            <a:spLocks noGrp="1" noChangeArrowheads="1"/>
          </p:cNvSpPr>
          <p:nvPr>
            <p:ph sz="half" idx="1"/>
          </p:nvPr>
        </p:nvSpPr>
        <p:spPr>
          <a:xfrm>
            <a:off x="76200" y="1219202"/>
            <a:ext cx="4419600" cy="4370387"/>
          </a:xfrm>
        </p:spPr>
        <p:txBody>
          <a:bodyPr>
            <a:normAutofit/>
          </a:bodyPr>
          <a:lstStyle/>
          <a:p>
            <a:pPr marL="0" lvl="0" indent="0" eaLnBrk="0" fontAlgn="base" hangingPunct="0">
              <a:spcAft>
                <a:spcPct val="0"/>
              </a:spcAft>
              <a:buNone/>
            </a:pPr>
            <a:endParaRPr lang="cy-GB" altLang="cy-GB" sz="4500" kern="0" dirty="0">
              <a:solidFill>
                <a:srgbClr val="000000"/>
              </a:solidFill>
              <a:latin typeface="Arial" panose="020B0604020202020204" pitchFamily="34" charset="0"/>
              <a:ea typeface="ＭＳ Ｐゴシック" pitchFamily="34" charset="-128"/>
              <a:cs typeface="Arial" panose="020B0604020202020204" pitchFamily="34" charset="0"/>
            </a:endParaRPr>
          </a:p>
          <a:p>
            <a:pPr marL="0" indent="0" eaLnBrk="0" fontAlgn="base" hangingPunct="0">
              <a:spcAft>
                <a:spcPct val="0"/>
              </a:spcAft>
              <a:buNone/>
            </a:pPr>
            <a:r>
              <a:rPr lang="cy-GB" altLang="cy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3. </a:t>
            </a:r>
            <a:r>
              <a:rPr lang="cy-GB" altLang="cy-GB" kern="0" dirty="0" err="1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Lanlwytho</a:t>
            </a:r>
            <a:r>
              <a:rPr lang="cy-GB" altLang="cy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 eich sgript a’ch rhestr o gyfeiriadau;</a:t>
            </a:r>
          </a:p>
          <a:p>
            <a:pPr marL="0" lvl="0" indent="0" eaLnBrk="0" fontAlgn="base" hangingPunct="0">
              <a:spcAft>
                <a:spcPct val="0"/>
              </a:spcAft>
              <a:buNone/>
            </a:pPr>
            <a:endParaRPr lang="cy-GB" altLang="cy-GB" b="1" kern="0" dirty="0">
              <a:solidFill>
                <a:srgbClr val="000000"/>
              </a:solidFill>
              <a:latin typeface="Arial" panose="020B0604020202020204" pitchFamily="34" charset="0"/>
              <a:ea typeface="ＭＳ Ｐゴシック" pitchFamily="34" charset="-128"/>
              <a:cs typeface="Arial" panose="020B0604020202020204" pitchFamily="34" charset="0"/>
            </a:endParaRPr>
          </a:p>
          <a:p>
            <a:pPr marL="0" lvl="0" indent="0" eaLnBrk="0" fontAlgn="base" hangingPunct="0">
              <a:spcAft>
                <a:spcPct val="0"/>
              </a:spcAft>
              <a:buNone/>
            </a:pPr>
            <a:r>
              <a:rPr lang="cy-GB" altLang="cy-GB" b="1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Rhaid cyflwyno eich sgript a’ch rhestr o gyfeiriadau ar TURNITIN.</a:t>
            </a:r>
          </a:p>
          <a:p>
            <a:pPr marL="0" lvl="0" indent="0" eaLnBrk="0" fontAlgn="base" hangingPunct="0">
              <a:spcAft>
                <a:spcPct val="0"/>
              </a:spcAft>
              <a:buNone/>
              <a:defRPr/>
            </a:pPr>
            <a:endParaRPr lang="cy-GB" sz="3600" kern="0" dirty="0">
              <a:solidFill>
                <a:srgbClr val="000000"/>
              </a:solidFill>
              <a:latin typeface="Arial" panose="020B0604020202020204" pitchFamily="34" charset="0"/>
              <a:ea typeface="ＭＳ Ｐゴシック" charset="-128"/>
            </a:endParaRPr>
          </a:p>
          <a:p>
            <a:pPr>
              <a:buFontTx/>
              <a:buNone/>
            </a:pPr>
            <a:endParaRPr lang="cy-GB" altLang="cy-GB" sz="2800" dirty="0">
              <a:latin typeface="Arial" panose="020B0604020202020204" pitchFamily="34" charset="0"/>
            </a:endParaRPr>
          </a:p>
          <a:p>
            <a:pPr>
              <a:buFontTx/>
              <a:buNone/>
            </a:pPr>
            <a:endParaRPr lang="cy-GB" altLang="cy-GB" sz="2400" dirty="0">
              <a:latin typeface="Arial" panose="020B0604020202020204" pitchFamily="34" charset="0"/>
            </a:endParaRPr>
          </a:p>
          <a:p>
            <a:pPr>
              <a:buFontTx/>
              <a:buNone/>
            </a:pPr>
            <a:endParaRPr lang="cy-GB" altLang="cy-GB" dirty="0">
              <a:latin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y-GB" sz="3600" dirty="0">
              <a:latin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294967295"/>
          </p:nvPr>
        </p:nvSpPr>
        <p:spPr>
          <a:xfrm>
            <a:off x="4572001" y="1219201"/>
            <a:ext cx="4572000" cy="4370388"/>
          </a:xfrm>
        </p:spPr>
        <p:txBody>
          <a:bodyPr>
            <a:normAutofit/>
          </a:bodyPr>
          <a:lstStyle/>
          <a:p>
            <a:pPr marL="0" lvl="0" indent="0" eaLnBrk="0" fontAlgn="base" hangingPunct="0">
              <a:spcAft>
                <a:spcPct val="0"/>
              </a:spcAft>
              <a:buNone/>
            </a:pPr>
            <a:endParaRPr lang="en-GB" altLang="cy-GB" sz="3600" kern="0" dirty="0">
              <a:solidFill>
                <a:srgbClr val="0000FF"/>
              </a:solidFill>
              <a:latin typeface="Arial" panose="020B0604020202020204" pitchFamily="34" charset="0"/>
              <a:ea typeface="ＭＳ Ｐゴシック" pitchFamily="34" charset="-128"/>
              <a:cs typeface="Arial" panose="020B0604020202020204" pitchFamily="34" charset="0"/>
            </a:endParaRPr>
          </a:p>
          <a:p>
            <a:pPr marL="0" lvl="0" indent="0" eaLnBrk="0" fontAlgn="base" hangingPunct="0">
              <a:spcAft>
                <a:spcPct val="0"/>
              </a:spcAft>
              <a:buNone/>
            </a:pPr>
            <a:r>
              <a:rPr lang="en-GB" altLang="cy-GB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3. Upload your script and reference list;</a:t>
            </a:r>
          </a:p>
          <a:p>
            <a:pPr marL="0" lvl="0" indent="0" eaLnBrk="0" fontAlgn="base" hangingPunct="0">
              <a:spcAft>
                <a:spcPct val="0"/>
              </a:spcAft>
              <a:buNone/>
            </a:pPr>
            <a:endParaRPr lang="en-GB" altLang="cy-GB" kern="0" dirty="0">
              <a:solidFill>
                <a:srgbClr val="0070C0"/>
              </a:solidFill>
              <a:latin typeface="Arial" panose="020B0604020202020204" pitchFamily="34" charset="0"/>
              <a:ea typeface="ＭＳ Ｐゴシック" pitchFamily="34" charset="-128"/>
              <a:cs typeface="Arial" panose="020B0604020202020204" pitchFamily="34" charset="0"/>
            </a:endParaRPr>
          </a:p>
          <a:p>
            <a:pPr marL="0" lvl="0" indent="0" eaLnBrk="0" fontAlgn="base" hangingPunct="0">
              <a:spcAft>
                <a:spcPct val="0"/>
              </a:spcAft>
              <a:buNone/>
            </a:pPr>
            <a:r>
              <a:rPr lang="en-GB" altLang="cy-GB" b="1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Your script and reference list is to be submitted onto TURNITIN.</a:t>
            </a:r>
          </a:p>
          <a:p>
            <a:pPr marL="0" lvl="0" indent="0" eaLnBrk="0" fontAlgn="base" hangingPunct="0">
              <a:spcAft>
                <a:spcPct val="0"/>
              </a:spcAft>
              <a:buNone/>
            </a:pPr>
            <a:endParaRPr lang="cy-GB" sz="3600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0916932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25474"/>
          </a:xfrm>
        </p:spPr>
        <p:txBody>
          <a:bodyPr>
            <a:noAutofit/>
          </a:bodyPr>
          <a:lstStyle/>
          <a:p>
            <a:pPr algn="ctr"/>
            <a:r>
              <a:rPr lang="cy-GB" altLang="cy-GB" sz="36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Y recordiad</a:t>
            </a:r>
            <a:br>
              <a:rPr lang="en-GB" altLang="cy-GB" sz="36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</a:br>
            <a:r>
              <a:rPr lang="en-GB" altLang="cy-GB" sz="3600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The recording</a:t>
            </a:r>
            <a:endParaRPr lang="en-GB" sz="36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99" name="Rectangle 4"/>
          <p:cNvSpPr>
            <a:spLocks noGrp="1" noChangeArrowheads="1"/>
          </p:cNvSpPr>
          <p:nvPr>
            <p:ph sz="half" idx="1"/>
          </p:nvPr>
        </p:nvSpPr>
        <p:spPr>
          <a:xfrm>
            <a:off x="76200" y="1295400"/>
            <a:ext cx="4419600" cy="4114801"/>
          </a:xfrm>
        </p:spPr>
        <p:txBody>
          <a:bodyPr>
            <a:normAutofit fontScale="92500"/>
          </a:bodyPr>
          <a:lstStyle/>
          <a:p>
            <a:pPr lvl="0" eaLnBrk="0" fontAlgn="base" hangingPunct="0">
              <a:spcAft>
                <a:spcPct val="0"/>
              </a:spcAft>
              <a:buFontTx/>
              <a:buChar char="•"/>
            </a:pPr>
            <a:r>
              <a:rPr lang="en-GB" altLang="cy-GB" sz="30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Ydy’r </a:t>
            </a:r>
            <a:r>
              <a:rPr lang="en-GB" altLang="cy-GB" sz="3000" kern="0" dirty="0" err="1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recordiad</a:t>
            </a:r>
            <a:r>
              <a:rPr lang="en-GB" altLang="cy-GB" sz="30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 </a:t>
            </a:r>
            <a:r>
              <a:rPr lang="en-GB" altLang="cy-GB" sz="3000" kern="0" dirty="0" err="1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yn</a:t>
            </a:r>
            <a:r>
              <a:rPr lang="en-GB" altLang="cy-GB" sz="30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 </a:t>
            </a:r>
            <a:r>
              <a:rPr lang="en-GB" altLang="cy-GB" sz="3000" kern="0" dirty="0" err="1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chwarae</a:t>
            </a:r>
            <a:r>
              <a:rPr lang="en-GB" altLang="cy-GB" sz="30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?</a:t>
            </a:r>
            <a:endParaRPr lang="cy-GB" altLang="cy-GB" sz="3000" kern="0" dirty="0">
              <a:solidFill>
                <a:srgbClr val="000000"/>
              </a:solidFill>
              <a:latin typeface="Arial" panose="020B0604020202020204" pitchFamily="34" charset="0"/>
              <a:ea typeface="ＭＳ Ｐゴシック" pitchFamily="34" charset="-128"/>
              <a:cs typeface="Arial" panose="020B0604020202020204" pitchFamily="34" charset="0"/>
            </a:endParaRPr>
          </a:p>
          <a:p>
            <a:pPr lvl="0" eaLnBrk="0" fontAlgn="base" hangingPunct="0">
              <a:spcAft>
                <a:spcPct val="0"/>
              </a:spcAft>
              <a:buFontTx/>
              <a:buChar char="•"/>
            </a:pPr>
            <a:r>
              <a:rPr lang="cy-GB" altLang="cy-GB" sz="30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Yn glir?</a:t>
            </a:r>
          </a:p>
          <a:p>
            <a:pPr lvl="0" eaLnBrk="0" fontAlgn="base" hangingPunct="0">
              <a:spcAft>
                <a:spcPct val="0"/>
              </a:spcAft>
              <a:buFontTx/>
              <a:buChar char="•"/>
            </a:pPr>
            <a:r>
              <a:rPr lang="en-GB" altLang="cy-GB" sz="3000" kern="0" dirty="0" err="1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Oes</a:t>
            </a:r>
            <a:r>
              <a:rPr lang="en-GB" altLang="cy-GB" sz="30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 </a:t>
            </a:r>
            <a:r>
              <a:rPr lang="en-GB" altLang="cy-GB" sz="3000" kern="0" dirty="0" err="1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modd</a:t>
            </a:r>
            <a:r>
              <a:rPr lang="en-GB" altLang="cy-GB" sz="30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 </a:t>
            </a:r>
            <a:r>
              <a:rPr lang="en-GB" altLang="cy-GB" sz="3000" kern="0" dirty="0" err="1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gweld</a:t>
            </a:r>
            <a:r>
              <a:rPr lang="en-GB" altLang="cy-GB" sz="30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 chi, y </a:t>
            </a:r>
            <a:r>
              <a:rPr lang="en-GB" altLang="cy-GB" sz="3000" kern="0" dirty="0" err="1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lleoliad</a:t>
            </a:r>
            <a:r>
              <a:rPr lang="en-GB" altLang="cy-GB" sz="30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 </a:t>
            </a:r>
            <a:r>
              <a:rPr lang="en-GB" altLang="cy-GB" sz="3000" kern="0" dirty="0" err="1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a’r</a:t>
            </a:r>
            <a:r>
              <a:rPr lang="en-GB" altLang="cy-GB" sz="30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 </a:t>
            </a:r>
            <a:r>
              <a:rPr lang="en-GB" altLang="cy-GB" sz="3000" kern="0" dirty="0" err="1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propiau</a:t>
            </a:r>
            <a:r>
              <a:rPr lang="en-GB" altLang="cy-GB" sz="30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 </a:t>
            </a:r>
            <a:r>
              <a:rPr lang="en-GB" altLang="cy-GB" sz="3000" kern="0" dirty="0" err="1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ayyb</a:t>
            </a:r>
            <a:r>
              <a:rPr lang="en-GB" altLang="cy-GB" sz="30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?</a:t>
            </a:r>
            <a:endParaRPr lang="cy-GB" altLang="cy-GB" sz="3000" kern="0" dirty="0">
              <a:solidFill>
                <a:srgbClr val="000000"/>
              </a:solidFill>
              <a:latin typeface="Arial" panose="020B0604020202020204" pitchFamily="34" charset="0"/>
              <a:ea typeface="ＭＳ Ｐゴシック" pitchFamily="34" charset="-128"/>
              <a:cs typeface="Arial" panose="020B0604020202020204" pitchFamily="34" charset="0"/>
            </a:endParaRPr>
          </a:p>
          <a:p>
            <a:pPr marL="0" lvl="0" indent="0" eaLnBrk="0" fontAlgn="base" hangingPunct="0">
              <a:spcAft>
                <a:spcPct val="0"/>
              </a:spcAft>
              <a:buNone/>
            </a:pPr>
            <a:endParaRPr lang="cy-GB" altLang="cy-GB" sz="3000" kern="0" dirty="0">
              <a:solidFill>
                <a:srgbClr val="000000"/>
              </a:solidFill>
              <a:latin typeface="Arial" panose="020B0604020202020204" pitchFamily="34" charset="0"/>
              <a:ea typeface="ＭＳ Ｐゴシック" pitchFamily="34" charset="-128"/>
              <a:cs typeface="Arial" panose="020B0604020202020204" pitchFamily="34" charset="0"/>
            </a:endParaRPr>
          </a:p>
          <a:p>
            <a:pPr lvl="0" eaLnBrk="0" fontAlgn="base" hangingPunct="0">
              <a:spcAft>
                <a:spcPct val="0"/>
              </a:spcAft>
              <a:buFontTx/>
              <a:buChar char="•"/>
            </a:pPr>
            <a:r>
              <a:rPr lang="cy-GB" altLang="cy-GB" sz="3000" b="1" kern="0" dirty="0">
                <a:solidFill>
                  <a:srgbClr val="FF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Dim recordio gyda phlant (hyd yn oed tu ôl y camera).</a:t>
            </a:r>
          </a:p>
          <a:p>
            <a:pPr marL="0" lvl="0" indent="0" eaLnBrk="0" fontAlgn="base" hangingPunct="0">
              <a:spcAft>
                <a:spcPct val="0"/>
              </a:spcAft>
              <a:buNone/>
              <a:defRPr/>
            </a:pPr>
            <a:endParaRPr lang="cy-GB" sz="3600" kern="0" dirty="0">
              <a:solidFill>
                <a:srgbClr val="000000"/>
              </a:solidFill>
              <a:latin typeface="Arial" panose="020B0604020202020204" pitchFamily="34" charset="0"/>
              <a:ea typeface="ＭＳ Ｐゴシック" charset="-128"/>
            </a:endParaRPr>
          </a:p>
          <a:p>
            <a:pPr>
              <a:buFontTx/>
              <a:buNone/>
            </a:pPr>
            <a:endParaRPr lang="cy-GB" altLang="cy-GB" sz="2800" dirty="0">
              <a:latin typeface="Arial" panose="020B0604020202020204" pitchFamily="34" charset="0"/>
            </a:endParaRPr>
          </a:p>
          <a:p>
            <a:pPr>
              <a:buFontTx/>
              <a:buNone/>
            </a:pPr>
            <a:endParaRPr lang="cy-GB" altLang="cy-GB" sz="2400" dirty="0">
              <a:latin typeface="Arial" panose="020B0604020202020204" pitchFamily="34" charset="0"/>
            </a:endParaRPr>
          </a:p>
          <a:p>
            <a:pPr>
              <a:buFontTx/>
              <a:buNone/>
            </a:pPr>
            <a:endParaRPr lang="cy-GB" altLang="cy-GB" dirty="0">
              <a:latin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endParaRPr lang="cy-GB" sz="3600" dirty="0">
              <a:latin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294967295"/>
          </p:nvPr>
        </p:nvSpPr>
        <p:spPr>
          <a:xfrm>
            <a:off x="4572001" y="1219201"/>
            <a:ext cx="4572000" cy="4370388"/>
          </a:xfrm>
        </p:spPr>
        <p:txBody>
          <a:bodyPr>
            <a:normAutofit/>
          </a:bodyPr>
          <a:lstStyle/>
          <a:p>
            <a:pPr lvl="0" eaLnBrk="0" fontAlgn="base" hangingPunct="0">
              <a:spcAft>
                <a:spcPct val="0"/>
              </a:spcAft>
              <a:buFontTx/>
              <a:buChar char="•"/>
            </a:pPr>
            <a:r>
              <a:rPr lang="en-GB" altLang="cy-GB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Does it play?</a:t>
            </a:r>
          </a:p>
          <a:p>
            <a:pPr lvl="0" eaLnBrk="0" fontAlgn="base" hangingPunct="0">
              <a:spcAft>
                <a:spcPct val="0"/>
              </a:spcAft>
              <a:buFontTx/>
              <a:buChar char="•"/>
            </a:pPr>
            <a:r>
              <a:rPr lang="en-GB" altLang="cy-GB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Is it clear?</a:t>
            </a:r>
          </a:p>
          <a:p>
            <a:pPr lvl="0" eaLnBrk="0" fontAlgn="base" hangingPunct="0">
              <a:spcAft>
                <a:spcPct val="0"/>
              </a:spcAft>
              <a:buFontTx/>
              <a:buChar char="•"/>
            </a:pPr>
            <a:r>
              <a:rPr lang="en-GB" altLang="cy-GB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Can you see yourself, the location and the props </a:t>
            </a:r>
            <a:r>
              <a:rPr lang="en-GB" altLang="cy-GB" kern="0" dirty="0" err="1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etc</a:t>
            </a:r>
            <a:r>
              <a:rPr lang="en-GB" altLang="cy-GB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?</a:t>
            </a:r>
          </a:p>
          <a:p>
            <a:pPr marL="0" lvl="0" indent="0" eaLnBrk="0" fontAlgn="base" hangingPunct="0">
              <a:spcAft>
                <a:spcPct val="0"/>
              </a:spcAft>
              <a:buNone/>
            </a:pPr>
            <a:endParaRPr lang="en-GB" altLang="cy-GB" kern="0" dirty="0">
              <a:solidFill>
                <a:srgbClr val="0000FF"/>
              </a:solidFill>
              <a:latin typeface="Arial" panose="020B0604020202020204" pitchFamily="34" charset="0"/>
              <a:ea typeface="ＭＳ Ｐゴシック" pitchFamily="34" charset="-128"/>
              <a:cs typeface="Arial" panose="020B0604020202020204" pitchFamily="34" charset="0"/>
            </a:endParaRPr>
          </a:p>
          <a:p>
            <a:pPr lvl="0" eaLnBrk="0" fontAlgn="base" hangingPunct="0">
              <a:spcAft>
                <a:spcPct val="0"/>
              </a:spcAft>
              <a:buFontTx/>
              <a:buChar char="•"/>
            </a:pPr>
            <a:r>
              <a:rPr lang="en-GB" altLang="cy-GB" b="1" kern="0" dirty="0">
                <a:solidFill>
                  <a:srgbClr val="FF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No recording with children (even behind the camera).</a:t>
            </a:r>
          </a:p>
          <a:p>
            <a:pPr marL="0" lvl="0" indent="0" eaLnBrk="0" fontAlgn="base" hangingPunct="0">
              <a:spcAft>
                <a:spcPct val="0"/>
              </a:spcAft>
              <a:buNone/>
            </a:pPr>
            <a:endParaRPr lang="cy-GB" sz="3600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52494282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01674"/>
          </a:xfrm>
        </p:spPr>
        <p:txBody>
          <a:bodyPr>
            <a:noAutofit/>
          </a:bodyPr>
          <a:lstStyle/>
          <a:p>
            <a:pPr algn="ctr"/>
            <a:r>
              <a:rPr lang="cy-GB" altLang="cy-GB" sz="36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Y daflen asesu 1</a:t>
            </a:r>
            <a:br>
              <a:rPr lang="en-GB" altLang="cy-GB" sz="36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</a:br>
            <a:r>
              <a:rPr lang="en-GB" altLang="cy-GB" sz="3600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The assessment sheet 1</a:t>
            </a:r>
            <a:endParaRPr lang="en-GB" sz="36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99" name="Rectangle 4"/>
          <p:cNvSpPr>
            <a:spLocks noGrp="1" noChangeArrowheads="1"/>
          </p:cNvSpPr>
          <p:nvPr>
            <p:ph sz="half" idx="1"/>
          </p:nvPr>
        </p:nvSpPr>
        <p:spPr>
          <a:xfrm>
            <a:off x="76200" y="1431928"/>
            <a:ext cx="4419600" cy="4054473"/>
          </a:xfrm>
        </p:spPr>
        <p:txBody>
          <a:bodyPr>
            <a:normAutofit/>
          </a:bodyPr>
          <a:lstStyle/>
          <a:p>
            <a:pPr marL="0" lvl="0" indent="0" eaLnBrk="0" fontAlgn="base" hangingPunct="0">
              <a:spcAft>
                <a:spcPct val="0"/>
              </a:spcAft>
              <a:buNone/>
              <a:defRPr/>
            </a:pPr>
            <a:r>
              <a:rPr lang="cy-GB" b="1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10 marc</a:t>
            </a:r>
          </a:p>
          <a:p>
            <a:pPr marL="0" lvl="0" indent="0" eaLnBrk="0" fontAlgn="base" hangingPunct="0">
              <a:spcAft>
                <a:spcPct val="0"/>
              </a:spcAft>
              <a:buNone/>
              <a:defRPr/>
            </a:pPr>
            <a:r>
              <a:rPr lang="cy-GB" b="1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Sgiliau Ymgysylltu â Llenyddiaeth:</a:t>
            </a:r>
          </a:p>
          <a:p>
            <a:pPr lvl="0" eaLnBrk="0" fontAlgn="base" hangingPunct="0">
              <a:spcAft>
                <a:spcPct val="0"/>
              </a:spcAft>
              <a:buFontTx/>
              <a:buChar char="-"/>
              <a:defRPr/>
            </a:pPr>
            <a:r>
              <a:rPr lang="cy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Cyfeirnodi (ysgrifenedig ac ar lafar);</a:t>
            </a:r>
          </a:p>
          <a:p>
            <a:pPr lvl="0" eaLnBrk="0" fontAlgn="base" hangingPunct="0">
              <a:spcAft>
                <a:spcPct val="0"/>
              </a:spcAft>
              <a:buFontTx/>
              <a:buChar char="-"/>
              <a:defRPr/>
            </a:pPr>
            <a:r>
              <a:rPr lang="cy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Rhestr o gyfeiriadau; tystiolaeth o ymchwil eang.</a:t>
            </a:r>
          </a:p>
          <a:p>
            <a:pPr marL="0" lvl="0" indent="0" eaLnBrk="0" fontAlgn="base" hangingPunct="0">
              <a:spcAft>
                <a:spcPct val="0"/>
              </a:spcAft>
              <a:buNone/>
              <a:defRPr/>
            </a:pPr>
            <a:endParaRPr lang="cy-GB" sz="3600" kern="0" dirty="0">
              <a:solidFill>
                <a:srgbClr val="000000"/>
              </a:solidFill>
              <a:latin typeface="Arial" panose="020B0604020202020204" pitchFamily="34" charset="0"/>
              <a:ea typeface="ＭＳ Ｐゴシック" charset="-128"/>
            </a:endParaRPr>
          </a:p>
          <a:p>
            <a:pPr>
              <a:buFontTx/>
              <a:buNone/>
            </a:pPr>
            <a:endParaRPr lang="cy-GB" altLang="cy-GB" sz="2800" dirty="0">
              <a:latin typeface="Arial" panose="020B0604020202020204" pitchFamily="34" charset="0"/>
            </a:endParaRPr>
          </a:p>
          <a:p>
            <a:pPr>
              <a:buFontTx/>
              <a:buNone/>
            </a:pPr>
            <a:endParaRPr lang="cy-GB" altLang="cy-GB" sz="2400" dirty="0">
              <a:latin typeface="Arial" panose="020B0604020202020204" pitchFamily="34" charset="0"/>
            </a:endParaRPr>
          </a:p>
          <a:p>
            <a:pPr>
              <a:buFontTx/>
              <a:buNone/>
            </a:pPr>
            <a:endParaRPr lang="cy-GB" altLang="cy-GB" dirty="0">
              <a:latin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y-GB" sz="3600" dirty="0">
              <a:latin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294967295"/>
          </p:nvPr>
        </p:nvSpPr>
        <p:spPr>
          <a:xfrm>
            <a:off x="4572001" y="1431927"/>
            <a:ext cx="4572000" cy="4157661"/>
          </a:xfrm>
        </p:spPr>
        <p:txBody>
          <a:bodyPr>
            <a:normAutofit/>
          </a:bodyPr>
          <a:lstStyle/>
          <a:p>
            <a:pPr marL="0" lvl="0" indent="0" eaLnBrk="0" fontAlgn="base" hangingPunct="0">
              <a:spcAft>
                <a:spcPct val="0"/>
              </a:spcAft>
              <a:buNone/>
              <a:defRPr/>
            </a:pPr>
            <a:r>
              <a:rPr lang="en-US" sz="2800" b="1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10 marks</a:t>
            </a:r>
          </a:p>
          <a:p>
            <a:pPr marL="0" indent="0">
              <a:buNone/>
            </a:pPr>
            <a:r>
              <a:rPr lang="cy-GB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Engagement</a:t>
            </a:r>
            <a:r>
              <a:rPr lang="cy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with</a:t>
            </a:r>
            <a:r>
              <a:rPr lang="cy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Literature</a:t>
            </a:r>
            <a:r>
              <a:rPr lang="cy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Skills</a:t>
            </a:r>
            <a:r>
              <a:rPr lang="cy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Tx/>
              <a:buChar char="-"/>
            </a:pPr>
            <a:r>
              <a:rPr lang="en-GB" sz="2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Referencing (written and oral);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GB" sz="2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eference list; evidence of wider reading.</a:t>
            </a:r>
            <a:endParaRPr lang="cy-GB" sz="28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eaLnBrk="0" fontAlgn="base" hangingPunct="0">
              <a:spcAft>
                <a:spcPct val="0"/>
              </a:spcAft>
              <a:buNone/>
            </a:pPr>
            <a:endParaRPr lang="cy-GB" sz="3600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2288283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930273"/>
          </a:xfrm>
        </p:spPr>
        <p:txBody>
          <a:bodyPr>
            <a:normAutofit fontScale="90000"/>
          </a:bodyPr>
          <a:lstStyle/>
          <a:p>
            <a:pPr algn="ctr"/>
            <a:r>
              <a:rPr lang="cy-GB" altLang="cy-GB" sz="36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Y daflen asesu 2</a:t>
            </a:r>
            <a:br>
              <a:rPr lang="en-GB" altLang="cy-GB" sz="36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</a:br>
            <a:r>
              <a:rPr lang="en-GB" altLang="cy-GB" sz="3600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The assessment sheet 2</a:t>
            </a:r>
            <a:endParaRPr lang="en-GB" sz="36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99" name="Rectangle 4"/>
          <p:cNvSpPr>
            <a:spLocks noGrp="1" noChangeArrowheads="1"/>
          </p:cNvSpPr>
          <p:nvPr>
            <p:ph sz="half" idx="1"/>
          </p:nvPr>
        </p:nvSpPr>
        <p:spPr>
          <a:xfrm>
            <a:off x="1" y="1600200"/>
            <a:ext cx="4572000" cy="4114799"/>
          </a:xfrm>
        </p:spPr>
        <p:txBody>
          <a:bodyPr>
            <a:normAutofit/>
          </a:bodyPr>
          <a:lstStyle/>
          <a:p>
            <a:pPr marL="0" lvl="0" indent="0" eaLnBrk="0" fontAlgn="base" hangingPunct="0">
              <a:spcAft>
                <a:spcPct val="0"/>
              </a:spcAft>
              <a:buNone/>
              <a:defRPr/>
            </a:pPr>
            <a:r>
              <a:rPr lang="cy-GB" sz="2600" b="1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40 marc</a:t>
            </a:r>
          </a:p>
          <a:p>
            <a:pPr marL="0" lvl="0" indent="0" eaLnBrk="0" fontAlgn="base" hangingPunct="0">
              <a:spcAft>
                <a:spcPct val="0"/>
              </a:spcAft>
              <a:buNone/>
              <a:defRPr/>
            </a:pPr>
            <a:r>
              <a:rPr lang="cy-GB" sz="2600" b="1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Sgiliau Gwybodaeth a Dealltwriaeth:</a:t>
            </a:r>
          </a:p>
          <a:p>
            <a:pPr marL="0" indent="0" eaLnBrk="0" fontAlgn="base" hangingPunct="0">
              <a:spcAft>
                <a:spcPct val="0"/>
              </a:spcAft>
              <a:buNone/>
              <a:defRPr/>
            </a:pPr>
            <a:r>
              <a:rPr lang="cy-GB" sz="26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Dangos dealltwriaeth o:</a:t>
            </a:r>
          </a:p>
          <a:p>
            <a:pPr marL="514350" indent="-514350" eaLnBrk="0" fontAlgn="base" hangingPunct="0">
              <a:spcAft>
                <a:spcPct val="0"/>
              </a:spcAft>
              <a:buAutoNum type="alphaLcParenR"/>
              <a:defRPr/>
            </a:pPr>
            <a:r>
              <a:rPr lang="cy-GB" sz="26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Manteision </a:t>
            </a:r>
            <a:r>
              <a:rPr lang="cy-GB" sz="22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dwyieithrwydd/amlieithrwydd;</a:t>
            </a:r>
          </a:p>
          <a:p>
            <a:pPr marL="514350" indent="-514350" eaLnBrk="0" fontAlgn="base" hangingPunct="0">
              <a:spcAft>
                <a:spcPct val="0"/>
              </a:spcAft>
              <a:buAutoNum type="alphaLcParenR"/>
              <a:defRPr/>
            </a:pPr>
            <a:r>
              <a:rPr lang="cy-GB" sz="26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Cefnogi plant CIY/SIY;</a:t>
            </a:r>
          </a:p>
          <a:p>
            <a:pPr marL="514350" indent="-514350" eaLnBrk="0" fontAlgn="base" hangingPunct="0">
              <a:spcAft>
                <a:spcPct val="0"/>
              </a:spcAft>
              <a:buAutoNum type="alphaLcParenR"/>
              <a:defRPr/>
            </a:pPr>
            <a:r>
              <a:rPr lang="cy-GB" sz="26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Datblygiad yr ymennydd;</a:t>
            </a:r>
          </a:p>
          <a:p>
            <a:pPr marL="0" indent="0" eaLnBrk="0" fontAlgn="base" hangingPunct="0">
              <a:spcAft>
                <a:spcPct val="0"/>
              </a:spcAft>
              <a:buNone/>
              <a:defRPr/>
            </a:pPr>
            <a:r>
              <a:rPr lang="cy-GB" sz="26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ch) Meddwl dargyfeiriol.</a:t>
            </a:r>
          </a:p>
          <a:p>
            <a:pPr marL="0" lvl="0" indent="0" eaLnBrk="0" fontAlgn="base" hangingPunct="0">
              <a:spcAft>
                <a:spcPct val="0"/>
              </a:spcAft>
              <a:buNone/>
              <a:defRPr/>
            </a:pPr>
            <a:endParaRPr lang="cy-GB" sz="3600" kern="0" dirty="0">
              <a:solidFill>
                <a:srgbClr val="000000"/>
              </a:solidFill>
              <a:latin typeface="Arial" panose="020B0604020202020204" pitchFamily="34" charset="0"/>
              <a:ea typeface="ＭＳ Ｐゴシック" charset="-128"/>
            </a:endParaRPr>
          </a:p>
          <a:p>
            <a:pPr>
              <a:buFontTx/>
              <a:buNone/>
            </a:pPr>
            <a:endParaRPr lang="cy-GB" altLang="cy-GB" sz="2800" dirty="0">
              <a:latin typeface="Arial" panose="020B0604020202020204" pitchFamily="34" charset="0"/>
            </a:endParaRPr>
          </a:p>
          <a:p>
            <a:pPr>
              <a:buFontTx/>
              <a:buNone/>
            </a:pPr>
            <a:endParaRPr lang="cy-GB" altLang="cy-GB" sz="2400" dirty="0">
              <a:latin typeface="Arial" panose="020B0604020202020204" pitchFamily="34" charset="0"/>
            </a:endParaRPr>
          </a:p>
          <a:p>
            <a:pPr>
              <a:buFontTx/>
              <a:buNone/>
            </a:pPr>
            <a:endParaRPr lang="cy-GB" altLang="cy-GB" dirty="0">
              <a:latin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y-GB" sz="3600" dirty="0">
              <a:latin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294967295"/>
          </p:nvPr>
        </p:nvSpPr>
        <p:spPr>
          <a:xfrm>
            <a:off x="4572001" y="1535113"/>
            <a:ext cx="4572000" cy="4179887"/>
          </a:xfrm>
        </p:spPr>
        <p:txBody>
          <a:bodyPr>
            <a:normAutofit fontScale="92500"/>
          </a:bodyPr>
          <a:lstStyle/>
          <a:p>
            <a:pPr marL="0" lvl="0" indent="0" eaLnBrk="0" fontAlgn="base" hangingPunct="0">
              <a:spcAft>
                <a:spcPct val="0"/>
              </a:spcAft>
              <a:buNone/>
              <a:defRPr/>
            </a:pPr>
            <a:r>
              <a:rPr lang="en-US" sz="2600" b="1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charset="-128"/>
              </a:rPr>
              <a:t>40 marks</a:t>
            </a:r>
          </a:p>
          <a:p>
            <a:pPr marL="0" indent="0">
              <a:buNone/>
            </a:pPr>
            <a:r>
              <a:rPr lang="en-GB" sz="2600" b="1" dirty="0">
                <a:solidFill>
                  <a:srgbClr val="0070C0"/>
                </a:solidFill>
                <a:latin typeface="Arial" panose="020B0604020202020204" pitchFamily="34" charset="0"/>
              </a:rPr>
              <a:t>Knowledge and Understanding Skills:</a:t>
            </a:r>
          </a:p>
          <a:p>
            <a:pPr marL="0" indent="0">
              <a:buNone/>
            </a:pPr>
            <a:r>
              <a:rPr lang="en-GB" sz="2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Demonstrates understanding of:</a:t>
            </a:r>
          </a:p>
          <a:p>
            <a:pPr marL="0" indent="0">
              <a:buNone/>
            </a:pPr>
            <a:r>
              <a:rPr lang="en-GB" sz="2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a) Benefits of bilingualism/multilingualism;</a:t>
            </a:r>
          </a:p>
          <a:p>
            <a:pPr marL="0" indent="0">
              <a:buNone/>
            </a:pPr>
            <a:r>
              <a:rPr lang="en-GB" sz="2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b) Supporting children with WAL/EAL;</a:t>
            </a:r>
          </a:p>
          <a:p>
            <a:pPr marL="0" indent="0">
              <a:buNone/>
            </a:pPr>
            <a:r>
              <a:rPr lang="en-GB" sz="2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c) Brain development;</a:t>
            </a:r>
          </a:p>
          <a:p>
            <a:pPr marL="0" indent="0">
              <a:buNone/>
            </a:pPr>
            <a:r>
              <a:rPr lang="en-GB" sz="2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d) Divergent thinking.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5346307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y-GB" altLang="cy-GB" sz="36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Y daflen asesu 3</a:t>
            </a:r>
            <a:br>
              <a:rPr lang="en-GB" altLang="cy-GB" sz="36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</a:br>
            <a:r>
              <a:rPr lang="en-GB" altLang="cy-GB" sz="3600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The assessment sheet 3</a:t>
            </a:r>
            <a:endParaRPr lang="en-GB" sz="36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99" name="Rectangle 4"/>
          <p:cNvSpPr>
            <a:spLocks noGrp="1" noChangeArrowheads="1"/>
          </p:cNvSpPr>
          <p:nvPr>
            <p:ph sz="half" idx="1"/>
          </p:nvPr>
        </p:nvSpPr>
        <p:spPr>
          <a:xfrm>
            <a:off x="228599" y="1600201"/>
            <a:ext cx="4343401" cy="39624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y-GB" b="1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10 marc</a:t>
            </a:r>
          </a:p>
          <a:p>
            <a:pPr marL="0" indent="0">
              <a:buNone/>
            </a:pPr>
            <a:r>
              <a:rPr lang="cy-GB" b="1" dirty="0">
                <a:latin typeface="Arial" panose="020B0604020202020204" pitchFamily="34" charset="0"/>
              </a:rPr>
              <a:t>Sgiliau Gwybyddol a Deallusol:</a:t>
            </a:r>
          </a:p>
          <a:p>
            <a:pPr marL="0" indent="0">
              <a:buNone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- Cysylltiadau gyda fframweithiau a rhaglenni.</a:t>
            </a:r>
            <a:endParaRPr lang="cy-GB" sz="3600" kern="0" dirty="0">
              <a:solidFill>
                <a:srgbClr val="000000"/>
              </a:solidFill>
              <a:latin typeface="Arial" panose="020B0604020202020204" pitchFamily="34" charset="0"/>
              <a:ea typeface="ＭＳ Ｐゴシック" charset="-128"/>
              <a:cs typeface="Arial" panose="020B0604020202020204" pitchFamily="34" charset="0"/>
            </a:endParaRPr>
          </a:p>
          <a:p>
            <a:pPr>
              <a:buFontTx/>
              <a:buNone/>
            </a:pPr>
            <a:endParaRPr lang="cy-GB" altLang="cy-GB" sz="2800" dirty="0">
              <a:latin typeface="Arial" panose="020B0604020202020204" pitchFamily="34" charset="0"/>
            </a:endParaRPr>
          </a:p>
          <a:p>
            <a:pPr>
              <a:buFontTx/>
              <a:buNone/>
            </a:pPr>
            <a:endParaRPr lang="cy-GB" altLang="cy-GB" sz="2400" dirty="0">
              <a:latin typeface="Arial" panose="020B0604020202020204" pitchFamily="34" charset="0"/>
            </a:endParaRPr>
          </a:p>
          <a:p>
            <a:pPr>
              <a:buFontTx/>
              <a:buNone/>
            </a:pPr>
            <a:endParaRPr lang="cy-GB" altLang="cy-GB" dirty="0">
              <a:latin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y-GB" sz="3600" dirty="0">
              <a:latin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294967295"/>
          </p:nvPr>
        </p:nvSpPr>
        <p:spPr>
          <a:xfrm>
            <a:off x="4572001" y="1535113"/>
            <a:ext cx="4572000" cy="4054475"/>
          </a:xfrm>
        </p:spPr>
        <p:txBody>
          <a:bodyPr>
            <a:normAutofit/>
          </a:bodyPr>
          <a:lstStyle/>
          <a:p>
            <a:pPr marL="0" lvl="0" indent="0" eaLnBrk="0" fontAlgn="base" hangingPunct="0">
              <a:spcAft>
                <a:spcPct val="0"/>
              </a:spcAft>
              <a:buNone/>
              <a:defRPr/>
            </a:pPr>
            <a:r>
              <a:rPr lang="en-US" b="1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charset="-128"/>
              </a:rPr>
              <a:t>1</a:t>
            </a:r>
            <a:r>
              <a:rPr lang="en-US" sz="2800" b="1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charset="-128"/>
              </a:rPr>
              <a:t>0 marks</a:t>
            </a:r>
          </a:p>
          <a:p>
            <a:pPr marL="0" indent="0">
              <a:buNone/>
            </a:pPr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</a:rPr>
              <a:t>Cognitive and Intellectual Skills:</a:t>
            </a:r>
          </a:p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Links with frameworks and programmes.</a:t>
            </a:r>
          </a:p>
          <a:p>
            <a:pPr marL="0" lvl="0" indent="0" eaLnBrk="0" fontAlgn="base" hangingPunct="0">
              <a:spcAft>
                <a:spcPct val="0"/>
              </a:spcAft>
              <a:buNone/>
            </a:pPr>
            <a:endParaRPr lang="cy-GB" sz="3600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57435291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0446" y="365126"/>
            <a:ext cx="7886700" cy="903286"/>
          </a:xfrm>
        </p:spPr>
        <p:txBody>
          <a:bodyPr>
            <a:normAutofit fontScale="90000"/>
          </a:bodyPr>
          <a:lstStyle/>
          <a:p>
            <a:pPr algn="ctr"/>
            <a:r>
              <a:rPr lang="cy-GB" altLang="cy-GB" sz="36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Y daflen asesu 4</a:t>
            </a:r>
            <a:br>
              <a:rPr lang="en-GB" altLang="cy-GB" sz="36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</a:br>
            <a:r>
              <a:rPr lang="en-GB" altLang="cy-GB" sz="3600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The assessment sheet 4</a:t>
            </a:r>
            <a:endParaRPr lang="en-GB" sz="36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99" name="Rectangle 4"/>
          <p:cNvSpPr>
            <a:spLocks noGrp="1" noChangeArrowheads="1"/>
          </p:cNvSpPr>
          <p:nvPr>
            <p:ph sz="half" idx="1"/>
          </p:nvPr>
        </p:nvSpPr>
        <p:spPr>
          <a:xfrm>
            <a:off x="228599" y="1600201"/>
            <a:ext cx="4343401" cy="3962400"/>
          </a:xfrm>
        </p:spPr>
        <p:txBody>
          <a:bodyPr>
            <a:normAutofit lnSpcReduction="10000"/>
          </a:bodyPr>
          <a:lstStyle/>
          <a:p>
            <a:pPr marL="0" lvl="0" indent="0" eaLnBrk="0" fontAlgn="base" hangingPunct="0">
              <a:spcAft>
                <a:spcPct val="0"/>
              </a:spcAft>
              <a:buNone/>
              <a:defRPr/>
            </a:pPr>
            <a:r>
              <a:rPr lang="cy-GB" b="1" kern="0" dirty="0">
                <a:solidFill>
                  <a:srgbClr val="000000"/>
                </a:solidFill>
                <a:latin typeface="Arial" panose="020B0604020202020204" pitchFamily="34" charset="0"/>
                <a:ea typeface="Times New Roman"/>
              </a:rPr>
              <a:t>20 marc</a:t>
            </a:r>
          </a:p>
          <a:p>
            <a:pPr marL="0" lvl="0" indent="0" eaLnBrk="0" fontAlgn="base" hangingPunct="0">
              <a:spcAft>
                <a:spcPct val="0"/>
              </a:spcAft>
              <a:buNone/>
              <a:defRPr/>
            </a:pPr>
            <a:r>
              <a:rPr lang="cy-GB" b="1" kern="0" dirty="0">
                <a:solidFill>
                  <a:srgbClr val="000000"/>
                </a:solidFill>
                <a:latin typeface="Arial" panose="020B0604020202020204" pitchFamily="34" charset="0"/>
                <a:ea typeface="Times New Roman"/>
              </a:rPr>
              <a:t>Sgiliau Cymhwyso Ymarferol:</a:t>
            </a:r>
          </a:p>
          <a:p>
            <a:pPr eaLnBrk="0" fontAlgn="base" hangingPunct="0">
              <a:spcAft>
                <a:spcPct val="0"/>
              </a:spcAft>
              <a:defRPr/>
            </a:pPr>
            <a:r>
              <a:rPr lang="cy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Priodoldeb y gweithgaredd; </a:t>
            </a:r>
          </a:p>
          <a:p>
            <a:pPr eaLnBrk="0" fontAlgn="base" hangingPunct="0">
              <a:spcAft>
                <a:spcPct val="0"/>
              </a:spcAft>
              <a:defRPr/>
            </a:pPr>
            <a:r>
              <a:rPr lang="cy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Cynhwysiad o eiriau a chymalau dwyieithog/amlieithog;</a:t>
            </a:r>
          </a:p>
          <a:p>
            <a:pPr eaLnBrk="0" fontAlgn="base" hangingPunct="0">
              <a:spcAft>
                <a:spcPct val="0"/>
              </a:spcAft>
              <a:defRPr/>
            </a:pPr>
            <a:r>
              <a:rPr lang="cy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Elfen o hwyl.</a:t>
            </a:r>
          </a:p>
          <a:p>
            <a:pPr>
              <a:buFontTx/>
              <a:buNone/>
            </a:pPr>
            <a:endParaRPr lang="cy-GB" altLang="cy-GB" sz="2800" dirty="0">
              <a:latin typeface="Arial" panose="020B0604020202020204" pitchFamily="34" charset="0"/>
            </a:endParaRPr>
          </a:p>
          <a:p>
            <a:pPr>
              <a:buFontTx/>
              <a:buNone/>
            </a:pPr>
            <a:endParaRPr lang="cy-GB" altLang="cy-GB" sz="2400" dirty="0">
              <a:latin typeface="Arial" panose="020B0604020202020204" pitchFamily="34" charset="0"/>
            </a:endParaRPr>
          </a:p>
          <a:p>
            <a:pPr>
              <a:buFontTx/>
              <a:buNone/>
            </a:pPr>
            <a:endParaRPr lang="cy-GB" altLang="cy-GB" dirty="0">
              <a:latin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cy-GB" sz="3600" dirty="0">
              <a:latin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294967295"/>
          </p:nvPr>
        </p:nvSpPr>
        <p:spPr>
          <a:xfrm>
            <a:off x="4572001" y="1535113"/>
            <a:ext cx="4572000" cy="4054475"/>
          </a:xfrm>
        </p:spPr>
        <p:txBody>
          <a:bodyPr>
            <a:normAutofit lnSpcReduction="10000"/>
          </a:bodyPr>
          <a:lstStyle/>
          <a:p>
            <a:pPr marL="0" lvl="0" indent="0" eaLnBrk="0" fontAlgn="base" hangingPunct="0">
              <a:spcAft>
                <a:spcPct val="0"/>
              </a:spcAft>
              <a:buNone/>
              <a:defRPr/>
            </a:pPr>
            <a:r>
              <a:rPr lang="en-US" b="1" kern="0" dirty="0">
                <a:solidFill>
                  <a:srgbClr val="0070C0"/>
                </a:solidFill>
                <a:latin typeface="Arial" panose="020B0604020202020204" pitchFamily="34" charset="0"/>
                <a:ea typeface="Times New Roman"/>
              </a:rPr>
              <a:t>2</a:t>
            </a:r>
            <a:r>
              <a:rPr lang="en-US" sz="2800" b="1" kern="0" dirty="0">
                <a:solidFill>
                  <a:srgbClr val="0070C0"/>
                </a:solidFill>
                <a:latin typeface="Arial" panose="020B0604020202020204" pitchFamily="34" charset="0"/>
                <a:ea typeface="Times New Roman"/>
              </a:rPr>
              <a:t>0 marks</a:t>
            </a:r>
          </a:p>
          <a:p>
            <a:pPr marL="0" indent="0">
              <a:buNone/>
            </a:pPr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</a:rPr>
              <a:t>Practical Application Skills: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Appropriateness of activity;</a:t>
            </a:r>
          </a:p>
          <a:p>
            <a:r>
              <a:rPr lang="en-GB" sz="2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Inclusion of bilingual/multilingual words and phrases;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Element of fun.</a:t>
            </a:r>
            <a:endParaRPr lang="en-GB" sz="28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eaLnBrk="0" fontAlgn="base" hangingPunct="0">
              <a:spcAft>
                <a:spcPct val="0"/>
              </a:spcAft>
              <a:buNone/>
            </a:pPr>
            <a:endParaRPr lang="cy-GB" sz="3600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20850962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854074"/>
          </a:xfrm>
        </p:spPr>
        <p:txBody>
          <a:bodyPr>
            <a:noAutofit/>
          </a:bodyPr>
          <a:lstStyle/>
          <a:p>
            <a:pPr algn="ctr"/>
            <a:r>
              <a:rPr lang="cy-GB" altLang="cy-GB" sz="36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Y daflen asesu 5</a:t>
            </a:r>
            <a:br>
              <a:rPr lang="en-GB" altLang="cy-GB" sz="36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</a:br>
            <a:r>
              <a:rPr lang="en-GB" altLang="cy-GB" sz="3600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The assessment sheet 5</a:t>
            </a:r>
            <a:endParaRPr lang="en-GB" sz="36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99" name="Rectangle 4"/>
          <p:cNvSpPr>
            <a:spLocks noGrp="1" noChangeArrowheads="1"/>
          </p:cNvSpPr>
          <p:nvPr>
            <p:ph sz="half" idx="1"/>
          </p:nvPr>
        </p:nvSpPr>
        <p:spPr>
          <a:xfrm>
            <a:off x="228599" y="1398587"/>
            <a:ext cx="4343401" cy="4119319"/>
          </a:xfrm>
        </p:spPr>
        <p:txBody>
          <a:bodyPr>
            <a:normAutofit/>
          </a:bodyPr>
          <a:lstStyle/>
          <a:p>
            <a:pPr marL="0" lvl="0" indent="0" eaLnBrk="0" fontAlgn="base" hangingPunct="0">
              <a:spcAft>
                <a:spcPct val="0"/>
              </a:spcAft>
              <a:buNone/>
              <a:defRPr/>
            </a:pPr>
            <a:r>
              <a:rPr lang="cy-GB" sz="2400" b="1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20 marc</a:t>
            </a:r>
          </a:p>
          <a:p>
            <a:pPr marL="0" indent="0">
              <a:buNone/>
            </a:pPr>
            <a:r>
              <a:rPr lang="cy-GB" b="1" dirty="0">
                <a:latin typeface="Arial" panose="020B0604020202020204" pitchFamily="34" charset="0"/>
              </a:rPr>
              <a:t>Sgiliau Trosglwyddadwy ar gyfer Bywyd ac Arfer Proffesiynol:</a:t>
            </a:r>
          </a:p>
          <a:p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Sgiliau Academaidd;</a:t>
            </a:r>
          </a:p>
          <a:p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Sgiliau Cyflwyno;</a:t>
            </a:r>
          </a:p>
          <a:p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Sgiliau TGCh.</a:t>
            </a:r>
          </a:p>
          <a:p>
            <a:pPr marL="0" lvl="0" indent="0" eaLnBrk="0" fontAlgn="base" hangingPunct="0">
              <a:spcAft>
                <a:spcPct val="0"/>
              </a:spcAft>
              <a:buNone/>
              <a:defRPr/>
            </a:pPr>
            <a:endParaRPr lang="cy-GB" sz="3600" kern="0" dirty="0">
              <a:solidFill>
                <a:srgbClr val="000000"/>
              </a:solidFill>
              <a:latin typeface="Arial" panose="020B0604020202020204" pitchFamily="34" charset="0"/>
              <a:ea typeface="ＭＳ Ｐゴシック" charset="-128"/>
            </a:endParaRPr>
          </a:p>
          <a:p>
            <a:pPr>
              <a:buFontTx/>
              <a:buNone/>
            </a:pPr>
            <a:endParaRPr lang="cy-GB" altLang="cy-GB" sz="2800" dirty="0">
              <a:latin typeface="Arial" panose="020B0604020202020204" pitchFamily="34" charset="0"/>
            </a:endParaRPr>
          </a:p>
          <a:p>
            <a:pPr>
              <a:buFontTx/>
              <a:buNone/>
            </a:pPr>
            <a:endParaRPr lang="cy-GB" altLang="cy-GB" sz="2400" dirty="0">
              <a:latin typeface="Arial" panose="020B0604020202020204" pitchFamily="34" charset="0"/>
            </a:endParaRPr>
          </a:p>
          <a:p>
            <a:pPr>
              <a:buFontTx/>
              <a:buNone/>
            </a:pPr>
            <a:endParaRPr lang="cy-GB" altLang="cy-GB" dirty="0">
              <a:latin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y-GB" sz="3600" dirty="0">
              <a:latin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294967295"/>
          </p:nvPr>
        </p:nvSpPr>
        <p:spPr>
          <a:xfrm>
            <a:off x="4572001" y="1398587"/>
            <a:ext cx="4572000" cy="4191001"/>
          </a:xfrm>
        </p:spPr>
        <p:txBody>
          <a:bodyPr>
            <a:normAutofit/>
          </a:bodyPr>
          <a:lstStyle/>
          <a:p>
            <a:pPr marL="0" lvl="0" indent="0" eaLnBrk="0" fontAlgn="base" hangingPunct="0">
              <a:spcAft>
                <a:spcPct val="0"/>
              </a:spcAft>
              <a:buNone/>
              <a:defRPr/>
            </a:pPr>
            <a:r>
              <a:rPr lang="en-US" b="1" kern="0" dirty="0">
                <a:solidFill>
                  <a:srgbClr val="0070C0"/>
                </a:solidFill>
                <a:latin typeface="Arial" panose="020B0604020202020204" pitchFamily="34" charset="0"/>
                <a:ea typeface="Times New Roman"/>
              </a:rPr>
              <a:t>20 </a:t>
            </a:r>
            <a:r>
              <a:rPr lang="en-US" sz="2800" b="1" kern="0" dirty="0">
                <a:solidFill>
                  <a:srgbClr val="0070C0"/>
                </a:solidFill>
                <a:latin typeface="Arial" panose="020B0604020202020204" pitchFamily="34" charset="0"/>
                <a:ea typeface="Times New Roman"/>
              </a:rPr>
              <a:t>marks</a:t>
            </a:r>
          </a:p>
          <a:p>
            <a:pPr marL="0" indent="0">
              <a:buNone/>
            </a:pPr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</a:rPr>
              <a:t>Transferable Skills for Life and Professional Practice: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Academic Skills;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Presenting Skills;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ICT Skills.</a:t>
            </a:r>
            <a:endParaRPr lang="cy-GB" sz="36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8102890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831626"/>
          </a:xfrm>
        </p:spPr>
        <p:txBody>
          <a:bodyPr>
            <a:noAutofit/>
          </a:bodyPr>
          <a:lstStyle/>
          <a:p>
            <a:pPr algn="ctr"/>
            <a:r>
              <a:rPr lang="cy-GB" altLang="cy-GB" sz="36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Amgylchiadau Esgusodol (EC)</a:t>
            </a:r>
            <a:br>
              <a:rPr lang="en-GB" altLang="cy-GB" sz="36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</a:br>
            <a:r>
              <a:rPr lang="en-GB" altLang="cy-GB" sz="3600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Extenuating Circumstances (EC)</a:t>
            </a:r>
            <a:endParaRPr lang="en-GB" sz="36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79512" y="1484784"/>
            <a:ext cx="4536504" cy="4692180"/>
          </a:xfrm>
        </p:spPr>
        <p:txBody>
          <a:bodyPr>
            <a:norm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Digwyddiadau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tu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allan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o’ch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rheolaeth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Gweithred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swyddogol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Tystiolaeth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Cwblhau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ffurflen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SC01 (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MyTSD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);</a:t>
            </a:r>
          </a:p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Cysylltu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gyda’r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Swyddfa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Academaidd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4629150" y="1484784"/>
            <a:ext cx="4407346" cy="4692179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Events out of your control;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Official procedure;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Evidence;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Complete form SC01 (</a:t>
            </a:r>
            <a:r>
              <a:rPr lang="en-GB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MyTSD</a:t>
            </a: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Liaise with Academic Office.</a:t>
            </a:r>
          </a:p>
          <a:p>
            <a:pPr marL="0" indent="0">
              <a:buNone/>
            </a:pPr>
            <a:endParaRPr lang="en-GB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79440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y-GB" sz="4000" dirty="0">
                <a:latin typeface="Arial" panose="020B0604020202020204" pitchFamily="34" charset="0"/>
                <a:cs typeface="Arial" panose="020B0604020202020204" pitchFamily="34" charset="0"/>
              </a:rPr>
              <a:t>Cyflwyniadau Hwyr</a:t>
            </a:r>
            <a:br>
              <a:rPr lang="cy-GB" sz="4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4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Late Submissions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Cyflwyno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fewn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7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diwrnod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gwaith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– dim EC –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wedi'i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gapio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40%;</a:t>
            </a:r>
          </a:p>
          <a:p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Cyflwyno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ôl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7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diwrnod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gwaith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– dim EC –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ni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chaniateir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staff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eich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asesu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 within 7 working days – no EC – capped at 40%;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 after 7 working days – no EC – staff not permitted to assess.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291546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>
              <a:defRPr/>
            </a:pP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Materion </a:t>
            </a:r>
            <a:r>
              <a:rPr lang="en-GB" sz="3600" dirty="0" err="1">
                <a:latin typeface="Arial" panose="020B0604020202020204" pitchFamily="34" charset="0"/>
                <a:cs typeface="Arial" panose="020B0604020202020204" pitchFamily="34" charset="0"/>
              </a:rPr>
              <a:t>TGCh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b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ICT issues?</a:t>
            </a:r>
          </a:p>
        </p:txBody>
      </p:sp>
      <p:sp>
        <p:nvSpPr>
          <p:cNvPr id="3" name="Content Placeholder 4"/>
          <p:cNvSpPr>
            <a:spLocks noGrp="1"/>
          </p:cNvSpPr>
          <p:nvPr>
            <p:ph sz="half" idx="1"/>
          </p:nvPr>
        </p:nvSpPr>
        <p:spPr>
          <a:xfrm>
            <a:off x="251520" y="1600200"/>
            <a:ext cx="4244280" cy="4525963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Desg Gymorth TG</a:t>
            </a:r>
          </a:p>
          <a:p>
            <a:pPr>
              <a:defRPr/>
            </a:pPr>
            <a:r>
              <a:rPr lang="cy-GB" sz="20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ITServiceDesk@uwtsd.ac.uk</a:t>
            </a:r>
            <a:r>
              <a:rPr lang="cy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defRPr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0300 500 5055</a:t>
            </a:r>
          </a:p>
          <a:p>
            <a:pPr marL="0" indent="0">
              <a:buNone/>
              <a:defRPr/>
            </a:pPr>
            <a:endParaRPr lang="cy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  <a:defRPr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Moodle</a:t>
            </a:r>
          </a:p>
          <a:p>
            <a:pPr>
              <a:defRPr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moodle@uwtsd.ac.uk</a:t>
            </a: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  <a:defRPr/>
            </a:pPr>
            <a:endParaRPr lang="cy-GB" sz="2400" dirty="0">
              <a:latin typeface="Arial" panose="020B0604020202020204" pitchFamily="34" charset="0"/>
            </a:endParaRPr>
          </a:p>
        </p:txBody>
      </p:sp>
      <p:sp>
        <p:nvSpPr>
          <p:cNvPr id="4" name="Content Placeholder 5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244280" cy="4525963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Service Desk</a:t>
            </a:r>
          </a:p>
          <a:p>
            <a:pPr>
              <a:defRPr/>
            </a:pP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ITServiceDesk@uwtsd.ac.uk</a:t>
            </a:r>
            <a:endParaRPr lang="en-US" sz="2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0300 500 5055</a:t>
            </a:r>
          </a:p>
          <a:p>
            <a:pPr marL="0" indent="0">
              <a:buNone/>
              <a:defRPr/>
            </a:pPr>
            <a:endParaRPr lang="en-GB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  <a:defRPr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Moodle</a:t>
            </a:r>
          </a:p>
          <a:p>
            <a:pPr>
              <a:defRPr/>
            </a:pPr>
            <a:r>
              <a:rPr lang="en-GB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moodle@uwtsd.ac.uk</a:t>
            </a:r>
            <a:r>
              <a:rPr lang="en-GB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970326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975642"/>
          </a:xfrm>
        </p:spPr>
        <p:txBody>
          <a:bodyPr>
            <a:noAutofit/>
          </a:bodyPr>
          <a:lstStyle/>
          <a:p>
            <a:pPr algn="ctr"/>
            <a:r>
              <a:rPr lang="en-GB" sz="3600" dirty="0" err="1">
                <a:latin typeface="Arial" panose="020B0604020202020204" pitchFamily="34" charset="0"/>
                <a:cs typeface="Arial" panose="020B0604020202020204" pitchFamily="34" charset="0"/>
              </a:rPr>
              <a:t>Cwestiynau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 am </a:t>
            </a:r>
            <a:r>
              <a:rPr lang="en-GB" sz="3600" dirty="0" err="1"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600" dirty="0" err="1">
                <a:latin typeface="Arial" panose="020B0604020202020204" pitchFamily="34" charset="0"/>
                <a:cs typeface="Arial" panose="020B0604020202020204" pitchFamily="34" charset="0"/>
              </a:rPr>
              <a:t>aseiniad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b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Questions about the assignment?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07504" y="1705894"/>
            <a:ext cx="4407346" cy="4471069"/>
          </a:xfrm>
        </p:spPr>
        <p:txBody>
          <a:bodyPr>
            <a:normAutofit/>
          </a:bodyPr>
          <a:lstStyle/>
          <a:p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Recordiad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Llawlyfr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modwl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Nodiadau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Eich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darlithydd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Cydlynydd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modwl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4629150" y="1705894"/>
            <a:ext cx="3886200" cy="4471069"/>
          </a:xfrm>
        </p:spPr>
        <p:txBody>
          <a:bodyPr/>
          <a:lstStyle/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Recording;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Module handbook;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Notes;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Your lecturer;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Module coordinator.</a:t>
            </a:r>
          </a:p>
        </p:txBody>
      </p:sp>
    </p:spTree>
    <p:extLst>
      <p:ext uri="{BB962C8B-B14F-4D97-AF65-F5344CB8AC3E}">
        <p14:creationId xmlns:p14="http://schemas.microsoft.com/office/powerpoint/2010/main" val="286551589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975642"/>
          </a:xfrm>
        </p:spPr>
        <p:txBody>
          <a:bodyPr>
            <a:noAutofit/>
          </a:bodyPr>
          <a:lstStyle/>
          <a:p>
            <a:pPr algn="ctr"/>
            <a:br>
              <a:rPr lang="en-GB" dirty="0">
                <a:latin typeface="Arial" panose="020B0604020202020204" pitchFamily="34" charset="0"/>
              </a:rPr>
            </a:br>
            <a:r>
              <a:rPr lang="en-GB" sz="3600" dirty="0" err="1">
                <a:latin typeface="Arial" panose="020B0604020202020204" pitchFamily="34" charset="0"/>
              </a:rPr>
              <a:t>Cwestiynau</a:t>
            </a:r>
            <a:r>
              <a:rPr lang="en-GB" sz="3600" dirty="0">
                <a:latin typeface="Arial" panose="020B0604020202020204" pitchFamily="34" charset="0"/>
              </a:rPr>
              <a:t> am yr </a:t>
            </a:r>
            <a:r>
              <a:rPr lang="en-GB" sz="3600" dirty="0" err="1">
                <a:latin typeface="Arial" panose="020B0604020202020204" pitchFamily="34" charset="0"/>
              </a:rPr>
              <a:t>aseiniad</a:t>
            </a:r>
            <a:r>
              <a:rPr lang="en-GB" sz="3600" dirty="0">
                <a:latin typeface="Arial" panose="020B0604020202020204" pitchFamily="34" charset="0"/>
              </a:rPr>
              <a:t>?</a:t>
            </a:r>
            <a:br>
              <a:rPr lang="en-GB" sz="3600" dirty="0">
                <a:latin typeface="Arial" panose="020B0604020202020204" pitchFamily="34" charset="0"/>
              </a:rPr>
            </a:br>
            <a:r>
              <a:rPr lang="en-GB" sz="3600" dirty="0">
                <a:solidFill>
                  <a:srgbClr val="0070C0"/>
                </a:solidFill>
                <a:latin typeface="Arial" panose="020B0604020202020204" pitchFamily="34" charset="0"/>
              </a:rPr>
              <a:t>Questions about the assignment?</a:t>
            </a:r>
            <a:endParaRPr lang="en-GB" dirty="0">
              <a:solidFill>
                <a:srgbClr val="0070C0"/>
              </a:solidFill>
              <a:latin typeface="Arial" panose="020B060402020202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07504" y="2286000"/>
            <a:ext cx="4407346" cy="3890963"/>
          </a:xfrm>
        </p:spPr>
        <p:txBody>
          <a:bodyPr>
            <a:normAutofit/>
          </a:bodyPr>
          <a:lstStyle/>
          <a:p>
            <a:r>
              <a:rPr lang="en-GB" sz="2400" b="1" dirty="0">
                <a:latin typeface="Arial" panose="020B0604020202020204" pitchFamily="34" charset="0"/>
              </a:rPr>
              <a:t>PEIDIWCH</a:t>
            </a:r>
            <a:r>
              <a:rPr lang="en-GB" sz="2400" dirty="0">
                <a:latin typeface="Arial" panose="020B0604020202020204" pitchFamily="34" charset="0"/>
              </a:rPr>
              <a:t> Â DIBYNNU AR EICH FFRINDIAU/CYFOEDION.</a:t>
            </a:r>
          </a:p>
          <a:p>
            <a:endParaRPr lang="en-GB" sz="2400" dirty="0">
              <a:latin typeface="Arial" panose="020B0604020202020204" pitchFamily="34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DO NOT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RELY ON FRIENDS/PEERS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.</a:t>
            </a:r>
          </a:p>
          <a:p>
            <a:endParaRPr lang="en-GB" sz="2400" dirty="0">
              <a:latin typeface="Arial" panose="020B0604020202020204" pitchFamily="34" charset="0"/>
            </a:endParaRPr>
          </a:p>
        </p:txBody>
      </p:sp>
      <p:pic>
        <p:nvPicPr>
          <p:cNvPr id="2" name="Content Placeholder 1">
            <a:extLst>
              <a:ext uri="{FF2B5EF4-FFF2-40B4-BE49-F238E27FC236}">
                <a16:creationId xmlns:a16="http://schemas.microsoft.com/office/drawing/2014/main" id="{AE74DD5A-AE9F-C32D-D29C-8A0CA91EF45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876800" y="1905000"/>
            <a:ext cx="3638550" cy="32004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CAD471D-1450-48EC-A9F1-244D3AE4DFBD}"/>
              </a:ext>
            </a:extLst>
          </p:cNvPr>
          <p:cNvSpPr txBox="1"/>
          <p:nvPr/>
        </p:nvSpPr>
        <p:spPr>
          <a:xfrm>
            <a:off x="5257800" y="5397843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(Source: Facebook)</a:t>
            </a:r>
          </a:p>
        </p:txBody>
      </p:sp>
    </p:spTree>
    <p:extLst>
      <p:ext uri="{BB962C8B-B14F-4D97-AF65-F5344CB8AC3E}">
        <p14:creationId xmlns:p14="http://schemas.microsoft.com/office/powerpoint/2010/main" val="3113665230"/>
      </p:ext>
    </p:extLst>
  </p:cSld>
  <p:clrMapOvr>
    <a:masterClrMapping/>
  </p:clrMapOvr>
</p:sld>
</file>

<file path=ppt/theme/theme1.xml><?xml version="1.0" encoding="utf-8"?>
<a:theme xmlns:a="http://schemas.openxmlformats.org/drawingml/2006/main" name="Sub 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Accessib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1393</Words>
  <Application>Microsoft Office PowerPoint</Application>
  <PresentationFormat>On-screen Show (4:3)</PresentationFormat>
  <Paragraphs>267</Paragraphs>
  <Slides>25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Calibri Light</vt:lpstr>
      <vt:lpstr>Sub Title 1</vt:lpstr>
      <vt:lpstr>Accessible 2</vt:lpstr>
      <vt:lpstr>ECEY4004C  Amlieithwydd, aml-feddwl   Cyflwyniad i’r aseiniad   </vt:lpstr>
      <vt:lpstr>Disgrifiad o’r aseiniad 1 Description of the assignment 1</vt:lpstr>
      <vt:lpstr>Disgrifiad o’r aseiniad 2 Description of the assignment 2</vt:lpstr>
      <vt:lpstr>Disgrifiad o’r aseiniad 3  Description of the assignment 3</vt:lpstr>
      <vt:lpstr>Disgrifiad o’r aseiniad 4  Description of the assignment 4</vt:lpstr>
      <vt:lpstr>Ystyriaethau ymarferol Practical implications</vt:lpstr>
      <vt:lpstr>Ystyriaethau ymarferol Practical implications</vt:lpstr>
      <vt:lpstr>Strwythur (2il gyflwyniad) Structure (2nd presentation)</vt:lpstr>
      <vt:lpstr>Strwythur (2il gyflwyniad) Structure (2nd presentation)</vt:lpstr>
      <vt:lpstr>Strwythur Structure</vt:lpstr>
      <vt:lpstr>Strwythur Structure</vt:lpstr>
      <vt:lpstr>Strwythur Structure</vt:lpstr>
      <vt:lpstr>Yr asesiad The assessment</vt:lpstr>
      <vt:lpstr>Yr asesiad The assessment</vt:lpstr>
      <vt:lpstr>Y recordiad The recording</vt:lpstr>
      <vt:lpstr>Y daflen asesu 1 The assessment sheet 1</vt:lpstr>
      <vt:lpstr>Y daflen asesu 2 The assessment sheet 2</vt:lpstr>
      <vt:lpstr>Y daflen asesu 3 The assessment sheet 3</vt:lpstr>
      <vt:lpstr>Y daflen asesu 4 The assessment sheet 4</vt:lpstr>
      <vt:lpstr>Y daflen asesu 5 The assessment sheet 5</vt:lpstr>
      <vt:lpstr>Amgylchiadau Esgusodol (EC) Extenuating Circumstances (EC)</vt:lpstr>
      <vt:lpstr>Cyflwyniadau Hwyr  Late Submissions</vt:lpstr>
      <vt:lpstr>Materion TGCh? ICT issues?</vt:lpstr>
      <vt:lpstr>Cwestiynau am yr aseiniad? Questions about the assignment?</vt:lpstr>
      <vt:lpstr> Cwestiynau am yr aseiniad? Questions about the assignment?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Alison Rees-Edwards</cp:lastModifiedBy>
  <cp:revision>97</cp:revision>
  <dcterms:created xsi:type="dcterms:W3CDTF">2015-10-03T11:53:06Z</dcterms:created>
  <dcterms:modified xsi:type="dcterms:W3CDTF">2023-10-16T13:44:02Z</dcterms:modified>
</cp:coreProperties>
</file>