
<file path=[Content_Types].xml><?xml version="1.0" encoding="utf-8"?>
<Types xmlns="http://schemas.openxmlformats.org/package/2006/content-types">
  <Default Extension="bmp" ContentType="image/bmp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1"/>
  </p:notesMasterIdLst>
  <p:sldIdLst>
    <p:sldId id="256" r:id="rId2"/>
    <p:sldId id="266" r:id="rId3"/>
    <p:sldId id="267" r:id="rId4"/>
    <p:sldId id="257" r:id="rId5"/>
    <p:sldId id="265" r:id="rId6"/>
    <p:sldId id="258" r:id="rId7"/>
    <p:sldId id="259" r:id="rId8"/>
    <p:sldId id="260" r:id="rId9"/>
    <p:sldId id="261" r:id="rId10"/>
    <p:sldId id="262" r:id="rId11"/>
    <p:sldId id="263" r:id="rId12"/>
    <p:sldId id="269" r:id="rId13"/>
    <p:sldId id="270" r:id="rId14"/>
    <p:sldId id="271" r:id="rId15"/>
    <p:sldId id="274" r:id="rId16"/>
    <p:sldId id="275" r:id="rId17"/>
    <p:sldId id="272" r:id="rId18"/>
    <p:sldId id="273" r:id="rId19"/>
    <p:sldId id="276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4" autoAdjust="0"/>
    <p:restoredTop sz="95256" autoAdjust="0"/>
  </p:normalViewPr>
  <p:slideViewPr>
    <p:cSldViewPr snapToGrid="0">
      <p:cViewPr varScale="1">
        <p:scale>
          <a:sx n="79" d="100"/>
          <a:sy n="79" d="100"/>
        </p:scale>
        <p:origin x="77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DE34C7-5766-4DAA-B441-1C04272940A7}" type="datetimeFigureOut">
              <a:rPr lang="en-MY" smtClean="0"/>
              <a:t>06/01/2021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83D7A-0CD5-40FE-86E4-13EEBC231281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137615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要運用在生活當中</a:t>
            </a:r>
            <a:endParaRPr lang="en-MY" altLang="zh-CN" dirty="0"/>
          </a:p>
          <a:p>
            <a:r>
              <a:rPr lang="zh-CN" altLang="en-US" dirty="0"/>
              <a:t>清淨心</a:t>
            </a:r>
            <a:endParaRPr lang="en-MY" altLang="zh-CN" dirty="0"/>
          </a:p>
          <a:p>
            <a:r>
              <a:rPr lang="zh-CN" altLang="en-US" dirty="0"/>
              <a:t>不最求，不好奇不符合理</a:t>
            </a:r>
            <a:endParaRPr lang="en-MY" altLang="zh-CN" dirty="0"/>
          </a:p>
          <a:p>
            <a:r>
              <a:rPr lang="zh-CN" altLang="en-US" dirty="0"/>
              <a:t>看大標題</a:t>
            </a:r>
            <a:endParaRPr lang="en-MY" altLang="zh-CN"/>
          </a:p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B83D7A-0CD5-40FE-86E4-13EEBC231281}" type="slidenum">
              <a:rPr lang="en-MY" smtClean="0"/>
              <a:t>10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779327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DBDEC802-11A3-4713-AC0D-0FD27A049EB4}" type="datetimeFigureOut">
              <a:rPr lang="en-MY" smtClean="0"/>
              <a:t>06/01/2021</a:t>
            </a:fld>
            <a:endParaRPr lang="en-MY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MY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23B22E6-CCD6-48C0-BCC7-20D30F35389A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54581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BDEC802-11A3-4713-AC0D-0FD27A049EB4}" type="datetimeFigureOut">
              <a:rPr lang="en-MY" smtClean="0"/>
              <a:t>06/01/2021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23B22E6-CCD6-48C0-BCC7-20D30F35389A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564178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BDEC802-11A3-4713-AC0D-0FD27A049EB4}" type="datetimeFigureOut">
              <a:rPr lang="en-MY" smtClean="0"/>
              <a:t>06/01/2021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23B22E6-CCD6-48C0-BCC7-20D30F35389A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072883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BDEC802-11A3-4713-AC0D-0FD27A049EB4}" type="datetimeFigureOut">
              <a:rPr lang="en-MY" smtClean="0"/>
              <a:t>06/01/2021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23B22E6-CCD6-48C0-BCC7-20D30F35389A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27812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BDEC802-11A3-4713-AC0D-0FD27A049EB4}" type="datetimeFigureOut">
              <a:rPr lang="en-MY" smtClean="0"/>
              <a:t>06/01/2021</a:t>
            </a:fld>
            <a:endParaRPr lang="en-M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MY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23B22E6-CCD6-48C0-BCC7-20D30F35389A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533104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BDEC802-11A3-4713-AC0D-0FD27A049EB4}" type="datetimeFigureOut">
              <a:rPr lang="en-MY" smtClean="0"/>
              <a:t>06/01/2021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23B22E6-CCD6-48C0-BCC7-20D30F35389A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830242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BDEC802-11A3-4713-AC0D-0FD27A049EB4}" type="datetimeFigureOut">
              <a:rPr lang="en-MY" smtClean="0"/>
              <a:t>06/01/2021</a:t>
            </a:fld>
            <a:endParaRPr lang="en-MY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23B22E6-CCD6-48C0-BCC7-20D30F35389A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1812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34693" y="237744"/>
            <a:ext cx="8633081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16" name="Rectangle 15"/>
          <p:cNvSpPr/>
          <p:nvPr/>
        </p:nvSpPr>
        <p:spPr>
          <a:xfrm>
            <a:off x="371856" y="374904"/>
            <a:ext cx="8353044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0575" y="704850"/>
            <a:ext cx="7562850" cy="51435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BDEC802-11A3-4713-AC0D-0FD27A049EB4}" type="datetimeFigureOut">
              <a:rPr lang="en-MY" smtClean="0"/>
              <a:t>06/01/2021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39158" y="6214535"/>
            <a:ext cx="5184648" cy="256032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E23B22E6-CCD6-48C0-BCC7-20D30F35389A}" type="slidenum">
              <a:rPr lang="en-MY" smtClean="0"/>
              <a:t>‹#›</a:t>
            </a:fld>
            <a:endParaRPr lang="en-MY"/>
          </a:p>
        </p:txBody>
      </p:sp>
      <p:sp>
        <p:nvSpPr>
          <p:cNvPr id="11" name="Rectangle 10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95182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1"/>
          </a:solidFill>
          <a:ln w="6350" cap="sq">
            <a:solidFill>
              <a:schemeClr val="tx1">
                <a:lumMod val="7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solidFill>
            <a:schemeClr val="bg2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601076" cy="6382512"/>
          </a:xfrm>
          <a:solidFill>
            <a:srgbClr val="808080"/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DBDEC802-11A3-4713-AC0D-0FD27A049EB4}" type="datetimeFigureOut">
              <a:rPr lang="en-MY" smtClean="0"/>
              <a:t>06/01/2021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23B22E6-CCD6-48C0-BCC7-20D30F35389A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505851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BDEC802-11A3-4713-AC0D-0FD27A049EB4}" type="datetimeFigureOut">
              <a:rPr lang="en-MY" smtClean="0"/>
              <a:t>06/01/2021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23B22E6-CCD6-48C0-BCC7-20D30F35389A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0550185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BDEC802-11A3-4713-AC0D-0FD27A049EB4}" type="datetimeFigureOut">
              <a:rPr lang="en-MY" smtClean="0"/>
              <a:t>06/01/2021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23B22E6-CCD6-48C0-BCC7-20D30F35389A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760059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DBDEC802-11A3-4713-AC0D-0FD27A049EB4}" type="datetimeFigureOut">
              <a:rPr lang="en-MY" smtClean="0"/>
              <a:t>06/01/2021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bg2"/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bg2"/>
                </a:solidFill>
              </a:defRPr>
            </a:lvl1pPr>
          </a:lstStyle>
          <a:p>
            <a:fld id="{E23B22E6-CCD6-48C0-BCC7-20D30F35389A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6442859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/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63864B-9F21-4F29-804A-6789B3F0ACF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論語</a:t>
            </a:r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-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顏淵</a:t>
            </a:r>
            <a:endParaRPr lang="en-MY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B19B1E-307B-4FF7-8C45-2571CC8B2EF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1822332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706B0B-CEB4-49D1-9970-9D3BD9662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論語 </a:t>
            </a:r>
            <a:r>
              <a:rPr lang="en-US" altLang="zh-CN" dirty="0"/>
              <a:t>Analects of Confucius</a:t>
            </a:r>
            <a:endParaRPr lang="en-MY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9F2720-D8D0-4693-8F56-6CD32E5A48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103120"/>
            <a:ext cx="6955536" cy="4112286"/>
          </a:xfrm>
        </p:spPr>
        <p:txBody>
          <a:bodyPr/>
          <a:lstStyle/>
          <a:p>
            <a:r>
              <a:rPr lang="en-MY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book composed a large collection of ideas from Chinese philosopher- Confucius.</a:t>
            </a:r>
          </a:p>
          <a:p>
            <a:r>
              <a:rPr lang="en-MY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Confucius- 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孔夫子 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Master Kong</a:t>
            </a:r>
          </a:p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Educator</a:t>
            </a:r>
          </a:p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 core: Wisdom(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智</a:t>
            </a:r>
            <a:r>
              <a:rPr lang="en-MY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,benevolence(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仁</a:t>
            </a:r>
            <a:r>
              <a:rPr lang="en-MY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courage(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勇</a:t>
            </a:r>
            <a:r>
              <a:rPr lang="en-MY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MY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Education basically base on: filial piety (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孝</a:t>
            </a:r>
            <a:r>
              <a:rPr lang="en-MY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),courtesy (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禮</a:t>
            </a:r>
            <a:r>
              <a:rPr lang="en-MY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harmony (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和</a:t>
            </a:r>
            <a:r>
              <a:rPr lang="en-MY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Education goal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CFF0B19-742B-4756-AC6C-121365544A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1661" y="1475613"/>
            <a:ext cx="2600325" cy="485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398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723769-095E-439F-B1B1-236305A616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dirty="0"/>
              <a:t>Yan Yuan </a:t>
            </a:r>
            <a:r>
              <a:rPr lang="zh-CN" altLang="en-US" dirty="0"/>
              <a:t>顏淵</a:t>
            </a:r>
            <a:endParaRPr lang="en-MY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EB2E15-7D47-4506-A5E3-4E1EE4F5FD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103120"/>
            <a:ext cx="4629150" cy="3821430"/>
          </a:xfrm>
        </p:spPr>
        <p:txBody>
          <a:bodyPr/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 of Confucius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Head of  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Confucius’ 72 disciples</a:t>
            </a:r>
          </a:p>
          <a:p>
            <a:r>
              <a:rPr lang="en-MY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proud disciple</a:t>
            </a:r>
          </a:p>
          <a:p>
            <a:r>
              <a:rPr lang="en-MY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Wont repeat same mistake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5504DD-FE22-49A9-9982-DECAB230FD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2375" y="1514475"/>
            <a:ext cx="2762250" cy="382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531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FDC8D1-F56E-4208-89B9-9B3086E049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838165"/>
          </a:xfrm>
        </p:spPr>
        <p:txBody>
          <a:bodyPr>
            <a:normAutofit fontScale="90000"/>
          </a:bodyPr>
          <a:lstStyle/>
          <a:p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顏淵問仁。子曰：“克己復禮為仁。一日克己復禮，天下歸仁焉。為政由己，而由人乎哉？” 顏淵曰：“請問其目。” 子曰：“非禮勿視，非禮勿聽，非禮勿言，非禮勿動。” 顏淵曰：“回雖不敏，請事斯語矣。”</a:t>
            </a:r>
            <a:endParaRPr lang="en-MY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548861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000B92-284A-4266-9D63-3C2B77FFB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</a:rPr>
              <a:t>顏淵問仁</a:t>
            </a:r>
            <a:endParaRPr lang="en-MY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B73C7D-038E-4705-AD82-41A4A48068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MY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Yan Yuan asked about perfect virtue </a:t>
            </a:r>
            <a:r>
              <a:rPr lang="en-US" altLang="zh-CN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MY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James </a:t>
            </a:r>
            <a:r>
              <a:rPr lang="en-MY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Legge</a:t>
            </a:r>
            <a:endParaRPr lang="en-MY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32408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708C9-6B5E-4EAA-A3FB-61813918C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sz="3600" b="1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PMingLiU" panose="02020500000000000000" pitchFamily="18" charset="-120"/>
              </a:rPr>
              <a:t>子曰：克己復禮為仁</a:t>
            </a:r>
            <a:endParaRPr lang="en-MY" sz="7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B53E9C-CA11-458E-B03E-DC2193A44F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MY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Master said, "To subdue one's self and return to propriety, is perfect virtue.</a:t>
            </a:r>
          </a:p>
          <a:p>
            <a:r>
              <a:rPr lang="en-MY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Restrict self – one’s own desires, bad habits</a:t>
            </a:r>
          </a:p>
          <a:p>
            <a:r>
              <a:rPr lang="en-MY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Classic of rights - do not blame others, have to change ourselves</a:t>
            </a:r>
            <a:endParaRPr lang="en-MY" sz="32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MY" sz="3200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55457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48B41-2779-4D08-9C51-6E48F4C6D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一日克己復禮，天下歸仁焉</a:t>
            </a:r>
            <a:endParaRPr lang="en-MY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3A6B68-6FF0-4CDA-A14F-0A98053832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889090"/>
            <a:ext cx="10058400" cy="4145950"/>
          </a:xfrm>
        </p:spPr>
        <p:txBody>
          <a:bodyPr>
            <a:normAutofit fontScale="85000" lnSpcReduction="20000"/>
          </a:bodyPr>
          <a:lstStyle/>
          <a:p>
            <a:r>
              <a:rPr lang="en-MY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If a man can for one day subdue himself and return to propriety, all under heaven will ascribe perfect virtue to him.</a:t>
            </a:r>
          </a:p>
          <a:p>
            <a:r>
              <a:rPr lang="en-MY" altLang="zh-TW" sz="32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Example: King Wen </a:t>
            </a:r>
            <a:r>
              <a:rPr lang="zh-CN" altLang="en-US" sz="32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（文王）</a:t>
            </a:r>
            <a:r>
              <a:rPr lang="en-MY" altLang="zh-CN" sz="32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use perfect virtue to transformed the two kingdoms of Rui Yu.</a:t>
            </a:r>
          </a:p>
          <a:p>
            <a:r>
              <a:rPr lang="en-MY" altLang="zh-TW" sz="3200" dirty="0"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The Kings of Rui and Yu have argument in land </a:t>
            </a:r>
          </a:p>
          <a:p>
            <a:r>
              <a:rPr lang="en-MY" altLang="zh-TW" sz="3200" dirty="0"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At </a:t>
            </a:r>
            <a:r>
              <a:rPr lang="en-US" altLang="zh-CN" sz="3200" dirty="0"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Country Zhou, they saw people in Zhou are letting each others, the two king returned home astonishment. </a:t>
            </a:r>
          </a:p>
          <a:p>
            <a:r>
              <a:rPr lang="en-US" altLang="zh-TW" sz="32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The rest of the world know about this, there are 40 countries join the Zhou.</a:t>
            </a:r>
            <a:r>
              <a:rPr lang="en-US" altLang="zh-CN" sz="3200" dirty="0"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</a:p>
          <a:p>
            <a:r>
              <a:rPr lang="en-MY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Restrict ourselves and follow the rights rules will influence others </a:t>
            </a:r>
            <a:endParaRPr lang="en-MY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2971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C0469-874D-4419-9841-12FACA8A6E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為政由己，而由人乎哉</a:t>
            </a:r>
            <a:endParaRPr lang="en-MY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EB5882-B8E7-4848-A8D0-17CC6206D6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MY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 the practice of perfect virtue from a man himself, or is it from others</a:t>
            </a:r>
            <a:endParaRPr lang="en-MY" altLang="zh-CN" sz="3200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MY" altLang="zh-TW" sz="3200" kern="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</a:t>
            </a:r>
            <a:r>
              <a:rPr lang="en-MY" altLang="zh-TW" sz="3200" kern="0" dirty="0"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erson of noble still behave as perfect virtue even though they are alone.</a:t>
            </a:r>
          </a:p>
          <a:p>
            <a:endParaRPr lang="en-MY" altLang="zh-TW" sz="3200" kern="0" dirty="0">
              <a:effectLst/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MY" sz="3200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16441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AAD03C-2D9C-4022-8C05-B2629A7BC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顏淵曰：“請問其目。”</a:t>
            </a:r>
            <a:endParaRPr lang="en-MY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36C85D-3CF2-4987-9AFD-F595EB29C5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MY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Yan Yuan said, "I beg to ask the steps of that process."</a:t>
            </a:r>
            <a:endParaRPr lang="en-MY" sz="3200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55429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8665DC-93C5-445A-943C-F1E8C50BC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子曰：“非禮勿視，非禮勿聽，非禮勿言，非禮勿動。”</a:t>
            </a:r>
            <a:endParaRPr lang="en-MY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84A43B-1184-4192-8E5E-F2FC5AEF0F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9252" y="1879384"/>
            <a:ext cx="10058400" cy="3931920"/>
          </a:xfrm>
        </p:spPr>
        <p:txBody>
          <a:bodyPr>
            <a:noAutofit/>
          </a:bodyPr>
          <a:lstStyle/>
          <a:p>
            <a:r>
              <a:rPr lang="en-MY" sz="28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Master replied, "Look not at what is contrary to propriety; listen not to what is contrary to propriety; speak not what is contrary to propriety; make no movement which is contrary to propriety."</a:t>
            </a:r>
            <a:endParaRPr lang="en-MY" altLang="zh-TW" sz="2800" dirty="0">
              <a:effectLst/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MY" altLang="zh-TW" sz="2800" dirty="0"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Do not look- movie, news</a:t>
            </a:r>
            <a:r>
              <a:rPr lang="en-MY" altLang="zh-TW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- which do not conduct the classic of rights </a:t>
            </a:r>
          </a:p>
          <a:p>
            <a:r>
              <a:rPr lang="en-MY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Do not listen – </a:t>
            </a:r>
            <a:r>
              <a:rPr lang="en-MY" altLang="zh-CN" sz="2800" dirty="0" err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nonsence</a:t>
            </a:r>
            <a:r>
              <a:rPr lang="en-MY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gossip </a:t>
            </a:r>
          </a:p>
          <a:p>
            <a:r>
              <a:rPr lang="en-MY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Do no speak – words lets unhappy</a:t>
            </a:r>
            <a:endParaRPr lang="en-MY" altLang="zh-CN" sz="2800" dirty="0">
              <a:effectLst/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MY" altLang="zh-TW" sz="2800" dirty="0"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Wont not affect our mindset</a:t>
            </a:r>
          </a:p>
          <a:p>
            <a:endParaRPr lang="en-MY" sz="2800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7596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6641AB-806A-4773-8E0C-EC25D5815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顏淵曰：“回雖不敏，請事斯語矣。”</a:t>
            </a:r>
            <a:endParaRPr lang="en-MY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C5E948-0D06-491D-8502-5CA8F664C3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MY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Yan Yuan then said, "Though I am deficient in intelligence and </a:t>
            </a:r>
            <a:r>
              <a:rPr lang="en-MY" sz="32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vigor</a:t>
            </a:r>
            <a:r>
              <a:rPr lang="en-MY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I will make it my business to practice this lesson."</a:t>
            </a:r>
            <a:endParaRPr lang="en-MY" altLang="zh-CN" sz="3200" b="0" i="0" dirty="0">
              <a:effectLst/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83051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FDC8D1-F56E-4208-89B9-9B3086E049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0924" y="715321"/>
            <a:ext cx="10515600" cy="3838165"/>
          </a:xfrm>
        </p:spPr>
        <p:txBody>
          <a:bodyPr>
            <a:normAutofit/>
          </a:bodyPr>
          <a:lstStyle/>
          <a:p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TW" altLang="en-US" b="0" i="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仲弓問仁。子曰：「出門如見大賓，使民如承大祭。己所不欲，勿施於人。在邦無怨，在家無怨。」仲弓曰：「雍雖不敏，請事斯語矣。」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MY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0506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43E01-7215-4AF6-870D-D4AA5A844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0" i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仲弓問仁</a:t>
            </a:r>
            <a:endParaRPr lang="en-MY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FF837-534E-483F-8201-C3B5C92BC0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MY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Zhong Gong asked about perfect virtue. </a:t>
            </a:r>
            <a:endParaRPr lang="en-MY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68373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781F2-9803-48BF-AFA0-07909F5012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3"/>
            <a:ext cx="10058400" cy="1964419"/>
          </a:xfrm>
        </p:spPr>
        <p:txBody>
          <a:bodyPr>
            <a:normAutofit/>
          </a:bodyPr>
          <a:lstStyle/>
          <a:p>
            <a:r>
              <a:rPr lang="zh-TW" altLang="en-US" b="0" i="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子曰：「出門如見大賓，使民如承大祭。</a:t>
            </a:r>
            <a:endParaRPr lang="en-MY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F14250-DE62-4021-90C3-6131EEDBBE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694562"/>
            <a:ext cx="10058400" cy="3340478"/>
          </a:xfrm>
        </p:spPr>
        <p:txBody>
          <a:bodyPr/>
          <a:lstStyle/>
          <a:p>
            <a:r>
              <a:rPr lang="en-MY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he Master said, "It is, when you go abroad, to behave to every one as if you were receiving a great guest; to employ the people as if you were assisting at a great sacrifice; </a:t>
            </a:r>
          </a:p>
          <a:p>
            <a:r>
              <a:rPr lang="en-MY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to respect (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敬</a:t>
            </a:r>
            <a:r>
              <a:rPr lang="en-MY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MY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great guest</a:t>
            </a:r>
          </a:p>
          <a:p>
            <a:r>
              <a:rPr lang="en-MY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Behave sincere (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誠</a:t>
            </a:r>
            <a:r>
              <a:rPr lang="en-MY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MY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attend great sacrifice </a:t>
            </a:r>
          </a:p>
          <a:p>
            <a:r>
              <a:rPr lang="en-MY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Perfect virtue must have respect and sincere </a:t>
            </a:r>
          </a:p>
        </p:txBody>
      </p:sp>
    </p:spTree>
    <p:extLst>
      <p:ext uri="{BB962C8B-B14F-4D97-AF65-F5344CB8AC3E}">
        <p14:creationId xmlns:p14="http://schemas.microsoft.com/office/powerpoint/2010/main" val="37675727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709B7-0615-40AE-91C3-4B32A828D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b="0" i="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己所不欲，勿施於人。</a:t>
            </a:r>
            <a:endParaRPr lang="en-MY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082A8A-ED3D-4935-82B5-12E2A28DD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324342"/>
            <a:ext cx="10058400" cy="3931920"/>
          </a:xfrm>
        </p:spPr>
        <p:txBody>
          <a:bodyPr/>
          <a:lstStyle/>
          <a:p>
            <a:r>
              <a:rPr lang="en-MY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not to do to others as you would not wish done to yourself; </a:t>
            </a:r>
          </a:p>
          <a:p>
            <a:r>
              <a:rPr lang="en-MY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the matter of forgive (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恕</a:t>
            </a:r>
            <a:r>
              <a:rPr lang="en-MY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MY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 forgiveness = perfect virtue</a:t>
            </a:r>
          </a:p>
        </p:txBody>
      </p:sp>
    </p:spTree>
    <p:extLst>
      <p:ext uri="{BB962C8B-B14F-4D97-AF65-F5344CB8AC3E}">
        <p14:creationId xmlns:p14="http://schemas.microsoft.com/office/powerpoint/2010/main" val="8076665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9D5FA-A50C-4913-9CA4-CABE40F12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0" i="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在邦無怨，在家無怨。</a:t>
            </a:r>
            <a:endParaRPr lang="en-MY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ADD9CA-A66B-4B61-8A97-E589137C3E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MY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 have no murmuring against you in the country, and none in the family." </a:t>
            </a:r>
          </a:p>
          <a:p>
            <a:r>
              <a:rPr lang="en-MY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Will not lets others blame where ever  we at</a:t>
            </a:r>
          </a:p>
          <a:p>
            <a:endParaRPr lang="en-MY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29860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6A20D-E2E7-4843-9D8D-08C0BCAF4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b="0" i="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仲弓曰：「雍雖不敏，請事斯語矣。」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MY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8D94B0-0036-4D49-819A-351055E6A3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MY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Zhong Gong said, "Though I am deficient in intelligence and </a:t>
            </a:r>
            <a:r>
              <a:rPr lang="en-MY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vigor</a:t>
            </a:r>
            <a:r>
              <a:rPr lang="en-MY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I will make it my business to practice this lesson."</a:t>
            </a:r>
            <a:endParaRPr lang="en-MY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9075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FE338-09F3-454A-9783-05F9C5B5C4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dirty="0"/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76F144-1F7E-4A8C-9936-35BA2D7710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MY" dirty="0"/>
              <a:t>Yan Yuan –to cultivate one’s moral character – self-denial- sincere and respect</a:t>
            </a:r>
          </a:p>
          <a:p>
            <a:r>
              <a:rPr lang="en-MY" dirty="0"/>
              <a:t> </a:t>
            </a:r>
            <a:r>
              <a:rPr lang="en-MY" b="0" i="0" dirty="0">
                <a:effectLst/>
                <a:latin typeface="Arial" panose="020B0604020202020204" pitchFamily="34" charset="0"/>
              </a:rPr>
              <a:t>Zhong Gong- not to do to others as you would not wish done to yourself- forgiveness</a:t>
            </a:r>
          </a:p>
          <a:p>
            <a:endParaRPr lang="en-MY" dirty="0"/>
          </a:p>
          <a:p>
            <a:pPr marL="0" indent="0">
              <a:buNone/>
            </a:pPr>
            <a:endParaRPr lang="en-MY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9B28221-40BE-4D7A-8A2C-5CB6480C32DF}"/>
              </a:ext>
            </a:extLst>
          </p:cNvPr>
          <p:cNvSpPr/>
          <p:nvPr/>
        </p:nvSpPr>
        <p:spPr>
          <a:xfrm>
            <a:off x="5657418" y="2967334"/>
            <a:ext cx="3768684" cy="62170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199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仁</a:t>
            </a:r>
            <a:endParaRPr lang="en-MY" altLang="zh-CN" sz="199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/>
            <a:endParaRPr lang="en-US" sz="199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871047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52CA78-DA2C-45B4-A740-653972E9D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Refences</a:t>
            </a:r>
            <a:endParaRPr lang="en-MY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B83ED0-805F-4E9D-9DDD-D34E5053B5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MY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 </a:t>
            </a:r>
            <a:r>
              <a:rPr lang="zh-CN" altLang="en-US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李炳南</a:t>
            </a:r>
            <a:r>
              <a:rPr lang="zh-TW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：《</a:t>
            </a:r>
            <a:r>
              <a:rPr lang="zh-CN" altLang="en-US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論語講要</a:t>
            </a:r>
            <a:r>
              <a:rPr lang="zh-TW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》</a:t>
            </a:r>
            <a:endParaRPr lang="en-MY" sz="1800" dirty="0">
              <a:effectLst/>
              <a:latin typeface="Calibri" panose="020F0502020204030204" pitchFamily="34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TW" altLang="en-US" b="1" i="0" dirty="0">
                <a:solidFill>
                  <a:srgbClr val="0A0A0A"/>
                </a:solidFill>
                <a:effectLst/>
                <a:latin typeface="Arial" panose="020B0604020202020204" pitchFamily="34" charset="0"/>
              </a:rPr>
              <a:t>孔子解構「仁」字的意義</a:t>
            </a:r>
            <a:r>
              <a:rPr lang="zh-TW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。</a:t>
            </a:r>
            <a:r>
              <a:rPr lang="zh-CN" altLang="en-US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中國文字文化院。</a:t>
            </a:r>
            <a:r>
              <a:rPr lang="zh-TW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檢自</a:t>
            </a:r>
            <a:r>
              <a:rPr lang="en-MY" sz="1800" dirty="0">
                <a:effectLst/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https://chiculture.org.hk/tc/china-five-thousand-years/373</a:t>
            </a:r>
            <a:r>
              <a:rPr lang="en-MY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(202</a:t>
            </a:r>
            <a:r>
              <a:rPr lang="en-US" altLang="zh-CN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1</a:t>
            </a:r>
            <a:r>
              <a:rPr lang="zh-TW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年</a:t>
            </a:r>
            <a:r>
              <a:rPr lang="en-MY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1</a:t>
            </a:r>
            <a:r>
              <a:rPr lang="zh-TW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月</a:t>
            </a:r>
            <a:r>
              <a:rPr lang="en-MY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1</a:t>
            </a:r>
            <a:r>
              <a:rPr lang="zh-TW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日</a:t>
            </a:r>
            <a:r>
              <a:rPr lang="en-MY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)</a:t>
            </a:r>
          </a:p>
          <a:p>
            <a:r>
              <a:rPr lang="zh-CN" altLang="en-US" b="1" i="0" dirty="0">
                <a:solidFill>
                  <a:srgbClr val="0A0A0A"/>
                </a:solidFill>
                <a:effectLst/>
                <a:latin typeface="Arial" panose="020B0604020202020204" pitchFamily="34" charset="0"/>
              </a:rPr>
              <a:t>論語名句</a:t>
            </a:r>
            <a:r>
              <a:rPr lang="zh-TW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。</a:t>
            </a:r>
            <a:r>
              <a:rPr lang="zh-CN" altLang="en-US" dirty="0"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國學夢</a:t>
            </a:r>
            <a:r>
              <a:rPr lang="zh-CN" altLang="en-US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。</a:t>
            </a:r>
            <a:r>
              <a:rPr lang="zh-TW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檢自</a:t>
            </a:r>
            <a:r>
              <a:rPr lang="en-MY" altLang="zh-TW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http://www.guoxuemeng.com/guoxue/15119.html </a:t>
            </a:r>
            <a:r>
              <a:rPr lang="en-MY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(202</a:t>
            </a:r>
            <a:r>
              <a:rPr lang="en-US" altLang="zh-CN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1</a:t>
            </a:r>
            <a:r>
              <a:rPr lang="zh-TW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年</a:t>
            </a:r>
            <a:r>
              <a:rPr lang="en-MY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1</a:t>
            </a:r>
            <a:r>
              <a:rPr lang="zh-TW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月</a:t>
            </a:r>
            <a:r>
              <a:rPr lang="en-MY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1</a:t>
            </a:r>
            <a:r>
              <a:rPr lang="zh-TW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日</a:t>
            </a:r>
            <a:r>
              <a:rPr lang="en-MY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)</a:t>
            </a:r>
          </a:p>
          <a:p>
            <a:r>
              <a:rPr lang="en-US" altLang="zh-CN" sz="1800" dirty="0">
                <a:effectLst/>
                <a:latin typeface="Calibri" panose="020F0502020204030204" pitchFamily="34" charset="0"/>
                <a:ea typeface="KaiTi" panose="02010609060101010101" pitchFamily="49" charset="-122"/>
                <a:cs typeface="DFKai-SB"/>
              </a:rPr>
              <a:t>James </a:t>
            </a:r>
            <a:r>
              <a:rPr lang="en-US" altLang="zh-CN" sz="1800" dirty="0" err="1">
                <a:effectLst/>
                <a:latin typeface="Calibri" panose="020F0502020204030204" pitchFamily="34" charset="0"/>
                <a:ea typeface="KaiTi" panose="02010609060101010101" pitchFamily="49" charset="-122"/>
                <a:cs typeface="DFKai-SB"/>
              </a:rPr>
              <a:t>Legge</a:t>
            </a:r>
            <a:r>
              <a:rPr lang="zh-TW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。</a:t>
            </a:r>
            <a:r>
              <a:rPr lang="zh-CN" altLang="en-US" dirty="0"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中國哲學書電子化計劃</a:t>
            </a:r>
            <a:r>
              <a:rPr lang="zh-TW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。檢自</a:t>
            </a:r>
            <a:r>
              <a:rPr lang="en-MY" sz="1800" dirty="0">
                <a:effectLst/>
                <a:latin typeface="Calibri" panose="020F0502020204030204" pitchFamily="34" charset="0"/>
                <a:ea typeface="等线" panose="02010600030101010101" pitchFamily="2" charset="-122"/>
                <a:cs typeface="Times New Roman" panose="02020603050405020304" pitchFamily="18" charset="0"/>
              </a:rPr>
              <a:t>https://ctext.org/analects/yan-yuan/zh?en=on</a:t>
            </a:r>
            <a:r>
              <a:rPr lang="en-MY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 (202</a:t>
            </a:r>
            <a:r>
              <a:rPr lang="en-US" altLang="zh-CN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1</a:t>
            </a:r>
            <a:r>
              <a:rPr lang="zh-TW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年</a:t>
            </a:r>
            <a:r>
              <a:rPr lang="en-MY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1</a:t>
            </a:r>
            <a:r>
              <a:rPr lang="zh-TW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月</a:t>
            </a:r>
            <a:r>
              <a:rPr lang="en-MY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1</a:t>
            </a:r>
            <a:r>
              <a:rPr lang="zh-TW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日</a:t>
            </a:r>
            <a:r>
              <a:rPr lang="en-MY" sz="1800" dirty="0">
                <a:effectLst/>
                <a:latin typeface="KaiTi" panose="02010609060101010101" pitchFamily="49" charset="-122"/>
                <a:ea typeface="等线" panose="02010600030101010101" pitchFamily="2" charset="-122"/>
                <a:cs typeface="DFKai-SB"/>
              </a:rPr>
              <a:t>)</a:t>
            </a:r>
            <a:endParaRPr lang="en-MY" sz="1800" dirty="0">
              <a:effectLst/>
              <a:latin typeface="Calibri" panose="020F0502020204030204" pitchFamily="34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endParaRPr lang="en-MY" sz="1800" dirty="0">
              <a:effectLst/>
              <a:latin typeface="KaiTi" panose="02010609060101010101" pitchFamily="49" charset="-122"/>
              <a:ea typeface="等线" panose="02010600030101010101" pitchFamily="2" charset="-122"/>
              <a:cs typeface="DFKai-SB"/>
            </a:endParaRPr>
          </a:p>
          <a:p>
            <a:pPr marL="0" indent="0">
              <a:buNone/>
            </a:pPr>
            <a:endParaRPr lang="en-MY" sz="1800" dirty="0">
              <a:effectLst/>
              <a:latin typeface="Calibri" panose="020F0502020204030204" pitchFamily="34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45340321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6728D11B-929E-4324-91B0-4A4DA4CAC3D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433</TotalTime>
  <Words>1029</Words>
  <Application>Microsoft Office PowerPoint</Application>
  <PresentationFormat>Widescreen</PresentationFormat>
  <Paragraphs>72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KaiTi</vt:lpstr>
      <vt:lpstr>楷体</vt:lpstr>
      <vt:lpstr>Arial</vt:lpstr>
      <vt:lpstr>Calibri</vt:lpstr>
      <vt:lpstr>Century Gothic</vt:lpstr>
      <vt:lpstr>Times New Roman</vt:lpstr>
      <vt:lpstr>Savon</vt:lpstr>
      <vt:lpstr>論語-顏淵</vt:lpstr>
      <vt:lpstr>論語 Analects of Confucius</vt:lpstr>
      <vt:lpstr>Yan Yuan 顏淵</vt:lpstr>
      <vt:lpstr>1.顏淵問仁。子曰：“克己復禮為仁。一日克己復禮，天下歸仁焉。為政由己，而由人乎哉？” 顏淵曰：“請問其目。” 子曰：“非禮勿視，非禮勿聽，非禮勿言，非禮勿動。” 顏淵曰：“回雖不敏，請事斯語矣。”</vt:lpstr>
      <vt:lpstr>顏淵問仁</vt:lpstr>
      <vt:lpstr>子曰：克己復禮為仁</vt:lpstr>
      <vt:lpstr>一日克己復禮，天下歸仁焉</vt:lpstr>
      <vt:lpstr>為政由己，而由人乎哉</vt:lpstr>
      <vt:lpstr>顏淵曰：“請問其目。”</vt:lpstr>
      <vt:lpstr>子曰：“非禮勿視，非禮勿聽，非禮勿言，非禮勿動。”</vt:lpstr>
      <vt:lpstr>顏淵曰：“回雖不敏，請事斯語矣。”</vt:lpstr>
      <vt:lpstr>2.仲弓問仁。子曰：「出門如見大賓，使民如承大祭。己所不欲，勿施於人。在邦無怨，在家無怨。」仲弓曰：「雍雖不敏，請事斯語矣。」”</vt:lpstr>
      <vt:lpstr>仲弓問仁</vt:lpstr>
      <vt:lpstr>子曰：「出門如見大賓，使民如承大祭。</vt:lpstr>
      <vt:lpstr>己所不欲，勿施於人。</vt:lpstr>
      <vt:lpstr>在邦無怨，在家無怨。</vt:lpstr>
      <vt:lpstr>仲弓曰：「雍雖不敏，請事斯語矣。」”</vt:lpstr>
      <vt:lpstr>Conclusion </vt:lpstr>
      <vt:lpstr>Refences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論語為政第二</dc:title>
  <dc:creator>GWJ</dc:creator>
  <cp:lastModifiedBy>katherine02989@gmail.com</cp:lastModifiedBy>
  <cp:revision>33</cp:revision>
  <dcterms:created xsi:type="dcterms:W3CDTF">2020-12-09T07:48:33Z</dcterms:created>
  <dcterms:modified xsi:type="dcterms:W3CDTF">2021-01-06T09:55:41Z</dcterms:modified>
</cp:coreProperties>
</file>