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3" r:id="rId3"/>
    <p:sldId id="257" r:id="rId4"/>
    <p:sldId id="260" r:id="rId5"/>
    <p:sldId id="258" r:id="rId6"/>
    <p:sldId id="267" r:id="rId7"/>
    <p:sldId id="264" r:id="rId8"/>
    <p:sldId id="259" r:id="rId9"/>
    <p:sldId id="262" r:id="rId10"/>
    <p:sldId id="265" r:id="rId11"/>
    <p:sldId id="261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ykus Llewellyn-Jones" initials="RL" lastIdx="1" clrIdx="0">
    <p:extLst>
      <p:ext uri="{19B8F6BF-5375-455C-9EA6-DF929625EA0E}">
        <p15:presenceInfo xmlns:p15="http://schemas.microsoft.com/office/powerpoint/2012/main" userId="2eb2097aa1b1bc0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6" autoAdjust="0"/>
    <p:restoredTop sz="97466" autoAdjust="0"/>
  </p:normalViewPr>
  <p:slideViewPr>
    <p:cSldViewPr snapToGrid="0">
      <p:cViewPr varScale="1">
        <p:scale>
          <a:sx n="160" d="100"/>
          <a:sy n="160" d="100"/>
        </p:scale>
        <p:origin x="180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5-03-18T14:32:37.154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9CA4FA-461E-4F85-AE37-0B7F27099ACB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8AB8B3-E4EE-4DA0-A77E-29621C48D3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007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AB8B3-E4EE-4DA0-A77E-29621C48D3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3068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AB8B3-E4EE-4DA0-A77E-29621C48D39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7852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AB8B3-E4EE-4DA0-A77E-29621C48D39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7882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AB8B3-E4EE-4DA0-A77E-29621C48D39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3810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AB8B3-E4EE-4DA0-A77E-29621C48D39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0669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AB8B3-E4EE-4DA0-A77E-29621C48D39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6890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8AB8B3-E4EE-4DA0-A77E-29621C48D39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461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747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907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790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566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079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392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655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34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148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801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94349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453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6832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165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6539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752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0E0D7-B4F5-4A45-98D3-0E4675415776}" type="datetimeFigureOut">
              <a:rPr lang="en-GB" smtClean="0"/>
              <a:t>27/03/2025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9DACF17-5EB7-42AD-B898-2A62E48EE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620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comments" Target="../comments/commen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5.jp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ic-uk.com/HistoryUK/HistoryofWales/Princess-Gwenllian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alesonline.co.uk/news/wales-news/gallery/cardigan-castle-opens-doors-public-9039502" TargetMode="External"/><Relationship Id="rId5" Type="http://schemas.openxmlformats.org/officeDocument/2006/relationships/hyperlink" Target="https://www.britishpilgrimage.org/portfolio/teifi-river-pilgrimage" TargetMode="External"/><Relationship Id="rId4" Type="http://schemas.openxmlformats.org/officeDocument/2006/relationships/hyperlink" Target="https://www.historynet.com/welsh-longbow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ic-uk.com/HistoryUK/HistoryofWales/Princess-Gwenllian/" TargetMode="External"/><Relationship Id="rId2" Type="http://schemas.openxmlformats.org/officeDocument/2006/relationships/hyperlink" Target="https://www.historynet.com/welsh-longbow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nowandpast.com/how-the-longbow-won-the-battle-of-crug-mawr/" TargetMode="External"/><Relationship Id="rId4" Type="http://schemas.openxmlformats.org/officeDocument/2006/relationships/hyperlink" Target="https://doi.org/10.1093/notesj/gjm18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51E41-097C-0F36-B08B-DB263AF4A3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675" y="2479704"/>
            <a:ext cx="8915399" cy="157114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The Battle of Crug Mawr</a:t>
            </a:r>
            <a:br>
              <a:rPr lang="en-GB" dirty="0"/>
            </a:br>
            <a:r>
              <a:rPr lang="en-GB" dirty="0"/>
              <a:t>1136 AD:</a:t>
            </a:r>
            <a:br>
              <a:rPr lang="en-GB" dirty="0"/>
            </a:br>
            <a:r>
              <a:rPr lang="en-GB" dirty="0">
                <a:solidFill>
                  <a:schemeClr val="accent2"/>
                </a:solidFill>
              </a:rPr>
              <a:t>The Welsh Retaliation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DA77BF-5FD7-B1BB-FFBE-A0740F06BD8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Rykus Llewellyn-Jones</a:t>
            </a:r>
          </a:p>
          <a:p>
            <a:r>
              <a:rPr lang="en-GB" i="0" u="none" strike="noStrike" dirty="0">
                <a:solidFill>
                  <a:srgbClr val="1D2125"/>
                </a:solidFill>
                <a:effectLst/>
              </a:rPr>
              <a:t>2403867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218D9A-F4B8-6F95-445A-3F0A71E209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3363" y="5593012"/>
            <a:ext cx="2630225" cy="1172404"/>
          </a:xfrm>
          <a:prstGeom prst="rect">
            <a:avLst/>
          </a:prstGeom>
        </p:spPr>
      </p:pic>
      <p:pic>
        <p:nvPicPr>
          <p:cNvPr id="4" name="Introduction">
            <a:hlinkClick r:id="" action="ppaction://media"/>
            <a:extLst>
              <a:ext uri="{FF2B5EF4-FFF2-40B4-BE49-F238E27FC236}">
                <a16:creationId xmlns:a16="http://schemas.microsoft.com/office/drawing/2014/main" id="{F2A7E598-1D00-15E8-C5E7-48074CDC8A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03624" y="42208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1890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AA717-F02A-AE56-7A8E-CCB7F9166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7282" y="664076"/>
            <a:ext cx="8911687" cy="1280890"/>
          </a:xfrm>
        </p:spPr>
        <p:txBody>
          <a:bodyPr/>
          <a:lstStyle/>
          <a:p>
            <a:pPr algn="ctr"/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62D59-F9BA-0099-E9F6-B6FF3FB375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639" y="2133600"/>
            <a:ext cx="4713437" cy="3777622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Examine the </a:t>
            </a:r>
            <a:r>
              <a:rPr lang="en-GB" sz="2000" dirty="0">
                <a:solidFill>
                  <a:srgbClr val="0070C0"/>
                </a:solidFill>
              </a:rPr>
              <a:t>Norman</a:t>
            </a:r>
            <a:r>
              <a:rPr lang="en-GB" sz="2000" dirty="0"/>
              <a:t> expansion in </a:t>
            </a:r>
            <a:r>
              <a:rPr lang="en-GB" sz="2000" dirty="0">
                <a:solidFill>
                  <a:schemeClr val="accent2"/>
                </a:solidFill>
              </a:rPr>
              <a:t>Wales</a:t>
            </a:r>
          </a:p>
          <a:p>
            <a:r>
              <a:rPr lang="en-GB" sz="2000" dirty="0"/>
              <a:t>Examine </a:t>
            </a:r>
            <a:r>
              <a:rPr lang="en-GB" sz="2000" dirty="0">
                <a:solidFill>
                  <a:schemeClr val="accent2"/>
                </a:solidFill>
              </a:rPr>
              <a:t>Gwenllian of Deheubarth’s </a:t>
            </a:r>
            <a:r>
              <a:rPr lang="en-GB" sz="2000" dirty="0"/>
              <a:t>role as a catalyst </a:t>
            </a:r>
          </a:p>
          <a:p>
            <a:r>
              <a:rPr lang="en-GB" sz="2000" dirty="0"/>
              <a:t>Explore both sides tactical advantages</a:t>
            </a:r>
          </a:p>
          <a:p>
            <a:r>
              <a:rPr lang="en-GB" sz="2000" dirty="0"/>
              <a:t>Discuss what makes this battle stand out</a:t>
            </a:r>
          </a:p>
          <a:p>
            <a:endParaRPr lang="en-GB" sz="20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4AE4866-17E2-8B5D-9E95-5CAF10A4B4E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0773" y="2125663"/>
            <a:ext cx="2034442" cy="377825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55B3CF-2F3B-C3C9-40E2-D11EE32086C9}"/>
              </a:ext>
            </a:extLst>
          </p:cNvPr>
          <p:cNvSpPr txBox="1"/>
          <p:nvPr/>
        </p:nvSpPr>
        <p:spPr>
          <a:xfrm>
            <a:off x="8007016" y="5903913"/>
            <a:ext cx="39523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(Illustration by Peter Dennis, source: Historynet.com)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E5FF00C-4226-C35F-B24A-3E7D445C1ADA}"/>
              </a:ext>
            </a:extLst>
          </p:cNvPr>
          <p:cNvSpPr txBox="1"/>
          <p:nvPr/>
        </p:nvSpPr>
        <p:spPr>
          <a:xfrm>
            <a:off x="7782307" y="1764268"/>
            <a:ext cx="3633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11</a:t>
            </a:r>
            <a:r>
              <a:rPr lang="en-GB" baseline="30000" dirty="0"/>
              <a:t>th</a:t>
            </a:r>
            <a:r>
              <a:rPr lang="en-GB" dirty="0"/>
              <a:t> century Longbowman</a:t>
            </a:r>
          </a:p>
        </p:txBody>
      </p:sp>
      <p:pic>
        <p:nvPicPr>
          <p:cNvPr id="4" name="Aims">
            <a:hlinkClick r:id="" action="ppaction://media"/>
            <a:extLst>
              <a:ext uri="{FF2B5EF4-FFF2-40B4-BE49-F238E27FC236}">
                <a16:creationId xmlns:a16="http://schemas.microsoft.com/office/drawing/2014/main" id="{BF0942B8-3AC9-BD2E-AFE4-9FBFE1F7F5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004674" y="364218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263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4BE9F5-BABD-3CF1-7FEB-3E808B847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645" y="624110"/>
            <a:ext cx="7436966" cy="1280890"/>
          </a:xfrm>
        </p:spPr>
        <p:txBody>
          <a:bodyPr/>
          <a:lstStyle/>
          <a:p>
            <a:r>
              <a:rPr lang="en-GB" dirty="0"/>
              <a:t>The political climate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BBAD8E-C7F2-0787-437F-F8543F4AD9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79849" y="1750891"/>
            <a:ext cx="4623227" cy="4160331"/>
          </a:xfrm>
        </p:spPr>
        <p:txBody>
          <a:bodyPr>
            <a:normAutofit/>
          </a:bodyPr>
          <a:lstStyle/>
          <a:p>
            <a:r>
              <a:rPr lang="en-GB" sz="2000" dirty="0"/>
              <a:t>Power vacuum in </a:t>
            </a:r>
            <a:r>
              <a:rPr lang="en-GB" sz="2000" dirty="0">
                <a:solidFill>
                  <a:srgbClr val="0070C0"/>
                </a:solidFill>
              </a:rPr>
              <a:t>England</a:t>
            </a:r>
          </a:p>
          <a:p>
            <a:r>
              <a:rPr lang="en-GB" sz="2000" dirty="0">
                <a:solidFill>
                  <a:srgbClr val="0070C0"/>
                </a:solidFill>
              </a:rPr>
              <a:t>Norman Marcher Lords </a:t>
            </a:r>
            <a:r>
              <a:rPr lang="en-GB" sz="2000" dirty="0"/>
              <a:t>seek expansion on their gains in </a:t>
            </a:r>
            <a:r>
              <a:rPr lang="en-GB" sz="2000" dirty="0">
                <a:solidFill>
                  <a:schemeClr val="accent2"/>
                </a:solidFill>
              </a:rPr>
              <a:t>Wales</a:t>
            </a:r>
          </a:p>
          <a:p>
            <a:r>
              <a:rPr lang="en-GB" sz="2000" dirty="0"/>
              <a:t>Revolts erupt against </a:t>
            </a:r>
            <a:r>
              <a:rPr lang="en-GB" sz="2000" dirty="0">
                <a:solidFill>
                  <a:srgbClr val="0070C0"/>
                </a:solidFill>
              </a:rPr>
              <a:t>Norman</a:t>
            </a:r>
            <a:r>
              <a:rPr lang="en-GB" sz="2000" dirty="0"/>
              <a:t> occupied lands</a:t>
            </a:r>
          </a:p>
          <a:p>
            <a:r>
              <a:rPr lang="en-GB" sz="2000" b="0" i="0" dirty="0">
                <a:effectLst/>
              </a:rPr>
              <a:t>Prince Gruffydd ap Rhys of Deheubarth aligns with </a:t>
            </a:r>
            <a:r>
              <a:rPr lang="en-GB" sz="2000" b="0" i="0" dirty="0">
                <a:solidFill>
                  <a:srgbClr val="202122"/>
                </a:solidFill>
                <a:effectLst/>
              </a:rPr>
              <a:t>Gruffudd ap Cynan, King of Gwynedd</a:t>
            </a:r>
            <a:endParaRPr lang="en-GB" sz="2000" b="0" i="0" dirty="0">
              <a:effectLst/>
            </a:endParaRP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5B615D4-4ED3-9522-8B86-4CCFFBBF800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1375" y="2531478"/>
            <a:ext cx="4313238" cy="2376069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EF9AF12-AD58-CA79-885A-CB5FB4D42FF0}"/>
              </a:ext>
            </a:extLst>
          </p:cNvPr>
          <p:cNvSpPr txBox="1"/>
          <p:nvPr/>
        </p:nvSpPr>
        <p:spPr>
          <a:xfrm>
            <a:off x="7219455" y="2162146"/>
            <a:ext cx="4257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Norman controlled Wales 1135 AD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2DB99E-DEE5-E10A-884E-477C7A6EE5F4}"/>
              </a:ext>
            </a:extLst>
          </p:cNvPr>
          <p:cNvSpPr txBox="1"/>
          <p:nvPr/>
        </p:nvSpPr>
        <p:spPr>
          <a:xfrm>
            <a:off x="7655537" y="4858886"/>
            <a:ext cx="3952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source: BazBattles</a:t>
            </a:r>
          </a:p>
        </p:txBody>
      </p:sp>
      <p:pic>
        <p:nvPicPr>
          <p:cNvPr id="3" name="The Political Climate">
            <a:hlinkClick r:id="" action="ppaction://media"/>
            <a:extLst>
              <a:ext uri="{FF2B5EF4-FFF2-40B4-BE49-F238E27FC236}">
                <a16:creationId xmlns:a16="http://schemas.microsoft.com/office/drawing/2014/main" id="{ABAFD305-C08E-2629-ECD2-E49D8772A0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51666" y="479995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485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9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4DDBE-D33D-288C-50D2-C7E3CFBAD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/>
                </a:solidFill>
              </a:rPr>
              <a:t>Gwenllian, Princess consort of Deheubarth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625D2-E2D3-F89F-9638-5A2400C52A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92924" y="2332299"/>
            <a:ext cx="4313864" cy="4138208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Welsh</a:t>
            </a:r>
            <a:r>
              <a:rPr lang="en-GB" dirty="0"/>
              <a:t> Royality</a:t>
            </a:r>
          </a:p>
          <a:p>
            <a:r>
              <a:rPr lang="en-GB" dirty="0"/>
              <a:t>Led troops into battle defending near Kidwelly </a:t>
            </a:r>
          </a:p>
          <a:p>
            <a:r>
              <a:rPr lang="en-GB" dirty="0"/>
              <a:t>Captured and executed </a:t>
            </a:r>
          </a:p>
          <a:p>
            <a:r>
              <a:rPr lang="en-GB" dirty="0"/>
              <a:t>Her death prompted retaliation </a:t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A1070BF-E728-28E2-110B-1D85688A1D0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6595" y="2125663"/>
            <a:ext cx="2922797" cy="377825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C755B45-F9B7-C82C-409B-7364BCE55F43}"/>
              </a:ext>
            </a:extLst>
          </p:cNvPr>
          <p:cNvSpPr txBox="1"/>
          <p:nvPr/>
        </p:nvSpPr>
        <p:spPr>
          <a:xfrm>
            <a:off x="7886595" y="5927624"/>
            <a:ext cx="29227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source: Historic UK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E5BEEB-6930-0DC8-D697-000699F58285}"/>
              </a:ext>
            </a:extLst>
          </p:cNvPr>
          <p:cNvSpPr txBox="1"/>
          <p:nvPr/>
        </p:nvSpPr>
        <p:spPr>
          <a:xfrm>
            <a:off x="7837487" y="1714224"/>
            <a:ext cx="35624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Gwenllian </a:t>
            </a:r>
            <a:r>
              <a:rPr lang="en-GB" b="0" i="0" dirty="0">
                <a:effectLst/>
              </a:rPr>
              <a:t>ferch Gruffydd</a:t>
            </a:r>
          </a:p>
          <a:p>
            <a:endParaRPr lang="en-GB" dirty="0"/>
          </a:p>
        </p:txBody>
      </p:sp>
      <p:pic>
        <p:nvPicPr>
          <p:cNvPr id="5" name="Gwenllian">
            <a:hlinkClick r:id="" action="ppaction://media"/>
            <a:extLst>
              <a:ext uri="{FF2B5EF4-FFF2-40B4-BE49-F238E27FC236}">
                <a16:creationId xmlns:a16="http://schemas.microsoft.com/office/drawing/2014/main" id="{D5887F8D-E48F-EFB9-0735-1BB5897E49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458547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588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3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2F610-B1D7-0E1B-B852-111278D6C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Battle and its overall impact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58528-1A1C-0879-EAF9-46EA0C6F29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6785" y="2422358"/>
            <a:ext cx="4313864" cy="3777622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Norman</a:t>
            </a:r>
            <a:r>
              <a:rPr lang="en-GB" dirty="0"/>
              <a:t> superior forces take defensive high ground</a:t>
            </a:r>
          </a:p>
          <a:p>
            <a:r>
              <a:rPr lang="en-GB" dirty="0">
                <a:solidFill>
                  <a:schemeClr val="accent2"/>
                </a:solidFill>
              </a:rPr>
              <a:t>Welsh</a:t>
            </a:r>
            <a:r>
              <a:rPr lang="en-GB" dirty="0"/>
              <a:t> forces arrive and deploy longbowman to the front</a:t>
            </a:r>
          </a:p>
          <a:p>
            <a:r>
              <a:rPr lang="en-GB" dirty="0">
                <a:solidFill>
                  <a:srgbClr val="0070C0"/>
                </a:solidFill>
              </a:rPr>
              <a:t>Norman</a:t>
            </a:r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infantry </a:t>
            </a:r>
            <a:r>
              <a:rPr lang="en-GB" dirty="0"/>
              <a:t>lines takes heavy loss, forcing </a:t>
            </a:r>
            <a:r>
              <a:rPr lang="en-GB" dirty="0">
                <a:solidFill>
                  <a:srgbClr val="0070C0"/>
                </a:solidFill>
              </a:rPr>
              <a:t>calvary</a:t>
            </a:r>
            <a:r>
              <a:rPr lang="en-GB" dirty="0"/>
              <a:t> to charge</a:t>
            </a:r>
          </a:p>
          <a:p>
            <a:r>
              <a:rPr lang="en-GB" dirty="0">
                <a:solidFill>
                  <a:schemeClr val="accent2"/>
                </a:solidFill>
              </a:rPr>
              <a:t>Welsh archers </a:t>
            </a:r>
            <a:r>
              <a:rPr lang="en-GB" dirty="0"/>
              <a:t>target advancing </a:t>
            </a:r>
            <a:r>
              <a:rPr lang="en-GB" dirty="0">
                <a:solidFill>
                  <a:srgbClr val="0070C0"/>
                </a:solidFill>
              </a:rPr>
              <a:t>calvary</a:t>
            </a:r>
            <a:r>
              <a:rPr lang="en-GB" dirty="0"/>
              <a:t> forcing a rout</a:t>
            </a:r>
          </a:p>
          <a:p>
            <a:r>
              <a:rPr lang="en-GB" dirty="0">
                <a:solidFill>
                  <a:schemeClr val="accent2"/>
                </a:solidFill>
              </a:rPr>
              <a:t>Welsh calvary </a:t>
            </a:r>
            <a:r>
              <a:rPr lang="en-GB" dirty="0"/>
              <a:t>advances on fleeing </a:t>
            </a:r>
            <a:r>
              <a:rPr lang="en-GB" dirty="0">
                <a:solidFill>
                  <a:srgbClr val="0070C0"/>
                </a:solidFill>
              </a:rPr>
              <a:t>Normans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977D788-D7B4-B44A-6DFF-96244D1775F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8767" y="2422358"/>
            <a:ext cx="4982491" cy="361618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B54386-0FD6-24E4-A484-F58E8614AB50}"/>
              </a:ext>
            </a:extLst>
          </p:cNvPr>
          <p:cNvSpPr txBox="1"/>
          <p:nvPr/>
        </p:nvSpPr>
        <p:spPr>
          <a:xfrm>
            <a:off x="6941900" y="1994402"/>
            <a:ext cx="50893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Commanders leading their forces to Crug Mawr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01D55F-CF01-EB41-8B4A-5A832F037226}"/>
              </a:ext>
            </a:extLst>
          </p:cNvPr>
          <p:cNvSpPr txBox="1"/>
          <p:nvPr/>
        </p:nvSpPr>
        <p:spPr>
          <a:xfrm>
            <a:off x="7363326" y="6060305"/>
            <a:ext cx="3435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BazBattles</a:t>
            </a:r>
          </a:p>
        </p:txBody>
      </p:sp>
      <p:pic>
        <p:nvPicPr>
          <p:cNvPr id="4" name="The Battle">
            <a:hlinkClick r:id="" action="ppaction://media"/>
            <a:extLst>
              <a:ext uri="{FF2B5EF4-FFF2-40B4-BE49-F238E27FC236}">
                <a16:creationId xmlns:a16="http://schemas.microsoft.com/office/drawing/2014/main" id="{DFE2F5FA-5367-32C8-DDFC-05C0CB4C7F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285108" y="242235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526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8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676E6-118E-2ADF-0194-2260EA6290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>
                <a:solidFill>
                  <a:srgbClr val="0070C0"/>
                </a:solidFill>
              </a:rPr>
              <a:t>Norman Retreat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B53D0-8F44-8BA1-5751-B19457300BB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Norman Calvary </a:t>
            </a:r>
            <a:r>
              <a:rPr lang="en-GB" dirty="0"/>
              <a:t>fled to </a:t>
            </a:r>
            <a:r>
              <a:rPr lang="en-GB" dirty="0">
                <a:solidFill>
                  <a:srgbClr val="0070C0"/>
                </a:solidFill>
              </a:rPr>
              <a:t>Cardigan</a:t>
            </a:r>
            <a:r>
              <a:rPr lang="en-GB" dirty="0"/>
              <a:t> instead of towards their army</a:t>
            </a:r>
          </a:p>
          <a:p>
            <a:r>
              <a:rPr lang="en-GB" dirty="0">
                <a:solidFill>
                  <a:srgbClr val="0070C0"/>
                </a:solidFill>
              </a:rPr>
              <a:t>Norman Infantry </a:t>
            </a:r>
            <a:r>
              <a:rPr lang="en-GB" dirty="0"/>
              <a:t>completely exposed to </a:t>
            </a:r>
            <a:r>
              <a:rPr lang="en-GB" dirty="0">
                <a:solidFill>
                  <a:schemeClr val="accent2"/>
                </a:solidFill>
              </a:rPr>
              <a:t>Welsh Calvary</a:t>
            </a:r>
          </a:p>
          <a:p>
            <a:r>
              <a:rPr lang="en-GB" dirty="0"/>
              <a:t>Bridge over River Teifi collapses from weight of </a:t>
            </a:r>
            <a:r>
              <a:rPr lang="en-GB" dirty="0">
                <a:solidFill>
                  <a:srgbClr val="0070C0"/>
                </a:solidFill>
              </a:rPr>
              <a:t>soldiers</a:t>
            </a:r>
            <a:r>
              <a:rPr lang="en-GB" dirty="0"/>
              <a:t> </a:t>
            </a:r>
          </a:p>
          <a:p>
            <a:r>
              <a:rPr lang="en-GB" dirty="0"/>
              <a:t>Attempts to flee to nearby hamlet resulting in </a:t>
            </a:r>
            <a:r>
              <a:rPr lang="en-GB" dirty="0">
                <a:solidFill>
                  <a:schemeClr val="accent2"/>
                </a:solidFill>
              </a:rPr>
              <a:t>Welsh</a:t>
            </a:r>
            <a:r>
              <a:rPr lang="en-GB" dirty="0"/>
              <a:t> burning it down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55308EE-1019-EB56-4448-7710522FC8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1375" y="2381349"/>
            <a:ext cx="4313238" cy="326687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0480BDC-5CD8-DC71-1CF1-E83B888FEE9D}"/>
              </a:ext>
            </a:extLst>
          </p:cNvPr>
          <p:cNvSpPr txBox="1"/>
          <p:nvPr/>
        </p:nvSpPr>
        <p:spPr>
          <a:xfrm>
            <a:off x="7878762" y="2012017"/>
            <a:ext cx="4313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Cardigan Castle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C0BD1D-FD89-093B-1103-5DEAA2B4BFF9}"/>
              </a:ext>
            </a:extLst>
          </p:cNvPr>
          <p:cNvSpPr txBox="1"/>
          <p:nvPr/>
        </p:nvSpPr>
        <p:spPr>
          <a:xfrm>
            <a:off x="7191375" y="5804452"/>
            <a:ext cx="4313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source: Walesonline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EB3AD4-E3B6-D17C-EEA1-F1312D3945FE}"/>
              </a:ext>
            </a:extLst>
          </p:cNvPr>
          <p:cNvSpPr txBox="1"/>
          <p:nvPr/>
        </p:nvSpPr>
        <p:spPr>
          <a:xfrm>
            <a:off x="3562184" y="5648227"/>
            <a:ext cx="274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(Kane, 2021)</a:t>
            </a:r>
          </a:p>
        </p:txBody>
      </p:sp>
      <p:pic>
        <p:nvPicPr>
          <p:cNvPr id="4" name="The Norman Retreat">
            <a:hlinkClick r:id="" action="ppaction://media"/>
            <a:extLst>
              <a:ext uri="{FF2B5EF4-FFF2-40B4-BE49-F238E27FC236}">
                <a16:creationId xmlns:a16="http://schemas.microsoft.com/office/drawing/2014/main" id="{DC53363E-2EC6-FA7F-CB36-BEBE31E8D2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437626" y="3022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10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6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9B79C-A529-1210-4CF1-F4C751C9B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Crug Mawr in the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34642-EBB9-5802-A4D7-08C8ACC183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“When the bridge over the Teifi was broken it was piteous to see crowds passing backwards and forwards across a bridge formed by a horrible mass of human corpses and horses drowned in the river” – </a:t>
            </a:r>
            <a:r>
              <a:rPr lang="en-GB" dirty="0">
                <a:solidFill>
                  <a:schemeClr val="accent2"/>
                </a:solidFill>
              </a:rPr>
              <a:t>Gerald of Wales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BF5F4E-F80E-2250-687D-ABD44E39B4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“…Pursuing them [the Normans] in energetic and spirited fashion with shouts and arrows they pitifully slaughtered some, others they massacred by driving them violently into a river.” – </a:t>
            </a:r>
            <a:r>
              <a:rPr lang="en-GB" dirty="0">
                <a:solidFill>
                  <a:srgbClr val="0070C0"/>
                </a:solidFill>
              </a:rPr>
              <a:t>Gesta Stephani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08F7B-8C00-74D5-B2A8-47B400438293}"/>
              </a:ext>
            </a:extLst>
          </p:cNvPr>
          <p:cNvSpPr txBox="1"/>
          <p:nvPr/>
        </p:nvSpPr>
        <p:spPr>
          <a:xfrm>
            <a:off x="3050005" y="5384132"/>
            <a:ext cx="8037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(Clarke, 2007, p369)</a:t>
            </a:r>
          </a:p>
        </p:txBody>
      </p:sp>
      <p:pic>
        <p:nvPicPr>
          <p:cNvPr id="6" name="Sources">
            <a:hlinkClick r:id="" action="ppaction://media"/>
            <a:extLst>
              <a:ext uri="{FF2B5EF4-FFF2-40B4-BE49-F238E27FC236}">
                <a16:creationId xmlns:a16="http://schemas.microsoft.com/office/drawing/2014/main" id="{D2775FD9-D4EE-1FBD-D398-BC495FF3EC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39656" y="85815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51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4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F7898-7113-2F7A-B18A-9546C0BDE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makes the battle stand 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E2456-EE2A-BCC3-C7B5-141FBE3092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Recorded as one of the first uses of the </a:t>
            </a:r>
            <a:r>
              <a:rPr lang="en-GB" dirty="0">
                <a:solidFill>
                  <a:schemeClr val="accent2"/>
                </a:solidFill>
              </a:rPr>
              <a:t>Welsh Longbow</a:t>
            </a:r>
          </a:p>
          <a:p>
            <a:r>
              <a:rPr lang="en-GB" dirty="0"/>
              <a:t>Noted by primary </a:t>
            </a:r>
            <a:r>
              <a:rPr lang="en-GB" dirty="0">
                <a:solidFill>
                  <a:schemeClr val="accent2"/>
                </a:solidFill>
              </a:rPr>
              <a:t>Welsh</a:t>
            </a:r>
            <a:r>
              <a:rPr lang="en-GB" dirty="0"/>
              <a:t> and </a:t>
            </a:r>
            <a:r>
              <a:rPr lang="en-GB" dirty="0">
                <a:solidFill>
                  <a:srgbClr val="0070C0"/>
                </a:solidFill>
              </a:rPr>
              <a:t>English</a:t>
            </a:r>
            <a:r>
              <a:rPr lang="en-GB" dirty="0"/>
              <a:t> scholars for its brutality</a:t>
            </a:r>
          </a:p>
          <a:p>
            <a:r>
              <a:rPr lang="en-GB" dirty="0"/>
              <a:t>Stands out as a lesser prepared force defeating a superior army</a:t>
            </a:r>
          </a:p>
          <a:p>
            <a:r>
              <a:rPr lang="en-GB" dirty="0"/>
              <a:t>Most causalities came from the mass drowning of fleeing </a:t>
            </a:r>
            <a:r>
              <a:rPr lang="en-GB" dirty="0">
                <a:solidFill>
                  <a:srgbClr val="0070C0"/>
                </a:solidFill>
              </a:rPr>
              <a:t>Normans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DD3C11C-FBF8-648C-25A0-739A8C13235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1375" y="2577401"/>
            <a:ext cx="4313238" cy="287477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E9C97D-24B5-D6A0-91E2-F21D7FCE6BFB}"/>
              </a:ext>
            </a:extLst>
          </p:cNvPr>
          <p:cNvSpPr txBox="1"/>
          <p:nvPr/>
        </p:nvSpPr>
        <p:spPr>
          <a:xfrm>
            <a:off x="8343900" y="2231858"/>
            <a:ext cx="2791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River Teifi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9B1C45-A6AC-C0E7-8CC1-9BB9849C34D3}"/>
              </a:ext>
            </a:extLst>
          </p:cNvPr>
          <p:cNvSpPr txBox="1"/>
          <p:nvPr/>
        </p:nvSpPr>
        <p:spPr>
          <a:xfrm>
            <a:off x="7191375" y="5576637"/>
            <a:ext cx="4313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British Pilgrim Trust</a:t>
            </a:r>
          </a:p>
        </p:txBody>
      </p:sp>
      <p:pic>
        <p:nvPicPr>
          <p:cNvPr id="4" name="What stands out">
            <a:hlinkClick r:id="" action="ppaction://media"/>
            <a:extLst>
              <a:ext uri="{FF2B5EF4-FFF2-40B4-BE49-F238E27FC236}">
                <a16:creationId xmlns:a16="http://schemas.microsoft.com/office/drawing/2014/main" id="{AF460343-F59D-B80D-08B0-3484DAA115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94950" y="504577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640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5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4E91-9CF6-521C-532F-FA42BA3DA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Aftermath and the legacy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5D0D2-E4CF-5740-E4F9-83CE1EE18F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1" y="2133600"/>
            <a:ext cx="8006347" cy="3777622"/>
          </a:xfrm>
        </p:spPr>
        <p:txBody>
          <a:bodyPr/>
          <a:lstStyle/>
          <a:p>
            <a:r>
              <a:rPr lang="en-GB" dirty="0"/>
              <a:t>The resulting </a:t>
            </a:r>
            <a:r>
              <a:rPr lang="en-GB" dirty="0">
                <a:solidFill>
                  <a:srgbClr val="0070C0"/>
                </a:solidFill>
              </a:rPr>
              <a:t>Norman</a:t>
            </a:r>
            <a:r>
              <a:rPr lang="en-GB" dirty="0"/>
              <a:t> defeat crippled expansion temporarily in </a:t>
            </a:r>
            <a:r>
              <a:rPr lang="en-GB" dirty="0">
                <a:solidFill>
                  <a:schemeClr val="accent2"/>
                </a:solidFill>
              </a:rPr>
              <a:t>Wales</a:t>
            </a:r>
          </a:p>
          <a:p>
            <a:r>
              <a:rPr lang="en-GB" dirty="0">
                <a:solidFill>
                  <a:schemeClr val="tx1"/>
                </a:solidFill>
              </a:rPr>
              <a:t>Newly liberated </a:t>
            </a:r>
            <a:r>
              <a:rPr lang="en-GB" dirty="0">
                <a:solidFill>
                  <a:schemeClr val="accent2"/>
                </a:solidFill>
              </a:rPr>
              <a:t>Ceredigion</a:t>
            </a:r>
            <a:r>
              <a:rPr lang="en-GB" dirty="0">
                <a:solidFill>
                  <a:schemeClr val="tx1"/>
                </a:solidFill>
              </a:rPr>
              <a:t> was annexed into the </a:t>
            </a:r>
            <a:r>
              <a:rPr lang="en-GB" dirty="0">
                <a:solidFill>
                  <a:schemeClr val="accent2"/>
                </a:solidFill>
              </a:rPr>
              <a:t>Kingdom of Gwynedd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</a:rPr>
              <a:t>The Kingdom of Gwynedd rises to the dominate power in Wales in 1137 AD</a:t>
            </a:r>
          </a:p>
          <a:p>
            <a:r>
              <a:rPr lang="en-GB" dirty="0">
                <a:solidFill>
                  <a:schemeClr val="tx1"/>
                </a:solidFill>
              </a:rPr>
              <a:t>Gwenllian’s name becomes a rallying cry for future Welsh resistance 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Aftermath">
            <a:hlinkClick r:id="" action="ppaction://media"/>
            <a:extLst>
              <a:ext uri="{FF2B5EF4-FFF2-40B4-BE49-F238E27FC236}">
                <a16:creationId xmlns:a16="http://schemas.microsoft.com/office/drawing/2014/main" id="{5F3B6E46-1658-6458-04CE-C2AE19070C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66873" y="492737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916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78A6F-7896-5302-CCA9-43F67EA6B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Inspirations for Layamon’s Arthurian poem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D7874-4276-D5A1-A912-7C8272D8CD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“Yesterday Baldulf was the boldest of all men; now he stands on the hill and looks at the Avon, at how steel fish lie in the stream; weighed down with swords their swimming is hampered; their scales gleam like gold-adorned shields; their fins float there as if they were spears. This is a wondrous thing to be seen in this land. such beasts on the hill, such fish in the water!”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D2BD94-D156-ECC8-5371-E2E7A47FF21A}"/>
              </a:ext>
            </a:extLst>
          </p:cNvPr>
          <p:cNvSpPr txBox="1"/>
          <p:nvPr/>
        </p:nvSpPr>
        <p:spPr>
          <a:xfrm>
            <a:off x="3820026" y="5323974"/>
            <a:ext cx="57827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(Clarke, 2007, p368)</a:t>
            </a:r>
          </a:p>
        </p:txBody>
      </p:sp>
      <p:pic>
        <p:nvPicPr>
          <p:cNvPr id="5" name="Layamon">
            <a:hlinkClick r:id="" action="ppaction://media"/>
            <a:extLst>
              <a:ext uri="{FF2B5EF4-FFF2-40B4-BE49-F238E27FC236}">
                <a16:creationId xmlns:a16="http://schemas.microsoft.com/office/drawing/2014/main" id="{941CCF69-E03E-5801-B4E6-EA93DD60C2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18233" y="402241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308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46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585580-07B9-DA6E-AFF5-3EA1F7274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sources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816EC4-5414-1D52-5791-2D3E9DF110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4754" y="1718510"/>
            <a:ext cx="8915400" cy="3777622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https://www.youtube.com/watch?v=fwGxkj79Xkw</a:t>
            </a:r>
          </a:p>
          <a:p>
            <a:r>
              <a:rPr lang="en-GB" dirty="0">
                <a:hlinkClick r:id="rId3"/>
              </a:rPr>
              <a:t>https://www.historic-uk.com/HistoryUK/HistoryofWales/Princess-Gwenllian/</a:t>
            </a:r>
            <a:endParaRPr lang="en-GB" dirty="0"/>
          </a:p>
          <a:p>
            <a:r>
              <a:rPr lang="en-GB" dirty="0">
                <a:hlinkClick r:id="rId4"/>
              </a:rPr>
              <a:t>https://www.historynet.com/welsh-longbow/</a:t>
            </a:r>
            <a:endParaRPr lang="en-GB" dirty="0"/>
          </a:p>
          <a:p>
            <a:r>
              <a:rPr lang="en-GB" dirty="0">
                <a:hlinkClick r:id="rId5"/>
              </a:rPr>
              <a:t>https://www.britishpilgrimage.org/portfolio/teifi-river-pilgrimage</a:t>
            </a:r>
            <a:endParaRPr lang="en-GB" dirty="0"/>
          </a:p>
          <a:p>
            <a:r>
              <a:rPr lang="en-GB" dirty="0">
                <a:hlinkClick r:id="rId6"/>
              </a:rPr>
              <a:t>https://www.walesonline.co.uk/news/wales-news/gallery/cardigan-castle-opens-doors-public-9039502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82199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7EAEE-3550-4AFD-A7CD-8BB817167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AB343-2B12-D1C9-7CCC-252AF3BCF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effectLst/>
              </a:rPr>
              <a:t>Benner, D. (2021) </a:t>
            </a:r>
            <a:r>
              <a:rPr lang="en-GB" i="1" dirty="0">
                <a:effectLst/>
              </a:rPr>
              <a:t>How the Longbow Defeated the Normans</a:t>
            </a:r>
            <a:r>
              <a:rPr lang="en-GB" dirty="0">
                <a:effectLst/>
              </a:rPr>
              <a:t>, </a:t>
            </a:r>
            <a:r>
              <a:rPr lang="en-GB" i="1" dirty="0" err="1">
                <a:effectLst/>
              </a:rPr>
              <a:t>HistoryNet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2"/>
              </a:rPr>
              <a:t>https://www.historynet.com/welsh-longbow/</a:t>
            </a:r>
            <a:r>
              <a:rPr lang="en-GB" dirty="0">
                <a:effectLst/>
              </a:rPr>
              <a:t> (Accessed: 25 March 2025).</a:t>
            </a:r>
          </a:p>
          <a:p>
            <a:r>
              <a:rPr lang="en-GB" dirty="0">
                <a:effectLst/>
              </a:rPr>
              <a:t>Brain, J. (no date) </a:t>
            </a:r>
            <a:r>
              <a:rPr lang="en-GB" i="1" dirty="0">
                <a:effectLst/>
              </a:rPr>
              <a:t>Princess Gwenllian and The Great Revolt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Historic UK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3"/>
              </a:rPr>
              <a:t>https://www.historic-uk.com/HistoryUK/HistoryofWales/Princess-Gwenllian/</a:t>
            </a:r>
            <a:r>
              <a:rPr lang="en-GB" dirty="0">
                <a:effectLst/>
              </a:rPr>
              <a:t> (Accessed: 25 March 2025).</a:t>
            </a:r>
            <a:endParaRPr lang="en-GB" dirty="0"/>
          </a:p>
          <a:p>
            <a:r>
              <a:rPr lang="en-GB" dirty="0">
                <a:effectLst/>
              </a:rPr>
              <a:t>Clarke, C.A.M. (2007) ‘Layamon’s Badon Hill and the Battle of Crug Mawr’, </a:t>
            </a:r>
            <a:r>
              <a:rPr lang="en-GB" i="1" dirty="0">
                <a:effectLst/>
              </a:rPr>
              <a:t>Notes and queries</a:t>
            </a:r>
            <a:r>
              <a:rPr lang="en-GB" dirty="0">
                <a:effectLst/>
              </a:rPr>
              <a:t>, 54(4), pp. 368–370. Available at: </a:t>
            </a:r>
            <a:r>
              <a:rPr lang="en-GB" dirty="0">
                <a:effectLst/>
                <a:hlinkClick r:id="rId4"/>
              </a:rPr>
              <a:t>https://doi.org/10.1093/notesj/gjm187</a:t>
            </a:r>
            <a:r>
              <a:rPr lang="en-GB" dirty="0">
                <a:effectLst/>
              </a:rPr>
              <a:t>.</a:t>
            </a:r>
          </a:p>
          <a:p>
            <a:r>
              <a:rPr lang="en-GB" dirty="0">
                <a:effectLst/>
              </a:rPr>
              <a:t>Dane, K. (2021) </a:t>
            </a:r>
            <a:r>
              <a:rPr lang="en-GB" i="1" dirty="0">
                <a:effectLst/>
              </a:rPr>
              <a:t>How the Longbow Won the Battle of Crug Mawr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Now and Past</a:t>
            </a:r>
            <a:r>
              <a:rPr lang="en-GB" dirty="0">
                <a:effectLst/>
              </a:rPr>
              <a:t>. Available at: </a:t>
            </a:r>
            <a:r>
              <a:rPr lang="en-GB" dirty="0">
                <a:effectLst/>
                <a:hlinkClick r:id="rId5"/>
              </a:rPr>
              <a:t>https://nowandpast.com/how-the-longbow-won-the-battle-of-crug-mawr/</a:t>
            </a:r>
            <a:r>
              <a:rPr lang="en-GB" dirty="0">
                <a:effectLst/>
              </a:rPr>
              <a:t> (Accessed: 26 March 2025).</a:t>
            </a: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60584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857</TotalTime>
  <Words>768</Words>
  <Application>Microsoft Office PowerPoint</Application>
  <PresentationFormat>Widescreen</PresentationFormat>
  <Paragraphs>80</Paragraphs>
  <Slides>12</Slides>
  <Notes>7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Wisp</vt:lpstr>
      <vt:lpstr>The Battle of Crug Mawr 1136 AD: The Welsh Retaliation </vt:lpstr>
      <vt:lpstr>Aims</vt:lpstr>
      <vt:lpstr>The political climate</vt:lpstr>
      <vt:lpstr>Gwenllian, Princess consort of Deheubarth</vt:lpstr>
      <vt:lpstr>The Battle and its overall impact  </vt:lpstr>
      <vt:lpstr>The Norman Retreat</vt:lpstr>
      <vt:lpstr>Crug Mawr in the sources</vt:lpstr>
      <vt:lpstr>What makes the battle stand out</vt:lpstr>
      <vt:lpstr>Aftermath and the legacy</vt:lpstr>
      <vt:lpstr>Inspirations for Layamon’s Arthurian poem </vt:lpstr>
      <vt:lpstr>Image sources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Rykus Llewellyn-Jones</dc:creator>
  <cp:lastModifiedBy>Rykus Llewellyn-Jones</cp:lastModifiedBy>
  <cp:revision>22</cp:revision>
  <dcterms:created xsi:type="dcterms:W3CDTF">2025-03-18T14:15:29Z</dcterms:created>
  <dcterms:modified xsi:type="dcterms:W3CDTF">2025-03-27T12:42:54Z</dcterms:modified>
</cp:coreProperties>
</file>