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185" autoAdjust="0"/>
    <p:restoredTop sz="94660"/>
  </p:normalViewPr>
  <p:slideViewPr>
    <p:cSldViewPr snapToGrid="0">
      <p:cViewPr varScale="1">
        <p:scale>
          <a:sx n="24" d="100"/>
          <a:sy n="24" d="100"/>
        </p:scale>
        <p:origin x="516"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smtClean="0"/>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B8630EB-9329-4F1C-9ECF-463C8C998F00}" type="datetimeFigureOut">
              <a:rPr lang="en-US" smtClean="0"/>
              <a:t>11/20/2024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951E65-8606-41D5-967D-DFC9BCC74DA7}" type="slidenum">
              <a:rPr lang="en-US" smtClean="0"/>
              <a:t>‹#›</a:t>
            </a:fld>
            <a:endParaRPr lang="en-US"/>
          </a:p>
        </p:txBody>
      </p:sp>
    </p:spTree>
    <p:extLst>
      <p:ext uri="{BB962C8B-B14F-4D97-AF65-F5344CB8AC3E}">
        <p14:creationId xmlns:p14="http://schemas.microsoft.com/office/powerpoint/2010/main" val="3296212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8630EB-9329-4F1C-9ECF-463C8C998F00}" type="datetimeFigureOut">
              <a:rPr lang="en-US" smtClean="0"/>
              <a:t>11/20/2024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951E65-8606-41D5-967D-DFC9BCC74DA7}" type="slidenum">
              <a:rPr lang="en-US" smtClean="0"/>
              <a:t>‹#›</a:t>
            </a:fld>
            <a:endParaRPr lang="en-US"/>
          </a:p>
        </p:txBody>
      </p:sp>
    </p:spTree>
    <p:extLst>
      <p:ext uri="{BB962C8B-B14F-4D97-AF65-F5344CB8AC3E}">
        <p14:creationId xmlns:p14="http://schemas.microsoft.com/office/powerpoint/2010/main" val="12565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smtClean="0"/>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B8630EB-9329-4F1C-9ECF-463C8C998F00}" type="datetimeFigureOut">
              <a:rPr lang="en-US" smtClean="0"/>
              <a:t>11/20/2024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951E65-8606-41D5-967D-DFC9BCC74DA7}" type="slidenum">
              <a:rPr lang="en-US" smtClean="0"/>
              <a:t>‹#›</a:t>
            </a:fld>
            <a:endParaRPr lang="en-US"/>
          </a:p>
        </p:txBody>
      </p:sp>
    </p:spTree>
    <p:extLst>
      <p:ext uri="{BB962C8B-B14F-4D97-AF65-F5344CB8AC3E}">
        <p14:creationId xmlns:p14="http://schemas.microsoft.com/office/powerpoint/2010/main" val="2858147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B8630EB-9329-4F1C-9ECF-463C8C998F00}" type="datetimeFigureOut">
              <a:rPr lang="en-US" smtClean="0"/>
              <a:t>11/20/2024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951E65-8606-41D5-967D-DFC9BCC74DA7}" type="slidenum">
              <a:rPr lang="en-US" smtClean="0"/>
              <a:t>‹#›</a:t>
            </a:fld>
            <a:endParaRPr lang="en-US"/>
          </a:p>
        </p:txBody>
      </p:sp>
    </p:spTree>
    <p:extLst>
      <p:ext uri="{BB962C8B-B14F-4D97-AF65-F5344CB8AC3E}">
        <p14:creationId xmlns:p14="http://schemas.microsoft.com/office/powerpoint/2010/main" val="39494524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smtClean="0"/>
              <a:t>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smtClean="0"/>
              <a:t>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8630EB-9329-4F1C-9ECF-463C8C998F00}" type="datetimeFigureOut">
              <a:rPr lang="en-US" smtClean="0"/>
              <a:t>11/20/2024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A951E65-8606-41D5-967D-DFC9BCC74DA7}" type="slidenum">
              <a:rPr lang="en-US" smtClean="0"/>
              <a:t>‹#›</a:t>
            </a:fld>
            <a:endParaRPr lang="en-US"/>
          </a:p>
        </p:txBody>
      </p:sp>
    </p:spTree>
    <p:extLst>
      <p:ext uri="{BB962C8B-B14F-4D97-AF65-F5344CB8AC3E}">
        <p14:creationId xmlns:p14="http://schemas.microsoft.com/office/powerpoint/2010/main" val="2703400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B8630EB-9329-4F1C-9ECF-463C8C998F00}" type="datetimeFigureOut">
              <a:rPr lang="en-US" smtClean="0"/>
              <a:t>11/20/2024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A951E65-8606-41D5-967D-DFC9BCC74DA7}" type="slidenum">
              <a:rPr lang="en-US" smtClean="0"/>
              <a:t>‹#›</a:t>
            </a:fld>
            <a:endParaRPr lang="en-US"/>
          </a:p>
        </p:txBody>
      </p:sp>
    </p:spTree>
    <p:extLst>
      <p:ext uri="{BB962C8B-B14F-4D97-AF65-F5344CB8AC3E}">
        <p14:creationId xmlns:p14="http://schemas.microsoft.com/office/powerpoint/2010/main" val="2602489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8630EB-9329-4F1C-9ECF-463C8C998F00}" type="datetimeFigureOut">
              <a:rPr lang="en-US" smtClean="0"/>
              <a:t>11/20/2024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A951E65-8606-41D5-967D-DFC9BCC74DA7}" type="slidenum">
              <a:rPr lang="en-US" smtClean="0"/>
              <a:t>‹#›</a:t>
            </a:fld>
            <a:endParaRPr lang="en-US"/>
          </a:p>
        </p:txBody>
      </p:sp>
    </p:spTree>
    <p:extLst>
      <p:ext uri="{BB962C8B-B14F-4D97-AF65-F5344CB8AC3E}">
        <p14:creationId xmlns:p14="http://schemas.microsoft.com/office/powerpoint/2010/main" val="2001413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smtClean="0"/>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smtClean="0"/>
              <a:t>Edit Master text styles</a:t>
            </a:r>
          </a:p>
        </p:txBody>
      </p:sp>
      <p:sp>
        <p:nvSpPr>
          <p:cNvPr id="5" name="Date Placeholder 4"/>
          <p:cNvSpPr>
            <a:spLocks noGrp="1"/>
          </p:cNvSpPr>
          <p:nvPr>
            <p:ph type="dt" sz="half" idx="10"/>
          </p:nvPr>
        </p:nvSpPr>
        <p:spPr/>
        <p:txBody>
          <a:bodyPr/>
          <a:lstStyle/>
          <a:p>
            <a:fld id="{9B8630EB-9329-4F1C-9ECF-463C8C998F00}" type="datetimeFigureOut">
              <a:rPr lang="en-US" smtClean="0"/>
              <a:t>11/20/2024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951E65-8606-41D5-967D-DFC9BCC74DA7}" type="slidenum">
              <a:rPr lang="en-US" smtClean="0"/>
              <a:t>‹#›</a:t>
            </a:fld>
            <a:endParaRPr lang="en-US"/>
          </a:p>
        </p:txBody>
      </p:sp>
    </p:spTree>
    <p:extLst>
      <p:ext uri="{BB962C8B-B14F-4D97-AF65-F5344CB8AC3E}">
        <p14:creationId xmlns:p14="http://schemas.microsoft.com/office/powerpoint/2010/main" val="3694469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smtClean="0"/>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smtClean="0"/>
              <a:t>Edit Master text styles</a:t>
            </a:r>
          </a:p>
        </p:txBody>
      </p:sp>
      <p:sp>
        <p:nvSpPr>
          <p:cNvPr id="5" name="Date Placeholder 4"/>
          <p:cNvSpPr>
            <a:spLocks noGrp="1"/>
          </p:cNvSpPr>
          <p:nvPr>
            <p:ph type="dt" sz="half" idx="10"/>
          </p:nvPr>
        </p:nvSpPr>
        <p:spPr/>
        <p:txBody>
          <a:bodyPr/>
          <a:lstStyle/>
          <a:p>
            <a:fld id="{9B8630EB-9329-4F1C-9ECF-463C8C998F00}" type="datetimeFigureOut">
              <a:rPr lang="en-US" smtClean="0"/>
              <a:t>11/20/2024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951E65-8606-41D5-967D-DFC9BCC74DA7}" type="slidenum">
              <a:rPr lang="en-US" smtClean="0"/>
              <a:t>‹#›</a:t>
            </a:fld>
            <a:endParaRPr lang="en-US"/>
          </a:p>
        </p:txBody>
      </p:sp>
    </p:spTree>
    <p:extLst>
      <p:ext uri="{BB962C8B-B14F-4D97-AF65-F5344CB8AC3E}">
        <p14:creationId xmlns:p14="http://schemas.microsoft.com/office/powerpoint/2010/main" val="2061044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8630EB-9329-4F1C-9ECF-463C8C998F00}" type="datetimeFigureOut">
              <a:rPr lang="en-US" smtClean="0"/>
              <a:t>11/20/2024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951E65-8606-41D5-967D-DFC9BCC74DA7}" type="slidenum">
              <a:rPr lang="en-US" smtClean="0"/>
              <a:t>‹#›</a:t>
            </a:fld>
            <a:endParaRPr lang="en-US"/>
          </a:p>
        </p:txBody>
      </p:sp>
    </p:spTree>
    <p:extLst>
      <p:ext uri="{BB962C8B-B14F-4D97-AF65-F5344CB8AC3E}">
        <p14:creationId xmlns:p14="http://schemas.microsoft.com/office/powerpoint/2010/main" val="2866015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8630EB-9329-4F1C-9ECF-463C8C998F00}" type="datetimeFigureOut">
              <a:rPr lang="en-US" smtClean="0"/>
              <a:t>11/20/2024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951E65-8606-41D5-967D-DFC9BCC74DA7}" type="slidenum">
              <a:rPr lang="en-US" smtClean="0"/>
              <a:t>‹#›</a:t>
            </a:fld>
            <a:endParaRPr lang="en-US"/>
          </a:p>
        </p:txBody>
      </p:sp>
    </p:spTree>
    <p:extLst>
      <p:ext uri="{BB962C8B-B14F-4D97-AF65-F5344CB8AC3E}">
        <p14:creationId xmlns:p14="http://schemas.microsoft.com/office/powerpoint/2010/main" val="1323376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
              <a:schemeClr val="accent4">
                <a:lumMod val="60000"/>
                <a:lumOff val="40000"/>
                <a:alpha val="81000"/>
              </a:schemeClr>
            </a:gs>
            <a:gs pos="77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9B8630EB-9329-4F1C-9ECF-463C8C998F00}" type="datetimeFigureOut">
              <a:rPr lang="en-US" smtClean="0"/>
              <a:t>11/20/2024</a:t>
            </a:fld>
            <a:endParaRPr lang="en-US"/>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7A951E65-8606-41D5-967D-DFC9BCC74DA7}" type="slidenum">
              <a:rPr lang="en-US" smtClean="0"/>
              <a:t>‹#›</a:t>
            </a:fld>
            <a:endParaRPr lang="en-US"/>
          </a:p>
        </p:txBody>
      </p:sp>
    </p:spTree>
    <p:extLst>
      <p:ext uri="{BB962C8B-B14F-4D97-AF65-F5344CB8AC3E}">
        <p14:creationId xmlns:p14="http://schemas.microsoft.com/office/powerpoint/2010/main" val="36381198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77000">
              <a:schemeClr val="accent5">
                <a:lumMod val="60000"/>
                <a:lumOff val="40000"/>
              </a:schemeClr>
            </a:gs>
            <a:gs pos="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5" name="TextBox 4"/>
          <p:cNvSpPr txBox="1"/>
          <p:nvPr/>
        </p:nvSpPr>
        <p:spPr>
          <a:xfrm>
            <a:off x="235975" y="-8202"/>
            <a:ext cx="29631729" cy="1323439"/>
          </a:xfrm>
          <a:prstGeom prst="rect">
            <a:avLst/>
          </a:prstGeom>
          <a:solidFill>
            <a:schemeClr val="bg2">
              <a:lumMod val="75000"/>
            </a:schemeClr>
          </a:solidFill>
        </p:spPr>
        <p:txBody>
          <a:bodyPr wrap="square" rtlCol="0">
            <a:spAutoFit/>
          </a:bodyPr>
          <a:lstStyle/>
          <a:p>
            <a:pPr algn="ctr"/>
            <a:r>
              <a:rPr lang="en-GB" sz="4000" b="1" dirty="0" smtClean="0"/>
              <a:t>BASIC DIGITAL SAFETY</a:t>
            </a:r>
          </a:p>
          <a:p>
            <a:pPr algn="ctr"/>
            <a:r>
              <a:rPr lang="en-GB" sz="4000" b="1" dirty="0" smtClean="0"/>
              <a:t>SIMPLE STEPS TO SAFEGUARD DIGITAL INFORMATION AND ENHANCE EFFICIENCY</a:t>
            </a:r>
            <a:endParaRPr lang="en-US" sz="4000" b="1" dirty="0">
              <a:latin typeface="Arial" panose="020B0604020202020204" pitchFamily="34" charset="0"/>
              <a:cs typeface="Arial" panose="020B0604020202020204" pitchFamily="34" charset="0"/>
            </a:endParaRPr>
          </a:p>
        </p:txBody>
      </p:sp>
      <p:sp>
        <p:nvSpPr>
          <p:cNvPr id="6" name="TextBox 5"/>
          <p:cNvSpPr txBox="1"/>
          <p:nvPr/>
        </p:nvSpPr>
        <p:spPr>
          <a:xfrm>
            <a:off x="235976" y="1381810"/>
            <a:ext cx="11132373" cy="584775"/>
          </a:xfrm>
          <a:prstGeom prst="rect">
            <a:avLst/>
          </a:prstGeom>
          <a:solidFill>
            <a:schemeClr val="accent5"/>
          </a:solidFill>
        </p:spPr>
        <p:txBody>
          <a:bodyPr wrap="square" rtlCol="0">
            <a:spAutoFit/>
          </a:bodyPr>
          <a:lstStyle/>
          <a:p>
            <a:pPr algn="ctr"/>
            <a:r>
              <a:rPr lang="en-US" sz="3200" b="1" dirty="0" smtClean="0">
                <a:latin typeface="Calibri" panose="020F0502020204030204" pitchFamily="34" charset="0"/>
                <a:cs typeface="Calibri" panose="020F0502020204030204" pitchFamily="34" charset="0"/>
              </a:rPr>
              <a:t>INTRODUCTION</a:t>
            </a:r>
            <a:endParaRPr lang="en-US" sz="3200" dirty="0">
              <a:latin typeface="Calibri" panose="020F0502020204030204" pitchFamily="34" charset="0"/>
              <a:cs typeface="Calibri" panose="020F0502020204030204" pitchFamily="34" charset="0"/>
            </a:endParaRPr>
          </a:p>
        </p:txBody>
      </p:sp>
      <p:sp>
        <p:nvSpPr>
          <p:cNvPr id="7" name="TextBox 6"/>
          <p:cNvSpPr txBox="1"/>
          <p:nvPr/>
        </p:nvSpPr>
        <p:spPr>
          <a:xfrm>
            <a:off x="235976" y="2305275"/>
            <a:ext cx="11132373" cy="2246769"/>
          </a:xfrm>
          <a:prstGeom prst="rect">
            <a:avLst/>
          </a:prstGeom>
          <a:solidFill>
            <a:schemeClr val="accent1">
              <a:lumMod val="40000"/>
              <a:lumOff val="60000"/>
            </a:schemeClr>
          </a:solidFill>
        </p:spPr>
        <p:txBody>
          <a:bodyPr wrap="square" rtlCol="0">
            <a:spAutoFit/>
          </a:bodyPr>
          <a:lstStyle/>
          <a:p>
            <a:pPr algn="just"/>
            <a:r>
              <a:rPr lang="en-GB" sz="2800" dirty="0"/>
              <a:t>Digital safety is important in modern workplaces to protect sensitive information and maintain operational efficiency. A safe digital environment not only prevents data breaches and cyberattacks but also unauthorized access. Safely protecting organizational assets can also guarantee productivity; hence, smooth operations, staff, and stakeholders' trust.</a:t>
            </a:r>
          </a:p>
        </p:txBody>
      </p:sp>
      <p:sp>
        <p:nvSpPr>
          <p:cNvPr id="9" name="TextBox 8"/>
          <p:cNvSpPr txBox="1"/>
          <p:nvPr/>
        </p:nvSpPr>
        <p:spPr>
          <a:xfrm>
            <a:off x="11592232" y="13358670"/>
            <a:ext cx="18287797" cy="2246769"/>
          </a:xfrm>
          <a:prstGeom prst="rect">
            <a:avLst/>
          </a:prstGeom>
          <a:solidFill>
            <a:schemeClr val="accent1">
              <a:lumMod val="40000"/>
              <a:lumOff val="60000"/>
            </a:schemeClr>
          </a:solidFill>
        </p:spPr>
        <p:txBody>
          <a:bodyPr wrap="square" rtlCol="0">
            <a:spAutoFit/>
          </a:bodyPr>
          <a:lstStyle/>
          <a:p>
            <a:pPr algn="just"/>
            <a:r>
              <a:rPr lang="en-GB" sz="2800" dirty="0"/>
              <a:t>Digital safety is one of the integral practices to protect the assets of any organization, improve productivity, and promote trust. The best step toward a safe workplace is to have strong passwords, constant updates, and no-phishing practices. The best action that can be taken is attending a cyber-security workshop, consulting the IT department for tailored recommendations, or accessing online resources to enhance knowledge. By keeping up with such procedures, it becomes much easier to build a digital safety workspace for all.</a:t>
            </a:r>
          </a:p>
        </p:txBody>
      </p:sp>
      <p:sp>
        <p:nvSpPr>
          <p:cNvPr id="10" name="TextBox 9"/>
          <p:cNvSpPr txBox="1"/>
          <p:nvPr/>
        </p:nvSpPr>
        <p:spPr>
          <a:xfrm>
            <a:off x="11592232" y="1427976"/>
            <a:ext cx="18287798" cy="584775"/>
          </a:xfrm>
          <a:prstGeom prst="rect">
            <a:avLst/>
          </a:prstGeom>
          <a:solidFill>
            <a:schemeClr val="accent5"/>
          </a:solidFill>
        </p:spPr>
        <p:txBody>
          <a:bodyPr wrap="square" rtlCol="0">
            <a:spAutoFit/>
          </a:bodyPr>
          <a:lstStyle/>
          <a:p>
            <a:pPr algn="ctr"/>
            <a:r>
              <a:rPr lang="en-GB" sz="3200" b="1" dirty="0">
                <a:latin typeface="Calibri" panose="020F0502020204030204" pitchFamily="34" charset="0"/>
                <a:cs typeface="Calibri" panose="020F0502020204030204" pitchFamily="34" charset="0"/>
              </a:rPr>
              <a:t>Key </a:t>
            </a:r>
            <a:r>
              <a:rPr lang="en-GB" sz="3200" b="1" dirty="0" smtClean="0">
                <a:latin typeface="Calibri" panose="020F0502020204030204" pitchFamily="34" charset="0"/>
                <a:cs typeface="Calibri" panose="020F0502020204030204" pitchFamily="34" charset="0"/>
              </a:rPr>
              <a:t>Sections</a:t>
            </a:r>
            <a:endParaRPr lang="en-GB" sz="3200" b="1" dirty="0">
              <a:latin typeface="Calibri" panose="020F0502020204030204" pitchFamily="34" charset="0"/>
              <a:cs typeface="Calibri" panose="020F0502020204030204" pitchFamily="34" charset="0"/>
            </a:endParaRPr>
          </a:p>
        </p:txBody>
      </p:sp>
      <p:sp>
        <p:nvSpPr>
          <p:cNvPr id="12" name="TextBox 11"/>
          <p:cNvSpPr txBox="1"/>
          <p:nvPr/>
        </p:nvSpPr>
        <p:spPr>
          <a:xfrm>
            <a:off x="11592232" y="2454114"/>
            <a:ext cx="18275472" cy="2677656"/>
          </a:xfrm>
          <a:prstGeom prst="rect">
            <a:avLst/>
          </a:prstGeom>
          <a:solidFill>
            <a:schemeClr val="accent1">
              <a:lumMod val="40000"/>
              <a:lumOff val="60000"/>
            </a:schemeClr>
          </a:solidFill>
        </p:spPr>
        <p:txBody>
          <a:bodyPr wrap="square" rtlCol="0">
            <a:spAutoFit/>
          </a:bodyPr>
          <a:lstStyle/>
          <a:p>
            <a:pPr algn="just"/>
            <a:r>
              <a:rPr lang="en-GB" sz="2800" b="1" dirty="0"/>
              <a:t>A. What is Digital Safety?</a:t>
            </a:r>
            <a:endParaRPr lang="en-GB" sz="2800" dirty="0"/>
          </a:p>
          <a:p>
            <a:pPr algn="just"/>
            <a:r>
              <a:rPr lang="en-GB" sz="2800" dirty="0"/>
              <a:t>Digital safety is the practice of securing electronic information against unauthorized access, damage, or theft. These Digitals are secured by being confidential, integral, and available. Examples include strong passwords to secure digital accounts and passwords, ensuring sensitive data is secure, using encrypted communication, and keeping software up-to-date (Hook </a:t>
            </a:r>
            <a:r>
              <a:rPr lang="en-GB" sz="2800" i="1" dirty="0"/>
              <a:t>et al.</a:t>
            </a:r>
            <a:r>
              <a:rPr lang="en-GB" sz="2800" dirty="0"/>
              <a:t> 2022). Digital safety is one of the fundamental elements of cybersecurity, which applies to both personal and professional life.</a:t>
            </a:r>
          </a:p>
        </p:txBody>
      </p:sp>
      <p:sp>
        <p:nvSpPr>
          <p:cNvPr id="13" name="TextBox 12"/>
          <p:cNvSpPr txBox="1"/>
          <p:nvPr/>
        </p:nvSpPr>
        <p:spPr>
          <a:xfrm>
            <a:off x="11592232" y="12689918"/>
            <a:ext cx="18275472" cy="584775"/>
          </a:xfrm>
          <a:prstGeom prst="rect">
            <a:avLst/>
          </a:prstGeom>
          <a:solidFill>
            <a:schemeClr val="accent5"/>
          </a:solidFill>
        </p:spPr>
        <p:txBody>
          <a:bodyPr wrap="square" rtlCol="0">
            <a:spAutoFit/>
          </a:bodyPr>
          <a:lstStyle/>
          <a:p>
            <a:pPr algn="ctr"/>
            <a:r>
              <a:rPr lang="en-US" sz="3200" b="1" dirty="0" smtClean="0">
                <a:latin typeface="Calibri" panose="020F0502020204030204" pitchFamily="34" charset="0"/>
                <a:cs typeface="Calibri" panose="020F0502020204030204" pitchFamily="34" charset="0"/>
              </a:rPr>
              <a:t>CONCLUSION</a:t>
            </a:r>
            <a:endParaRPr lang="en-US" sz="3200" dirty="0">
              <a:latin typeface="Calibri" panose="020F0502020204030204" pitchFamily="34" charset="0"/>
              <a:cs typeface="Calibri" panose="020F0502020204030204" pitchFamily="34" charset="0"/>
            </a:endParaRPr>
          </a:p>
        </p:txBody>
      </p:sp>
      <p:sp>
        <p:nvSpPr>
          <p:cNvPr id="14" name="TextBox 13"/>
          <p:cNvSpPr txBox="1"/>
          <p:nvPr/>
        </p:nvSpPr>
        <p:spPr>
          <a:xfrm>
            <a:off x="11592232" y="15631035"/>
            <a:ext cx="18275472" cy="584775"/>
          </a:xfrm>
          <a:prstGeom prst="rect">
            <a:avLst/>
          </a:prstGeom>
          <a:solidFill>
            <a:schemeClr val="accent5"/>
          </a:solidFill>
        </p:spPr>
        <p:txBody>
          <a:bodyPr wrap="square" rtlCol="0">
            <a:spAutoFit/>
          </a:bodyPr>
          <a:lstStyle/>
          <a:p>
            <a:pPr algn="ctr"/>
            <a:r>
              <a:rPr lang="en-US" sz="3200" b="1" dirty="0" smtClean="0">
                <a:latin typeface="Calibri" panose="020F0502020204030204" pitchFamily="34" charset="0"/>
                <a:cs typeface="Calibri" panose="020F0502020204030204" pitchFamily="34" charset="0"/>
              </a:rPr>
              <a:t>REFERENCE LIST</a:t>
            </a:r>
            <a:endParaRPr lang="en-US" sz="3200" b="1" dirty="0">
              <a:latin typeface="Calibri" panose="020F0502020204030204" pitchFamily="34" charset="0"/>
              <a:cs typeface="Calibri" panose="020F0502020204030204" pitchFamily="34" charset="0"/>
            </a:endParaRPr>
          </a:p>
        </p:txBody>
      </p:sp>
      <p:sp>
        <p:nvSpPr>
          <p:cNvPr id="15" name="TextBox 14"/>
          <p:cNvSpPr txBox="1"/>
          <p:nvPr/>
        </p:nvSpPr>
        <p:spPr>
          <a:xfrm>
            <a:off x="15297149" y="20898868"/>
            <a:ext cx="17364077" cy="369332"/>
          </a:xfrm>
          <a:prstGeom prst="rect">
            <a:avLst/>
          </a:prstGeom>
          <a:solidFill>
            <a:schemeClr val="accent1">
              <a:lumMod val="40000"/>
              <a:lumOff val="60000"/>
            </a:schemeClr>
          </a:solidFill>
        </p:spPr>
        <p:txBody>
          <a:bodyPr wrap="square" rtlCol="0">
            <a:spAutoFit/>
          </a:bodyPr>
          <a:lstStyle/>
          <a:p>
            <a:pPr algn="just"/>
            <a:endParaRPr lang="en-US" dirty="0">
              <a:latin typeface="Arial" panose="020B0604020202020204" pitchFamily="34" charset="0"/>
              <a:cs typeface="Arial" panose="020B0604020202020204" pitchFamily="34" charset="0"/>
            </a:endParaRPr>
          </a:p>
        </p:txBody>
      </p:sp>
      <p:sp>
        <p:nvSpPr>
          <p:cNvPr id="16" name="TextBox 15"/>
          <p:cNvSpPr txBox="1"/>
          <p:nvPr/>
        </p:nvSpPr>
        <p:spPr>
          <a:xfrm>
            <a:off x="11592232" y="8165940"/>
            <a:ext cx="18341099" cy="4401205"/>
          </a:xfrm>
          <a:prstGeom prst="rect">
            <a:avLst/>
          </a:prstGeom>
          <a:solidFill>
            <a:schemeClr val="accent1">
              <a:lumMod val="40000"/>
              <a:lumOff val="60000"/>
            </a:schemeClr>
          </a:solidFill>
        </p:spPr>
        <p:txBody>
          <a:bodyPr wrap="square" rtlCol="0">
            <a:spAutoFit/>
          </a:bodyPr>
          <a:lstStyle/>
          <a:p>
            <a:pPr algn="just"/>
            <a:r>
              <a:rPr lang="en-GB" sz="2800" b="1" dirty="0"/>
              <a:t>D. Best Practices for Digital Safety</a:t>
            </a:r>
            <a:endParaRPr lang="en-GB" sz="2800" dirty="0"/>
          </a:p>
          <a:p>
            <a:pPr algn="just"/>
            <a:r>
              <a:rPr lang="en-GB" sz="2800" dirty="0"/>
              <a:t>Basic digital safety practices can maintain the risks at a minimum and enhance productivity in the workplace. Use robust passwords, two-step authentications, and secure accounts. Regular updates on software and devices help in patching vulnerabilities and performance (</a:t>
            </a:r>
            <a:r>
              <a:rPr lang="en-GB" sz="2800" dirty="0" err="1"/>
              <a:t>Szczygieł</a:t>
            </a:r>
            <a:r>
              <a:rPr lang="en-GB" sz="2800" dirty="0"/>
              <a:t> et al. 2023). Avoid opening doubtful links in emails since such things could lead to malware or phishing. Regular security audits to prevent potential problems. Engage the employees to encrypt their connections and only access through trusted networks when working from home</a:t>
            </a:r>
            <a:r>
              <a:rPr lang="en-GB" sz="2800" dirty="0" smtClean="0"/>
              <a:t>.</a:t>
            </a:r>
          </a:p>
          <a:p>
            <a:pPr algn="just"/>
            <a:r>
              <a:rPr lang="en-GB" sz="2800" dirty="0"/>
              <a:t>These practices create a safe digital environment in which the employees can work highly efficiently, without interferences made by cyber threats (</a:t>
            </a:r>
            <a:r>
              <a:rPr lang="en-GB" sz="2800" dirty="0" err="1"/>
              <a:t>Posetti</a:t>
            </a:r>
            <a:r>
              <a:rPr lang="en-GB" sz="2800" dirty="0"/>
              <a:t> et al. 2020). Such practices, implanted in the daily routine, encourage a culture of security and responsibility in an organization.</a:t>
            </a:r>
          </a:p>
          <a:p>
            <a:pPr algn="just"/>
            <a:endParaRPr lang="en-GB" sz="2800" dirty="0"/>
          </a:p>
        </p:txBody>
      </p:sp>
      <p:sp>
        <p:nvSpPr>
          <p:cNvPr id="17" name="TextBox 16"/>
          <p:cNvSpPr txBox="1"/>
          <p:nvPr/>
        </p:nvSpPr>
        <p:spPr>
          <a:xfrm>
            <a:off x="235975" y="11558604"/>
            <a:ext cx="11126027" cy="6124754"/>
          </a:xfrm>
          <a:prstGeom prst="rect">
            <a:avLst/>
          </a:prstGeom>
          <a:solidFill>
            <a:schemeClr val="accent1">
              <a:lumMod val="40000"/>
              <a:lumOff val="60000"/>
            </a:schemeClr>
          </a:solidFill>
        </p:spPr>
        <p:txBody>
          <a:bodyPr wrap="square" rtlCol="0">
            <a:spAutoFit/>
          </a:bodyPr>
          <a:lstStyle/>
          <a:p>
            <a:pPr algn="just"/>
            <a:r>
              <a:rPr lang="en-GB" sz="2800" b="1" dirty="0"/>
              <a:t>C. Common Digital Threats and Their Solutions</a:t>
            </a:r>
            <a:endParaRPr lang="en-GB" sz="2800" dirty="0"/>
          </a:p>
          <a:p>
            <a:pPr algn="just"/>
            <a:r>
              <a:rPr lang="en-GB" sz="2800" b="1" dirty="0"/>
              <a:t>Digital threats include:</a:t>
            </a:r>
            <a:endParaRPr lang="en-GB" sz="2800" dirty="0"/>
          </a:p>
          <a:p>
            <a:pPr algn="just"/>
            <a:r>
              <a:rPr lang="en-GB" sz="2800" b="1" dirty="0"/>
              <a:t>Phishing:</a:t>
            </a:r>
            <a:r>
              <a:rPr lang="en-GB" sz="2800" dirty="0"/>
              <a:t> Malicious emails create a notion of relevance and provoke people to pass on their security information.</a:t>
            </a:r>
          </a:p>
          <a:p>
            <a:pPr algn="just"/>
            <a:r>
              <a:rPr lang="en-GB" sz="2800" b="1" dirty="0"/>
              <a:t>Solution:</a:t>
            </a:r>
            <a:r>
              <a:rPr lang="en-GB" sz="2800" dirty="0"/>
              <a:t> Conduct regular anti-phishing training and verify email sources.</a:t>
            </a:r>
          </a:p>
          <a:p>
            <a:pPr algn="just"/>
            <a:r>
              <a:rPr lang="en-GB" sz="2800" b="1" dirty="0"/>
              <a:t>Ransomware:</a:t>
            </a:r>
            <a:r>
              <a:rPr lang="en-GB" sz="2800" dirty="0"/>
              <a:t> Malware locks data until a ransom is paid.</a:t>
            </a:r>
          </a:p>
          <a:p>
            <a:pPr algn="just"/>
            <a:r>
              <a:rPr lang="en-GB" sz="2800" b="1" dirty="0"/>
              <a:t>Solution:</a:t>
            </a:r>
            <a:r>
              <a:rPr lang="en-GB" sz="2800" dirty="0"/>
              <a:t> Implement regular data backups and employ robust antivirus software.</a:t>
            </a:r>
          </a:p>
          <a:p>
            <a:pPr algn="just"/>
            <a:r>
              <a:rPr lang="en-GB" sz="2800" b="1" dirty="0"/>
              <a:t>Weak Passwords:</a:t>
            </a:r>
            <a:r>
              <a:rPr lang="en-GB" sz="2800" dirty="0"/>
              <a:t> Easily guessable passwords compromise accounts.</a:t>
            </a:r>
          </a:p>
          <a:p>
            <a:pPr algn="just"/>
            <a:r>
              <a:rPr lang="en-GB" sz="2800" b="1" dirty="0"/>
              <a:t>Solution:</a:t>
            </a:r>
            <a:r>
              <a:rPr lang="en-GB" sz="2800" dirty="0"/>
              <a:t> Enforce strong password policies and use password managers.</a:t>
            </a:r>
          </a:p>
          <a:p>
            <a:pPr algn="just"/>
            <a:r>
              <a:rPr lang="en-GB" sz="2800" b="1" dirty="0"/>
              <a:t>Unsecured Wi-Fi:</a:t>
            </a:r>
            <a:r>
              <a:rPr lang="en-GB" sz="2800" dirty="0"/>
              <a:t> Open networks reveal devices to hackers.</a:t>
            </a:r>
          </a:p>
          <a:p>
            <a:pPr algn="just"/>
            <a:r>
              <a:rPr lang="en-GB" sz="2800" b="1" dirty="0"/>
              <a:t>Solution:</a:t>
            </a:r>
            <a:r>
              <a:rPr lang="en-GB" sz="2800" dirty="0"/>
              <a:t> Use VPNs and protected connections.</a:t>
            </a:r>
          </a:p>
          <a:p>
            <a:pPr algn="just"/>
            <a:r>
              <a:rPr lang="en-GB" sz="2800" dirty="0"/>
              <a:t>Through proactive protection, the threats mentioned will shield organizations' assets and maintain their integrity</a:t>
            </a:r>
          </a:p>
        </p:txBody>
      </p:sp>
      <p:sp>
        <p:nvSpPr>
          <p:cNvPr id="19" name="TextBox 18"/>
          <p:cNvSpPr txBox="1"/>
          <p:nvPr/>
        </p:nvSpPr>
        <p:spPr>
          <a:xfrm>
            <a:off x="11592232" y="5334339"/>
            <a:ext cx="18313643" cy="2677656"/>
          </a:xfrm>
          <a:prstGeom prst="rect">
            <a:avLst/>
          </a:prstGeom>
          <a:solidFill>
            <a:schemeClr val="accent1">
              <a:lumMod val="40000"/>
              <a:lumOff val="60000"/>
            </a:schemeClr>
          </a:solidFill>
        </p:spPr>
        <p:txBody>
          <a:bodyPr wrap="square" rtlCol="0">
            <a:spAutoFit/>
          </a:bodyPr>
          <a:lstStyle/>
          <a:p>
            <a:r>
              <a:rPr lang="en-GB" sz="2800" b="1" dirty="0"/>
              <a:t>B. Why Digital Safety Matters in the Workplace</a:t>
            </a:r>
            <a:endParaRPr lang="en-GB" sz="2800" dirty="0"/>
          </a:p>
          <a:p>
            <a:r>
              <a:rPr lang="en-GB" sz="2800" dirty="0"/>
              <a:t>Ignoring digital safety puts organizations at risk of data breaches, malware, and loss of money. Such incidents can cause workflow disruption, damage reputation, and compromise customer trust. An organized and safe workplace facilitates effective communication and smooth functioning, which helps in working productively. Safeguards related to digital safety also empower employees to be on their tasks without fear of cyber threats.</a:t>
            </a:r>
          </a:p>
          <a:p>
            <a:endParaRPr lang="en-GB" sz="2800" dirty="0"/>
          </a:p>
        </p:txBody>
      </p:sp>
      <p:pic>
        <p:nvPicPr>
          <p:cNvPr id="20" name="image2.png"/>
          <p:cNvPicPr/>
          <p:nvPr/>
        </p:nvPicPr>
        <p:blipFill>
          <a:blip r:embed="rId2"/>
          <a:srcRect/>
          <a:stretch>
            <a:fillRect/>
          </a:stretch>
        </p:blipFill>
        <p:spPr>
          <a:xfrm>
            <a:off x="235976" y="4637132"/>
            <a:ext cx="11132373" cy="6734928"/>
          </a:xfrm>
          <a:prstGeom prst="rect">
            <a:avLst/>
          </a:prstGeom>
          <a:ln/>
        </p:spPr>
      </p:pic>
      <p:pic>
        <p:nvPicPr>
          <p:cNvPr id="21" name="image3.png"/>
          <p:cNvPicPr/>
          <p:nvPr/>
        </p:nvPicPr>
        <p:blipFill>
          <a:blip r:embed="rId3"/>
          <a:srcRect/>
          <a:stretch>
            <a:fillRect/>
          </a:stretch>
        </p:blipFill>
        <p:spPr>
          <a:xfrm>
            <a:off x="235976" y="17869902"/>
            <a:ext cx="11126027" cy="3398298"/>
          </a:xfrm>
          <a:prstGeom prst="rect">
            <a:avLst/>
          </a:prstGeom>
          <a:ln/>
        </p:spPr>
      </p:pic>
      <p:sp>
        <p:nvSpPr>
          <p:cNvPr id="22" name="TextBox 21"/>
          <p:cNvSpPr txBox="1"/>
          <p:nvPr/>
        </p:nvSpPr>
        <p:spPr>
          <a:xfrm>
            <a:off x="11592232" y="16241407"/>
            <a:ext cx="18341099" cy="4524315"/>
          </a:xfrm>
          <a:prstGeom prst="rect">
            <a:avLst/>
          </a:prstGeom>
          <a:solidFill>
            <a:schemeClr val="accent1">
              <a:lumMod val="40000"/>
              <a:lumOff val="60000"/>
            </a:schemeClr>
          </a:solidFill>
        </p:spPr>
        <p:txBody>
          <a:bodyPr wrap="square" rtlCol="0">
            <a:spAutoFit/>
          </a:bodyPr>
          <a:lstStyle/>
          <a:p>
            <a:pPr algn="just">
              <a:lnSpc>
                <a:spcPct val="150000"/>
              </a:lnSpc>
            </a:pP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Hook, L.R., </a:t>
            </a:r>
            <a:r>
              <a:rPr lang="en-GB" sz="24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Sizoo</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D. and Fuller, J.G., 2022, September. How digital safety systems could revolutionize aviation safety. In </a:t>
            </a:r>
            <a:r>
              <a:rPr lang="en-GB" sz="24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2022 IEEE/AIAA 41st Digital Avionics Systems Conference (DASC)</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(pp. 1-9). IEEE.</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24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Szczygieł</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I., </a:t>
            </a:r>
            <a:r>
              <a:rPr lang="en-GB" sz="24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Florczak</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S. and </a:t>
            </a:r>
            <a:r>
              <a:rPr lang="en-GB" sz="24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Jasiak</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A., 2023. Two-factor authentication (2FA) comparison of methods and applications. </a:t>
            </a:r>
            <a:r>
              <a:rPr lang="en-GB" sz="24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Advances in Web Development Journal</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24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1</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(1).</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24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Posetti</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J., </a:t>
            </a:r>
            <a:r>
              <a:rPr lang="en-GB" sz="24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Aboulez</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N., </a:t>
            </a:r>
            <a:r>
              <a:rPr lang="en-GB" sz="24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Bontcheva</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K., Harrison, J. and </a:t>
            </a:r>
            <a:r>
              <a:rPr lang="en-GB" sz="24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Waisbord</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S., 2020. Online violence against women journalists. </a:t>
            </a:r>
            <a:r>
              <a:rPr lang="en-GB" sz="24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Book Online Violence against Women Journalists’, </a:t>
            </a:r>
            <a:r>
              <a:rPr lang="en-GB" sz="2400" i="1"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edn</a:t>
            </a:r>
            <a:r>
              <a:rPr lang="en-GB" sz="24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 UNESCO</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24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Manzoor</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U., </a:t>
            </a:r>
            <a:r>
              <a:rPr lang="en-GB" sz="24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Baig</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S.A., </a:t>
            </a:r>
            <a:r>
              <a:rPr lang="en-GB" sz="24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Hashim</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M. and Sami, A., 2020. Impact of social media marketing on consumer’s purchase intentions: the mediating role of customer trust. </a:t>
            </a:r>
            <a:r>
              <a:rPr lang="en-GB" sz="24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International Journal of Entrepreneurial Research</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24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3</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(2), pp.41-48.</a:t>
            </a: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9865978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174</TotalTime>
  <Words>768</Words>
  <Application>Microsoft Office PowerPoint</Application>
  <PresentationFormat>Custom</PresentationFormat>
  <Paragraphs>30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47</cp:revision>
  <dcterms:created xsi:type="dcterms:W3CDTF">2024-10-21T05:32:18Z</dcterms:created>
  <dcterms:modified xsi:type="dcterms:W3CDTF">2024-11-20T09:18:04Z</dcterms:modified>
</cp:coreProperties>
</file>