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62" r:id="rId3"/>
    <p:sldId id="264" r:id="rId4"/>
    <p:sldId id="257" r:id="rId5"/>
    <p:sldId id="258" r:id="rId6"/>
    <p:sldId id="259" r:id="rId7"/>
    <p:sldId id="260" r:id="rId8"/>
    <p:sldId id="261" r:id="rId9"/>
    <p:sldId id="265" r:id="rId10"/>
    <p:sldId id="263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92" autoAdjust="0"/>
    <p:restoredTop sz="73717" autoAdjust="0"/>
  </p:normalViewPr>
  <p:slideViewPr>
    <p:cSldViewPr snapToGrid="0">
      <p:cViewPr varScale="1">
        <p:scale>
          <a:sx n="84" d="100"/>
          <a:sy n="84" d="100"/>
        </p:scale>
        <p:origin x="145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EC9F2E-8CC1-4D61-A61A-036E8017E82A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DFD393-D4EA-4936-B140-330BD2BFBF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56202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DFD393-D4EA-4936-B140-330BD2BFBF5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83101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DFD393-D4EA-4936-B140-330BD2BFBF5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76981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DFD393-D4EA-4936-B140-330BD2BFBF5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07394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DFD393-D4EA-4936-B140-330BD2BFBF5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77125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DFD393-D4EA-4936-B140-330BD2BFBF5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13698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DFD393-D4EA-4936-B140-330BD2BFBF5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87805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EDFD393-D4EA-4936-B140-330BD2BFBF54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7470326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EDFD393-D4EA-4936-B140-330BD2BFBF54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545880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B8FB23-9BC8-4B91-BBA4-B706EB5A28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B0487B-5D49-4842-8D4D-F470DF05FF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B581AF-668F-4030-8FA8-B72CF086B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BD7EC-E74A-4178-A78D-A7A9BA7BA203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7A57BE-36BC-435F-8CE8-07D3CA0C9E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688C59-CF4E-46E4-8752-5AF0104B0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E7D5E-94F7-4736-B633-79994A7C30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4476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6ED9E-A663-4500-8CB7-D43D10F736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DFEDAB-F830-4770-B25C-C4F55BAEBC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3C7F4F-B13C-49DB-81C8-18B335788D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BD7EC-E74A-4178-A78D-A7A9BA7BA203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1CE3D3-7A2D-468A-BF52-7B57325D3E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410B90-9915-430E-B770-8E43B44A1E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E7D5E-94F7-4736-B633-79994A7C30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2749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1C8EB8-E896-4C47-AF2F-BA9D6F7913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80151E-5360-4B6B-A6E3-DCB91808E3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FB6784-D151-451A-91C8-BA6162EA3B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BD7EC-E74A-4178-A78D-A7A9BA7BA203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267FD5-3308-480F-BE0F-CEFAE7391A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68C5AD-0E4F-4803-B695-3C34E7CA41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E7D5E-94F7-4736-B633-79994A7C30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243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E40F0-DD2E-4F94-8660-056D03F66B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60A478-C614-413E-9321-78826CD677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D90012-0E53-449B-85AE-44397CA61F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AF3507-DA9C-41A5-9EBF-C7324C9DFB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BD7EC-E74A-4178-A78D-A7A9BA7BA203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FC5F69-36AD-43AF-9D16-1040D1FBFC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442826-AA60-4EA9-91A2-A795F96A78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E7D5E-94F7-4736-B633-79994A7C30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42692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F8AD06-0CE2-45C6-B515-05E16E22E4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3F41BA-D59B-4AB0-A4C3-A0EF4BA7E7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86E70B-93C4-4D6C-986F-82EDA33CAE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8018D9A-549C-493F-9A9E-77250B67F3D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A8712B9-9327-443A-BF47-8A05AF25EFC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D13147B-C79E-4815-9F48-B152D3E8D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BD7EC-E74A-4178-A78D-A7A9BA7BA203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680ED59-4C19-41AD-A261-DE05590861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8B67CF0-AAF4-469F-9933-215BD313F3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E7D5E-94F7-4736-B633-79994A7C30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8860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A43F18-7E52-4FBB-AD59-88A5C2A704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7F0E5EC-66C3-4940-BBF5-1E0E23BB28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BD7EC-E74A-4178-A78D-A7A9BA7BA203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D034166-6C52-4476-A7C9-6296BDC6C7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610321-1F59-42D9-8538-8AEAEB04BB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E7D5E-94F7-4736-B633-79994A7C30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5045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EC50A96-4F47-4E77-90DD-74E3FE47DA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BD7EC-E74A-4178-A78D-A7A9BA7BA203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744EEAE-6EB7-4A1E-9C15-90BAB9567E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FF8E50-B007-4FFB-897F-B4A9DFBA0C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E7D5E-94F7-4736-B633-79994A7C30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837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C1D7FB-B948-4653-82B5-F898CA62F0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BEB6D1-5891-47F0-A2CB-898FB320FE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FC90BF8-E67F-4A8D-842D-D86A15D4B4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41E33D-D3CE-4389-8720-8F661399E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BD7EC-E74A-4178-A78D-A7A9BA7BA203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A5FCDE-D33C-4DA7-813C-CD3B00622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E947B3-1965-448E-8952-586285AE6C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E7D5E-94F7-4736-B633-79994A7C30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4759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725704-2EE2-4E8F-ACDA-8163AD5591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19EF4A6-5733-4468-821F-2FF2EFA9C3F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0F878F-6513-4E3A-8F53-BB7A787952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1A81D0-8D09-45D1-B5EF-D6A5AAF81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BD7EC-E74A-4178-A78D-A7A9BA7BA203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A62B9F-ED53-4F57-9D6A-403E1AC39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D0663E-4E13-48FA-BDDF-0C3528A04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E7D5E-94F7-4736-B633-79994A7C30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49125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FC9A37-4364-4F3B-8B3A-8B8631693E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BB765A4-47CF-4C69-B5E5-383EA3FF78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C168DE-5816-49AA-9633-7B0AD7CEF1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BD7EC-E74A-4178-A78D-A7A9BA7BA203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56C5D5-2D93-47B1-8964-A74DA42011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EA8265-1A9D-4F55-BC53-775AEB71F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E7D5E-94F7-4736-B633-79994A7C30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12980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8F09582-AE86-4EEE-8A0D-C92FBD3FF15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C23E27-0EC5-4D19-BD60-EAD2928DBF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5E2D0B-7172-4FFC-A1E0-20BCE8D249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BD7EC-E74A-4178-A78D-A7A9BA7BA203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F9922E-F634-4EAA-AC54-9AD7ABEA41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FB4DEB-E63B-445F-A5BB-A803E1DA6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E7D5E-94F7-4736-B633-79994A7C30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61279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00AB5CB-77D3-456E-A362-206BEDC24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554E9C-80E9-4182-908F-43416D6759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1B07D7-C456-45CF-983F-0CFD049CF12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2BD7EC-E74A-4178-A78D-A7A9BA7BA203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AF88EA-E311-43EF-BEED-D8F6B49E2E8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F967F4-006F-4ADB-9868-BB65277DECC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0E7D5E-94F7-4736-B633-79994A7C30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24865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content.equal-online.com/ui/learningcontentassets/uowehe/Videos/Level5/Videos/Ambition%20270921.mp4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zSW6HRkS-NA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pdfs.semanticscholar.org/97d1/8ee5cb94f2d62b24ed0ec746fe5c4fa41d45.pdf" TargetMode="External"/><Relationship Id="rId2" Type="http://schemas.openxmlformats.org/officeDocument/2006/relationships/hyperlink" Target="https://www-sciencedirect-com.ezproxy.uwtsd.ac.uk/science/article/pii/S0001879110001181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ezinearticles.com/?The-Psychology-of-Ambition&amp;id=139365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CF75AC-1C1F-473A-AED3-86AE1588D9C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Unit 1 - Brand You (Purpose and Proposition)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281AF5-82D9-427B-8078-4EA091BAC04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64624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77F861-D6E2-4AFF-9494-D8292A951A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Section 1: Ambition is critical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423BD7-5427-475B-A578-59A8C5FFE5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Objectives</a:t>
            </a:r>
          </a:p>
          <a:p>
            <a:r>
              <a:rPr lang="en-GB" dirty="0"/>
              <a:t>Employability Skills Level 5 - Ambition</a:t>
            </a:r>
          </a:p>
          <a:p>
            <a:r>
              <a:rPr lang="en-GB" dirty="0"/>
              <a:t>Notions of authentic choice and freedom</a:t>
            </a:r>
          </a:p>
          <a:p>
            <a:r>
              <a:rPr lang="en-GB" dirty="0"/>
              <a:t>'Goal set' and 'goal through’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34288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8A39F-0606-36D3-71A1-E25E574A47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Employablity</a:t>
            </a:r>
            <a:r>
              <a:rPr lang="en-GB" dirty="0"/>
              <a:t> Skills Level 5 - Ambition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146665-2336-9BE3-536F-EA2741B26C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>
                <a:hlinkClick r:id="rId2"/>
              </a:rPr>
              <a:t>Employablity</a:t>
            </a:r>
            <a:r>
              <a:rPr lang="en-GB" dirty="0">
                <a:hlinkClick r:id="rId2"/>
              </a:rPr>
              <a:t> Skills Level 5 - Ambition – video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94634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28E707-F188-4444-B91B-669DAABF96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Ambition is Critical - </a:t>
            </a:r>
            <a:r>
              <a:rPr lang="en-GB" sz="3200" dirty="0"/>
              <a:t>Notions of authentic choice and freedom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1F4F51-A580-4B8C-9A26-923471C2D7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 ardent desire to attain success in life</a:t>
            </a:r>
          </a:p>
          <a:p>
            <a:r>
              <a:rPr lang="en-GB" dirty="0"/>
              <a:t>A desire to achieve personal or professional advancement</a:t>
            </a:r>
          </a:p>
          <a:p>
            <a:r>
              <a:rPr lang="en-GB" dirty="0"/>
              <a:t>A desire to achieve fame, power, money, rank, or position</a:t>
            </a:r>
          </a:p>
          <a:p>
            <a:r>
              <a:rPr lang="en-GB" dirty="0"/>
              <a:t>A desire to achieve any particular end, complete an activity or attain the fruits of an activity.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92279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1B4A7A-5C99-4EE8-AE54-F9E909E2F9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 ambition critical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DDC570-5583-4880-AB8D-E51675AEB1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'Life is not about finding yourself, but about creating yourself. Who do you want to be?' – George Bernard Shaw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00121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00B1CE-F145-4B55-B910-E4BC378B51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Ambition is critical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C6895D-F6F8-4F98-92D4-9B79CBC611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do you want to be when you grow up?</a:t>
            </a:r>
          </a:p>
          <a:p>
            <a:endParaRPr lang="en-GB" dirty="0"/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What does this mean?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Watch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3"/>
              </a:rPr>
              <a:t>Video</a:t>
            </a:r>
            <a:endParaRPr lang="en-GB" dirty="0"/>
          </a:p>
          <a:p>
            <a:endParaRPr lang="en-GB" dirty="0"/>
          </a:p>
          <a:p>
            <a:r>
              <a:rPr lang="en-GB" dirty="0"/>
              <a:t>Considerations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43962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BB13AD-872A-4351-9B75-DFD168DD86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Ambition is critical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CD55CD-A5A2-4549-AEBC-0453ADE38E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Authenticity – what is it. In relation to a personal brand</a:t>
            </a:r>
          </a:p>
          <a:p>
            <a:endParaRPr lang="en-GB" dirty="0"/>
          </a:p>
          <a:p>
            <a:r>
              <a:rPr lang="en-GB" dirty="0"/>
              <a:t>Authenticity is increasingly important in today’s society of digitally constructed identities.</a:t>
            </a:r>
          </a:p>
        </p:txBody>
      </p:sp>
    </p:spTree>
    <p:extLst>
      <p:ext uri="{BB962C8B-B14F-4D97-AF65-F5344CB8AC3E}">
        <p14:creationId xmlns:p14="http://schemas.microsoft.com/office/powerpoint/2010/main" val="41540946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0ADD5A-3BD4-4A8B-A106-858D01608D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Ambition is critical - Understand how to ‘goal set’ and ‘goal through’ in relation to ambitions.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FB6B80-C30B-4DAE-A249-6FEB5F0C27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Understand how to ‘goal set’ and ‘goal through’ in relation to ambitions.</a:t>
            </a:r>
          </a:p>
          <a:p>
            <a:r>
              <a:rPr lang="en-GB" dirty="0"/>
              <a:t>Visualisation</a:t>
            </a:r>
          </a:p>
          <a:p>
            <a:r>
              <a:rPr lang="en-GB" dirty="0"/>
              <a:t>Looking forward - High performance individuals look forward. </a:t>
            </a:r>
          </a:p>
          <a:p>
            <a:r>
              <a:rPr lang="en-GB" dirty="0"/>
              <a:t>For example, someone might make a goal to go to university</a:t>
            </a:r>
          </a:p>
          <a:p>
            <a:r>
              <a:rPr lang="en-GB" dirty="0"/>
              <a:t>Goal setting is a powerful motivator</a:t>
            </a:r>
          </a:p>
          <a:p>
            <a:r>
              <a:rPr lang="en-GB" dirty="0"/>
              <a:t>Goal-setting theory (Locke &amp; Latham, 1984) </a:t>
            </a:r>
          </a:p>
          <a:p>
            <a:r>
              <a:rPr lang="en-GB" dirty="0"/>
              <a:t>Why goal setting is important</a:t>
            </a:r>
          </a:p>
        </p:txBody>
      </p:sp>
    </p:spTree>
    <p:extLst>
      <p:ext uri="{BB962C8B-B14F-4D97-AF65-F5344CB8AC3E}">
        <p14:creationId xmlns:p14="http://schemas.microsoft.com/office/powerpoint/2010/main" val="29625748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00F81A-B1A9-A66E-DE0F-07D386F78F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Inspiration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0709AF-24BD-8956-FB04-AD8673CBE3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/>
              <a:t>If you think you are beaten, you are;</a:t>
            </a:r>
          </a:p>
          <a:p>
            <a:r>
              <a:rPr lang="en-GB" i="1" dirty="0"/>
              <a:t>If you think you dare not, you don't;</a:t>
            </a:r>
          </a:p>
          <a:p>
            <a:r>
              <a:rPr lang="en-GB" i="1" dirty="0"/>
              <a:t>If you would like to win, but you think you can’t, It is almost a clinch you won't;</a:t>
            </a:r>
          </a:p>
          <a:p>
            <a:r>
              <a:rPr lang="en-GB" i="1" dirty="0"/>
              <a:t>If you think you'll lose, you've lost;</a:t>
            </a:r>
          </a:p>
          <a:p>
            <a:r>
              <a:rPr lang="en-GB" i="1" dirty="0"/>
              <a:t>For out in the world </a:t>
            </a:r>
            <a:r>
              <a:rPr lang="en-GB" i="1"/>
              <a:t>you'll find success </a:t>
            </a:r>
            <a:r>
              <a:rPr lang="en-GB" i="1" dirty="0"/>
              <a:t>begins with a fellow's </a:t>
            </a:r>
            <a:r>
              <a:rPr lang="en-GB" i="1"/>
              <a:t>will – It's </a:t>
            </a:r>
            <a:r>
              <a:rPr lang="en-GB" i="1" dirty="0"/>
              <a:t>all in the state of mind. – Robert Collier, The Secret of The Ages</a:t>
            </a:r>
          </a:p>
        </p:txBody>
      </p:sp>
    </p:spTree>
    <p:extLst>
      <p:ext uri="{BB962C8B-B14F-4D97-AF65-F5344CB8AC3E}">
        <p14:creationId xmlns:p14="http://schemas.microsoft.com/office/powerpoint/2010/main" val="12558554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77F861-D6E2-4AFF-9494-D8292A951A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Ambition is critical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423BD7-5427-475B-A578-59A8C5FFE5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Summary</a:t>
            </a:r>
          </a:p>
          <a:p>
            <a:r>
              <a:rPr lang="en-GB" dirty="0"/>
              <a:t>Notions of authentic choice and freedom</a:t>
            </a:r>
          </a:p>
          <a:p>
            <a:r>
              <a:rPr lang="en-GB" dirty="0"/>
              <a:t>'Goal set' and 'goal </a:t>
            </a:r>
            <a:r>
              <a:rPr lang="en-GB"/>
              <a:t>through’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53050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5636F-9C5D-827E-EC3D-6C14061989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Further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44DAFB-5178-93B5-C8CD-CD711BE3E5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Ashby, J. S. and Schoon, I. (2010) ‘Career success: The role of teenage career aspirations, ambition value and gender in predicting adult social status and earnings’, </a:t>
            </a:r>
            <a:r>
              <a:rPr lang="en-GB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Journal of Vocational Behaviour,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 77 (3), pp. 350-360, Science Direct. Available at: </a:t>
            </a:r>
            <a:r>
              <a:rPr lang="en-GB" b="1" i="0" u="none" strike="noStrike" dirty="0">
                <a:solidFill>
                  <a:srgbClr val="007C85"/>
                </a:solidFill>
                <a:effectLst/>
                <a:latin typeface="open sans" panose="020B0606030504020204" pitchFamily="34" charset="0"/>
                <a:hlinkClick r:id="rId2"/>
              </a:rPr>
              <a:t>https://www-sciencedirect-com.ezproxy.uwtsd.ac.uk/science/article/pii/S0001879110001181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 (Accessed: 16 November 2020).</a:t>
            </a:r>
            <a:br>
              <a:rPr lang="en-GB" dirty="0"/>
            </a:br>
            <a:br>
              <a:rPr lang="en-GB" dirty="0"/>
            </a:b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Judge, T. A. and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Kammeyer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-Mueller, J. D. (2012) ‘On the value of aiming high: The causes and consequences of ambition’, </a:t>
            </a:r>
            <a:r>
              <a:rPr lang="en-GB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Journal of Applied Psychology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97, (4), PP. 758 –775, </a:t>
            </a:r>
            <a:r>
              <a:rPr lang="en-GB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Semantic Scholar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Available at: </a:t>
            </a:r>
            <a:r>
              <a:rPr lang="en-GB" b="1" i="0" u="none" strike="noStrike" dirty="0">
                <a:solidFill>
                  <a:srgbClr val="007C85"/>
                </a:solidFill>
                <a:effectLst/>
                <a:latin typeface="open sans" panose="020B0606030504020204" pitchFamily="34" charset="0"/>
                <a:hlinkClick r:id="rId3"/>
              </a:rPr>
              <a:t>https://pdfs.semanticscholar.org/97d1/8ee5cb94f2d62b24ed0ec746fe5c4fa41d45.pdf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 (Accessed: 16 November 2020).</a:t>
            </a:r>
            <a:br>
              <a:rPr lang="en-GB" dirty="0"/>
            </a:br>
            <a:br>
              <a:rPr lang="en-GB" dirty="0"/>
            </a:b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Plato, </a:t>
            </a:r>
            <a:r>
              <a:rPr lang="en-GB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The Republic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trans. Desmond Lee, second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edn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.(revised) (London: Penguin Books, 1987).</a:t>
            </a:r>
            <a:br>
              <a:rPr lang="en-GB" dirty="0"/>
            </a:br>
            <a:br>
              <a:rPr lang="en-GB" dirty="0"/>
            </a:b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Roy, S. (2008) ‘The Psychology of Ambition’, </a:t>
            </a:r>
            <a:r>
              <a:rPr lang="en-GB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Ezine Articles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Available at: </a:t>
            </a:r>
            <a:r>
              <a:rPr lang="en-GB" b="1" i="0" u="none" strike="noStrike" dirty="0">
                <a:solidFill>
                  <a:srgbClr val="007C85"/>
                </a:solidFill>
                <a:effectLst/>
                <a:latin typeface="open sans" panose="020B0606030504020204" pitchFamily="34" charset="0"/>
                <a:hlinkClick r:id="rId4"/>
              </a:rPr>
              <a:t>https://ezinearticles.com/?The-Psychology-of-Ambition&amp;id=1393654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 (Accessed: 16 November 2020).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36884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592</Words>
  <Application>Microsoft Office PowerPoint</Application>
  <PresentationFormat>Widescreen</PresentationFormat>
  <Paragraphs>53</Paragraphs>
  <Slides>11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open sans</vt:lpstr>
      <vt:lpstr>Office Theme</vt:lpstr>
      <vt:lpstr>Unit 1 - Brand You (Purpose and Proposition)</vt:lpstr>
      <vt:lpstr>Section 1: Ambition is critical</vt:lpstr>
      <vt:lpstr>Employablity Skills Level 5 - Ambition</vt:lpstr>
      <vt:lpstr>Ambition is Critical - Notions of authentic choice and freedom</vt:lpstr>
      <vt:lpstr>Is ambition critical</vt:lpstr>
      <vt:lpstr>Ambition is critical</vt:lpstr>
      <vt:lpstr>Ambition is critical</vt:lpstr>
      <vt:lpstr>Ambition is critical - Understand how to ‘goal set’ and ‘goal through’ in relation to ambitions.</vt:lpstr>
      <vt:lpstr>Inspiration</vt:lpstr>
      <vt:lpstr>Ambition is critical</vt:lpstr>
      <vt:lpstr>Further 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Unit 1 - Brand You (Purpose and Proposition)</dc:title>
  <dc:creator>Anthony Burns</dc:creator>
  <cp:lastModifiedBy>Anthony Burns</cp:lastModifiedBy>
  <cp:revision>13</cp:revision>
  <dcterms:created xsi:type="dcterms:W3CDTF">2021-12-07T09:38:02Z</dcterms:created>
  <dcterms:modified xsi:type="dcterms:W3CDTF">2023-03-17T14:07:29Z</dcterms:modified>
</cp:coreProperties>
</file>