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2" r:id="rId4"/>
  </p:sldMasterIdLst>
  <p:notesMasterIdLst>
    <p:notesMasterId r:id="rId42"/>
  </p:notesMasterIdLst>
  <p:sldIdLst>
    <p:sldId id="257" r:id="rId5"/>
    <p:sldId id="259" r:id="rId6"/>
    <p:sldId id="361" r:id="rId7"/>
    <p:sldId id="299" r:id="rId8"/>
    <p:sldId id="292" r:id="rId9"/>
    <p:sldId id="295" r:id="rId10"/>
    <p:sldId id="296" r:id="rId11"/>
    <p:sldId id="297" r:id="rId12"/>
    <p:sldId id="298" r:id="rId13"/>
    <p:sldId id="362" r:id="rId14"/>
    <p:sldId id="293" r:id="rId15"/>
    <p:sldId id="367" r:id="rId16"/>
    <p:sldId id="364" r:id="rId17"/>
    <p:sldId id="365" r:id="rId18"/>
    <p:sldId id="366" r:id="rId19"/>
    <p:sldId id="260" r:id="rId20"/>
    <p:sldId id="360" r:id="rId21"/>
    <p:sldId id="274" r:id="rId22"/>
    <p:sldId id="341" r:id="rId23"/>
    <p:sldId id="266" r:id="rId24"/>
    <p:sldId id="340" r:id="rId25"/>
    <p:sldId id="267" r:id="rId26"/>
    <p:sldId id="351" r:id="rId27"/>
    <p:sldId id="336" r:id="rId28"/>
    <p:sldId id="263" r:id="rId29"/>
    <p:sldId id="331" r:id="rId30"/>
    <p:sldId id="265" r:id="rId31"/>
    <p:sldId id="332" r:id="rId32"/>
    <p:sldId id="264" r:id="rId33"/>
    <p:sldId id="333" r:id="rId34"/>
    <p:sldId id="334" r:id="rId35"/>
    <p:sldId id="284" r:id="rId36"/>
    <p:sldId id="350" r:id="rId37"/>
    <p:sldId id="327" r:id="rId38"/>
    <p:sldId id="300" r:id="rId39"/>
    <p:sldId id="354" r:id="rId40"/>
    <p:sldId id="272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19" autoAdjust="0"/>
  </p:normalViewPr>
  <p:slideViewPr>
    <p:cSldViewPr snapToGrid="0">
      <p:cViewPr varScale="1">
        <p:scale>
          <a:sx n="86" d="100"/>
          <a:sy n="86" d="100"/>
        </p:scale>
        <p:origin x="72" y="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2C2E05-BB3B-43C5-9A06-09218CC34510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823013-3710-4346-83D8-72D617B4010C}">
      <dgm:prSet/>
      <dgm:spPr/>
      <dgm:t>
        <a:bodyPr/>
        <a:lstStyle/>
        <a:p>
          <a:r>
            <a:rPr lang="en-GB"/>
            <a:t>You as a person</a:t>
          </a:r>
          <a:endParaRPr lang="en-US"/>
        </a:p>
      </dgm:t>
    </dgm:pt>
    <dgm:pt modelId="{F45049E0-079E-4799-8B5E-B58AAE362EAB}" type="parTrans" cxnId="{DB1DB30A-E676-42AE-B9D2-058F3EF31897}">
      <dgm:prSet/>
      <dgm:spPr/>
      <dgm:t>
        <a:bodyPr/>
        <a:lstStyle/>
        <a:p>
          <a:endParaRPr lang="en-US"/>
        </a:p>
      </dgm:t>
    </dgm:pt>
    <dgm:pt modelId="{8B2A0219-218D-4056-99E1-53A241B7602B}" type="sibTrans" cxnId="{DB1DB30A-E676-42AE-B9D2-058F3EF31897}">
      <dgm:prSet/>
      <dgm:spPr/>
      <dgm:t>
        <a:bodyPr/>
        <a:lstStyle/>
        <a:p>
          <a:endParaRPr lang="en-US"/>
        </a:p>
      </dgm:t>
    </dgm:pt>
    <dgm:pt modelId="{E9031D8F-8EB7-47BE-AAFD-73B98FE1197D}">
      <dgm:prSet/>
      <dgm:spPr/>
      <dgm:t>
        <a:bodyPr/>
        <a:lstStyle/>
        <a:p>
          <a:r>
            <a:rPr lang="en-GB"/>
            <a:t>You as a counsellor</a:t>
          </a:r>
          <a:endParaRPr lang="en-US" dirty="0"/>
        </a:p>
      </dgm:t>
    </dgm:pt>
    <dgm:pt modelId="{F9E2301D-8E3C-4E55-AE2A-6AD8A8153E53}" type="parTrans" cxnId="{92622F20-628D-4106-A537-9337138E2311}">
      <dgm:prSet/>
      <dgm:spPr/>
      <dgm:t>
        <a:bodyPr/>
        <a:lstStyle/>
        <a:p>
          <a:endParaRPr lang="en-US"/>
        </a:p>
      </dgm:t>
    </dgm:pt>
    <dgm:pt modelId="{55D9636B-EC27-4731-99AC-1A5D1145E674}" type="sibTrans" cxnId="{92622F20-628D-4106-A537-9337138E2311}">
      <dgm:prSet/>
      <dgm:spPr/>
      <dgm:t>
        <a:bodyPr/>
        <a:lstStyle/>
        <a:p>
          <a:endParaRPr lang="en-US"/>
        </a:p>
      </dgm:t>
    </dgm:pt>
    <dgm:pt modelId="{D84D4B82-DB1A-4234-88FE-C383C6FB6C27}">
      <dgm:prSet/>
      <dgm:spPr/>
      <dgm:t>
        <a:bodyPr/>
        <a:lstStyle/>
        <a:p>
          <a:r>
            <a:rPr lang="en-GB" dirty="0"/>
            <a:t>You as a researcher</a:t>
          </a:r>
          <a:endParaRPr lang="en-US" dirty="0"/>
        </a:p>
      </dgm:t>
    </dgm:pt>
    <dgm:pt modelId="{CC8E28A0-321C-4C40-9696-4CC8292F2D3C}" type="parTrans" cxnId="{6D5D1E03-B2A7-4B2E-8B23-96A1ACC75499}">
      <dgm:prSet/>
      <dgm:spPr/>
      <dgm:t>
        <a:bodyPr/>
        <a:lstStyle/>
        <a:p>
          <a:endParaRPr lang="en-US"/>
        </a:p>
      </dgm:t>
    </dgm:pt>
    <dgm:pt modelId="{29C4EE10-48CD-43F3-B98D-730BC49C30FF}" type="sibTrans" cxnId="{6D5D1E03-B2A7-4B2E-8B23-96A1ACC75499}">
      <dgm:prSet/>
      <dgm:spPr/>
      <dgm:t>
        <a:bodyPr/>
        <a:lstStyle/>
        <a:p>
          <a:endParaRPr lang="en-US"/>
        </a:p>
      </dgm:t>
    </dgm:pt>
    <dgm:pt modelId="{296A8E93-C477-4BE2-BD00-E6414AD6AAB3}" type="pres">
      <dgm:prSet presAssocID="{022C2E05-BB3B-43C5-9A06-09218CC3451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1E2CAFA-E8F7-4CAD-81D3-6851DCA4BB92}" type="pres">
      <dgm:prSet presAssocID="{10823013-3710-4346-83D8-72D617B4010C}" presName="root" presStyleCnt="0"/>
      <dgm:spPr/>
    </dgm:pt>
    <dgm:pt modelId="{A46F4208-D4E9-4E19-B6F4-372E937534C3}" type="pres">
      <dgm:prSet presAssocID="{10823013-3710-4346-83D8-72D617B4010C}" presName="rootComposite" presStyleCnt="0"/>
      <dgm:spPr/>
    </dgm:pt>
    <dgm:pt modelId="{1C9E4429-446C-4D7D-B1B6-ECD17E32B305}" type="pres">
      <dgm:prSet presAssocID="{10823013-3710-4346-83D8-72D617B4010C}" presName="rootText" presStyleLbl="node1" presStyleIdx="0" presStyleCnt="3"/>
      <dgm:spPr/>
    </dgm:pt>
    <dgm:pt modelId="{7B3BF115-177B-4631-8080-5C633157574A}" type="pres">
      <dgm:prSet presAssocID="{10823013-3710-4346-83D8-72D617B4010C}" presName="rootConnector" presStyleLbl="node1" presStyleIdx="0" presStyleCnt="3"/>
      <dgm:spPr/>
    </dgm:pt>
    <dgm:pt modelId="{25C39691-127C-476E-9530-B1EA553B5B14}" type="pres">
      <dgm:prSet presAssocID="{10823013-3710-4346-83D8-72D617B4010C}" presName="childShape" presStyleCnt="0"/>
      <dgm:spPr/>
    </dgm:pt>
    <dgm:pt modelId="{538649F4-4BB7-407F-B1E5-D55EDB7CDABA}" type="pres">
      <dgm:prSet presAssocID="{E9031D8F-8EB7-47BE-AAFD-73B98FE1197D}" presName="root" presStyleCnt="0"/>
      <dgm:spPr/>
    </dgm:pt>
    <dgm:pt modelId="{B9D17B85-C342-49C6-9EB3-F2E119DF3467}" type="pres">
      <dgm:prSet presAssocID="{E9031D8F-8EB7-47BE-AAFD-73B98FE1197D}" presName="rootComposite" presStyleCnt="0"/>
      <dgm:spPr/>
    </dgm:pt>
    <dgm:pt modelId="{280B2499-F480-4183-A044-FC10080A3783}" type="pres">
      <dgm:prSet presAssocID="{E9031D8F-8EB7-47BE-AAFD-73B98FE1197D}" presName="rootText" presStyleLbl="node1" presStyleIdx="1" presStyleCnt="3"/>
      <dgm:spPr/>
    </dgm:pt>
    <dgm:pt modelId="{5F2EE703-057D-47F0-92F0-E8637FBEECEC}" type="pres">
      <dgm:prSet presAssocID="{E9031D8F-8EB7-47BE-AAFD-73B98FE1197D}" presName="rootConnector" presStyleLbl="node1" presStyleIdx="1" presStyleCnt="3"/>
      <dgm:spPr/>
    </dgm:pt>
    <dgm:pt modelId="{DCE785C0-C71D-4CD4-BB56-5CDBFD413174}" type="pres">
      <dgm:prSet presAssocID="{E9031D8F-8EB7-47BE-AAFD-73B98FE1197D}" presName="childShape" presStyleCnt="0"/>
      <dgm:spPr/>
    </dgm:pt>
    <dgm:pt modelId="{DAA306B8-DE16-478D-B8FA-27C923F8E9E3}" type="pres">
      <dgm:prSet presAssocID="{D84D4B82-DB1A-4234-88FE-C383C6FB6C27}" presName="root" presStyleCnt="0"/>
      <dgm:spPr/>
    </dgm:pt>
    <dgm:pt modelId="{F0D84C75-20B7-4484-B396-A43627B8767F}" type="pres">
      <dgm:prSet presAssocID="{D84D4B82-DB1A-4234-88FE-C383C6FB6C27}" presName="rootComposite" presStyleCnt="0"/>
      <dgm:spPr/>
    </dgm:pt>
    <dgm:pt modelId="{A0AB611F-FE3C-4237-AF17-878E2CE5F626}" type="pres">
      <dgm:prSet presAssocID="{D84D4B82-DB1A-4234-88FE-C383C6FB6C27}" presName="rootText" presStyleLbl="node1" presStyleIdx="2" presStyleCnt="3"/>
      <dgm:spPr/>
    </dgm:pt>
    <dgm:pt modelId="{A5455A1C-A048-48E5-A1C6-59E574EA9697}" type="pres">
      <dgm:prSet presAssocID="{D84D4B82-DB1A-4234-88FE-C383C6FB6C27}" presName="rootConnector" presStyleLbl="node1" presStyleIdx="2" presStyleCnt="3"/>
      <dgm:spPr/>
    </dgm:pt>
    <dgm:pt modelId="{CE985FD4-21BC-4329-B7D1-9E910BF15D11}" type="pres">
      <dgm:prSet presAssocID="{D84D4B82-DB1A-4234-88FE-C383C6FB6C27}" presName="childShape" presStyleCnt="0"/>
      <dgm:spPr/>
    </dgm:pt>
  </dgm:ptLst>
  <dgm:cxnLst>
    <dgm:cxn modelId="{6D5D1E03-B2A7-4B2E-8B23-96A1ACC75499}" srcId="{022C2E05-BB3B-43C5-9A06-09218CC34510}" destId="{D84D4B82-DB1A-4234-88FE-C383C6FB6C27}" srcOrd="2" destOrd="0" parTransId="{CC8E28A0-321C-4C40-9696-4CC8292F2D3C}" sibTransId="{29C4EE10-48CD-43F3-B98D-730BC49C30FF}"/>
    <dgm:cxn modelId="{DB1DB30A-E676-42AE-B9D2-058F3EF31897}" srcId="{022C2E05-BB3B-43C5-9A06-09218CC34510}" destId="{10823013-3710-4346-83D8-72D617B4010C}" srcOrd="0" destOrd="0" parTransId="{F45049E0-079E-4799-8B5E-B58AAE362EAB}" sibTransId="{8B2A0219-218D-4056-99E1-53A241B7602B}"/>
    <dgm:cxn modelId="{9031F010-B685-4FA5-B0B3-B086300B4AC0}" type="presOf" srcId="{10823013-3710-4346-83D8-72D617B4010C}" destId="{1C9E4429-446C-4D7D-B1B6-ECD17E32B305}" srcOrd="0" destOrd="0" presId="urn:microsoft.com/office/officeart/2005/8/layout/hierarchy3"/>
    <dgm:cxn modelId="{92622F20-628D-4106-A537-9337138E2311}" srcId="{022C2E05-BB3B-43C5-9A06-09218CC34510}" destId="{E9031D8F-8EB7-47BE-AAFD-73B98FE1197D}" srcOrd="1" destOrd="0" parTransId="{F9E2301D-8E3C-4E55-AE2A-6AD8A8153E53}" sibTransId="{55D9636B-EC27-4731-99AC-1A5D1145E674}"/>
    <dgm:cxn modelId="{3CCB1A23-ACA8-4BBF-8B9A-2B9D4373AA02}" type="presOf" srcId="{D84D4B82-DB1A-4234-88FE-C383C6FB6C27}" destId="{A0AB611F-FE3C-4237-AF17-878E2CE5F626}" srcOrd="0" destOrd="0" presId="urn:microsoft.com/office/officeart/2005/8/layout/hierarchy3"/>
    <dgm:cxn modelId="{2997F74A-8EEE-4ABD-B37F-FCA6FD231012}" type="presOf" srcId="{E9031D8F-8EB7-47BE-AAFD-73B98FE1197D}" destId="{280B2499-F480-4183-A044-FC10080A3783}" srcOrd="0" destOrd="0" presId="urn:microsoft.com/office/officeart/2005/8/layout/hierarchy3"/>
    <dgm:cxn modelId="{E791869B-FD36-42C5-82F2-C84D2464FDDE}" type="presOf" srcId="{E9031D8F-8EB7-47BE-AAFD-73B98FE1197D}" destId="{5F2EE703-057D-47F0-92F0-E8637FBEECEC}" srcOrd="1" destOrd="0" presId="urn:microsoft.com/office/officeart/2005/8/layout/hierarchy3"/>
    <dgm:cxn modelId="{4D93C39E-76FF-4A02-8966-54F7B42C7351}" type="presOf" srcId="{10823013-3710-4346-83D8-72D617B4010C}" destId="{7B3BF115-177B-4631-8080-5C633157574A}" srcOrd="1" destOrd="0" presId="urn:microsoft.com/office/officeart/2005/8/layout/hierarchy3"/>
    <dgm:cxn modelId="{FFB755CF-E2CD-4E94-99C4-7F32F6DEB24B}" type="presOf" srcId="{022C2E05-BB3B-43C5-9A06-09218CC34510}" destId="{296A8E93-C477-4BE2-BD00-E6414AD6AAB3}" srcOrd="0" destOrd="0" presId="urn:microsoft.com/office/officeart/2005/8/layout/hierarchy3"/>
    <dgm:cxn modelId="{B8308EE7-236D-42B5-8034-6C5EB9B4452B}" type="presOf" srcId="{D84D4B82-DB1A-4234-88FE-C383C6FB6C27}" destId="{A5455A1C-A048-48E5-A1C6-59E574EA9697}" srcOrd="1" destOrd="0" presId="urn:microsoft.com/office/officeart/2005/8/layout/hierarchy3"/>
    <dgm:cxn modelId="{55EA2A59-A7C7-4FDB-9974-2827F562F1ED}" type="presParOf" srcId="{296A8E93-C477-4BE2-BD00-E6414AD6AAB3}" destId="{71E2CAFA-E8F7-4CAD-81D3-6851DCA4BB92}" srcOrd="0" destOrd="0" presId="urn:microsoft.com/office/officeart/2005/8/layout/hierarchy3"/>
    <dgm:cxn modelId="{1E3B9686-CD05-467D-8DC1-CF1C85D9B44B}" type="presParOf" srcId="{71E2CAFA-E8F7-4CAD-81D3-6851DCA4BB92}" destId="{A46F4208-D4E9-4E19-B6F4-372E937534C3}" srcOrd="0" destOrd="0" presId="urn:microsoft.com/office/officeart/2005/8/layout/hierarchy3"/>
    <dgm:cxn modelId="{E00E9DB3-3505-4140-A79A-DAB628620DB0}" type="presParOf" srcId="{A46F4208-D4E9-4E19-B6F4-372E937534C3}" destId="{1C9E4429-446C-4D7D-B1B6-ECD17E32B305}" srcOrd="0" destOrd="0" presId="urn:microsoft.com/office/officeart/2005/8/layout/hierarchy3"/>
    <dgm:cxn modelId="{626D4F11-87D2-41FC-9160-E4A4F712F7CD}" type="presParOf" srcId="{A46F4208-D4E9-4E19-B6F4-372E937534C3}" destId="{7B3BF115-177B-4631-8080-5C633157574A}" srcOrd="1" destOrd="0" presId="urn:microsoft.com/office/officeart/2005/8/layout/hierarchy3"/>
    <dgm:cxn modelId="{76E37761-D54E-40ED-9EF3-A1136E1EFC7C}" type="presParOf" srcId="{71E2CAFA-E8F7-4CAD-81D3-6851DCA4BB92}" destId="{25C39691-127C-476E-9530-B1EA553B5B14}" srcOrd="1" destOrd="0" presId="urn:microsoft.com/office/officeart/2005/8/layout/hierarchy3"/>
    <dgm:cxn modelId="{F2AD6310-5D63-47E3-8255-5F3D4B1DEE90}" type="presParOf" srcId="{296A8E93-C477-4BE2-BD00-E6414AD6AAB3}" destId="{538649F4-4BB7-407F-B1E5-D55EDB7CDABA}" srcOrd="1" destOrd="0" presId="urn:microsoft.com/office/officeart/2005/8/layout/hierarchy3"/>
    <dgm:cxn modelId="{F5CAABB4-E24E-4C4C-A672-CA047D936371}" type="presParOf" srcId="{538649F4-4BB7-407F-B1E5-D55EDB7CDABA}" destId="{B9D17B85-C342-49C6-9EB3-F2E119DF3467}" srcOrd="0" destOrd="0" presId="urn:microsoft.com/office/officeart/2005/8/layout/hierarchy3"/>
    <dgm:cxn modelId="{3E869E6F-EFED-4521-BBA1-0570D0D842A1}" type="presParOf" srcId="{B9D17B85-C342-49C6-9EB3-F2E119DF3467}" destId="{280B2499-F480-4183-A044-FC10080A3783}" srcOrd="0" destOrd="0" presId="urn:microsoft.com/office/officeart/2005/8/layout/hierarchy3"/>
    <dgm:cxn modelId="{69627F1D-D858-4D07-B6B0-9AA0E81DAAB9}" type="presParOf" srcId="{B9D17B85-C342-49C6-9EB3-F2E119DF3467}" destId="{5F2EE703-057D-47F0-92F0-E8637FBEECEC}" srcOrd="1" destOrd="0" presId="urn:microsoft.com/office/officeart/2005/8/layout/hierarchy3"/>
    <dgm:cxn modelId="{DD4452BB-5E57-4E09-A566-45B1BC1090C8}" type="presParOf" srcId="{538649F4-4BB7-407F-B1E5-D55EDB7CDABA}" destId="{DCE785C0-C71D-4CD4-BB56-5CDBFD413174}" srcOrd="1" destOrd="0" presId="urn:microsoft.com/office/officeart/2005/8/layout/hierarchy3"/>
    <dgm:cxn modelId="{174FD947-863F-4888-8B37-E6B5EF2A7C05}" type="presParOf" srcId="{296A8E93-C477-4BE2-BD00-E6414AD6AAB3}" destId="{DAA306B8-DE16-478D-B8FA-27C923F8E9E3}" srcOrd="2" destOrd="0" presId="urn:microsoft.com/office/officeart/2005/8/layout/hierarchy3"/>
    <dgm:cxn modelId="{57806B51-9BAD-434A-A20E-799D611526E9}" type="presParOf" srcId="{DAA306B8-DE16-478D-B8FA-27C923F8E9E3}" destId="{F0D84C75-20B7-4484-B396-A43627B8767F}" srcOrd="0" destOrd="0" presId="urn:microsoft.com/office/officeart/2005/8/layout/hierarchy3"/>
    <dgm:cxn modelId="{157B26C0-F3E7-4836-B654-8D2920B0C450}" type="presParOf" srcId="{F0D84C75-20B7-4484-B396-A43627B8767F}" destId="{A0AB611F-FE3C-4237-AF17-878E2CE5F626}" srcOrd="0" destOrd="0" presId="urn:microsoft.com/office/officeart/2005/8/layout/hierarchy3"/>
    <dgm:cxn modelId="{534C3E97-93DA-4680-B137-DE0090FB3C9B}" type="presParOf" srcId="{F0D84C75-20B7-4484-B396-A43627B8767F}" destId="{A5455A1C-A048-48E5-A1C6-59E574EA9697}" srcOrd="1" destOrd="0" presId="urn:microsoft.com/office/officeart/2005/8/layout/hierarchy3"/>
    <dgm:cxn modelId="{5F2B2A2C-5215-4CEA-9168-7F4CD4FE1BC0}" type="presParOf" srcId="{DAA306B8-DE16-478D-B8FA-27C923F8E9E3}" destId="{CE985FD4-21BC-4329-B7D1-9E910BF15D1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89CEF95-DC46-4AFB-ACB2-6DF10FB0CBC1}" type="doc">
      <dgm:prSet loTypeId="urn:microsoft.com/office/officeart/2005/8/layout/matrix2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5D174C8-14EC-41DE-8821-DF8B0123AA43}">
      <dgm:prSet/>
      <dgm:spPr/>
      <dgm:t>
        <a:bodyPr/>
        <a:lstStyle/>
        <a:p>
          <a:r>
            <a:rPr lang="en-GB" dirty="0"/>
            <a:t> Let’s make a plan of our dissertation</a:t>
          </a:r>
          <a:endParaRPr lang="en-US" dirty="0"/>
        </a:p>
      </dgm:t>
    </dgm:pt>
    <dgm:pt modelId="{86EC533C-F449-415F-849A-E2685A191336}" type="parTrans" cxnId="{56F4CA49-0AA6-4271-91A5-AB529CAF398A}">
      <dgm:prSet/>
      <dgm:spPr/>
      <dgm:t>
        <a:bodyPr/>
        <a:lstStyle/>
        <a:p>
          <a:endParaRPr lang="en-US"/>
        </a:p>
      </dgm:t>
    </dgm:pt>
    <dgm:pt modelId="{AEE8F7C7-683F-47A8-BAB3-6B320DA8DAC9}" type="sibTrans" cxnId="{56F4CA49-0AA6-4271-91A5-AB529CAF398A}">
      <dgm:prSet/>
      <dgm:spPr/>
      <dgm:t>
        <a:bodyPr/>
        <a:lstStyle/>
        <a:p>
          <a:endParaRPr lang="en-US"/>
        </a:p>
      </dgm:t>
    </dgm:pt>
    <dgm:pt modelId="{D27F3217-6D06-4126-93B3-584390B3746A}">
      <dgm:prSet/>
      <dgm:spPr/>
      <dgm:t>
        <a:bodyPr/>
        <a:lstStyle/>
        <a:p>
          <a:r>
            <a:rPr lang="en-GB" dirty="0"/>
            <a:t> Where might we start?</a:t>
          </a:r>
          <a:endParaRPr lang="en-US" dirty="0"/>
        </a:p>
      </dgm:t>
    </dgm:pt>
    <dgm:pt modelId="{79AD285F-E417-4123-A2D8-C77C0372F7F0}" type="parTrans" cxnId="{C43A9FD0-8241-423F-9E76-690D93830CF3}">
      <dgm:prSet/>
      <dgm:spPr/>
      <dgm:t>
        <a:bodyPr/>
        <a:lstStyle/>
        <a:p>
          <a:endParaRPr lang="en-US"/>
        </a:p>
      </dgm:t>
    </dgm:pt>
    <dgm:pt modelId="{D1ED070D-BCDB-4FB6-86D3-4D818F28A4DB}" type="sibTrans" cxnId="{C43A9FD0-8241-423F-9E76-690D93830CF3}">
      <dgm:prSet/>
      <dgm:spPr/>
      <dgm:t>
        <a:bodyPr/>
        <a:lstStyle/>
        <a:p>
          <a:endParaRPr lang="en-US"/>
        </a:p>
      </dgm:t>
    </dgm:pt>
    <dgm:pt modelId="{E3B4740A-25F4-4DC1-AAEF-E1CA817B4348}">
      <dgm:prSet/>
      <dgm:spPr/>
      <dgm:t>
        <a:bodyPr/>
        <a:lstStyle/>
        <a:p>
          <a:r>
            <a:rPr lang="en-GB" dirty="0"/>
            <a:t>Free writing</a:t>
          </a:r>
        </a:p>
      </dgm:t>
    </dgm:pt>
    <dgm:pt modelId="{A31D574C-9B0F-4359-AC48-AC4753CC5C29}" type="parTrans" cxnId="{96A6330F-CCC0-484E-8302-06A0C8F3916C}">
      <dgm:prSet/>
      <dgm:spPr/>
      <dgm:t>
        <a:bodyPr/>
        <a:lstStyle/>
        <a:p>
          <a:endParaRPr lang="en-GB"/>
        </a:p>
      </dgm:t>
    </dgm:pt>
    <dgm:pt modelId="{69B2A277-1CA6-4904-8CCD-E0A6B878F2EF}" type="sibTrans" cxnId="{96A6330F-CCC0-484E-8302-06A0C8F3916C}">
      <dgm:prSet/>
      <dgm:spPr/>
      <dgm:t>
        <a:bodyPr/>
        <a:lstStyle/>
        <a:p>
          <a:endParaRPr lang="en-GB"/>
        </a:p>
      </dgm:t>
    </dgm:pt>
    <dgm:pt modelId="{9E72B566-8C42-4C34-8A09-DAB5777C8AD1}">
      <dgm:prSet/>
      <dgm:spPr/>
      <dgm:t>
        <a:bodyPr/>
        <a:lstStyle/>
        <a:p>
          <a:r>
            <a:rPr lang="en-GB" dirty="0"/>
            <a:t>Supervision</a:t>
          </a:r>
        </a:p>
      </dgm:t>
    </dgm:pt>
    <dgm:pt modelId="{5E6DCA80-B01F-4B77-8A99-3450C5FA66CF}" type="parTrans" cxnId="{7372B87C-3FC2-4847-844F-37226C7BCAC4}">
      <dgm:prSet/>
      <dgm:spPr/>
      <dgm:t>
        <a:bodyPr/>
        <a:lstStyle/>
        <a:p>
          <a:endParaRPr lang="en-GB"/>
        </a:p>
      </dgm:t>
    </dgm:pt>
    <dgm:pt modelId="{FDAAE276-FDE2-4469-88B4-6E6C2499E72F}" type="sibTrans" cxnId="{7372B87C-3FC2-4847-844F-37226C7BCAC4}">
      <dgm:prSet/>
      <dgm:spPr/>
      <dgm:t>
        <a:bodyPr/>
        <a:lstStyle/>
        <a:p>
          <a:endParaRPr lang="en-GB"/>
        </a:p>
      </dgm:t>
    </dgm:pt>
    <dgm:pt modelId="{629C2022-9A61-42E1-B356-711D5B951E3D}" type="pres">
      <dgm:prSet presAssocID="{489CEF95-DC46-4AFB-ACB2-6DF10FB0CBC1}" presName="matrix" presStyleCnt="0">
        <dgm:presLayoutVars>
          <dgm:chMax val="1"/>
          <dgm:dir/>
          <dgm:resizeHandles val="exact"/>
        </dgm:presLayoutVars>
      </dgm:prSet>
      <dgm:spPr/>
    </dgm:pt>
    <dgm:pt modelId="{2C5E2159-3E6A-4133-B217-8C49211CE1F2}" type="pres">
      <dgm:prSet presAssocID="{489CEF95-DC46-4AFB-ACB2-6DF10FB0CBC1}" presName="axisShape" presStyleLbl="bgShp" presStyleIdx="0" presStyleCnt="1"/>
      <dgm:spPr/>
    </dgm:pt>
    <dgm:pt modelId="{6D2F7950-6B8F-4BB2-A65E-9953341034F6}" type="pres">
      <dgm:prSet presAssocID="{489CEF95-DC46-4AFB-ACB2-6DF10FB0CBC1}" presName="rect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E51E4719-EE3B-4D41-A231-25A16819C6D6}" type="pres">
      <dgm:prSet presAssocID="{489CEF95-DC46-4AFB-ACB2-6DF10FB0CBC1}" presName="rect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15B97168-F2CD-49D8-81C2-4E1E06A1B9AC}" type="pres">
      <dgm:prSet presAssocID="{489CEF95-DC46-4AFB-ACB2-6DF10FB0CBC1}" presName="rect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EB399B5F-34ED-42BC-8F10-1E36EAFFD3F4}" type="pres">
      <dgm:prSet presAssocID="{489CEF95-DC46-4AFB-ACB2-6DF10FB0CBC1}" presName="rect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96A6330F-CCC0-484E-8302-06A0C8F3916C}" srcId="{489CEF95-DC46-4AFB-ACB2-6DF10FB0CBC1}" destId="{E3B4740A-25F4-4DC1-AAEF-E1CA817B4348}" srcOrd="2" destOrd="0" parTransId="{A31D574C-9B0F-4359-AC48-AC4753CC5C29}" sibTransId="{69B2A277-1CA6-4904-8CCD-E0A6B878F2EF}"/>
    <dgm:cxn modelId="{AFE5AE12-7A16-4C8C-AEC3-179957AF2B97}" type="presOf" srcId="{9E72B566-8C42-4C34-8A09-DAB5777C8AD1}" destId="{EB399B5F-34ED-42BC-8F10-1E36EAFFD3F4}" srcOrd="0" destOrd="0" presId="urn:microsoft.com/office/officeart/2005/8/layout/matrix2"/>
    <dgm:cxn modelId="{56F4CA49-0AA6-4271-91A5-AB529CAF398A}" srcId="{489CEF95-DC46-4AFB-ACB2-6DF10FB0CBC1}" destId="{85D174C8-14EC-41DE-8821-DF8B0123AA43}" srcOrd="0" destOrd="0" parTransId="{86EC533C-F449-415F-849A-E2685A191336}" sibTransId="{AEE8F7C7-683F-47A8-BAB3-6B320DA8DAC9}"/>
    <dgm:cxn modelId="{4A23D36A-0D89-4C8A-89D2-5FDAC492BE0E}" type="presOf" srcId="{489CEF95-DC46-4AFB-ACB2-6DF10FB0CBC1}" destId="{629C2022-9A61-42E1-B356-711D5B951E3D}" srcOrd="0" destOrd="0" presId="urn:microsoft.com/office/officeart/2005/8/layout/matrix2"/>
    <dgm:cxn modelId="{7372B87C-3FC2-4847-844F-37226C7BCAC4}" srcId="{489CEF95-DC46-4AFB-ACB2-6DF10FB0CBC1}" destId="{9E72B566-8C42-4C34-8A09-DAB5777C8AD1}" srcOrd="3" destOrd="0" parTransId="{5E6DCA80-B01F-4B77-8A99-3450C5FA66CF}" sibTransId="{FDAAE276-FDE2-4469-88B4-6E6C2499E72F}"/>
    <dgm:cxn modelId="{4359DDAD-214A-4958-AE1B-1C40DB644B7F}" type="presOf" srcId="{E3B4740A-25F4-4DC1-AAEF-E1CA817B4348}" destId="{15B97168-F2CD-49D8-81C2-4E1E06A1B9AC}" srcOrd="0" destOrd="0" presId="urn:microsoft.com/office/officeart/2005/8/layout/matrix2"/>
    <dgm:cxn modelId="{C43A9FD0-8241-423F-9E76-690D93830CF3}" srcId="{489CEF95-DC46-4AFB-ACB2-6DF10FB0CBC1}" destId="{D27F3217-6D06-4126-93B3-584390B3746A}" srcOrd="1" destOrd="0" parTransId="{79AD285F-E417-4123-A2D8-C77C0372F7F0}" sibTransId="{D1ED070D-BCDB-4FB6-86D3-4D818F28A4DB}"/>
    <dgm:cxn modelId="{93A0A5E4-0B4E-4BE5-BF52-8BABF5E7027A}" type="presOf" srcId="{85D174C8-14EC-41DE-8821-DF8B0123AA43}" destId="{6D2F7950-6B8F-4BB2-A65E-9953341034F6}" srcOrd="0" destOrd="0" presId="urn:microsoft.com/office/officeart/2005/8/layout/matrix2"/>
    <dgm:cxn modelId="{263A05E5-D207-44FF-BB00-443D712C410F}" type="presOf" srcId="{D27F3217-6D06-4126-93B3-584390B3746A}" destId="{E51E4719-EE3B-4D41-A231-25A16819C6D6}" srcOrd="0" destOrd="0" presId="urn:microsoft.com/office/officeart/2005/8/layout/matrix2"/>
    <dgm:cxn modelId="{CD77BD69-1F7C-43AA-A09F-D1417F8FE122}" type="presParOf" srcId="{629C2022-9A61-42E1-B356-711D5B951E3D}" destId="{2C5E2159-3E6A-4133-B217-8C49211CE1F2}" srcOrd="0" destOrd="0" presId="urn:microsoft.com/office/officeart/2005/8/layout/matrix2"/>
    <dgm:cxn modelId="{F6F2DFF9-092A-471D-A59D-04497C98E0D9}" type="presParOf" srcId="{629C2022-9A61-42E1-B356-711D5B951E3D}" destId="{6D2F7950-6B8F-4BB2-A65E-9953341034F6}" srcOrd="1" destOrd="0" presId="urn:microsoft.com/office/officeart/2005/8/layout/matrix2"/>
    <dgm:cxn modelId="{930AF005-2961-4828-99B6-3A4CEF11F1A0}" type="presParOf" srcId="{629C2022-9A61-42E1-B356-711D5B951E3D}" destId="{E51E4719-EE3B-4D41-A231-25A16819C6D6}" srcOrd="2" destOrd="0" presId="urn:microsoft.com/office/officeart/2005/8/layout/matrix2"/>
    <dgm:cxn modelId="{B0E4AC80-8163-4207-B9AB-9A16496BA902}" type="presParOf" srcId="{629C2022-9A61-42E1-B356-711D5B951E3D}" destId="{15B97168-F2CD-49D8-81C2-4E1E06A1B9AC}" srcOrd="3" destOrd="0" presId="urn:microsoft.com/office/officeart/2005/8/layout/matrix2"/>
    <dgm:cxn modelId="{032FEC95-4F16-4CEB-8E24-AE5B8800C64F}" type="presParOf" srcId="{629C2022-9A61-42E1-B356-711D5B951E3D}" destId="{EB399B5F-34ED-42BC-8F10-1E36EAFFD3F4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9675DA2-85F5-4339-875C-25B49E091CA5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10AF9F3-D8B2-4CA3-852E-400BB3B9434A}">
      <dgm:prSet/>
      <dgm:spPr/>
      <dgm:t>
        <a:bodyPr/>
        <a:lstStyle/>
        <a:p>
          <a:r>
            <a:rPr lang="en-US" dirty="0"/>
            <a:t>Writing your Introduction</a:t>
          </a:r>
        </a:p>
      </dgm:t>
    </dgm:pt>
    <dgm:pt modelId="{774FCDF8-1D0D-43B1-A38E-36B8904BE0CB}" type="parTrans" cxnId="{C0984F53-9123-46F2-B15F-C8B912A1E389}">
      <dgm:prSet/>
      <dgm:spPr/>
      <dgm:t>
        <a:bodyPr/>
        <a:lstStyle/>
        <a:p>
          <a:endParaRPr lang="en-US"/>
        </a:p>
      </dgm:t>
    </dgm:pt>
    <dgm:pt modelId="{5F33775F-4CE6-413E-B2E6-643A744E91FF}" type="sibTrans" cxnId="{C0984F53-9123-46F2-B15F-C8B912A1E389}">
      <dgm:prSet/>
      <dgm:spPr/>
      <dgm:t>
        <a:bodyPr/>
        <a:lstStyle/>
        <a:p>
          <a:endParaRPr lang="en-US"/>
        </a:p>
      </dgm:t>
    </dgm:pt>
    <dgm:pt modelId="{4C728079-4416-494B-BF56-372556417DFD}">
      <dgm:prSet/>
      <dgm:spPr/>
      <dgm:t>
        <a:bodyPr/>
        <a:lstStyle/>
        <a:p>
          <a:r>
            <a:rPr lang="en-GB" dirty="0"/>
            <a:t> Applying for ethical approval</a:t>
          </a:r>
          <a:endParaRPr lang="en-US" dirty="0"/>
        </a:p>
      </dgm:t>
    </dgm:pt>
    <dgm:pt modelId="{1C85B762-D6F6-450A-9873-00E74620337C}" type="parTrans" cxnId="{9B58FA50-F7B4-43E9-9809-9C7ABC3B0E86}">
      <dgm:prSet/>
      <dgm:spPr/>
      <dgm:t>
        <a:bodyPr/>
        <a:lstStyle/>
        <a:p>
          <a:endParaRPr lang="en-US"/>
        </a:p>
      </dgm:t>
    </dgm:pt>
    <dgm:pt modelId="{70711124-5275-4F3D-ABF9-9CBA20294272}" type="sibTrans" cxnId="{9B58FA50-F7B4-43E9-9809-9C7ABC3B0E86}">
      <dgm:prSet/>
      <dgm:spPr/>
      <dgm:t>
        <a:bodyPr/>
        <a:lstStyle/>
        <a:p>
          <a:endParaRPr lang="en-US"/>
        </a:p>
      </dgm:t>
    </dgm:pt>
    <dgm:pt modelId="{990C3771-183E-47D7-9E22-D09E4B34CBFF}">
      <dgm:prSet/>
      <dgm:spPr/>
      <dgm:t>
        <a:bodyPr/>
        <a:lstStyle/>
        <a:p>
          <a:r>
            <a:rPr lang="en-GB" dirty="0"/>
            <a:t>Using Supervision Wisely</a:t>
          </a:r>
        </a:p>
      </dgm:t>
    </dgm:pt>
    <dgm:pt modelId="{7CB17259-E9AC-4BB3-84C5-C08409850F4B}" type="parTrans" cxnId="{F8E6E4E8-52EB-46C0-90C6-500E9DB3D42B}">
      <dgm:prSet/>
      <dgm:spPr/>
      <dgm:t>
        <a:bodyPr/>
        <a:lstStyle/>
        <a:p>
          <a:endParaRPr lang="en-GB"/>
        </a:p>
      </dgm:t>
    </dgm:pt>
    <dgm:pt modelId="{63900E49-0E50-421E-BE28-EF9AAA087895}" type="sibTrans" cxnId="{F8E6E4E8-52EB-46C0-90C6-500E9DB3D42B}">
      <dgm:prSet/>
      <dgm:spPr/>
      <dgm:t>
        <a:bodyPr/>
        <a:lstStyle/>
        <a:p>
          <a:endParaRPr lang="en-GB"/>
        </a:p>
      </dgm:t>
    </dgm:pt>
    <dgm:pt modelId="{714959C2-620A-410E-854D-3750745A9F50}" type="pres">
      <dgm:prSet presAssocID="{09675DA2-85F5-4339-875C-25B49E091CA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AB6E134-9808-49DE-83D8-DC98DB0FDB07}" type="pres">
      <dgm:prSet presAssocID="{B10AF9F3-D8B2-4CA3-852E-400BB3B9434A}" presName="hierRoot1" presStyleCnt="0"/>
      <dgm:spPr/>
    </dgm:pt>
    <dgm:pt modelId="{E378C2CF-919C-496F-9C76-2EE9BC07273B}" type="pres">
      <dgm:prSet presAssocID="{B10AF9F3-D8B2-4CA3-852E-400BB3B9434A}" presName="composite" presStyleCnt="0"/>
      <dgm:spPr/>
    </dgm:pt>
    <dgm:pt modelId="{0E387860-1400-49A3-A515-078403B59EEF}" type="pres">
      <dgm:prSet presAssocID="{B10AF9F3-D8B2-4CA3-852E-400BB3B9434A}" presName="background" presStyleLbl="node0" presStyleIdx="0" presStyleCnt="3"/>
      <dgm:spPr/>
    </dgm:pt>
    <dgm:pt modelId="{1BE70F4E-4DF6-4C0E-93BC-46BD862A59F4}" type="pres">
      <dgm:prSet presAssocID="{B10AF9F3-D8B2-4CA3-852E-400BB3B9434A}" presName="text" presStyleLbl="fgAcc0" presStyleIdx="0" presStyleCnt="3">
        <dgm:presLayoutVars>
          <dgm:chPref val="3"/>
        </dgm:presLayoutVars>
      </dgm:prSet>
      <dgm:spPr/>
    </dgm:pt>
    <dgm:pt modelId="{91DB7242-EB88-4F6C-A8F8-71AAC456A3B7}" type="pres">
      <dgm:prSet presAssocID="{B10AF9F3-D8B2-4CA3-852E-400BB3B9434A}" presName="hierChild2" presStyleCnt="0"/>
      <dgm:spPr/>
    </dgm:pt>
    <dgm:pt modelId="{47011AFB-7ADF-4156-9760-87F46A13C89C}" type="pres">
      <dgm:prSet presAssocID="{4C728079-4416-494B-BF56-372556417DFD}" presName="hierRoot1" presStyleCnt="0"/>
      <dgm:spPr/>
    </dgm:pt>
    <dgm:pt modelId="{3F53B6A9-B05D-462D-B0BF-3D003A0296E6}" type="pres">
      <dgm:prSet presAssocID="{4C728079-4416-494B-BF56-372556417DFD}" presName="composite" presStyleCnt="0"/>
      <dgm:spPr/>
    </dgm:pt>
    <dgm:pt modelId="{0955EF95-7D9A-41CE-8375-07BFFD1A1ADE}" type="pres">
      <dgm:prSet presAssocID="{4C728079-4416-494B-BF56-372556417DFD}" presName="background" presStyleLbl="node0" presStyleIdx="1" presStyleCnt="3"/>
      <dgm:spPr/>
    </dgm:pt>
    <dgm:pt modelId="{6B32DE40-17A5-4168-BEC8-F9ACB2C324FA}" type="pres">
      <dgm:prSet presAssocID="{4C728079-4416-494B-BF56-372556417DFD}" presName="text" presStyleLbl="fgAcc0" presStyleIdx="1" presStyleCnt="3">
        <dgm:presLayoutVars>
          <dgm:chPref val="3"/>
        </dgm:presLayoutVars>
      </dgm:prSet>
      <dgm:spPr/>
    </dgm:pt>
    <dgm:pt modelId="{06681333-CC4E-4E2C-A4D5-5D81B206D03B}" type="pres">
      <dgm:prSet presAssocID="{4C728079-4416-494B-BF56-372556417DFD}" presName="hierChild2" presStyleCnt="0"/>
      <dgm:spPr/>
    </dgm:pt>
    <dgm:pt modelId="{4D994022-584F-4479-BA6D-AF4A8F9A7F9E}" type="pres">
      <dgm:prSet presAssocID="{990C3771-183E-47D7-9E22-D09E4B34CBFF}" presName="hierRoot1" presStyleCnt="0"/>
      <dgm:spPr/>
    </dgm:pt>
    <dgm:pt modelId="{815F870D-6126-4DFB-ADDF-6FDCFA9E35BB}" type="pres">
      <dgm:prSet presAssocID="{990C3771-183E-47D7-9E22-D09E4B34CBFF}" presName="composite" presStyleCnt="0"/>
      <dgm:spPr/>
    </dgm:pt>
    <dgm:pt modelId="{CB6EF5FB-186E-4747-9AA4-33DC24B6660A}" type="pres">
      <dgm:prSet presAssocID="{990C3771-183E-47D7-9E22-D09E4B34CBFF}" presName="background" presStyleLbl="node0" presStyleIdx="2" presStyleCnt="3"/>
      <dgm:spPr/>
    </dgm:pt>
    <dgm:pt modelId="{56D1F7BA-8F50-44AB-BB48-57916541E83E}" type="pres">
      <dgm:prSet presAssocID="{990C3771-183E-47D7-9E22-D09E4B34CBFF}" presName="text" presStyleLbl="fgAcc0" presStyleIdx="2" presStyleCnt="3">
        <dgm:presLayoutVars>
          <dgm:chPref val="3"/>
        </dgm:presLayoutVars>
      </dgm:prSet>
      <dgm:spPr/>
    </dgm:pt>
    <dgm:pt modelId="{850C1370-574F-4913-9985-7E21CB114FCE}" type="pres">
      <dgm:prSet presAssocID="{990C3771-183E-47D7-9E22-D09E4B34CBFF}" presName="hierChild2" presStyleCnt="0"/>
      <dgm:spPr/>
    </dgm:pt>
  </dgm:ptLst>
  <dgm:cxnLst>
    <dgm:cxn modelId="{B53C4E38-589E-4F11-91F0-7D9FB721FEEC}" type="presOf" srcId="{4C728079-4416-494B-BF56-372556417DFD}" destId="{6B32DE40-17A5-4168-BEC8-F9ACB2C324FA}" srcOrd="0" destOrd="0" presId="urn:microsoft.com/office/officeart/2005/8/layout/hierarchy1"/>
    <dgm:cxn modelId="{4A37D55C-354F-44B2-89DB-A6011B14703F}" type="presOf" srcId="{990C3771-183E-47D7-9E22-D09E4B34CBFF}" destId="{56D1F7BA-8F50-44AB-BB48-57916541E83E}" srcOrd="0" destOrd="0" presId="urn:microsoft.com/office/officeart/2005/8/layout/hierarchy1"/>
    <dgm:cxn modelId="{3B5D3C6D-77CB-4E63-91E6-500D5FE28210}" type="presOf" srcId="{B10AF9F3-D8B2-4CA3-852E-400BB3B9434A}" destId="{1BE70F4E-4DF6-4C0E-93BC-46BD862A59F4}" srcOrd="0" destOrd="0" presId="urn:microsoft.com/office/officeart/2005/8/layout/hierarchy1"/>
    <dgm:cxn modelId="{9B58FA50-F7B4-43E9-9809-9C7ABC3B0E86}" srcId="{09675DA2-85F5-4339-875C-25B49E091CA5}" destId="{4C728079-4416-494B-BF56-372556417DFD}" srcOrd="1" destOrd="0" parTransId="{1C85B762-D6F6-450A-9873-00E74620337C}" sibTransId="{70711124-5275-4F3D-ABF9-9CBA20294272}"/>
    <dgm:cxn modelId="{C0984F53-9123-46F2-B15F-C8B912A1E389}" srcId="{09675DA2-85F5-4339-875C-25B49E091CA5}" destId="{B10AF9F3-D8B2-4CA3-852E-400BB3B9434A}" srcOrd="0" destOrd="0" parTransId="{774FCDF8-1D0D-43B1-A38E-36B8904BE0CB}" sibTransId="{5F33775F-4CE6-413E-B2E6-643A744E91FF}"/>
    <dgm:cxn modelId="{FA001381-38EF-48C2-88EB-6FA865A41019}" type="presOf" srcId="{09675DA2-85F5-4339-875C-25B49E091CA5}" destId="{714959C2-620A-410E-854D-3750745A9F50}" srcOrd="0" destOrd="0" presId="urn:microsoft.com/office/officeart/2005/8/layout/hierarchy1"/>
    <dgm:cxn modelId="{F8E6E4E8-52EB-46C0-90C6-500E9DB3D42B}" srcId="{09675DA2-85F5-4339-875C-25B49E091CA5}" destId="{990C3771-183E-47D7-9E22-D09E4B34CBFF}" srcOrd="2" destOrd="0" parTransId="{7CB17259-E9AC-4BB3-84C5-C08409850F4B}" sibTransId="{63900E49-0E50-421E-BE28-EF9AAA087895}"/>
    <dgm:cxn modelId="{72E0238E-ABF7-4126-87DE-11E89D587FE1}" type="presParOf" srcId="{714959C2-620A-410E-854D-3750745A9F50}" destId="{5AB6E134-9808-49DE-83D8-DC98DB0FDB07}" srcOrd="0" destOrd="0" presId="urn:microsoft.com/office/officeart/2005/8/layout/hierarchy1"/>
    <dgm:cxn modelId="{10A2C13E-B395-4D68-89C9-80EC2FBA0760}" type="presParOf" srcId="{5AB6E134-9808-49DE-83D8-DC98DB0FDB07}" destId="{E378C2CF-919C-496F-9C76-2EE9BC07273B}" srcOrd="0" destOrd="0" presId="urn:microsoft.com/office/officeart/2005/8/layout/hierarchy1"/>
    <dgm:cxn modelId="{26FC3267-1063-492E-BD07-ADEDAF7C48E0}" type="presParOf" srcId="{E378C2CF-919C-496F-9C76-2EE9BC07273B}" destId="{0E387860-1400-49A3-A515-078403B59EEF}" srcOrd="0" destOrd="0" presId="urn:microsoft.com/office/officeart/2005/8/layout/hierarchy1"/>
    <dgm:cxn modelId="{CC67CF02-A351-4E0F-8D6F-58E4018801C9}" type="presParOf" srcId="{E378C2CF-919C-496F-9C76-2EE9BC07273B}" destId="{1BE70F4E-4DF6-4C0E-93BC-46BD862A59F4}" srcOrd="1" destOrd="0" presId="urn:microsoft.com/office/officeart/2005/8/layout/hierarchy1"/>
    <dgm:cxn modelId="{AE1995F0-A194-4A72-9C19-00E17CEF1005}" type="presParOf" srcId="{5AB6E134-9808-49DE-83D8-DC98DB0FDB07}" destId="{91DB7242-EB88-4F6C-A8F8-71AAC456A3B7}" srcOrd="1" destOrd="0" presId="urn:microsoft.com/office/officeart/2005/8/layout/hierarchy1"/>
    <dgm:cxn modelId="{B6218884-8250-4CE9-B255-C003FA290873}" type="presParOf" srcId="{714959C2-620A-410E-854D-3750745A9F50}" destId="{47011AFB-7ADF-4156-9760-87F46A13C89C}" srcOrd="1" destOrd="0" presId="urn:microsoft.com/office/officeart/2005/8/layout/hierarchy1"/>
    <dgm:cxn modelId="{7F16792D-D414-418F-B00A-10DFF734633E}" type="presParOf" srcId="{47011AFB-7ADF-4156-9760-87F46A13C89C}" destId="{3F53B6A9-B05D-462D-B0BF-3D003A0296E6}" srcOrd="0" destOrd="0" presId="urn:microsoft.com/office/officeart/2005/8/layout/hierarchy1"/>
    <dgm:cxn modelId="{E1121EE5-D3D9-43D0-ACB0-C95D08E48690}" type="presParOf" srcId="{3F53B6A9-B05D-462D-B0BF-3D003A0296E6}" destId="{0955EF95-7D9A-41CE-8375-07BFFD1A1ADE}" srcOrd="0" destOrd="0" presId="urn:microsoft.com/office/officeart/2005/8/layout/hierarchy1"/>
    <dgm:cxn modelId="{04DCB60D-CA08-4E45-B453-4299118EA1A9}" type="presParOf" srcId="{3F53B6A9-B05D-462D-B0BF-3D003A0296E6}" destId="{6B32DE40-17A5-4168-BEC8-F9ACB2C324FA}" srcOrd="1" destOrd="0" presId="urn:microsoft.com/office/officeart/2005/8/layout/hierarchy1"/>
    <dgm:cxn modelId="{E41F03CC-DF52-4AAA-8F7D-281EF8735D3C}" type="presParOf" srcId="{47011AFB-7ADF-4156-9760-87F46A13C89C}" destId="{06681333-CC4E-4E2C-A4D5-5D81B206D03B}" srcOrd="1" destOrd="0" presId="urn:microsoft.com/office/officeart/2005/8/layout/hierarchy1"/>
    <dgm:cxn modelId="{4BE2C9B5-6B89-4A22-8F84-692FAC919401}" type="presParOf" srcId="{714959C2-620A-410E-854D-3750745A9F50}" destId="{4D994022-584F-4479-BA6D-AF4A8F9A7F9E}" srcOrd="2" destOrd="0" presId="urn:microsoft.com/office/officeart/2005/8/layout/hierarchy1"/>
    <dgm:cxn modelId="{54A7FAC9-10A7-4830-ABAF-F711BE72E54B}" type="presParOf" srcId="{4D994022-584F-4479-BA6D-AF4A8F9A7F9E}" destId="{815F870D-6126-4DFB-ADDF-6FDCFA9E35BB}" srcOrd="0" destOrd="0" presId="urn:microsoft.com/office/officeart/2005/8/layout/hierarchy1"/>
    <dgm:cxn modelId="{ECBAF9C8-1DC2-4E7F-99AE-7BBD4F3A4171}" type="presParOf" srcId="{815F870D-6126-4DFB-ADDF-6FDCFA9E35BB}" destId="{CB6EF5FB-186E-4747-9AA4-33DC24B6660A}" srcOrd="0" destOrd="0" presId="urn:microsoft.com/office/officeart/2005/8/layout/hierarchy1"/>
    <dgm:cxn modelId="{46BB911D-F57F-4192-B54C-65483439E43C}" type="presParOf" srcId="{815F870D-6126-4DFB-ADDF-6FDCFA9E35BB}" destId="{56D1F7BA-8F50-44AB-BB48-57916541E83E}" srcOrd="1" destOrd="0" presId="urn:microsoft.com/office/officeart/2005/8/layout/hierarchy1"/>
    <dgm:cxn modelId="{00700BB4-254D-4F14-86FF-0DC11CF935A1}" type="presParOf" srcId="{4D994022-584F-4479-BA6D-AF4A8F9A7F9E}" destId="{850C1370-574F-4913-9985-7E21CB114FC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9675DA2-85F5-4339-875C-25B49E091CA5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10AF9F3-D8B2-4CA3-852E-400BB3B9434A}">
      <dgm:prSet/>
      <dgm:spPr/>
      <dgm:t>
        <a:bodyPr/>
        <a:lstStyle/>
        <a:p>
          <a:r>
            <a:rPr lang="en-US" dirty="0"/>
            <a:t>Writing your Introduction</a:t>
          </a:r>
        </a:p>
      </dgm:t>
    </dgm:pt>
    <dgm:pt modelId="{774FCDF8-1D0D-43B1-A38E-36B8904BE0CB}" type="parTrans" cxnId="{C0984F53-9123-46F2-B15F-C8B912A1E389}">
      <dgm:prSet/>
      <dgm:spPr/>
      <dgm:t>
        <a:bodyPr/>
        <a:lstStyle/>
        <a:p>
          <a:endParaRPr lang="en-US"/>
        </a:p>
      </dgm:t>
    </dgm:pt>
    <dgm:pt modelId="{5F33775F-4CE6-413E-B2E6-643A744E91FF}" type="sibTrans" cxnId="{C0984F53-9123-46F2-B15F-C8B912A1E389}">
      <dgm:prSet/>
      <dgm:spPr/>
      <dgm:t>
        <a:bodyPr/>
        <a:lstStyle/>
        <a:p>
          <a:endParaRPr lang="en-US"/>
        </a:p>
      </dgm:t>
    </dgm:pt>
    <dgm:pt modelId="{4C728079-4416-494B-BF56-372556417DFD}">
      <dgm:prSet/>
      <dgm:spPr/>
      <dgm:t>
        <a:bodyPr/>
        <a:lstStyle/>
        <a:p>
          <a:r>
            <a:rPr lang="en-GB" dirty="0"/>
            <a:t> Applying for ethical approval</a:t>
          </a:r>
          <a:endParaRPr lang="en-US" dirty="0"/>
        </a:p>
      </dgm:t>
    </dgm:pt>
    <dgm:pt modelId="{1C85B762-D6F6-450A-9873-00E74620337C}" type="parTrans" cxnId="{9B58FA50-F7B4-43E9-9809-9C7ABC3B0E86}">
      <dgm:prSet/>
      <dgm:spPr/>
      <dgm:t>
        <a:bodyPr/>
        <a:lstStyle/>
        <a:p>
          <a:endParaRPr lang="en-US"/>
        </a:p>
      </dgm:t>
    </dgm:pt>
    <dgm:pt modelId="{70711124-5275-4F3D-ABF9-9CBA20294272}" type="sibTrans" cxnId="{9B58FA50-F7B4-43E9-9809-9C7ABC3B0E86}">
      <dgm:prSet/>
      <dgm:spPr/>
      <dgm:t>
        <a:bodyPr/>
        <a:lstStyle/>
        <a:p>
          <a:endParaRPr lang="en-US"/>
        </a:p>
      </dgm:t>
    </dgm:pt>
    <dgm:pt modelId="{EB69D48C-1186-43CC-9186-8B6C851A5FD3}">
      <dgm:prSet/>
      <dgm:spPr/>
      <dgm:t>
        <a:bodyPr/>
        <a:lstStyle/>
        <a:p>
          <a:r>
            <a:rPr lang="en-GB" dirty="0"/>
            <a:t>Using Supervision Wisely</a:t>
          </a:r>
        </a:p>
      </dgm:t>
    </dgm:pt>
    <dgm:pt modelId="{BE7447C4-6110-4C3C-8A93-39B96B604BCE}" type="parTrans" cxnId="{A2D1623B-BBA1-49DC-AF31-DAAD7D342478}">
      <dgm:prSet/>
      <dgm:spPr/>
      <dgm:t>
        <a:bodyPr/>
        <a:lstStyle/>
        <a:p>
          <a:endParaRPr lang="en-GB"/>
        </a:p>
      </dgm:t>
    </dgm:pt>
    <dgm:pt modelId="{4579E56D-B763-4054-9FE1-958CF1D4ADB7}" type="sibTrans" cxnId="{A2D1623B-BBA1-49DC-AF31-DAAD7D342478}">
      <dgm:prSet/>
      <dgm:spPr/>
      <dgm:t>
        <a:bodyPr/>
        <a:lstStyle/>
        <a:p>
          <a:endParaRPr lang="en-GB"/>
        </a:p>
      </dgm:t>
    </dgm:pt>
    <dgm:pt modelId="{714959C2-620A-410E-854D-3750745A9F50}" type="pres">
      <dgm:prSet presAssocID="{09675DA2-85F5-4339-875C-25B49E091CA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AB6E134-9808-49DE-83D8-DC98DB0FDB07}" type="pres">
      <dgm:prSet presAssocID="{B10AF9F3-D8B2-4CA3-852E-400BB3B9434A}" presName="hierRoot1" presStyleCnt="0"/>
      <dgm:spPr/>
    </dgm:pt>
    <dgm:pt modelId="{E378C2CF-919C-496F-9C76-2EE9BC07273B}" type="pres">
      <dgm:prSet presAssocID="{B10AF9F3-D8B2-4CA3-852E-400BB3B9434A}" presName="composite" presStyleCnt="0"/>
      <dgm:spPr/>
    </dgm:pt>
    <dgm:pt modelId="{0E387860-1400-49A3-A515-078403B59EEF}" type="pres">
      <dgm:prSet presAssocID="{B10AF9F3-D8B2-4CA3-852E-400BB3B9434A}" presName="background" presStyleLbl="node0" presStyleIdx="0" presStyleCnt="3"/>
      <dgm:spPr/>
    </dgm:pt>
    <dgm:pt modelId="{1BE70F4E-4DF6-4C0E-93BC-46BD862A59F4}" type="pres">
      <dgm:prSet presAssocID="{B10AF9F3-D8B2-4CA3-852E-400BB3B9434A}" presName="text" presStyleLbl="fgAcc0" presStyleIdx="0" presStyleCnt="3">
        <dgm:presLayoutVars>
          <dgm:chPref val="3"/>
        </dgm:presLayoutVars>
      </dgm:prSet>
      <dgm:spPr/>
    </dgm:pt>
    <dgm:pt modelId="{91DB7242-EB88-4F6C-A8F8-71AAC456A3B7}" type="pres">
      <dgm:prSet presAssocID="{B10AF9F3-D8B2-4CA3-852E-400BB3B9434A}" presName="hierChild2" presStyleCnt="0"/>
      <dgm:spPr/>
    </dgm:pt>
    <dgm:pt modelId="{47011AFB-7ADF-4156-9760-87F46A13C89C}" type="pres">
      <dgm:prSet presAssocID="{4C728079-4416-494B-BF56-372556417DFD}" presName="hierRoot1" presStyleCnt="0"/>
      <dgm:spPr/>
    </dgm:pt>
    <dgm:pt modelId="{3F53B6A9-B05D-462D-B0BF-3D003A0296E6}" type="pres">
      <dgm:prSet presAssocID="{4C728079-4416-494B-BF56-372556417DFD}" presName="composite" presStyleCnt="0"/>
      <dgm:spPr/>
    </dgm:pt>
    <dgm:pt modelId="{0955EF95-7D9A-41CE-8375-07BFFD1A1ADE}" type="pres">
      <dgm:prSet presAssocID="{4C728079-4416-494B-BF56-372556417DFD}" presName="background" presStyleLbl="node0" presStyleIdx="1" presStyleCnt="3"/>
      <dgm:spPr/>
    </dgm:pt>
    <dgm:pt modelId="{6B32DE40-17A5-4168-BEC8-F9ACB2C324FA}" type="pres">
      <dgm:prSet presAssocID="{4C728079-4416-494B-BF56-372556417DFD}" presName="text" presStyleLbl="fgAcc0" presStyleIdx="1" presStyleCnt="3">
        <dgm:presLayoutVars>
          <dgm:chPref val="3"/>
        </dgm:presLayoutVars>
      </dgm:prSet>
      <dgm:spPr/>
    </dgm:pt>
    <dgm:pt modelId="{06681333-CC4E-4E2C-A4D5-5D81B206D03B}" type="pres">
      <dgm:prSet presAssocID="{4C728079-4416-494B-BF56-372556417DFD}" presName="hierChild2" presStyleCnt="0"/>
      <dgm:spPr/>
    </dgm:pt>
    <dgm:pt modelId="{011991BD-1E76-4A5E-AF9D-26F0802FE650}" type="pres">
      <dgm:prSet presAssocID="{EB69D48C-1186-43CC-9186-8B6C851A5FD3}" presName="hierRoot1" presStyleCnt="0"/>
      <dgm:spPr/>
    </dgm:pt>
    <dgm:pt modelId="{7BCFDA8A-85CB-4F28-9567-18C1702C95AC}" type="pres">
      <dgm:prSet presAssocID="{EB69D48C-1186-43CC-9186-8B6C851A5FD3}" presName="composite" presStyleCnt="0"/>
      <dgm:spPr/>
    </dgm:pt>
    <dgm:pt modelId="{3227B5D8-C452-43A3-B3C7-71CCEC57687D}" type="pres">
      <dgm:prSet presAssocID="{EB69D48C-1186-43CC-9186-8B6C851A5FD3}" presName="background" presStyleLbl="node0" presStyleIdx="2" presStyleCnt="3"/>
      <dgm:spPr/>
    </dgm:pt>
    <dgm:pt modelId="{18CBE208-AD99-4E74-909D-0A56F4A254EB}" type="pres">
      <dgm:prSet presAssocID="{EB69D48C-1186-43CC-9186-8B6C851A5FD3}" presName="text" presStyleLbl="fgAcc0" presStyleIdx="2" presStyleCnt="3">
        <dgm:presLayoutVars>
          <dgm:chPref val="3"/>
        </dgm:presLayoutVars>
      </dgm:prSet>
      <dgm:spPr/>
    </dgm:pt>
    <dgm:pt modelId="{94A38B85-6F8D-47EA-9350-17AA29A32BF8}" type="pres">
      <dgm:prSet presAssocID="{EB69D48C-1186-43CC-9186-8B6C851A5FD3}" presName="hierChild2" presStyleCnt="0"/>
      <dgm:spPr/>
    </dgm:pt>
  </dgm:ptLst>
  <dgm:cxnLst>
    <dgm:cxn modelId="{B53C4E38-589E-4F11-91F0-7D9FB721FEEC}" type="presOf" srcId="{4C728079-4416-494B-BF56-372556417DFD}" destId="{6B32DE40-17A5-4168-BEC8-F9ACB2C324FA}" srcOrd="0" destOrd="0" presId="urn:microsoft.com/office/officeart/2005/8/layout/hierarchy1"/>
    <dgm:cxn modelId="{A2D1623B-BBA1-49DC-AF31-DAAD7D342478}" srcId="{09675DA2-85F5-4339-875C-25B49E091CA5}" destId="{EB69D48C-1186-43CC-9186-8B6C851A5FD3}" srcOrd="2" destOrd="0" parTransId="{BE7447C4-6110-4C3C-8A93-39B96B604BCE}" sibTransId="{4579E56D-B763-4054-9FE1-958CF1D4ADB7}"/>
    <dgm:cxn modelId="{3B5D3C6D-77CB-4E63-91E6-500D5FE28210}" type="presOf" srcId="{B10AF9F3-D8B2-4CA3-852E-400BB3B9434A}" destId="{1BE70F4E-4DF6-4C0E-93BC-46BD862A59F4}" srcOrd="0" destOrd="0" presId="urn:microsoft.com/office/officeart/2005/8/layout/hierarchy1"/>
    <dgm:cxn modelId="{9B58FA50-F7B4-43E9-9809-9C7ABC3B0E86}" srcId="{09675DA2-85F5-4339-875C-25B49E091CA5}" destId="{4C728079-4416-494B-BF56-372556417DFD}" srcOrd="1" destOrd="0" parTransId="{1C85B762-D6F6-450A-9873-00E74620337C}" sibTransId="{70711124-5275-4F3D-ABF9-9CBA20294272}"/>
    <dgm:cxn modelId="{C0984F53-9123-46F2-B15F-C8B912A1E389}" srcId="{09675DA2-85F5-4339-875C-25B49E091CA5}" destId="{B10AF9F3-D8B2-4CA3-852E-400BB3B9434A}" srcOrd="0" destOrd="0" parTransId="{774FCDF8-1D0D-43B1-A38E-36B8904BE0CB}" sibTransId="{5F33775F-4CE6-413E-B2E6-643A744E91FF}"/>
    <dgm:cxn modelId="{FA001381-38EF-48C2-88EB-6FA865A41019}" type="presOf" srcId="{09675DA2-85F5-4339-875C-25B49E091CA5}" destId="{714959C2-620A-410E-854D-3750745A9F50}" srcOrd="0" destOrd="0" presId="urn:microsoft.com/office/officeart/2005/8/layout/hierarchy1"/>
    <dgm:cxn modelId="{F8D483CF-75F9-4D87-AE9B-31D54C2A8CBA}" type="presOf" srcId="{EB69D48C-1186-43CC-9186-8B6C851A5FD3}" destId="{18CBE208-AD99-4E74-909D-0A56F4A254EB}" srcOrd="0" destOrd="0" presId="urn:microsoft.com/office/officeart/2005/8/layout/hierarchy1"/>
    <dgm:cxn modelId="{72E0238E-ABF7-4126-87DE-11E89D587FE1}" type="presParOf" srcId="{714959C2-620A-410E-854D-3750745A9F50}" destId="{5AB6E134-9808-49DE-83D8-DC98DB0FDB07}" srcOrd="0" destOrd="0" presId="urn:microsoft.com/office/officeart/2005/8/layout/hierarchy1"/>
    <dgm:cxn modelId="{10A2C13E-B395-4D68-89C9-80EC2FBA0760}" type="presParOf" srcId="{5AB6E134-9808-49DE-83D8-DC98DB0FDB07}" destId="{E378C2CF-919C-496F-9C76-2EE9BC07273B}" srcOrd="0" destOrd="0" presId="urn:microsoft.com/office/officeart/2005/8/layout/hierarchy1"/>
    <dgm:cxn modelId="{26FC3267-1063-492E-BD07-ADEDAF7C48E0}" type="presParOf" srcId="{E378C2CF-919C-496F-9C76-2EE9BC07273B}" destId="{0E387860-1400-49A3-A515-078403B59EEF}" srcOrd="0" destOrd="0" presId="urn:microsoft.com/office/officeart/2005/8/layout/hierarchy1"/>
    <dgm:cxn modelId="{CC67CF02-A351-4E0F-8D6F-58E4018801C9}" type="presParOf" srcId="{E378C2CF-919C-496F-9C76-2EE9BC07273B}" destId="{1BE70F4E-4DF6-4C0E-93BC-46BD862A59F4}" srcOrd="1" destOrd="0" presId="urn:microsoft.com/office/officeart/2005/8/layout/hierarchy1"/>
    <dgm:cxn modelId="{AE1995F0-A194-4A72-9C19-00E17CEF1005}" type="presParOf" srcId="{5AB6E134-9808-49DE-83D8-DC98DB0FDB07}" destId="{91DB7242-EB88-4F6C-A8F8-71AAC456A3B7}" srcOrd="1" destOrd="0" presId="urn:microsoft.com/office/officeart/2005/8/layout/hierarchy1"/>
    <dgm:cxn modelId="{B6218884-8250-4CE9-B255-C003FA290873}" type="presParOf" srcId="{714959C2-620A-410E-854D-3750745A9F50}" destId="{47011AFB-7ADF-4156-9760-87F46A13C89C}" srcOrd="1" destOrd="0" presId="urn:microsoft.com/office/officeart/2005/8/layout/hierarchy1"/>
    <dgm:cxn modelId="{7F16792D-D414-418F-B00A-10DFF734633E}" type="presParOf" srcId="{47011AFB-7ADF-4156-9760-87F46A13C89C}" destId="{3F53B6A9-B05D-462D-B0BF-3D003A0296E6}" srcOrd="0" destOrd="0" presId="urn:microsoft.com/office/officeart/2005/8/layout/hierarchy1"/>
    <dgm:cxn modelId="{E1121EE5-D3D9-43D0-ACB0-C95D08E48690}" type="presParOf" srcId="{3F53B6A9-B05D-462D-B0BF-3D003A0296E6}" destId="{0955EF95-7D9A-41CE-8375-07BFFD1A1ADE}" srcOrd="0" destOrd="0" presId="urn:microsoft.com/office/officeart/2005/8/layout/hierarchy1"/>
    <dgm:cxn modelId="{04DCB60D-CA08-4E45-B453-4299118EA1A9}" type="presParOf" srcId="{3F53B6A9-B05D-462D-B0BF-3D003A0296E6}" destId="{6B32DE40-17A5-4168-BEC8-F9ACB2C324FA}" srcOrd="1" destOrd="0" presId="urn:microsoft.com/office/officeart/2005/8/layout/hierarchy1"/>
    <dgm:cxn modelId="{E41F03CC-DF52-4AAA-8F7D-281EF8735D3C}" type="presParOf" srcId="{47011AFB-7ADF-4156-9760-87F46A13C89C}" destId="{06681333-CC4E-4E2C-A4D5-5D81B206D03B}" srcOrd="1" destOrd="0" presId="urn:microsoft.com/office/officeart/2005/8/layout/hierarchy1"/>
    <dgm:cxn modelId="{3A1B83CA-80A3-4A70-8225-9B8997FB9DE7}" type="presParOf" srcId="{714959C2-620A-410E-854D-3750745A9F50}" destId="{011991BD-1E76-4A5E-AF9D-26F0802FE650}" srcOrd="2" destOrd="0" presId="urn:microsoft.com/office/officeart/2005/8/layout/hierarchy1"/>
    <dgm:cxn modelId="{BD03A9EB-FAF1-46F8-9A4B-674329FE9C86}" type="presParOf" srcId="{011991BD-1E76-4A5E-AF9D-26F0802FE650}" destId="{7BCFDA8A-85CB-4F28-9567-18C1702C95AC}" srcOrd="0" destOrd="0" presId="urn:microsoft.com/office/officeart/2005/8/layout/hierarchy1"/>
    <dgm:cxn modelId="{240EF314-C6E5-4ED0-8B38-E54A204E36C5}" type="presParOf" srcId="{7BCFDA8A-85CB-4F28-9567-18C1702C95AC}" destId="{3227B5D8-C452-43A3-B3C7-71CCEC57687D}" srcOrd="0" destOrd="0" presId="urn:microsoft.com/office/officeart/2005/8/layout/hierarchy1"/>
    <dgm:cxn modelId="{3C1C01B6-1B45-4D98-9ABF-18355E98FD16}" type="presParOf" srcId="{7BCFDA8A-85CB-4F28-9567-18C1702C95AC}" destId="{18CBE208-AD99-4E74-909D-0A56F4A254EB}" srcOrd="1" destOrd="0" presId="urn:microsoft.com/office/officeart/2005/8/layout/hierarchy1"/>
    <dgm:cxn modelId="{FE4BB673-9878-4653-B779-38DE4185C4A0}" type="presParOf" srcId="{011991BD-1E76-4A5E-AF9D-26F0802FE650}" destId="{94A38B85-6F8D-47EA-9350-17AA29A32BF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D3BA36E-BE50-4834-9A77-61942B3DC51C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AE1BC78-EC48-4133-94F8-EF30E96B06F4}">
      <dgm:prSet/>
      <dgm:spPr/>
      <dgm:t>
        <a:bodyPr/>
        <a:lstStyle/>
        <a:p>
          <a:r>
            <a:rPr lang="en-US"/>
            <a:t>Writing</a:t>
          </a:r>
        </a:p>
      </dgm:t>
    </dgm:pt>
    <dgm:pt modelId="{CE17C227-9D8B-4DDA-AE38-551BE77170CB}" type="parTrans" cxnId="{2E98C212-70CB-4FAC-9CCC-BF0F6D52ED3A}">
      <dgm:prSet/>
      <dgm:spPr/>
      <dgm:t>
        <a:bodyPr/>
        <a:lstStyle/>
        <a:p>
          <a:endParaRPr lang="en-US"/>
        </a:p>
      </dgm:t>
    </dgm:pt>
    <dgm:pt modelId="{080F8A85-4DC2-4E74-9D3B-01B2F441E394}" type="sibTrans" cxnId="{2E98C212-70CB-4FAC-9CCC-BF0F6D52ED3A}">
      <dgm:prSet/>
      <dgm:spPr/>
      <dgm:t>
        <a:bodyPr/>
        <a:lstStyle/>
        <a:p>
          <a:endParaRPr lang="en-US"/>
        </a:p>
      </dgm:t>
    </dgm:pt>
    <dgm:pt modelId="{3D49CB52-CEF9-4608-93A1-26A375A080F8}">
      <dgm:prSet custT="1"/>
      <dgm:spPr/>
      <dgm:t>
        <a:bodyPr/>
        <a:lstStyle/>
        <a:p>
          <a:r>
            <a:rPr lang="en-US" sz="3600" dirty="0"/>
            <a:t>Writing a Literature Review</a:t>
          </a:r>
        </a:p>
      </dgm:t>
    </dgm:pt>
    <dgm:pt modelId="{41633167-0BA6-4D57-B27E-39847FDAAEDA}" type="parTrans" cxnId="{655E00B9-414A-4369-8BEC-F39D1CAAE07F}">
      <dgm:prSet/>
      <dgm:spPr/>
      <dgm:t>
        <a:bodyPr/>
        <a:lstStyle/>
        <a:p>
          <a:endParaRPr lang="en-US"/>
        </a:p>
      </dgm:t>
    </dgm:pt>
    <dgm:pt modelId="{06755F71-B6A2-4129-8CF8-AD9F86063331}" type="sibTrans" cxnId="{655E00B9-414A-4369-8BEC-F39D1CAAE07F}">
      <dgm:prSet/>
      <dgm:spPr/>
      <dgm:t>
        <a:bodyPr/>
        <a:lstStyle/>
        <a:p>
          <a:endParaRPr lang="en-US"/>
        </a:p>
      </dgm:t>
    </dgm:pt>
    <dgm:pt modelId="{E2B4CDAA-9705-4C33-BD8B-2380FDBA543C}">
      <dgm:prSet custT="1"/>
      <dgm:spPr/>
      <dgm:t>
        <a:bodyPr/>
        <a:lstStyle/>
        <a:p>
          <a:r>
            <a:rPr lang="en-US" sz="3600" dirty="0"/>
            <a:t>Reading and understanding research papers</a:t>
          </a:r>
        </a:p>
      </dgm:t>
    </dgm:pt>
    <dgm:pt modelId="{6E06EADB-52E0-4C2C-AFF3-6FC20993BF79}" type="parTrans" cxnId="{2C26549A-B039-45EA-8BBF-22EB69342A48}">
      <dgm:prSet/>
      <dgm:spPr/>
      <dgm:t>
        <a:bodyPr/>
        <a:lstStyle/>
        <a:p>
          <a:endParaRPr lang="en-US"/>
        </a:p>
      </dgm:t>
    </dgm:pt>
    <dgm:pt modelId="{CF0B9942-DD60-4787-A44C-A5AB204691E0}" type="sibTrans" cxnId="{2C26549A-B039-45EA-8BBF-22EB69342A48}">
      <dgm:prSet/>
      <dgm:spPr/>
      <dgm:t>
        <a:bodyPr/>
        <a:lstStyle/>
        <a:p>
          <a:endParaRPr lang="en-US"/>
        </a:p>
      </dgm:t>
    </dgm:pt>
    <dgm:pt modelId="{E28286E4-96E4-477B-9107-E6D70E41AEC5}">
      <dgm:prSet/>
      <dgm:spPr/>
      <dgm:t>
        <a:bodyPr/>
        <a:lstStyle/>
        <a:p>
          <a:r>
            <a:rPr lang="en-US"/>
            <a:t>Writing</a:t>
          </a:r>
        </a:p>
      </dgm:t>
    </dgm:pt>
    <dgm:pt modelId="{7A50BAE8-EEE8-4756-AA62-5984A602E881}" type="sibTrans" cxnId="{823E2E5F-3479-4CE3-9421-534C41322C60}">
      <dgm:prSet/>
      <dgm:spPr/>
      <dgm:t>
        <a:bodyPr/>
        <a:lstStyle/>
        <a:p>
          <a:endParaRPr lang="en-US"/>
        </a:p>
      </dgm:t>
    </dgm:pt>
    <dgm:pt modelId="{6909155B-8213-4921-99FC-38564228078C}" type="parTrans" cxnId="{823E2E5F-3479-4CE3-9421-534C41322C60}">
      <dgm:prSet/>
      <dgm:spPr/>
      <dgm:t>
        <a:bodyPr/>
        <a:lstStyle/>
        <a:p>
          <a:endParaRPr lang="en-US"/>
        </a:p>
      </dgm:t>
    </dgm:pt>
    <dgm:pt modelId="{0DCEFB4E-B916-4070-983B-7FF277B9D723}" type="pres">
      <dgm:prSet presAssocID="{3D3BA36E-BE50-4834-9A77-61942B3DC51C}" presName="Name0" presStyleCnt="0">
        <dgm:presLayoutVars>
          <dgm:dir/>
          <dgm:animLvl val="lvl"/>
          <dgm:resizeHandles val="exact"/>
        </dgm:presLayoutVars>
      </dgm:prSet>
      <dgm:spPr/>
    </dgm:pt>
    <dgm:pt modelId="{77003A04-F71F-4D22-B0D1-F03115E0E2AA}" type="pres">
      <dgm:prSet presAssocID="{BAE1BC78-EC48-4133-94F8-EF30E96B06F4}" presName="linNode" presStyleCnt="0"/>
      <dgm:spPr/>
    </dgm:pt>
    <dgm:pt modelId="{45186A6B-5FD4-4152-9F91-9B54EDFCF8B4}" type="pres">
      <dgm:prSet presAssocID="{BAE1BC78-EC48-4133-94F8-EF30E96B06F4}" presName="parentText" presStyleLbl="alignNode1" presStyleIdx="0" presStyleCnt="2">
        <dgm:presLayoutVars>
          <dgm:chMax val="1"/>
          <dgm:bulletEnabled/>
        </dgm:presLayoutVars>
      </dgm:prSet>
      <dgm:spPr/>
    </dgm:pt>
    <dgm:pt modelId="{507E4915-998C-4ECB-8558-7CFBAC365E1E}" type="pres">
      <dgm:prSet presAssocID="{BAE1BC78-EC48-4133-94F8-EF30E96B06F4}" presName="descendantText" presStyleLbl="alignAccFollowNode1" presStyleIdx="0" presStyleCnt="2">
        <dgm:presLayoutVars>
          <dgm:bulletEnabled/>
        </dgm:presLayoutVars>
      </dgm:prSet>
      <dgm:spPr/>
    </dgm:pt>
    <dgm:pt modelId="{28A3051C-BC32-421C-8B97-F87BE942E933}" type="pres">
      <dgm:prSet presAssocID="{080F8A85-4DC2-4E74-9D3B-01B2F441E394}" presName="sp" presStyleCnt="0"/>
      <dgm:spPr/>
    </dgm:pt>
    <dgm:pt modelId="{9144C97C-A56E-459A-877E-4FB3D86D2145}" type="pres">
      <dgm:prSet presAssocID="{E28286E4-96E4-477B-9107-E6D70E41AEC5}" presName="linNode" presStyleCnt="0"/>
      <dgm:spPr/>
    </dgm:pt>
    <dgm:pt modelId="{4F9F121D-8E81-414F-A0C2-891233E9EF1A}" type="pres">
      <dgm:prSet presAssocID="{E28286E4-96E4-477B-9107-E6D70E41AEC5}" presName="parentText" presStyleLbl="alignNode1" presStyleIdx="1" presStyleCnt="2">
        <dgm:presLayoutVars>
          <dgm:chMax val="1"/>
          <dgm:bulletEnabled/>
        </dgm:presLayoutVars>
      </dgm:prSet>
      <dgm:spPr/>
    </dgm:pt>
    <dgm:pt modelId="{114B9716-A759-4771-A5EE-2394BA6B1DF7}" type="pres">
      <dgm:prSet presAssocID="{E28286E4-96E4-477B-9107-E6D70E41AEC5}" presName="descendantText" presStyleLbl="alignAccFollowNode1" presStyleIdx="1" presStyleCnt="2">
        <dgm:presLayoutVars>
          <dgm:bulletEnabled/>
        </dgm:presLayoutVars>
      </dgm:prSet>
      <dgm:spPr/>
    </dgm:pt>
  </dgm:ptLst>
  <dgm:cxnLst>
    <dgm:cxn modelId="{1F3ECF0B-F2B3-4194-9A2A-215A8CCC8A20}" type="presOf" srcId="{BAE1BC78-EC48-4133-94F8-EF30E96B06F4}" destId="{45186A6B-5FD4-4152-9F91-9B54EDFCF8B4}" srcOrd="0" destOrd="0" presId="urn:microsoft.com/office/officeart/2016/7/layout/VerticalSolidActionList"/>
    <dgm:cxn modelId="{2E98C212-70CB-4FAC-9CCC-BF0F6D52ED3A}" srcId="{3D3BA36E-BE50-4834-9A77-61942B3DC51C}" destId="{BAE1BC78-EC48-4133-94F8-EF30E96B06F4}" srcOrd="0" destOrd="0" parTransId="{CE17C227-9D8B-4DDA-AE38-551BE77170CB}" sibTransId="{080F8A85-4DC2-4E74-9D3B-01B2F441E394}"/>
    <dgm:cxn modelId="{76207839-F8AA-466E-8412-132F31D2FA58}" type="presOf" srcId="{E28286E4-96E4-477B-9107-E6D70E41AEC5}" destId="{4F9F121D-8E81-414F-A0C2-891233E9EF1A}" srcOrd="0" destOrd="0" presId="urn:microsoft.com/office/officeart/2016/7/layout/VerticalSolidActionList"/>
    <dgm:cxn modelId="{823E2E5F-3479-4CE3-9421-534C41322C60}" srcId="{3D3BA36E-BE50-4834-9A77-61942B3DC51C}" destId="{E28286E4-96E4-477B-9107-E6D70E41AEC5}" srcOrd="1" destOrd="0" parTransId="{6909155B-8213-4921-99FC-38564228078C}" sibTransId="{7A50BAE8-EEE8-4756-AA62-5984A602E881}"/>
    <dgm:cxn modelId="{F72C3974-270C-4D4C-B92F-0873204106A7}" type="presOf" srcId="{3D3BA36E-BE50-4834-9A77-61942B3DC51C}" destId="{0DCEFB4E-B916-4070-983B-7FF277B9D723}" srcOrd="0" destOrd="0" presId="urn:microsoft.com/office/officeart/2016/7/layout/VerticalSolidActionList"/>
    <dgm:cxn modelId="{7E6E478B-7039-4C64-8EB3-FE4088E9811E}" type="presOf" srcId="{3D49CB52-CEF9-4608-93A1-26A375A080F8}" destId="{507E4915-998C-4ECB-8558-7CFBAC365E1E}" srcOrd="0" destOrd="0" presId="urn:microsoft.com/office/officeart/2016/7/layout/VerticalSolidActionList"/>
    <dgm:cxn modelId="{2C26549A-B039-45EA-8BBF-22EB69342A48}" srcId="{E28286E4-96E4-477B-9107-E6D70E41AEC5}" destId="{E2B4CDAA-9705-4C33-BD8B-2380FDBA543C}" srcOrd="0" destOrd="0" parTransId="{6E06EADB-52E0-4C2C-AFF3-6FC20993BF79}" sibTransId="{CF0B9942-DD60-4787-A44C-A5AB204691E0}"/>
    <dgm:cxn modelId="{655E00B9-414A-4369-8BEC-F39D1CAAE07F}" srcId="{BAE1BC78-EC48-4133-94F8-EF30E96B06F4}" destId="{3D49CB52-CEF9-4608-93A1-26A375A080F8}" srcOrd="0" destOrd="0" parTransId="{41633167-0BA6-4D57-B27E-39847FDAAEDA}" sibTransId="{06755F71-B6A2-4129-8CF8-AD9F86063331}"/>
    <dgm:cxn modelId="{C02853FB-2CE4-4A82-BB19-DDE20EED5D53}" type="presOf" srcId="{E2B4CDAA-9705-4C33-BD8B-2380FDBA543C}" destId="{114B9716-A759-4771-A5EE-2394BA6B1DF7}" srcOrd="0" destOrd="0" presId="urn:microsoft.com/office/officeart/2016/7/layout/VerticalSolidActionList"/>
    <dgm:cxn modelId="{F76D9DBB-B9F4-4848-AB41-2DF7C09B91C7}" type="presParOf" srcId="{0DCEFB4E-B916-4070-983B-7FF277B9D723}" destId="{77003A04-F71F-4D22-B0D1-F03115E0E2AA}" srcOrd="0" destOrd="0" presId="urn:microsoft.com/office/officeart/2016/7/layout/VerticalSolidActionList"/>
    <dgm:cxn modelId="{9C98C49A-26E9-417F-92F5-B93D145BC73D}" type="presParOf" srcId="{77003A04-F71F-4D22-B0D1-F03115E0E2AA}" destId="{45186A6B-5FD4-4152-9F91-9B54EDFCF8B4}" srcOrd="0" destOrd="0" presId="urn:microsoft.com/office/officeart/2016/7/layout/VerticalSolidActionList"/>
    <dgm:cxn modelId="{BB9F75EA-9AE4-4E94-9171-0DF8417246E0}" type="presParOf" srcId="{77003A04-F71F-4D22-B0D1-F03115E0E2AA}" destId="{507E4915-998C-4ECB-8558-7CFBAC365E1E}" srcOrd="1" destOrd="0" presId="urn:microsoft.com/office/officeart/2016/7/layout/VerticalSolidActionList"/>
    <dgm:cxn modelId="{FC52C440-FC0D-4687-A852-E185735818F8}" type="presParOf" srcId="{0DCEFB4E-B916-4070-983B-7FF277B9D723}" destId="{28A3051C-BC32-421C-8B97-F87BE942E933}" srcOrd="1" destOrd="0" presId="urn:microsoft.com/office/officeart/2016/7/layout/VerticalSolidActionList"/>
    <dgm:cxn modelId="{72A31F1F-C98A-492B-8478-3FF245DADBAB}" type="presParOf" srcId="{0DCEFB4E-B916-4070-983B-7FF277B9D723}" destId="{9144C97C-A56E-459A-877E-4FB3D86D2145}" srcOrd="2" destOrd="0" presId="urn:microsoft.com/office/officeart/2016/7/layout/VerticalSolidActionList"/>
    <dgm:cxn modelId="{889667A0-6271-41B7-8D9A-97172662C8D2}" type="presParOf" srcId="{9144C97C-A56E-459A-877E-4FB3D86D2145}" destId="{4F9F121D-8E81-414F-A0C2-891233E9EF1A}" srcOrd="0" destOrd="0" presId="urn:microsoft.com/office/officeart/2016/7/layout/VerticalSolidActionList"/>
    <dgm:cxn modelId="{FA48286C-6949-4E2E-BD10-0908FBAB02CB}" type="presParOf" srcId="{9144C97C-A56E-459A-877E-4FB3D86D2145}" destId="{114B9716-A759-4771-A5EE-2394BA6B1DF7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9E4429-446C-4D7D-B1B6-ECD17E32B305}">
      <dsp:nvSpPr>
        <dsp:cNvPr id="0" name=""/>
        <dsp:cNvSpPr/>
      </dsp:nvSpPr>
      <dsp:spPr>
        <a:xfrm>
          <a:off x="1346" y="1119479"/>
          <a:ext cx="3150644" cy="15753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345" tIns="62230" rIns="93345" bIns="6223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/>
            <a:t>You as a person</a:t>
          </a:r>
          <a:endParaRPr lang="en-US" sz="4900" kern="1200"/>
        </a:p>
      </dsp:txBody>
      <dsp:txXfrm>
        <a:off x="47486" y="1165619"/>
        <a:ext cx="3058364" cy="1483042"/>
      </dsp:txXfrm>
    </dsp:sp>
    <dsp:sp modelId="{280B2499-F480-4183-A044-FC10080A3783}">
      <dsp:nvSpPr>
        <dsp:cNvPr id="0" name=""/>
        <dsp:cNvSpPr/>
      </dsp:nvSpPr>
      <dsp:spPr>
        <a:xfrm>
          <a:off x="3939652" y="1119479"/>
          <a:ext cx="3150644" cy="15753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345" tIns="62230" rIns="93345" bIns="6223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/>
            <a:t>You as a counsellor</a:t>
          </a:r>
          <a:endParaRPr lang="en-US" sz="4900" kern="1200" dirty="0"/>
        </a:p>
      </dsp:txBody>
      <dsp:txXfrm>
        <a:off x="3985792" y="1165619"/>
        <a:ext cx="3058364" cy="1483042"/>
      </dsp:txXfrm>
    </dsp:sp>
    <dsp:sp modelId="{A0AB611F-FE3C-4237-AF17-878E2CE5F626}">
      <dsp:nvSpPr>
        <dsp:cNvPr id="0" name=""/>
        <dsp:cNvSpPr/>
      </dsp:nvSpPr>
      <dsp:spPr>
        <a:xfrm>
          <a:off x="7877958" y="1119479"/>
          <a:ext cx="3150644" cy="15753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3345" tIns="62230" rIns="93345" bIns="62230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 dirty="0"/>
            <a:t>You as a researcher</a:t>
          </a:r>
          <a:endParaRPr lang="en-US" sz="4900" kern="1200" dirty="0"/>
        </a:p>
      </dsp:txBody>
      <dsp:txXfrm>
        <a:off x="7924098" y="1165619"/>
        <a:ext cx="3058364" cy="14830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5E2159-3E6A-4133-B217-8C49211CE1F2}">
      <dsp:nvSpPr>
        <dsp:cNvPr id="0" name=""/>
        <dsp:cNvSpPr/>
      </dsp:nvSpPr>
      <dsp:spPr>
        <a:xfrm>
          <a:off x="0" y="233355"/>
          <a:ext cx="5430033" cy="5430033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2F7950-6B8F-4BB2-A65E-9953341034F6}">
      <dsp:nvSpPr>
        <dsp:cNvPr id="0" name=""/>
        <dsp:cNvSpPr/>
      </dsp:nvSpPr>
      <dsp:spPr>
        <a:xfrm>
          <a:off x="352952" y="586307"/>
          <a:ext cx="2172013" cy="217201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 Let’s make a plan of our dissertation</a:t>
          </a:r>
          <a:endParaRPr lang="en-US" sz="2700" kern="1200" dirty="0"/>
        </a:p>
      </dsp:txBody>
      <dsp:txXfrm>
        <a:off x="458981" y="692336"/>
        <a:ext cx="1959955" cy="1959955"/>
      </dsp:txXfrm>
    </dsp:sp>
    <dsp:sp modelId="{E51E4719-EE3B-4D41-A231-25A16819C6D6}">
      <dsp:nvSpPr>
        <dsp:cNvPr id="0" name=""/>
        <dsp:cNvSpPr/>
      </dsp:nvSpPr>
      <dsp:spPr>
        <a:xfrm>
          <a:off x="2905067" y="586307"/>
          <a:ext cx="2172013" cy="217201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 Where might we start?</a:t>
          </a:r>
          <a:endParaRPr lang="en-US" sz="2700" kern="1200" dirty="0"/>
        </a:p>
      </dsp:txBody>
      <dsp:txXfrm>
        <a:off x="3011096" y="692336"/>
        <a:ext cx="1959955" cy="1959955"/>
      </dsp:txXfrm>
    </dsp:sp>
    <dsp:sp modelId="{15B97168-F2CD-49D8-81C2-4E1E06A1B9AC}">
      <dsp:nvSpPr>
        <dsp:cNvPr id="0" name=""/>
        <dsp:cNvSpPr/>
      </dsp:nvSpPr>
      <dsp:spPr>
        <a:xfrm>
          <a:off x="352952" y="3138422"/>
          <a:ext cx="2172013" cy="217201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Free writing</a:t>
          </a:r>
        </a:p>
      </dsp:txBody>
      <dsp:txXfrm>
        <a:off x="458981" y="3244451"/>
        <a:ext cx="1959955" cy="1959955"/>
      </dsp:txXfrm>
    </dsp:sp>
    <dsp:sp modelId="{EB399B5F-34ED-42BC-8F10-1E36EAFFD3F4}">
      <dsp:nvSpPr>
        <dsp:cNvPr id="0" name=""/>
        <dsp:cNvSpPr/>
      </dsp:nvSpPr>
      <dsp:spPr>
        <a:xfrm>
          <a:off x="2905067" y="3138422"/>
          <a:ext cx="2172013" cy="217201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Supervision</a:t>
          </a:r>
        </a:p>
      </dsp:txBody>
      <dsp:txXfrm>
        <a:off x="3011096" y="3244451"/>
        <a:ext cx="1959955" cy="19599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387860-1400-49A3-A515-078403B59EEF}">
      <dsp:nvSpPr>
        <dsp:cNvPr id="0" name=""/>
        <dsp:cNvSpPr/>
      </dsp:nvSpPr>
      <dsp:spPr>
        <a:xfrm>
          <a:off x="0" y="758474"/>
          <a:ext cx="3102173" cy="19698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E70F4E-4DF6-4C0E-93BC-46BD862A59F4}">
      <dsp:nvSpPr>
        <dsp:cNvPr id="0" name=""/>
        <dsp:cNvSpPr/>
      </dsp:nvSpPr>
      <dsp:spPr>
        <a:xfrm>
          <a:off x="344685" y="1085926"/>
          <a:ext cx="3102173" cy="19698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Writing your Introduction</a:t>
          </a:r>
        </a:p>
      </dsp:txBody>
      <dsp:txXfrm>
        <a:off x="402381" y="1143622"/>
        <a:ext cx="2986781" cy="1854488"/>
      </dsp:txXfrm>
    </dsp:sp>
    <dsp:sp modelId="{0955EF95-7D9A-41CE-8375-07BFFD1A1ADE}">
      <dsp:nvSpPr>
        <dsp:cNvPr id="0" name=""/>
        <dsp:cNvSpPr/>
      </dsp:nvSpPr>
      <dsp:spPr>
        <a:xfrm>
          <a:off x="3791545" y="758474"/>
          <a:ext cx="3102173" cy="19698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32DE40-17A5-4168-BEC8-F9ACB2C324FA}">
      <dsp:nvSpPr>
        <dsp:cNvPr id="0" name=""/>
        <dsp:cNvSpPr/>
      </dsp:nvSpPr>
      <dsp:spPr>
        <a:xfrm>
          <a:off x="4136231" y="1085926"/>
          <a:ext cx="3102173" cy="19698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 Applying for ethical approval</a:t>
          </a:r>
          <a:endParaRPr lang="en-US" sz="3900" kern="1200" dirty="0"/>
        </a:p>
      </dsp:txBody>
      <dsp:txXfrm>
        <a:off x="4193927" y="1143622"/>
        <a:ext cx="2986781" cy="1854488"/>
      </dsp:txXfrm>
    </dsp:sp>
    <dsp:sp modelId="{CB6EF5FB-186E-4747-9AA4-33DC24B6660A}">
      <dsp:nvSpPr>
        <dsp:cNvPr id="0" name=""/>
        <dsp:cNvSpPr/>
      </dsp:nvSpPr>
      <dsp:spPr>
        <a:xfrm>
          <a:off x="7583090" y="758474"/>
          <a:ext cx="3102173" cy="19698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D1F7BA-8F50-44AB-BB48-57916541E83E}">
      <dsp:nvSpPr>
        <dsp:cNvPr id="0" name=""/>
        <dsp:cNvSpPr/>
      </dsp:nvSpPr>
      <dsp:spPr>
        <a:xfrm>
          <a:off x="7927776" y="1085926"/>
          <a:ext cx="3102173" cy="19698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Using Supervision Wisely</a:t>
          </a:r>
        </a:p>
      </dsp:txBody>
      <dsp:txXfrm>
        <a:off x="7985472" y="1143622"/>
        <a:ext cx="2986781" cy="18544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387860-1400-49A3-A515-078403B59EEF}">
      <dsp:nvSpPr>
        <dsp:cNvPr id="0" name=""/>
        <dsp:cNvSpPr/>
      </dsp:nvSpPr>
      <dsp:spPr>
        <a:xfrm>
          <a:off x="0" y="758474"/>
          <a:ext cx="3102173" cy="19698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E70F4E-4DF6-4C0E-93BC-46BD862A59F4}">
      <dsp:nvSpPr>
        <dsp:cNvPr id="0" name=""/>
        <dsp:cNvSpPr/>
      </dsp:nvSpPr>
      <dsp:spPr>
        <a:xfrm>
          <a:off x="344685" y="1085926"/>
          <a:ext cx="3102173" cy="19698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Writing your Introduction</a:t>
          </a:r>
        </a:p>
      </dsp:txBody>
      <dsp:txXfrm>
        <a:off x="402381" y="1143622"/>
        <a:ext cx="2986781" cy="1854488"/>
      </dsp:txXfrm>
    </dsp:sp>
    <dsp:sp modelId="{0955EF95-7D9A-41CE-8375-07BFFD1A1ADE}">
      <dsp:nvSpPr>
        <dsp:cNvPr id="0" name=""/>
        <dsp:cNvSpPr/>
      </dsp:nvSpPr>
      <dsp:spPr>
        <a:xfrm>
          <a:off x="3791545" y="758474"/>
          <a:ext cx="3102173" cy="19698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32DE40-17A5-4168-BEC8-F9ACB2C324FA}">
      <dsp:nvSpPr>
        <dsp:cNvPr id="0" name=""/>
        <dsp:cNvSpPr/>
      </dsp:nvSpPr>
      <dsp:spPr>
        <a:xfrm>
          <a:off x="4136231" y="1085926"/>
          <a:ext cx="3102173" cy="19698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 Applying for ethical approval</a:t>
          </a:r>
          <a:endParaRPr lang="en-US" sz="3900" kern="1200" dirty="0"/>
        </a:p>
      </dsp:txBody>
      <dsp:txXfrm>
        <a:off x="4193927" y="1143622"/>
        <a:ext cx="2986781" cy="1854488"/>
      </dsp:txXfrm>
    </dsp:sp>
    <dsp:sp modelId="{3227B5D8-C452-43A3-B3C7-71CCEC57687D}">
      <dsp:nvSpPr>
        <dsp:cNvPr id="0" name=""/>
        <dsp:cNvSpPr/>
      </dsp:nvSpPr>
      <dsp:spPr>
        <a:xfrm>
          <a:off x="7583090" y="758474"/>
          <a:ext cx="3102173" cy="19698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CBE208-AD99-4E74-909D-0A56F4A254EB}">
      <dsp:nvSpPr>
        <dsp:cNvPr id="0" name=""/>
        <dsp:cNvSpPr/>
      </dsp:nvSpPr>
      <dsp:spPr>
        <a:xfrm>
          <a:off x="7927776" y="1085926"/>
          <a:ext cx="3102173" cy="19698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Using Supervision Wisely</a:t>
          </a:r>
        </a:p>
      </dsp:txBody>
      <dsp:txXfrm>
        <a:off x="7985472" y="1143622"/>
        <a:ext cx="2986781" cy="185448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7E4915-998C-4ECB-8558-7CFBAC365E1E}">
      <dsp:nvSpPr>
        <dsp:cNvPr id="0" name=""/>
        <dsp:cNvSpPr/>
      </dsp:nvSpPr>
      <dsp:spPr>
        <a:xfrm>
          <a:off x="2205989" y="335"/>
          <a:ext cx="8823960" cy="1851267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209" tIns="470222" rIns="171209" bIns="470222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Writing a Literature Review</a:t>
          </a:r>
        </a:p>
      </dsp:txBody>
      <dsp:txXfrm>
        <a:off x="2205989" y="335"/>
        <a:ext cx="8823960" cy="1851267"/>
      </dsp:txXfrm>
    </dsp:sp>
    <dsp:sp modelId="{45186A6B-5FD4-4152-9F91-9B54EDFCF8B4}">
      <dsp:nvSpPr>
        <dsp:cNvPr id="0" name=""/>
        <dsp:cNvSpPr/>
      </dsp:nvSpPr>
      <dsp:spPr>
        <a:xfrm>
          <a:off x="0" y="335"/>
          <a:ext cx="2205990" cy="185126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734" tIns="182864" rIns="116734" bIns="182864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Writing</a:t>
          </a:r>
        </a:p>
      </dsp:txBody>
      <dsp:txXfrm>
        <a:off x="0" y="335"/>
        <a:ext cx="2205990" cy="1851267"/>
      </dsp:txXfrm>
    </dsp:sp>
    <dsp:sp modelId="{114B9716-A759-4771-A5EE-2394BA6B1DF7}">
      <dsp:nvSpPr>
        <dsp:cNvPr id="0" name=""/>
        <dsp:cNvSpPr/>
      </dsp:nvSpPr>
      <dsp:spPr>
        <a:xfrm>
          <a:off x="2205990" y="1962678"/>
          <a:ext cx="8823960" cy="1851267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209" tIns="470222" rIns="171209" bIns="470222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Reading and understanding research papers</a:t>
          </a:r>
        </a:p>
      </dsp:txBody>
      <dsp:txXfrm>
        <a:off x="2205990" y="1962678"/>
        <a:ext cx="8823960" cy="1851267"/>
      </dsp:txXfrm>
    </dsp:sp>
    <dsp:sp modelId="{4F9F121D-8E81-414F-A0C2-891233E9EF1A}">
      <dsp:nvSpPr>
        <dsp:cNvPr id="0" name=""/>
        <dsp:cNvSpPr/>
      </dsp:nvSpPr>
      <dsp:spPr>
        <a:xfrm>
          <a:off x="0" y="1962678"/>
          <a:ext cx="2205990" cy="185126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6734" tIns="182864" rIns="116734" bIns="182864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Writing</a:t>
          </a:r>
        </a:p>
      </dsp:txBody>
      <dsp:txXfrm>
        <a:off x="0" y="1962678"/>
        <a:ext cx="2205990" cy="18512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8468C1-A8F3-4583-8DAE-A7D71046846C}" type="datetimeFigureOut">
              <a:rPr lang="en-GB" smtClean="0"/>
              <a:t>15/11/2022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0403B1-37C8-40EE-B1B6-45C597A3C0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52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07C2AF-3FA6-47AF-A9E2-6BAC6C86966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681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07C2AF-3FA6-47AF-A9E2-6BAC6C86966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7821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07C2AF-3FA6-47AF-A9E2-6BAC6C86966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9235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07C2AF-3FA6-47AF-A9E2-6BAC6C86966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3752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6254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3597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22CC17-A732-4105-A164-42B9A6FA099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270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0D180-71E0-4CEF-81AA-58FF78DFCE11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9615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80D180-71E0-4CEF-81AA-58FF78DFCE11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558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11/15/2022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017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11/15/2022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443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11/15/2022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80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11/15/2022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323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11/15/2022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046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11/15/2022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11/15/2022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49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11/15/2022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766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11/15/2022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289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11/15/2022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591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11/15/2022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849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11/15/2022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0089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11" r:id="rId5"/>
    <p:sldLayoutId id="2147483760" r:id="rId6"/>
    <p:sldLayoutId id="2147483762" r:id="rId7"/>
    <p:sldLayoutId id="2147483706" r:id="rId8"/>
    <p:sldLayoutId id="2147483709" r:id="rId9"/>
    <p:sldLayoutId id="2147483707" r:id="rId10"/>
    <p:sldLayoutId id="2147483708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yuqgp62P6ec?t=67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mod/resource/view.php?id=456824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owtsd-my.sharepoint.com/:p:/r/personal/beverly_cole_uwtsd_ac_uk/Documents/A%20Teaching%20September,%202022/MA%20RESEARCH%20WORKSHOP%202A%20The%20structure%20of%20a%20dissertation%2019%20mins%20(2).pptx?d=w014cea3330904504a19798ef0b7dc5cc&amp;csf=1&amp;web=1&amp;e=QBibP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RYchBAdllk" TargetMode="External"/><Relationship Id="rId2" Type="http://schemas.openxmlformats.org/officeDocument/2006/relationships/hyperlink" Target="https://uowtsd-my.sharepoint.com/:p:/r/personal/beverly_cole_uwtsd_ac_uk/Documents/A%20Teaching%20September,%202022/MA%20RESEARCH%20WORKSHOP%202B%20Writing%20an%20abstract%20(2).pptx?d=w5d8238bf58834df1b25c5d162ccdd66d&amp;csf=1&amp;web=1&amp;e=iB01md" TargetMode="Externa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:p:/r/personal/beverly_cole_uwtsd_ac_uk/Documents/A%20Teaching%20September,%202022/MA%20RESEARCH%20WORKSHOP%202A%20Writing%20an%20Introduction%20to%20a%20dissertation.pptx?d=w001f981b4f2c4258addc1dbca7f41fe7&amp;csf=1&amp;web=1&amp;e=lVOWyE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6D7A0BC-0046-4CAA-8E7F-DCAFE511E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21E816-31F5-48BB-BD02-D15F2F18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</p:spPr>
        <p:txBody>
          <a:bodyPr>
            <a:normAutofit/>
          </a:bodyPr>
          <a:lstStyle/>
          <a:p>
            <a:r>
              <a:rPr lang="en-US" dirty="0"/>
              <a:t>Writing an introduction, ethical approval and using supervision wisely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5D6E6B-3353-491C-A3C6-F278D6CED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468233"/>
          </a:xfrm>
        </p:spPr>
        <p:txBody>
          <a:bodyPr>
            <a:normAutofit/>
          </a:bodyPr>
          <a:lstStyle/>
          <a:p>
            <a:r>
              <a:rPr lang="en-US" sz="2400" dirty="0"/>
              <a:t>Workshop 4  Dr Beverly Cole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7C6334F-6411-41EC-AD7D-179EDD8B5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6B02CEE-3AF8-4349-9B3E-8970E6DF62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A01CF0-3FB5-44EB-B7DE-F2E86374C2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F1A8C364-94D4-4630-BAD0-78722F3470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8733" y="3081867"/>
            <a:ext cx="11260667" cy="3310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805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9D706-97A4-4C0C-8CDC-01EF78BFF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OPENING ROUND:</a:t>
            </a:r>
          </a:p>
        </p:txBody>
      </p:sp>
      <p:pic>
        <p:nvPicPr>
          <p:cNvPr id="1028" name="Picture 4" descr="Diverse People in a Circle with Connection Concept.  royalty free stock images">
            <a:extLst>
              <a:ext uri="{FF2B5EF4-FFF2-40B4-BE49-F238E27FC236}">
                <a16:creationId xmlns:a16="http://schemas.microsoft.com/office/drawing/2014/main" id="{C240352D-1E1D-407F-B87D-7531B9DDF34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885" y="2278743"/>
            <a:ext cx="9710058" cy="373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235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FABBCE0-E08C-4BBE-9FD2-E2B253D4D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3261A2-12F2-CA0F-ACB4-EB4B60418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1">
                    <a:lumMod val="85000"/>
                    <a:lumOff val="15000"/>
                  </a:schemeClr>
                </a:solidFill>
              </a:rPr>
              <a:t>How might your research impact upon: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F426BAC-43D6-468E-B6FF-167034D5C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60727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02D80E-5995-4C54-8387-5893C2C89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96083C8-1401-4950-AF56-E2FAFE42D6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7DD77D3-E943-4592-69FA-EC74D447F2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9018300"/>
              </p:ext>
            </p:extLst>
          </p:nvPr>
        </p:nvGraphicFramePr>
        <p:xfrm>
          <a:off x="581025" y="2341563"/>
          <a:ext cx="11029950" cy="3814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09453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1032">
            <a:extLst>
              <a:ext uri="{FF2B5EF4-FFF2-40B4-BE49-F238E27FC236}">
                <a16:creationId xmlns:a16="http://schemas.microsoft.com/office/drawing/2014/main" id="{1BB56EB9-078F-4952-AC1F-149C7A0AE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D3772EE4-ED5E-4D3A-A306-B22CF8667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601200"/>
            <a:ext cx="3703320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28E375-CC45-48E2-D2FD-431A6D91A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280" y="944752"/>
            <a:ext cx="3259016" cy="14626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400">
                <a:solidFill>
                  <a:srgbClr val="FFFFFF"/>
                </a:solidFill>
              </a:rPr>
              <a:t>Writing a dissertation : A  short video clip  [7 mins] …</a:t>
            </a: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10058680-D07C-4893-B2B7-91543F18A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7B42427A-0A1F-4A55-8705-D9179F1E0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EE54A6FE-D8CB-48A3-900B-053D4EBD3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351AA-C315-903C-7B98-3A60BD33B4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513" y="2536031"/>
            <a:ext cx="3123783" cy="3671936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Here’s one view on how to write a dissertation, </a:t>
            </a:r>
          </a:p>
          <a:p>
            <a:endParaRPr lang="en-GB">
              <a:solidFill>
                <a:srgbClr val="FFFFFF"/>
              </a:solidFill>
              <a:hlinkClick r:id="rId3"/>
            </a:endParaRPr>
          </a:p>
          <a:p>
            <a:endParaRPr lang="en-GB">
              <a:solidFill>
                <a:srgbClr val="FFFFFF"/>
              </a:solidFill>
              <a:hlinkClick r:id="rId3"/>
            </a:endParaRPr>
          </a:p>
          <a:p>
            <a:r>
              <a:rPr lang="en-GB">
                <a:solidFill>
                  <a:srgbClr val="FFFFFF"/>
                </a:solidFill>
                <a:hlinkClick r:id="rId3"/>
              </a:rPr>
              <a:t>Writing a dissertation</a:t>
            </a:r>
            <a:endParaRPr lang="en-GB">
              <a:solidFill>
                <a:srgbClr val="FFFFFF"/>
              </a:solidFill>
            </a:endParaRPr>
          </a:p>
        </p:txBody>
      </p:sp>
      <p:pic>
        <p:nvPicPr>
          <p:cNvPr id="1028" name="Picture 4" descr="Free Person Holding Blue Ballpoint Pen Writing in Notebook Stock Photo">
            <a:extLst>
              <a:ext uri="{FF2B5EF4-FFF2-40B4-BE49-F238E27FC236}">
                <a16:creationId xmlns:a16="http://schemas.microsoft.com/office/drawing/2014/main" id="{6AB38683-BA9A-AF96-D5D7-B54994AD0F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85"/>
          <a:stretch/>
        </p:blipFill>
        <p:spPr bwMode="auto">
          <a:xfrm>
            <a:off x="4241830" y="601200"/>
            <a:ext cx="7503636" cy="578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4555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88C97474-5879-4DB5-B4F3-F0357104BC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9831CBB7-4817-4B54-A7F9-0AE2D0C47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7029" y="457200"/>
            <a:ext cx="5010912" cy="9144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A448AEDA-8065-5F0D-A4AC-C385D3230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0636" y="1386601"/>
            <a:ext cx="5476375" cy="428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Rectangle 1034">
            <a:extLst>
              <a:ext uri="{FF2B5EF4-FFF2-40B4-BE49-F238E27FC236}">
                <a16:creationId xmlns:a16="http://schemas.microsoft.com/office/drawing/2014/main" id="{96BC321D-B05F-4857-8880-97F61B9B78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67791" y="601200"/>
            <a:ext cx="5009388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17F11F-E5D3-C48C-AB49-3F28CD208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3606" y="938022"/>
            <a:ext cx="4597758" cy="1188720"/>
          </a:xfrm>
        </p:spPr>
        <p:txBody>
          <a:bodyPr>
            <a:normAutofit/>
          </a:bodyPr>
          <a:lstStyle/>
          <a:p>
            <a:r>
              <a:rPr lang="en-GB" sz="2600">
                <a:solidFill>
                  <a:srgbClr val="FFFFFF"/>
                </a:solidFill>
              </a:rPr>
              <a:t>More on the structure of a dissertation [19 mins]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7DA1A8-D097-E7B3-D491-CB6E31CBE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3606" y="2340864"/>
            <a:ext cx="4597758" cy="3793237"/>
          </a:xfrm>
        </p:spPr>
        <p:txBody>
          <a:bodyPr>
            <a:normAutofit/>
          </a:bodyPr>
          <a:lstStyle/>
          <a:p>
            <a:endParaRPr lang="en-GB" dirty="0">
              <a:solidFill>
                <a:srgbClr val="FFFFFF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GB" dirty="0">
              <a:solidFill>
                <a:srgbClr val="FFFFFF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solidFill>
                  <a:srgbClr val="FFFFFF"/>
                </a:solidFill>
              </a:rPr>
              <a:t> </a:t>
            </a:r>
            <a:r>
              <a:rPr lang="en-GB" dirty="0">
                <a:solidFill>
                  <a:srgbClr val="FFFFFF"/>
                </a:solidFill>
                <a:hlinkClick r:id="rId4"/>
              </a:rPr>
              <a:t> The Format and Structure of a Dissertation</a:t>
            </a:r>
            <a:endParaRPr lang="en-GB" dirty="0">
              <a:solidFill>
                <a:srgbClr val="FFFFFF"/>
              </a:solidFill>
            </a:endParaRPr>
          </a:p>
          <a:p>
            <a:endParaRPr lang="en-GB" dirty="0">
              <a:solidFill>
                <a:srgbClr val="FFFFFF"/>
              </a:solidFill>
            </a:endParaRPr>
          </a:p>
          <a:p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0711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12BD8-4FDC-4CB9-9F43-B99822F5F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073" y="637126"/>
            <a:ext cx="4533652" cy="5256371"/>
          </a:xfrm>
        </p:spPr>
        <p:txBody>
          <a:bodyPr>
            <a:normAutofit/>
          </a:bodyPr>
          <a:lstStyle/>
          <a:p>
            <a:r>
              <a:rPr lang="en-GB" sz="3400" dirty="0"/>
              <a:t>Discussion on the recordings on writing a dissertation: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36750F3-9E77-4FB8-A2CD-9A92B3C858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10725" y="303592"/>
          <a:ext cx="5430033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C5E3CDAC-2E26-1BFF-5E8B-43090B209B02}"/>
              </a:ext>
            </a:extLst>
          </p:cNvPr>
          <p:cNvSpPr txBox="1"/>
          <p:nvPr/>
        </p:nvSpPr>
        <p:spPr>
          <a:xfrm>
            <a:off x="10522744" y="5706666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►</a:t>
            </a:r>
          </a:p>
        </p:txBody>
      </p:sp>
    </p:spTree>
    <p:extLst>
      <p:ext uri="{BB962C8B-B14F-4D97-AF65-F5344CB8AC3E}">
        <p14:creationId xmlns:p14="http://schemas.microsoft.com/office/powerpoint/2010/main" val="3607502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8524F-B1CC-7A0D-3918-DCC39DB0F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a research plan … …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291C52-7FEE-FECF-5D3A-A126263BAE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endParaRPr lang="en-GB" b="0" i="0" dirty="0">
              <a:effectLst/>
              <a:latin typeface="-apple-system"/>
            </a:endParaRPr>
          </a:p>
          <a:p>
            <a:r>
              <a:rPr lang="en-GB" sz="4000" dirty="0">
                <a:latin typeface="-apple-system"/>
              </a:rPr>
              <a:t>Consider the links between the advice on the recordings/Moodle, the template for a dissertation and the following view of  research design, then consider the relevance of each heading for your own research</a:t>
            </a:r>
            <a:r>
              <a:rPr lang="en-GB" b="0" i="0" dirty="0">
                <a:effectLst/>
                <a:latin typeface="-apple-system"/>
              </a:rPr>
              <a:t>:</a:t>
            </a:r>
            <a:r>
              <a:rPr lang="en-GB" dirty="0">
                <a:latin typeface="-apple-system"/>
                <a:ea typeface="+mn-lt"/>
                <a:cs typeface="+mn-lt"/>
              </a:rPr>
              <a:t>                                                                                                                  </a:t>
            </a:r>
          </a:p>
          <a:p>
            <a:pPr marL="0" indent="0">
              <a:buNone/>
            </a:pPr>
            <a:r>
              <a:rPr lang="en-GB" dirty="0">
                <a:latin typeface="-apple-system"/>
                <a:ea typeface="+mn-lt"/>
                <a:cs typeface="+mn-lt"/>
              </a:rPr>
              <a:t>                                                                                                                                                                                                                </a:t>
            </a:r>
            <a:r>
              <a:rPr lang="en-GB" sz="2000" dirty="0">
                <a:ea typeface="+mn-lt"/>
                <a:cs typeface="+mn-lt"/>
              </a:rPr>
              <a:t>►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009063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A4E14537-5FD0-359B-1A58-F8FAD25EACD2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67" r="1" b="1"/>
          <a:stretch/>
        </p:blipFill>
        <p:spPr bwMode="auto">
          <a:xfrm>
            <a:off x="0" y="0"/>
            <a:ext cx="119452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53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ourglass model of research">
            <a:extLst>
              <a:ext uri="{FF2B5EF4-FFF2-40B4-BE49-F238E27FC236}">
                <a16:creationId xmlns:a16="http://schemas.microsoft.com/office/drawing/2014/main" id="{5C434116-60A6-9C4B-CEB1-1CC15CF84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200" y="0"/>
            <a:ext cx="11771086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99130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Question, Question Mark, Survey, Problem, Test">
            <a:extLst>
              <a:ext uri="{FF2B5EF4-FFF2-40B4-BE49-F238E27FC236}">
                <a16:creationId xmlns:a16="http://schemas.microsoft.com/office/drawing/2014/main" id="{98E7FA6B-CDAB-44F7-ADC1-51A86A19ED21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59" r="1" b="1"/>
          <a:stretch/>
        </p:blipFill>
        <p:spPr bwMode="auto">
          <a:xfrm>
            <a:off x="228599" y="237744"/>
            <a:ext cx="7696201" cy="638251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3AAFDE5-DFD6-473D-8A89-375D9ED94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500" dirty="0"/>
              <a:t>Discussion : Structure of a dissertation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0D20C-A437-420F-85E8-B4B4D093DD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3"/>
            <a:ext cx="3144774" cy="4163845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endParaRPr lang="en-GB" dirty="0"/>
          </a:p>
          <a:p>
            <a:r>
              <a:rPr lang="en-GB" sz="3200" dirty="0"/>
              <a:t>Questions regarding: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400" dirty="0"/>
              <a:t>The PowerPoint and YouTube on the Structure of a dissertation</a:t>
            </a:r>
          </a:p>
          <a:p>
            <a:pPr marL="514350" indent="-514350">
              <a:buFont typeface="+mj-lt"/>
              <a:buAutoNum type="arabicPeriod"/>
            </a:pPr>
            <a:endParaRPr lang="en-GB" sz="3400" dirty="0"/>
          </a:p>
          <a:p>
            <a:pPr marL="514350" indent="-514350">
              <a:buFont typeface="+mj-lt"/>
              <a:buAutoNum type="arabicPeriod"/>
            </a:pPr>
            <a:r>
              <a:rPr lang="en-GB" sz="3400" dirty="0"/>
              <a:t>The draft structure on Moodle                </a:t>
            </a:r>
          </a:p>
          <a:p>
            <a:r>
              <a:rPr lang="en-GB" sz="3400" dirty="0">
                <a:latin typeface="Century Gothic" panose="020B0502020202020204" pitchFamily="34" charset="0"/>
              </a:rPr>
              <a:t>                              ►  </a:t>
            </a: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val="26655305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D2A811B-2F5F-9BAA-0E4C-B34F31590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Abstract …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6E904B6-8FFA-CCD0-DD2B-2FCF812A8F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Writing an abstract [BC]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29ABDF-745E-CE93-CEDE-4EA0AFA0FC5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>
                <a:solidFill>
                  <a:schemeClr val="accent3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Writing an Abstract</a:t>
            </a:r>
            <a:r>
              <a:rPr lang="en-GB" dirty="0">
                <a:solidFill>
                  <a:schemeClr val="accent3"/>
                </a:solidFill>
              </a:rPr>
              <a:t> </a:t>
            </a:r>
            <a:r>
              <a:rPr lang="en-GB" dirty="0">
                <a:solidFill>
                  <a:srgbClr val="0070C0"/>
                </a:solidFill>
              </a:rPr>
              <a:t>[5 Mins]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52488A3-B613-E790-C7F0-AA71D3D46F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Writing an abstract [YouTube]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BE3B500-27DE-1A02-ABEF-F9C93827E30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 dirty="0">
              <a:solidFill>
                <a:srgbClr val="B2B2B2"/>
              </a:solidFill>
              <a:hlinkClick r:id="" action="ppaction://noaction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GB" dirty="0">
              <a:solidFill>
                <a:srgbClr val="B2B2B2"/>
              </a:solidFill>
              <a:hlinkClick r:id="" action="ppaction://noaction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GB" dirty="0">
              <a:solidFill>
                <a:srgbClr val="B2B2B2"/>
              </a:solidFill>
              <a:hlinkClick r:id="" action="ppaction://noaction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dirty="0">
                <a:solidFill>
                  <a:srgbClr val="B2B2B2"/>
                </a:solidFill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Writing an Abstract [9 mins]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FFE22E8-673F-4F53-59DE-DBA9E2A9F8AC}"/>
              </a:ext>
            </a:extLst>
          </p:cNvPr>
          <p:cNvSpPr/>
          <p:nvPr/>
        </p:nvSpPr>
        <p:spPr>
          <a:xfrm>
            <a:off x="10515600" y="4983955"/>
            <a:ext cx="814386" cy="9167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6E05AA-186A-AF6E-6EFF-941794D17746}"/>
              </a:ext>
            </a:extLst>
          </p:cNvPr>
          <p:cNvSpPr txBox="1"/>
          <p:nvPr/>
        </p:nvSpPr>
        <p:spPr>
          <a:xfrm>
            <a:off x="11277600" y="6128342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41351249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9B6B47BF-F3D0-4678-9B20-DA45E1BCAD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703E8E-54EB-0C6C-E7C1-426A14507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124999"/>
            <a:ext cx="4076149" cy="4608003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chemeClr val="accent1"/>
                </a:solidFill>
              </a:rPr>
              <a:t>Discussion: Writing an abstract [Free writing]</a:t>
            </a:r>
            <a:br>
              <a:rPr lang="en-GB" sz="4000">
                <a:solidFill>
                  <a:schemeClr val="accent1"/>
                </a:solidFill>
              </a:rPr>
            </a:br>
            <a:endParaRPr lang="en-GB" sz="4000">
              <a:solidFill>
                <a:schemeClr val="accent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9334917-3673-4EF2-BA7C-CC83AEEEA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5673" y="457200"/>
            <a:ext cx="420624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589AE1-C0FC-4B66-9C0D-9EB92F40F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7585" y="457200"/>
            <a:ext cx="658368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74366-8A58-3FC9-FF5F-C571026572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586" y="1124998"/>
            <a:ext cx="6143248" cy="4608003"/>
          </a:xfrm>
        </p:spPr>
        <p:txBody>
          <a:bodyPr>
            <a:normAutofit/>
          </a:bodyPr>
          <a:lstStyle/>
          <a:p>
            <a:pPr marL="442913" indent="-442913">
              <a:buNone/>
            </a:pPr>
            <a:br>
              <a:rPr lang="en-GB" sz="2000" dirty="0"/>
            </a:br>
            <a:br>
              <a:rPr lang="en-GB" sz="2000" dirty="0"/>
            </a:br>
            <a:r>
              <a:rPr lang="en-GB" sz="2000" dirty="0"/>
              <a:t>  </a:t>
            </a:r>
            <a:br>
              <a:rPr lang="en-GB" sz="2000" dirty="0"/>
            </a:br>
            <a:r>
              <a:rPr lang="en-GB" sz="2000" dirty="0"/>
              <a:t>1.	</a:t>
            </a:r>
            <a:r>
              <a:rPr lang="en-GB" sz="3200" dirty="0"/>
              <a:t>What is an Abstract? </a:t>
            </a:r>
            <a:br>
              <a:rPr lang="en-GB" sz="3200" dirty="0"/>
            </a:br>
            <a:br>
              <a:rPr lang="en-GB" sz="3200" dirty="0"/>
            </a:br>
            <a:r>
              <a:rPr lang="en-GB" sz="3200" dirty="0"/>
              <a:t>2.	What is its role in research?</a:t>
            </a:r>
            <a:br>
              <a:rPr lang="en-GB" sz="3200" dirty="0"/>
            </a:br>
            <a:br>
              <a:rPr lang="en-GB" sz="3200" dirty="0"/>
            </a:br>
            <a:r>
              <a:rPr lang="en-GB" sz="3200" dirty="0"/>
              <a:t>3.	List five essentials to be included in an abstract</a:t>
            </a:r>
          </a:p>
        </p:txBody>
      </p:sp>
    </p:spTree>
    <p:extLst>
      <p:ext uri="{BB962C8B-B14F-4D97-AF65-F5344CB8AC3E}">
        <p14:creationId xmlns:p14="http://schemas.microsoft.com/office/powerpoint/2010/main" val="228653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57" name="Rectangle 2056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88C97474-5879-4DB5-B4F3-F0357104BC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7D2AF00E-D433-4047-863F-BCB69CEC3C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1588" y="601200"/>
            <a:ext cx="7498616" cy="578936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1F4C323-8996-4786-8FCD-587CD095D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559" y="938022"/>
            <a:ext cx="6647905" cy="118872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/>
              <a:t>Writing an abstract : Let’s make a start…</a:t>
            </a:r>
          </a:p>
        </p:txBody>
      </p:sp>
      <p:sp>
        <p:nvSpPr>
          <p:cNvPr id="2065" name="Rectangle 2064">
            <a:extLst>
              <a:ext uri="{FF2B5EF4-FFF2-40B4-BE49-F238E27FC236}">
                <a16:creationId xmlns:a16="http://schemas.microsoft.com/office/drawing/2014/main" id="{0997DBEA-6DFC-457A-9850-E53505354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67" name="Rectangle 2066">
            <a:extLst>
              <a:ext uri="{FF2B5EF4-FFF2-40B4-BE49-F238E27FC236}">
                <a16:creationId xmlns:a16="http://schemas.microsoft.com/office/drawing/2014/main" id="{79446CF5-953A-4916-BFF4-F5558E5C2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69" name="Rectangle 2068">
            <a:extLst>
              <a:ext uri="{FF2B5EF4-FFF2-40B4-BE49-F238E27FC236}">
                <a16:creationId xmlns:a16="http://schemas.microsoft.com/office/drawing/2014/main" id="{477B945C-B433-4DFF-9A67-A5C9257E47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DA8BA00-FD94-443F-B3FD-FD2C759885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559" y="2340864"/>
            <a:ext cx="6690843" cy="379323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900">
                <a:solidFill>
                  <a:srgbClr val="FFFFFF"/>
                </a:solidFill>
              </a:rPr>
              <a:t>The focus of this research is in the area of … … …</a:t>
            </a:r>
          </a:p>
          <a:p>
            <a:pPr>
              <a:lnSpc>
                <a:spcPct val="100000"/>
              </a:lnSpc>
            </a:pPr>
            <a:r>
              <a:rPr lang="en-US" sz="1900">
                <a:solidFill>
                  <a:srgbClr val="FFFFFF"/>
                </a:solidFill>
              </a:rPr>
              <a:t>Such a study is important in order to … … …</a:t>
            </a:r>
          </a:p>
          <a:p>
            <a:pPr>
              <a:lnSpc>
                <a:spcPct val="100000"/>
              </a:lnSpc>
            </a:pPr>
            <a:r>
              <a:rPr lang="en-US" sz="1900">
                <a:solidFill>
                  <a:srgbClr val="FFFFFF"/>
                </a:solidFill>
              </a:rPr>
              <a:t>The research approach adopted in this research includes …   … …</a:t>
            </a:r>
          </a:p>
          <a:p>
            <a:pPr>
              <a:lnSpc>
                <a:spcPct val="100000"/>
              </a:lnSpc>
            </a:pPr>
            <a:r>
              <a:rPr lang="en-US" sz="1900">
                <a:solidFill>
                  <a:srgbClr val="FFFFFF"/>
                </a:solidFill>
              </a:rPr>
              <a:t>The findings from this research evidence how … … …</a:t>
            </a:r>
          </a:p>
          <a:p>
            <a:pPr>
              <a:lnSpc>
                <a:spcPct val="100000"/>
              </a:lnSpc>
            </a:pPr>
            <a:r>
              <a:rPr lang="en-US" sz="1900">
                <a:solidFill>
                  <a:srgbClr val="FFFFFF"/>
                </a:solidFill>
              </a:rPr>
              <a:t>The main conclusions from this research are … … …</a:t>
            </a:r>
          </a:p>
          <a:p>
            <a:pPr>
              <a:lnSpc>
                <a:spcPct val="100000"/>
              </a:lnSpc>
            </a:pPr>
            <a:r>
              <a:rPr lang="en-US" sz="1900">
                <a:solidFill>
                  <a:srgbClr val="FFFFFF"/>
                </a:solidFill>
              </a:rPr>
              <a:t>Recommendations are made for practice in that …. …. …</a:t>
            </a:r>
          </a:p>
          <a:p>
            <a:pPr>
              <a:lnSpc>
                <a:spcPct val="100000"/>
              </a:lnSpc>
            </a:pPr>
            <a:r>
              <a:rPr lang="en-US" sz="1900">
                <a:solidFill>
                  <a:srgbClr val="FFFFFF"/>
                </a:solidFill>
              </a:rPr>
              <a:t>Key words: a,b,c,d,e</a:t>
            </a:r>
          </a:p>
          <a:p>
            <a:pPr marL="0" indent="0">
              <a:lnSpc>
                <a:spcPct val="100000"/>
              </a:lnSpc>
            </a:pPr>
            <a:r>
              <a:rPr lang="en-US" sz="1900">
                <a:solidFill>
                  <a:srgbClr val="FFFFFF"/>
                </a:solidFill>
              </a:rPr>
              <a:t>                                                                                          10</a:t>
            </a:r>
          </a:p>
        </p:txBody>
      </p:sp>
      <p:pic>
        <p:nvPicPr>
          <p:cNvPr id="2050" name="Picture 2" descr="Image result for image of a research paper">
            <a:extLst>
              <a:ext uri="{FF2B5EF4-FFF2-40B4-BE49-F238E27FC236}">
                <a16:creationId xmlns:a16="http://schemas.microsoft.com/office/drawing/2014/main" id="{CF5EE581-FC30-44FB-8961-81E5255B7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6761" y="2049354"/>
            <a:ext cx="3053422" cy="3053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11561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265BDBA-A76B-412B-B811-B07C4A1F4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/>
          <a:lstStyle/>
          <a:p>
            <a:r>
              <a:rPr lang="en-US" dirty="0"/>
              <a:t>Any questions: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84EC2-BB36-48C8-972D-0FA98601D9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>
            <a:normAutofit/>
          </a:bodyPr>
          <a:lstStyle/>
          <a:p>
            <a:r>
              <a:rPr lang="en-GB" sz="4400" dirty="0"/>
              <a:t>Questions on the writing of an abstract or the structure of the dissertation … …</a:t>
            </a:r>
          </a:p>
        </p:txBody>
      </p:sp>
      <p:pic>
        <p:nvPicPr>
          <p:cNvPr id="5" name="Picture 4" descr="Questions, Demand, Doubts, Psychology">
            <a:extLst>
              <a:ext uri="{FF2B5EF4-FFF2-40B4-BE49-F238E27FC236}">
                <a16:creationId xmlns:a16="http://schemas.microsoft.com/office/drawing/2014/main" id="{A1F9F941-2000-4E86-82AC-9D1877A0E01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18960" y="2103120"/>
            <a:ext cx="3749040" cy="3749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36794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Video 9">
            <a:extLst>
              <a:ext uri="{FF2B5EF4-FFF2-40B4-BE49-F238E27FC236}">
                <a16:creationId xmlns:a16="http://schemas.microsoft.com/office/drawing/2014/main" id="{29F1F0A0-FB34-2B71-BBD5-A5B863EA4ED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t="284" r="1" b="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chemeClr val="tx2">
                  <a:alpha val="0"/>
                </a:schemeClr>
              </a:gs>
              <a:gs pos="50000">
                <a:schemeClr val="tx2">
                  <a:alpha val="35000"/>
                </a:schemeClr>
              </a:gs>
              <a:gs pos="100000">
                <a:schemeClr val="tx2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7B3C48A-4095-4652-83E6-8DE62F2622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6" y="643467"/>
            <a:ext cx="10905059" cy="333035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Writing workshop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C97A34-9549-424E-B9FB-336B6A9000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6" y="4133135"/>
            <a:ext cx="10902016" cy="145451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n-US" sz="1800">
                <a:solidFill>
                  <a:schemeClr val="bg1"/>
                </a:solidFill>
              </a:rPr>
              <a:t>MA IN PSYCHOTHERAPEUTIC PRACTICE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4E5597F-CE67-4085-9548-E6A8036DA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393881" y="4035362"/>
            <a:ext cx="5404237" cy="0"/>
          </a:xfrm>
          <a:prstGeom prst="line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876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1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FABBCE0-E08C-4BBE-9FD2-E2B253D4D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ACF9E6-2E28-4F1E-AD3C-BE6381287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1">
                    <a:lumMod val="85000"/>
                    <a:lumOff val="15000"/>
                  </a:schemeClr>
                </a:solidFill>
              </a:rPr>
              <a:t>Aims of this lesson: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F426BAC-43D6-468E-B6FF-167034D5C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60727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02D80E-5995-4C54-8387-5893C2C89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96083C8-1401-4950-AF56-E2FAFE42D6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65930B6-1678-4320-B7B5-E96F5053C3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280474"/>
              </p:ext>
            </p:extLst>
          </p:nvPr>
        </p:nvGraphicFramePr>
        <p:xfrm>
          <a:off x="581025" y="2341563"/>
          <a:ext cx="11029950" cy="3814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99767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DBDA8-61DF-B2FD-C2CE-6EFFBE20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first part of your dissertation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DBB9F-C249-28A6-BFB7-BAA228AF37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en-GB" dirty="0">
                <a:hlinkClick r:id="rId2"/>
              </a:rPr>
              <a:t> Writing an Introduction to a Dissertation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85411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AF7E457-D8B7-4BCB-9141-A1DA52090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AND </a:t>
            </a:r>
            <a:r>
              <a:rPr lang="en-GB" sz="2800" dirty="0"/>
              <a:t>Discussion on the INFORMATION on Writing an Introduction and ethics</a:t>
            </a:r>
            <a:endParaRPr lang="en-GB" dirty="0"/>
          </a:p>
        </p:txBody>
      </p:sp>
      <p:pic>
        <p:nvPicPr>
          <p:cNvPr id="1026" name="Picture 2" descr="Opened Notebook With Three Assorted-color Pens">
            <a:extLst>
              <a:ext uri="{FF2B5EF4-FFF2-40B4-BE49-F238E27FC236}">
                <a16:creationId xmlns:a16="http://schemas.microsoft.com/office/drawing/2014/main" id="{7E7746F5-0D63-4FD3-8ED3-4C34FE2DF581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83" y="2312723"/>
            <a:ext cx="5194300" cy="3462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CD8047-E850-D2B0-6438-323909D04608}"/>
              </a:ext>
            </a:extLst>
          </p:cNvPr>
          <p:cNvSpPr txBox="1"/>
          <p:nvPr/>
        </p:nvSpPr>
        <p:spPr>
          <a:xfrm>
            <a:off x="9402318" y="5943676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Century Gothic" panose="020B0502020202020204" pitchFamily="34" charset="0"/>
              </a:rPr>
              <a:t>                               ►</a:t>
            </a:r>
            <a:endParaRPr lang="en-GB" dirty="0"/>
          </a:p>
        </p:txBody>
      </p:sp>
      <p:pic>
        <p:nvPicPr>
          <p:cNvPr id="7" name="Picture 2" descr="See the source image">
            <a:extLst>
              <a:ext uri="{FF2B5EF4-FFF2-40B4-BE49-F238E27FC236}">
                <a16:creationId xmlns:a16="http://schemas.microsoft.com/office/drawing/2014/main" id="{3C197D6F-7F6B-E627-3569-3502B95BCAB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400" y="2312723"/>
            <a:ext cx="4514850" cy="3390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6281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DD651B61-325E-4E73-8445-38B0DE8AAA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42E5253-D3AC-4AC2-B766-8B34F13C2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10AE8D57-436A-4073-9A75-15BB5949F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E2852671-8EB6-4EAF-8AF8-65CF3FD66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79" name="Rectangle 7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79394E1F-0B5F-497D-B2A6-8383A2A548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8068" y="457200"/>
            <a:ext cx="3703320" cy="5935133"/>
            <a:chOff x="438068" y="457200"/>
            <a:chExt cx="3703320" cy="5935133"/>
          </a:xfrm>
        </p:grpSpPr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1F1FF39A-AC3C-4066-9D4C-519AA22812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601201"/>
              <a:ext cx="3702134" cy="5791132"/>
            </a:xfrm>
            <a:prstGeom prst="rect">
              <a:avLst/>
            </a:prstGeom>
            <a:solidFill>
              <a:srgbClr val="465359">
                <a:alpha val="97000"/>
              </a:srgbClr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64C13BAB-7C00-4D21-A857-E3D41C0A2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068" y="457200"/>
              <a:ext cx="3703320" cy="94997"/>
            </a:xfrm>
            <a:prstGeom prst="rect">
              <a:avLst/>
            </a:prstGeom>
            <a:solidFill>
              <a:srgbClr val="465359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0718219-DF1C-4292-8E4A-648E6787F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1524001"/>
            <a:ext cx="3412067" cy="347838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The research onion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D1D6237-940E-4695-90FB-7AC3AB6CC2B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48406" y="618067"/>
            <a:ext cx="5598157" cy="559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5378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6BB5B46-F553-4B80-B6DE-5BD11E0B7B4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5837" r="25837"/>
          <a:stretch>
            <a:fillRect/>
          </a:stretch>
        </p:blipFill>
        <p:spPr>
          <a:xfrm>
            <a:off x="228600" y="238125"/>
            <a:ext cx="7696200" cy="638175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70F92C-FC56-44AE-9B72-89DA8C6DB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500" dirty="0"/>
              <a:t>Discussion on Writing an Introduction [</a:t>
            </a:r>
            <a:r>
              <a:rPr lang="en-GB" sz="2500" dirty="0" err="1"/>
              <a:t>Con’t</a:t>
            </a:r>
            <a:r>
              <a:rPr lang="en-GB" sz="2500" dirty="0"/>
              <a:t>]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BB232D-8B89-49A1-88B1-D66D93DCA5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sz="2400" dirty="0"/>
              <a:t>Write down five words to describe your area of research. </a:t>
            </a:r>
          </a:p>
          <a:p>
            <a:endParaRPr lang="en-GB" sz="2400" dirty="0"/>
          </a:p>
          <a:p>
            <a:r>
              <a:rPr lang="en-GB" sz="2400" dirty="0"/>
              <a:t>Come up with synonyms for each word.</a:t>
            </a:r>
          </a:p>
          <a:p>
            <a:endParaRPr lang="en-GB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54FE8BC6-91C6-1D3A-48B1-BED327A578A7}"/>
              </a:ext>
            </a:extLst>
          </p:cNvPr>
          <p:cNvSpPr/>
          <p:nvPr/>
        </p:nvSpPr>
        <p:spPr>
          <a:xfrm rot="11771756" flipH="1" flipV="1">
            <a:off x="10552176" y="5554980"/>
            <a:ext cx="722376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7461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050" name="Picture 2" descr="Newspaper, Front, Page, First Edition, Headline, Print">
            <a:extLst>
              <a:ext uri="{FF2B5EF4-FFF2-40B4-BE49-F238E27FC236}">
                <a16:creationId xmlns:a16="http://schemas.microsoft.com/office/drawing/2014/main" id="{AAED4BE2-61A2-435B-AC5A-6A9E106906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094"/>
          <a:stretch/>
        </p:blipFill>
        <p:spPr bwMode="auto">
          <a:xfrm>
            <a:off x="20" y="86861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36B822CC-7DA9-4417-AA94-64CEB676F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7234" y="4219240"/>
            <a:ext cx="11301984" cy="94997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AFA01E88-71CC-4FF3-9E81-51E0C32B45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7234" y="4376057"/>
            <a:ext cx="11303626" cy="2034709"/>
          </a:xfrm>
          <a:prstGeom prst="rect">
            <a:avLst/>
          </a:prstGeom>
          <a:solidFill>
            <a:schemeClr val="bg1">
              <a:alpha val="95000"/>
            </a:schemeClr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4A5E16-0EB3-4144-A9E0-AB30436CF8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371860" y="4693357"/>
            <a:ext cx="7240909" cy="1304114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buFont typeface="Wingdings 2" panose="05020102010507070707" pitchFamily="18" charset="2"/>
              <a:buChar char=""/>
            </a:pPr>
            <a:r>
              <a:rPr lang="en-US" sz="4400" dirty="0">
                <a:effectLst/>
              </a:rPr>
              <a:t>Making an impression with your first few pages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3742032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0936618-893C-4C82-B167-68195F7B3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 on: Writing an Introduction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B2B08-0734-4BB6-9778-367851E5F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/>
              <a:t>Start to write your Introduction   … … ….</a:t>
            </a:r>
          </a:p>
          <a:p>
            <a:endParaRPr lang="en-GB" sz="3600" dirty="0"/>
          </a:p>
          <a:p>
            <a:endParaRPr lang="en-GB" sz="3600" dirty="0"/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3E894EF9-D580-4C19-A5AC-CFCD87675D36}"/>
              </a:ext>
            </a:extLst>
          </p:cNvPr>
          <p:cNvSpPr txBox="1">
            <a:spLocks/>
          </p:cNvSpPr>
          <p:nvPr/>
        </p:nvSpPr>
        <p:spPr>
          <a:xfrm>
            <a:off x="539931" y="4034970"/>
            <a:ext cx="10585269" cy="1917773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182880" indent="-182880" algn="l" defTabSz="914400" rtl="0" eaLnBrk="1" latinLnBrk="0" hangingPunct="1">
              <a:lnSpc>
                <a:spcPct val="110000"/>
              </a:lnSpc>
              <a:spcBef>
                <a:spcPts val="90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t.</a:t>
            </a:r>
          </a:p>
          <a:p>
            <a:endParaRPr lang="en-GB" sz="3600" dirty="0"/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F4FD6F0E-3F57-4E3E-9B24-59577411C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993" y="4257811"/>
            <a:ext cx="8019143" cy="189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2868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33EBB-060D-4F9E-B786-A3B4B8517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DRAFT INTRODUCTION [Free writing exercise}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BA1CE-EDAC-467A-A41A-17350CD7A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/>
              <a:t>TITLE</a:t>
            </a:r>
          </a:p>
          <a:p>
            <a:r>
              <a:rPr lang="en-GB" sz="2800" dirty="0"/>
              <a:t>REEARCH QUESTION</a:t>
            </a:r>
          </a:p>
          <a:p>
            <a:r>
              <a:rPr lang="en-GB" sz="2800" dirty="0"/>
              <a:t>BACKGROUND</a:t>
            </a:r>
          </a:p>
          <a:p>
            <a:r>
              <a:rPr lang="en-GB" sz="2800" dirty="0"/>
              <a:t>AIMS</a:t>
            </a:r>
          </a:p>
          <a:p>
            <a:r>
              <a:rPr lang="en-GB" sz="2800" dirty="0"/>
              <a:t>OBJECTIVES</a:t>
            </a:r>
          </a:p>
          <a:p>
            <a:pPr marL="0" indent="0">
              <a:buNone/>
            </a:pPr>
            <a:r>
              <a:rPr lang="en-GB" sz="2800" dirty="0"/>
              <a:t>                                                                                                                     10</a:t>
            </a:r>
          </a:p>
        </p:txBody>
      </p:sp>
      <p:pic>
        <p:nvPicPr>
          <p:cNvPr id="6" name="Picture 5" descr="Group of thinking people with question mark looking up">
            <a:extLst>
              <a:ext uri="{FF2B5EF4-FFF2-40B4-BE49-F238E27FC236}">
                <a16:creationId xmlns:a16="http://schemas.microsoft.com/office/drawing/2014/main" id="{33138C25-B983-4909-B418-1C20378FD73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920" y="3258756"/>
            <a:ext cx="4267200" cy="11393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76199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124E1A04-39B9-40B4-9262-CDD9ED7520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81B9858-A5E9-4EB2-830E-72BB81A84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83B291D-F718-46F4-AF9D-812BD0032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6261C36-54A7-4257-8145-A85D30C0E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7140C5F6-42D5-4D5D-9636-0329EEFBA1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2152AAD0-DE65-4CAB-B590-741B05F3D0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81" r="24037"/>
          <a:stretch/>
        </p:blipFill>
        <p:spPr bwMode="auto">
          <a:xfrm>
            <a:off x="1" y="10"/>
            <a:ext cx="4637078" cy="426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9C826B17-260B-4FD6-8557-4EA289D567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" r="5964"/>
          <a:stretch/>
        </p:blipFill>
        <p:spPr bwMode="auto">
          <a:xfrm>
            <a:off x="4628829" y="10"/>
            <a:ext cx="7563171" cy="426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7B86AA49-59FB-4D17-9D38-11C2DA821A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" r="5387" b="4"/>
          <a:stretch/>
        </p:blipFill>
        <p:spPr bwMode="auto">
          <a:xfrm>
            <a:off x="-3048" y="4265879"/>
            <a:ext cx="4650796" cy="259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457E30F7-3253-4621-AB18-6A383D3A38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498" y="4267831"/>
            <a:ext cx="7552502" cy="2590169"/>
          </a:xfrm>
          <a:prstGeom prst="rect">
            <a:avLst/>
          </a:prstGeom>
          <a:solidFill>
            <a:srgbClr val="465359"/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307E2-9D09-4DEC-97FD-067841A70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9842" y="4571122"/>
            <a:ext cx="6591957" cy="103790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Developing research eyes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7511716F-C8C9-48CB-86A8-4C70AC7479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9842" y="5666704"/>
            <a:ext cx="6591957" cy="46299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200" cap="all" dirty="0">
                <a:solidFill>
                  <a:srgbClr val="FFFFFF">
                    <a:alpha val="75000"/>
                  </a:srgbClr>
                </a:solidFill>
              </a:rPr>
              <a:t>Spot the issues … … …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305829B-9491-4F93-8853-9BCABA78F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20158"/>
            <a:ext cx="12188952" cy="914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1F966F2-031A-4EA8-B214-62BED34FF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1359" y="-460"/>
            <a:ext cx="9144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0463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B34D440-E359-4CB9-B8E8-81977A860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21957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C:\Users\s.stewart\AppData\Local\Microsoft\Windows\Temporary Internet Files\Content.IE5\TB2LM4J7\17192-illustration-of-a-human-eye-pv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1587" y="1014790"/>
            <a:ext cx="3217333" cy="169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s.stewart\AppData\Local\Microsoft\Windows\Temporary Internet Files\Content.IE5\TB2LM4J7\17192-illustration-of-a-human-eye-pv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1587" y="4147375"/>
            <a:ext cx="3217333" cy="169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D288FC14-B788-4FBC-9C5E-BC4892F5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0506" y="0"/>
            <a:ext cx="7571045" cy="6858000"/>
          </a:xfrm>
          <a:prstGeom prst="rect">
            <a:avLst/>
          </a:prstGeom>
          <a:solidFill>
            <a:srgbClr val="465359"/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4707" y="578599"/>
            <a:ext cx="6400367" cy="1310080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Spot the issues… 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590" y="2194527"/>
            <a:ext cx="6397545" cy="4061676"/>
          </a:xfrm>
        </p:spPr>
        <p:txBody>
          <a:bodyPr>
            <a:normAutofit/>
          </a:bodyPr>
          <a:lstStyle/>
          <a:p>
            <a:endParaRPr lang="en-GB" i="1" dirty="0">
              <a:solidFill>
                <a:srgbClr val="FFFFFF"/>
              </a:solidFill>
            </a:endParaRPr>
          </a:p>
          <a:p>
            <a:r>
              <a:rPr lang="en-GB" sz="4800" i="1" dirty="0">
                <a:solidFill>
                  <a:srgbClr val="FFFFFF"/>
                </a:solidFill>
              </a:rPr>
              <a:t>This research aims to find out what people think about television. </a:t>
            </a:r>
          </a:p>
          <a:p>
            <a:endParaRPr lang="en-GB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6268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37D7-1B8C-46E2-9005-52B48501F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i="1" dirty="0"/>
              <a:t>This research aims to find out what people think about television. </a:t>
            </a:r>
            <a:br>
              <a:rPr lang="en-GB" i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416E61-0EA6-4939-B0AB-BB818E6215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en-GB" sz="2800" dirty="0"/>
              <a:t>This is broad and obscure. I would want to know what ‘people’ and what ‘television’? </a:t>
            </a:r>
          </a:p>
          <a:p>
            <a:pPr lvl="1"/>
            <a:r>
              <a:rPr lang="en-GB" sz="2800" dirty="0"/>
              <a:t>What would be the purpose of this research? Who would want to know the results? No point in repeating research. </a:t>
            </a:r>
          </a:p>
          <a:p>
            <a:pPr marL="457200" lvl="1" indent="0">
              <a:buNone/>
            </a:pPr>
            <a:endParaRPr lang="en-GB" sz="2800" dirty="0"/>
          </a:p>
          <a:p>
            <a:pPr marL="457200" lvl="1" indent="0">
              <a:buNone/>
            </a:pPr>
            <a:r>
              <a:rPr lang="en-GB" sz="3600" b="1" dirty="0"/>
              <a:t>What is the educational value of children’s programming according to teachers? </a:t>
            </a:r>
            <a:endParaRPr lang="en-US" sz="3600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9565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5DC838F-9824-40D4-99E8-23AC7E0CC3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75BDD2-C9EA-4F0B-A40B-FA51F0DF2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3986411"/>
            <a:ext cx="3568661" cy="1872388"/>
          </a:xfrm>
        </p:spPr>
        <p:txBody>
          <a:bodyPr anchor="ctr">
            <a:normAutofit/>
          </a:bodyPr>
          <a:lstStyle/>
          <a:p>
            <a:pPr algn="r"/>
            <a:r>
              <a:rPr lang="en-GB">
                <a:solidFill>
                  <a:schemeClr val="tx2"/>
                </a:solidFill>
              </a:rPr>
              <a:t>Spot the issues    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496C80A-AD75-4A79-8E0F-4310D630D5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5403703-687D-4B06-AF9E-20C958B38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9668A7F-C3EA-4352-BA87-B9203382C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8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359E49D5-14F0-4780-B805-B0A189563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5121" y="1192196"/>
            <a:ext cx="3694732" cy="1947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A4840C94-30A8-41D1-801D-A0895DE68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41830" y="1192197"/>
            <a:ext cx="3694731" cy="194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349C0CE7-7082-4BF3-A1D5-DDF3383FA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42147" y="1189933"/>
            <a:ext cx="3703320" cy="1951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0392" y="3956050"/>
            <a:ext cx="7225075" cy="2319020"/>
          </a:xfrm>
        </p:spPr>
        <p:txBody>
          <a:bodyPr>
            <a:normAutofit fontScale="77500" lnSpcReduction="20000"/>
          </a:bodyPr>
          <a:lstStyle/>
          <a:p>
            <a:endParaRPr lang="en-GB" i="1" dirty="0"/>
          </a:p>
          <a:p>
            <a:endParaRPr lang="en-GB" i="1" dirty="0"/>
          </a:p>
          <a:p>
            <a:r>
              <a:rPr lang="en-GB" sz="3600" i="1" dirty="0"/>
              <a:t>I want to find out how many local residents are interested in a play scheme for children during the summer holiday.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0583010"/>
      </p:ext>
    </p:extLst>
  </p:cSld>
  <p:clrMapOvr>
    <a:masterClrMapping/>
  </p:clrMapOvr>
  <p:transition spd="slow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858DF7D-C2D0-4B03-A7A0-2F06B789E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B26B711-3121-40B0-8377-A64F3DC00C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45C4D3D-ABBA-4B4E-93E5-01E343719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8DDD5E5-0097-4C6C-B266-5732EDA96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952EF87-C74F-4D3F-9CAD-EEA1733C9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97643"/>
            <a:ext cx="3703320" cy="5792922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1594F4-C30A-4A26-98E7-4D4F32BCA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148" y="1037967"/>
            <a:ext cx="3054091" cy="4709131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br>
              <a:rPr lang="en-GB" sz="2600" i="1">
                <a:solidFill>
                  <a:srgbClr val="FFFEFF"/>
                </a:solidFill>
              </a:rPr>
            </a:br>
            <a:br>
              <a:rPr lang="en-GB" sz="2600" i="1">
                <a:solidFill>
                  <a:srgbClr val="FFFEFF"/>
                </a:solidFill>
              </a:rPr>
            </a:br>
            <a:br>
              <a:rPr lang="en-GB" sz="2600" i="1">
                <a:solidFill>
                  <a:srgbClr val="FFFEFF"/>
                </a:solidFill>
              </a:rPr>
            </a:br>
            <a:r>
              <a:rPr lang="en-GB" sz="2600" b="1" i="1">
                <a:solidFill>
                  <a:srgbClr val="FFFEFF"/>
                </a:solidFill>
              </a:rPr>
              <a:t>How many local residents are interested in a play scheme for children during the summer holiday?</a:t>
            </a:r>
            <a:br>
              <a:rPr lang="en-GB" sz="2600" b="1" i="1">
                <a:solidFill>
                  <a:srgbClr val="FFFEFF"/>
                </a:solidFill>
              </a:rPr>
            </a:br>
            <a:br>
              <a:rPr lang="en-GB" sz="2600">
                <a:solidFill>
                  <a:srgbClr val="FFFEFF"/>
                </a:solidFill>
              </a:rPr>
            </a:br>
            <a:endParaRPr lang="en-GB" sz="2600">
              <a:solidFill>
                <a:srgbClr val="FFFEFF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9FE2AEF-C78D-4168-8299-87E25AF18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4935" y="1037968"/>
            <a:ext cx="6725899" cy="4820832"/>
          </a:xfrm>
        </p:spPr>
        <p:txBody>
          <a:bodyPr>
            <a:normAutofit/>
          </a:bodyPr>
          <a:lstStyle/>
          <a:p>
            <a:endParaRPr lang="en-GB" i="1" dirty="0"/>
          </a:p>
          <a:p>
            <a:endParaRPr lang="en-GB" i="1" dirty="0"/>
          </a:p>
          <a:p>
            <a:r>
              <a:rPr lang="en-GB" sz="3200" i="1" dirty="0"/>
              <a:t>All</a:t>
            </a:r>
            <a:r>
              <a:rPr lang="en-GB" sz="3200" dirty="0"/>
              <a:t> local residents? </a:t>
            </a:r>
          </a:p>
          <a:p>
            <a:pPr lvl="1"/>
            <a:r>
              <a:rPr lang="en-GB" sz="3200" dirty="0"/>
              <a:t>Only if they’re ‘interested’… or whether they would want to actually </a:t>
            </a:r>
            <a:r>
              <a:rPr lang="en-GB" sz="3200" i="1" dirty="0"/>
              <a:t>use</a:t>
            </a:r>
            <a:r>
              <a:rPr lang="en-GB" sz="3200" dirty="0"/>
              <a:t> it? </a:t>
            </a:r>
          </a:p>
          <a:p>
            <a:pPr lvl="1"/>
            <a:r>
              <a:rPr lang="en-GB" sz="3200" dirty="0"/>
              <a:t>Would residents be happy to use the scheme if it was run? What is your interest in this?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13439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0401440-1DC9-4C9E-A3BA-4DECEEB465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2B987CB1-6ECF-4BF1-9727-C2C4E58F5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1139" y="853915"/>
            <a:ext cx="5331481" cy="281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EE3F140-02CB-4BBC-ABC0-8BF046C9D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1436050"/>
            <a:ext cx="0" cy="1645920"/>
          </a:xfrm>
          <a:prstGeom prst="line">
            <a:avLst/>
          </a:prstGeom>
          <a:ln w="19050">
            <a:solidFill>
              <a:srgbClr val="4653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C:\Users\s.stewart\AppData\Local\Microsoft\Windows\Temporary Internet Files\Content.IE5\TB2LM4J7\17192-illustration-of-a-human-eye-pv[1].png">
            <a:extLst>
              <a:ext uri="{FF2B5EF4-FFF2-40B4-BE49-F238E27FC236}">
                <a16:creationId xmlns:a16="http://schemas.microsoft.com/office/drawing/2014/main" id="{493445CE-9C6E-40F8-A43A-3F22D1B79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17735" y="853916"/>
            <a:ext cx="5331478" cy="2810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6B822CC-7DA9-4417-AA94-64CEB676F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7234" y="4219240"/>
            <a:ext cx="11301984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FA01E88-71CC-4FF3-9E81-51E0C32B45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7234" y="4359623"/>
            <a:ext cx="11303626" cy="2051143"/>
          </a:xfrm>
          <a:prstGeom prst="rect">
            <a:avLst/>
          </a:prstGeom>
          <a:solidFill>
            <a:srgbClr val="465359"/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0AEF98-BB36-40A8-871F-40036DB49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600" y="4596992"/>
            <a:ext cx="3353432" cy="1607013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Spot the issues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1491" y="4596992"/>
            <a:ext cx="7240909" cy="185916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sz="1600" i="1" dirty="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 sz="1600" i="1" dirty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GB" sz="3300" i="1" dirty="0">
                <a:solidFill>
                  <a:srgbClr val="FFFFFF"/>
                </a:solidFill>
              </a:rPr>
              <a:t>My project is to do some research into autism, find out what people do when their relatives have it and what support they can get and how doctors deal with it. </a:t>
            </a:r>
          </a:p>
          <a:p>
            <a:pPr marL="0" indent="0">
              <a:buNone/>
            </a:pPr>
            <a:endParaRPr lang="en-GB" sz="1600" dirty="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 sz="1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416632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58DF7D-C2D0-4B03-A7A0-2F06B789E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B26B711-3121-40B0-8377-A64F3DC00C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45C4D3D-ABBA-4B4E-93E5-01E343719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DDD5E5-0097-4C6C-B266-5732EDA96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952EF87-C74F-4D3F-9CAD-EEA1733C9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97643"/>
            <a:ext cx="3703320" cy="5792922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FC2ECC-47D2-4B21-8CCB-C3DF3EF0A4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148" y="1037967"/>
            <a:ext cx="3054091" cy="4709131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br>
              <a:rPr lang="en-GB" sz="2400" b="1">
                <a:solidFill>
                  <a:srgbClr val="FFFEFF"/>
                </a:solidFill>
              </a:rPr>
            </a:br>
            <a:br>
              <a:rPr lang="en-GB" sz="2400" b="1">
                <a:solidFill>
                  <a:srgbClr val="FFFEFF"/>
                </a:solidFill>
              </a:rPr>
            </a:br>
            <a:r>
              <a:rPr lang="en-GB" sz="2400" b="1">
                <a:solidFill>
                  <a:srgbClr val="FFFEFF"/>
                </a:solidFill>
              </a:rPr>
              <a:t>Research into autism, find out what people do when their relatives have it and what support they can get and how doctors deal with it. </a:t>
            </a:r>
            <a:br>
              <a:rPr lang="en-GB" sz="2400">
                <a:solidFill>
                  <a:srgbClr val="FFFEFF"/>
                </a:solidFill>
              </a:rPr>
            </a:br>
            <a:endParaRPr lang="en-GB" sz="2400">
              <a:solidFill>
                <a:srgbClr val="FFFE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4935" y="1037968"/>
            <a:ext cx="6725899" cy="482083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- </a:t>
            </a:r>
            <a:r>
              <a:rPr lang="en-GB" sz="3600" dirty="0"/>
              <a:t>What do you think about the way this question has been written? 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- What questions would you ask if you were supervising this student?</a:t>
            </a:r>
          </a:p>
        </p:txBody>
      </p:sp>
    </p:spTree>
    <p:extLst>
      <p:ext uri="{BB962C8B-B14F-4D97-AF65-F5344CB8AC3E}">
        <p14:creationId xmlns:p14="http://schemas.microsoft.com/office/powerpoint/2010/main" val="4041323015"/>
      </p:ext>
    </p:extLst>
  </p:cSld>
  <p:clrMapOvr>
    <a:masterClrMapping/>
  </p:clrMapOvr>
  <p:transition spd="slow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100" y="-76200"/>
            <a:ext cx="8229600" cy="1143000"/>
          </a:xfrm>
        </p:spPr>
        <p:txBody>
          <a:bodyPr/>
          <a:lstStyle/>
          <a:p>
            <a:r>
              <a:rPr lang="en-GB" dirty="0"/>
              <a:t>Now consider </a:t>
            </a:r>
            <a:r>
              <a:rPr lang="en-GB" b="1" dirty="0"/>
              <a:t>your</a:t>
            </a:r>
            <a:r>
              <a:rPr lang="en-GB" dirty="0"/>
              <a:t> research…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1724890" y="1084118"/>
            <a:ext cx="2590800" cy="1295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What?</a:t>
            </a:r>
          </a:p>
          <a:p>
            <a:pPr algn="ctr"/>
            <a:r>
              <a:rPr lang="en-GB" sz="2000" dirty="0"/>
              <a:t>What is your research?</a:t>
            </a:r>
            <a:endParaRPr lang="en-US" sz="2000" dirty="0"/>
          </a:p>
        </p:txBody>
      </p:sp>
      <p:sp>
        <p:nvSpPr>
          <p:cNvPr id="6" name="Oval 5"/>
          <p:cNvSpPr/>
          <p:nvPr/>
        </p:nvSpPr>
        <p:spPr>
          <a:xfrm>
            <a:off x="4457701" y="1333500"/>
            <a:ext cx="2701636" cy="160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Why?</a:t>
            </a:r>
          </a:p>
          <a:p>
            <a:pPr algn="ctr"/>
            <a:r>
              <a:rPr lang="en-GB" sz="1600" dirty="0"/>
              <a:t>Why do you want to do the research?</a:t>
            </a:r>
          </a:p>
          <a:p>
            <a:pPr algn="ctr"/>
            <a:r>
              <a:rPr lang="en-GB" sz="1600" dirty="0"/>
              <a:t>(Consider the reason you’re conducting this research!) </a:t>
            </a:r>
            <a:endParaRPr lang="en-US" sz="1600" dirty="0"/>
          </a:p>
        </p:txBody>
      </p:sp>
      <p:sp>
        <p:nvSpPr>
          <p:cNvPr id="7" name="Oval 6"/>
          <p:cNvSpPr/>
          <p:nvPr/>
        </p:nvSpPr>
        <p:spPr>
          <a:xfrm>
            <a:off x="4585855" y="3771900"/>
            <a:ext cx="2209800" cy="1447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Where? </a:t>
            </a:r>
          </a:p>
          <a:p>
            <a:pPr algn="ctr"/>
            <a:r>
              <a:rPr lang="en-GB" sz="1600" dirty="0"/>
              <a:t>Where are you going to conduct your research? </a:t>
            </a:r>
            <a:endParaRPr lang="en-US" sz="1600" dirty="0"/>
          </a:p>
        </p:txBody>
      </p:sp>
      <p:sp>
        <p:nvSpPr>
          <p:cNvPr id="8" name="Oval 7"/>
          <p:cNvSpPr/>
          <p:nvPr/>
        </p:nvSpPr>
        <p:spPr>
          <a:xfrm>
            <a:off x="1676400" y="2971800"/>
            <a:ext cx="2604654" cy="152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When? </a:t>
            </a:r>
          </a:p>
          <a:p>
            <a:pPr algn="ctr"/>
            <a:r>
              <a:rPr lang="en-GB" sz="1600" dirty="0"/>
              <a:t>When are you going to complete each stage? </a:t>
            </a:r>
            <a:endParaRPr lang="en-US" sz="1600" dirty="0"/>
          </a:p>
        </p:txBody>
      </p:sp>
      <p:sp>
        <p:nvSpPr>
          <p:cNvPr id="3" name="Rounded Rectangle 2"/>
          <p:cNvSpPr/>
          <p:nvPr/>
        </p:nvSpPr>
        <p:spPr>
          <a:xfrm>
            <a:off x="7467600" y="2189018"/>
            <a:ext cx="2805546" cy="4343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b="1" dirty="0"/>
              <a:t>Firstly</a:t>
            </a:r>
            <a:r>
              <a:rPr lang="en-GB" dirty="0"/>
              <a:t>: Explain the 4 W’s of your research … you have 2 minutes!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b="1" dirty="0"/>
              <a:t>Secondly: </a:t>
            </a:r>
            <a:r>
              <a:rPr lang="en-GB" dirty="0"/>
              <a:t>What questions do you have about the research ideas you have heard? </a:t>
            </a:r>
            <a:endParaRPr lang="en-GB" b="1" dirty="0"/>
          </a:p>
          <a:p>
            <a:pPr algn="ctr"/>
            <a:endParaRPr lang="en-GB" dirty="0"/>
          </a:p>
          <a:p>
            <a:pPr algn="ctr"/>
            <a:endParaRPr lang="en-US" dirty="0"/>
          </a:p>
        </p:txBody>
      </p:sp>
      <p:sp>
        <p:nvSpPr>
          <p:cNvPr id="10" name="Arc 9"/>
          <p:cNvSpPr/>
          <p:nvPr/>
        </p:nvSpPr>
        <p:spPr>
          <a:xfrm>
            <a:off x="3200400" y="1084118"/>
            <a:ext cx="2667000" cy="516082"/>
          </a:xfrm>
          <a:prstGeom prst="arc">
            <a:avLst>
              <a:gd name="adj1" fmla="val 11456465"/>
              <a:gd name="adj2" fmla="val 2148251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3615626" y="2532142"/>
            <a:ext cx="1386478" cy="2837264"/>
          </a:xfrm>
          <a:custGeom>
            <a:avLst/>
            <a:gdLst>
              <a:gd name="connsiteX0" fmla="*/ 1081065 w 1386478"/>
              <a:gd name="connsiteY0" fmla="*/ 58658 h 2837264"/>
              <a:gd name="connsiteX1" fmla="*/ 416047 w 1386478"/>
              <a:gd name="connsiteY1" fmla="*/ 58658 h 2837264"/>
              <a:gd name="connsiteX2" fmla="*/ 277501 w 1386478"/>
              <a:gd name="connsiteY2" fmla="*/ 668258 h 2837264"/>
              <a:gd name="connsiteX3" fmla="*/ 1302738 w 1386478"/>
              <a:gd name="connsiteY3" fmla="*/ 612840 h 2837264"/>
              <a:gd name="connsiteX4" fmla="*/ 1178047 w 1386478"/>
              <a:gd name="connsiteY4" fmla="*/ 1554949 h 2837264"/>
              <a:gd name="connsiteX5" fmla="*/ 410 w 1386478"/>
              <a:gd name="connsiteY5" fmla="*/ 2164549 h 2837264"/>
              <a:gd name="connsiteX6" fmla="*/ 1039501 w 1386478"/>
              <a:gd name="connsiteY6" fmla="*/ 2524767 h 2837264"/>
              <a:gd name="connsiteX7" fmla="*/ 623865 w 1386478"/>
              <a:gd name="connsiteY7" fmla="*/ 2815713 h 2837264"/>
              <a:gd name="connsiteX8" fmla="*/ 568447 w 1386478"/>
              <a:gd name="connsiteY8" fmla="*/ 2815713 h 2837264"/>
              <a:gd name="connsiteX9" fmla="*/ 568447 w 1386478"/>
              <a:gd name="connsiteY9" fmla="*/ 2815713 h 2837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86478" h="2837264">
                <a:moveTo>
                  <a:pt x="1081065" y="58658"/>
                </a:moveTo>
                <a:cubicBezTo>
                  <a:pt x="815519" y="7858"/>
                  <a:pt x="549974" y="-42942"/>
                  <a:pt x="416047" y="58658"/>
                </a:cubicBezTo>
                <a:cubicBezTo>
                  <a:pt x="282120" y="160258"/>
                  <a:pt x="129719" y="575894"/>
                  <a:pt x="277501" y="668258"/>
                </a:cubicBezTo>
                <a:cubicBezTo>
                  <a:pt x="425283" y="760622"/>
                  <a:pt x="1152647" y="465058"/>
                  <a:pt x="1302738" y="612840"/>
                </a:cubicBezTo>
                <a:cubicBezTo>
                  <a:pt x="1452829" y="760622"/>
                  <a:pt x="1395102" y="1296331"/>
                  <a:pt x="1178047" y="1554949"/>
                </a:cubicBezTo>
                <a:cubicBezTo>
                  <a:pt x="960992" y="1813567"/>
                  <a:pt x="23501" y="2002913"/>
                  <a:pt x="410" y="2164549"/>
                </a:cubicBezTo>
                <a:cubicBezTo>
                  <a:pt x="-22681" y="2326185"/>
                  <a:pt x="935592" y="2416240"/>
                  <a:pt x="1039501" y="2524767"/>
                </a:cubicBezTo>
                <a:cubicBezTo>
                  <a:pt x="1143410" y="2633294"/>
                  <a:pt x="702374" y="2767222"/>
                  <a:pt x="623865" y="2815713"/>
                </a:cubicBezTo>
                <a:cubicBezTo>
                  <a:pt x="545356" y="2864204"/>
                  <a:pt x="568447" y="2815713"/>
                  <a:pt x="568447" y="2815713"/>
                </a:cubicBezTo>
                <a:lnTo>
                  <a:pt x="568447" y="2815713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:\Program Files\Microsoft Office\MEDIA\CAGCAT10\j029323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27483">
            <a:off x="8955855" y="861579"/>
            <a:ext cx="1565453" cy="115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097906"/>
      </p:ext>
    </p:extLst>
  </p:cSld>
  <p:clrMapOvr>
    <a:masterClrMapping/>
  </p:clrMapOvr>
  <p:transition spd="slow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CDB539-051D-4A05-8DD5-289865BFC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987552"/>
            <a:ext cx="4485861" cy="1088136"/>
          </a:xfrm>
        </p:spPr>
        <p:txBody>
          <a:bodyPr anchor="b">
            <a:normAutofit fontScale="90000"/>
          </a:bodyPr>
          <a:lstStyle/>
          <a:p>
            <a:r>
              <a:rPr lang="en-GB" sz="2600" b="0" i="0" dirty="0">
                <a:effectLst/>
                <a:latin typeface="tahoma" panose="020B0604030504040204" pitchFamily="34" charset="0"/>
              </a:rPr>
              <a:t>Questionnaire on the expectations of supervision: </a:t>
            </a:r>
            <a:endParaRPr lang="en-GB" sz="2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126F67-7B72-4A71-BA21-382CF2838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79" y="2688336"/>
            <a:ext cx="4498848" cy="3538293"/>
          </a:xfrm>
        </p:spPr>
        <p:txBody>
          <a:bodyPr anchor="t">
            <a:normAutofit fontScale="92500" lnSpcReduction="10000"/>
          </a:bodyPr>
          <a:lstStyle/>
          <a:p>
            <a:r>
              <a:rPr lang="en-GB" sz="1800" b="0" i="0" dirty="0">
                <a:effectLst/>
                <a:latin typeface="tahoma" panose="020B0604030504040204" pitchFamily="34" charset="0"/>
              </a:rPr>
              <a:t>Mutual expectations - agreeing what can be expected within, and the process of, research supervision and considering a contractual arrangement.</a:t>
            </a:r>
          </a:p>
          <a:p>
            <a:endParaRPr lang="en-GB" sz="1800" dirty="0">
              <a:latin typeface="tahoma" panose="020B0604030504040204" pitchFamily="34" charset="0"/>
            </a:endParaRPr>
          </a:p>
          <a:p>
            <a:r>
              <a:rPr lang="en-GB" sz="1800" dirty="0">
                <a:latin typeface="tahoma" panose="020B0604030504040204" pitchFamily="34" charset="0"/>
              </a:rPr>
              <a:t>Supervisees need to … (3)</a:t>
            </a:r>
          </a:p>
          <a:p>
            <a:endParaRPr lang="en-GB" sz="1800" dirty="0">
              <a:latin typeface="tahoma" panose="020B0604030504040204" pitchFamily="34" charset="0"/>
            </a:endParaRPr>
          </a:p>
          <a:p>
            <a:r>
              <a:rPr lang="en-GB" sz="1800" dirty="0">
                <a:latin typeface="tahoma" panose="020B0604030504040204" pitchFamily="34" charset="0"/>
              </a:rPr>
              <a:t>Supervisors need to … (3)</a:t>
            </a:r>
          </a:p>
          <a:p>
            <a:endParaRPr lang="en-GB" sz="1800" dirty="0">
              <a:latin typeface="tahoma" panose="020B0604030504040204" pitchFamily="34" charset="0"/>
            </a:endParaRPr>
          </a:p>
          <a:p>
            <a:r>
              <a:rPr lang="en-GB" sz="1800" dirty="0">
                <a:latin typeface="tahoma" panose="020B0604030504040204" pitchFamily="34" charset="0"/>
              </a:rPr>
              <a:t>Both need to … (3)</a:t>
            </a:r>
            <a:r>
              <a:rPr lang="en-GB" sz="2000" b="0" i="0" u="none" strike="noStrike" dirty="0">
                <a:solidFill>
                  <a:srgbClr val="404040"/>
                </a:solidFill>
                <a:effectLst/>
                <a:latin typeface="tahoma" panose="020B0604030504040204" pitchFamily="34" charset="0"/>
              </a:rPr>
              <a:t>               10 G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​</a:t>
            </a:r>
            <a:endParaRPr lang="en-GB" sz="1800" dirty="0"/>
          </a:p>
        </p:txBody>
      </p:sp>
      <p:pic>
        <p:nvPicPr>
          <p:cNvPr id="2052" name="Picture 4" descr="Striving to provide superior healthcare Cropped shot of a team of doctors joining their hands together in unity Healthcare And Medicine Stock Photo">
            <a:extLst>
              <a:ext uri="{FF2B5EF4-FFF2-40B4-BE49-F238E27FC236}">
                <a16:creationId xmlns:a16="http://schemas.microsoft.com/office/drawing/2014/main" id="{1B0F847B-4530-474F-918B-D817777889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3" b="-1"/>
          <a:stretch/>
        </p:blipFill>
        <p:spPr bwMode="auto">
          <a:xfrm>
            <a:off x="5308052" y="10"/>
            <a:ext cx="6883948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noFill/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EDA6FCC3-A476-91EE-6744-692C809768C3}"/>
              </a:ext>
            </a:extLst>
          </p:cNvPr>
          <p:cNvSpPr/>
          <p:nvPr/>
        </p:nvSpPr>
        <p:spPr>
          <a:xfrm>
            <a:off x="4490148" y="5724619"/>
            <a:ext cx="814386" cy="9167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8287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CF9E6-2E28-4F1E-AD3C-BE6381287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HAVE WE MET THE Aims of this lesson: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65930B6-1678-4320-B7B5-E96F5053C3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0945552"/>
              </p:ext>
            </p:extLst>
          </p:nvPr>
        </p:nvGraphicFramePr>
        <p:xfrm>
          <a:off x="581025" y="2341563"/>
          <a:ext cx="11029950" cy="3814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77626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524398-BFB4-4C4A-8317-83B8729F9B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08D4B6A-8113-4DFB-B82E-B60CAC8E0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822E561-F97C-4CBB-A9A6-A6BF6317B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FBA827-A557-48FF-B3F4-A4BA2E92D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620" y="863695"/>
            <a:ext cx="3511233" cy="377999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FEEDBACK AND SUGGESTIONS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01B0E58-A5C8-4CDA-A2E0-35DF94E59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620" y="457200"/>
            <a:ext cx="3511233" cy="9143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173671B-7E6C-4818-9215-D787E27032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44" r="-2" b="-2"/>
          <a:stretch/>
        </p:blipFill>
        <p:spPr>
          <a:xfrm>
            <a:off x="4654295" y="457200"/>
            <a:ext cx="7086151" cy="589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0063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mplex maths formulae on a blackboard">
            <a:extLst>
              <a:ext uri="{FF2B5EF4-FFF2-40B4-BE49-F238E27FC236}">
                <a16:creationId xmlns:a16="http://schemas.microsoft.com/office/drawing/2014/main" id="{54937C6C-856E-9E59-1C17-6705BFBCE2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75"/>
          <a:stretch/>
        </p:blipFill>
        <p:spPr>
          <a:xfrm>
            <a:off x="228599" y="237744"/>
            <a:ext cx="7696201" cy="63825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2EB88D5-4578-0B80-88FB-EB48381D9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rmAutofit/>
          </a:bodyPr>
          <a:lstStyle/>
          <a:p>
            <a:r>
              <a:rPr lang="en-GB" dirty="0"/>
              <a:t>Critique of research paper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6FB8638-2187-0C8F-75B3-5168BA4A86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en-US" dirty="0"/>
              <a:t>Select a key research paper within your area of research</a:t>
            </a:r>
          </a:p>
          <a:p>
            <a:pPr marL="342900" indent="-342900">
              <a:buAutoNum type="arabicPeriod"/>
            </a:pPr>
            <a:r>
              <a:rPr lang="en-US" dirty="0"/>
              <a:t>Be sure that you are fairly well acquainted in your knowledge and understanding of the content</a:t>
            </a:r>
          </a:p>
          <a:p>
            <a:pPr marL="342900" indent="-342900">
              <a:buAutoNum type="arabicPeriod"/>
            </a:pPr>
            <a:r>
              <a:rPr lang="en-US" dirty="0"/>
              <a:t>Have this available for discussion at our next lesson.</a:t>
            </a:r>
          </a:p>
        </p:txBody>
      </p:sp>
    </p:spTree>
    <p:extLst>
      <p:ext uri="{BB962C8B-B14F-4D97-AF65-F5344CB8AC3E}">
        <p14:creationId xmlns:p14="http://schemas.microsoft.com/office/powerpoint/2010/main" val="16678274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315C6-52CB-44A6-A66C-C2F75015A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Next Lesson … Becoming a master researcher …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B7FFFB-1EC1-8C50-AAD7-001BF40DE6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1057841"/>
              </p:ext>
            </p:extLst>
          </p:nvPr>
        </p:nvGraphicFramePr>
        <p:xfrm>
          <a:off x="581025" y="2341563"/>
          <a:ext cx="11029950" cy="3814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0201510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9D706-97A4-4C0C-8CDC-01EF78BFFF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closing ROUND:</a:t>
            </a:r>
          </a:p>
        </p:txBody>
      </p:sp>
      <p:pic>
        <p:nvPicPr>
          <p:cNvPr id="1028" name="Picture 4" descr="Diverse People in a Circle with Connection Concept.  royalty free stock images">
            <a:extLst>
              <a:ext uri="{FF2B5EF4-FFF2-40B4-BE49-F238E27FC236}">
                <a16:creationId xmlns:a16="http://schemas.microsoft.com/office/drawing/2014/main" id="{C240352D-1E1D-407F-B87D-7531B9DDF34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885" y="2278743"/>
            <a:ext cx="9710058" cy="373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90988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1E7CA09-9778-4414-AE97-8064B12DA3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D289AE2-D2AE-49D1-AFAC-3A79F6794255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927BD4C1-B6B1-4715-ABF9-E660A51A4EA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1859</TotalTime>
  <Words>993</Words>
  <Application>Microsoft Office PowerPoint</Application>
  <PresentationFormat>Widescreen</PresentationFormat>
  <Paragraphs>178</Paragraphs>
  <Slides>37</Slides>
  <Notes>9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7" baseType="lpstr">
      <vt:lpstr>-apple-system</vt:lpstr>
      <vt:lpstr>Calibri</vt:lpstr>
      <vt:lpstr>Century Gothic</vt:lpstr>
      <vt:lpstr>Franklin Gothic Book</vt:lpstr>
      <vt:lpstr>Franklin Gothic Demi</vt:lpstr>
      <vt:lpstr>Garamond</vt:lpstr>
      <vt:lpstr>Gill Sans MT</vt:lpstr>
      <vt:lpstr>tahoma</vt:lpstr>
      <vt:lpstr>Wingdings 2</vt:lpstr>
      <vt:lpstr>DividendVTI</vt:lpstr>
      <vt:lpstr>Writing an introduction, ethical approval and using supervision wisely</vt:lpstr>
      <vt:lpstr>OPENING ROUND:</vt:lpstr>
      <vt:lpstr>How might your research impact upon:</vt:lpstr>
      <vt:lpstr>Writing a dissertation : A  short video clip  [7 mins] …</vt:lpstr>
      <vt:lpstr>More on the structure of a dissertation [19 mins] …</vt:lpstr>
      <vt:lpstr>Discussion on the recordings on writing a dissertation:</vt:lpstr>
      <vt:lpstr>Making a research plan … … …</vt:lpstr>
      <vt:lpstr>PowerPoint Presentation</vt:lpstr>
      <vt:lpstr>PowerPoint Presentation</vt:lpstr>
      <vt:lpstr>Discussion : Structure of a dissertation</vt:lpstr>
      <vt:lpstr>The Abstract …</vt:lpstr>
      <vt:lpstr>Discussion: Writing an abstract [Free writing] </vt:lpstr>
      <vt:lpstr>Writing an abstract : Let’s make a start…</vt:lpstr>
      <vt:lpstr>Any questions:</vt:lpstr>
      <vt:lpstr>Writing workshop</vt:lpstr>
      <vt:lpstr>Aims of this lesson:</vt:lpstr>
      <vt:lpstr>The first part of your dissertation </vt:lpstr>
      <vt:lpstr>QUESTIONS AND Discussion on the INFORMATION on Writing an Introduction and ethics</vt:lpstr>
      <vt:lpstr>The research onion</vt:lpstr>
      <vt:lpstr>Discussion on Writing an Introduction [Con’t]</vt:lpstr>
      <vt:lpstr>PowerPoint Presentation</vt:lpstr>
      <vt:lpstr>Discussion on: Writing an Introduction</vt:lpstr>
      <vt:lpstr>DRAFT INTRODUCTION [Free writing exercise}</vt:lpstr>
      <vt:lpstr>Developing research eyes</vt:lpstr>
      <vt:lpstr>Spot the issues… </vt:lpstr>
      <vt:lpstr>This research aims to find out what people think about television.  </vt:lpstr>
      <vt:lpstr>Spot the issues     </vt:lpstr>
      <vt:lpstr>   How many local residents are interested in a play scheme for children during the summer holiday?  </vt:lpstr>
      <vt:lpstr>Spot the issues   </vt:lpstr>
      <vt:lpstr>  Research into autism, find out what people do when their relatives have it and what support they can get and how doctors deal with it.  </vt:lpstr>
      <vt:lpstr>Now consider your research…</vt:lpstr>
      <vt:lpstr>Questionnaire on the expectations of supervision: </vt:lpstr>
      <vt:lpstr>HAVE WE MET THE Aims of this lesson:</vt:lpstr>
      <vt:lpstr>FEEDBACK AND SUGGESTIONS</vt:lpstr>
      <vt:lpstr>Critique of research paper</vt:lpstr>
      <vt:lpstr> Next Lesson … Becoming a master researcher …</vt:lpstr>
      <vt:lpstr>closing ROUND: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an introduction and speed reading</dc:title>
  <dc:creator>Beverly Cole</dc:creator>
  <cp:lastModifiedBy>Beverly Cole</cp:lastModifiedBy>
  <cp:revision>19</cp:revision>
  <dcterms:created xsi:type="dcterms:W3CDTF">2020-10-18T07:32:19Z</dcterms:created>
  <dcterms:modified xsi:type="dcterms:W3CDTF">2022-11-15T18:46:38Z</dcterms:modified>
</cp:coreProperties>
</file>