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68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79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267"/>
    <p:restoredTop sz="95872"/>
  </p:normalViewPr>
  <p:slideViewPr>
    <p:cSldViewPr snapToGrid="0">
      <p:cViewPr varScale="1">
        <p:scale>
          <a:sx n="53" d="100"/>
          <a:sy n="53" d="100"/>
        </p:scale>
        <p:origin x="200" y="136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2360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9CF72-6098-2743-914C-68CE2547FADD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06E2B-C77D-1C40-BC37-97A45439995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83743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06E2B-C77D-1C40-BC37-97A45439995B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49101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06E2B-C77D-1C40-BC37-97A45439995B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16827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06E2B-C77D-1C40-BC37-97A45439995B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53141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06E2B-C77D-1C40-BC37-97A45439995B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9519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06E2B-C77D-1C40-BC37-97A45439995B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02244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06E2B-C77D-1C40-BC37-97A45439995B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59848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1A176-ECC5-39EC-15B1-301F03CAF0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3ED74-F64A-3D48-889B-B1DC22FAA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18A76-19BE-0F5F-4771-EB36A0944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4735C-96A3-239D-745C-786811AB7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2ECAD-BAD8-62B1-DD57-CF4791CEB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7287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5B968-168E-A136-BAF7-E287ABF7F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3F63F-C916-72C9-FBA9-BC0E9F556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D8DE5-D057-A43B-7D0E-F502F86E6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A8E75-393C-D91D-8DDE-F33804A57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6B810-1080-FB7D-EB7D-859D3FE62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2420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D5B9C-5582-B934-ED09-115C6F4F6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F9207-C0F1-68FD-4B38-896CB0B327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A5891-405D-184F-043B-4C8EE3C33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E1D86-02E7-9E8D-D182-0A5905389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52199-E2CE-8C32-7FAE-9EC8B635D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1263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73E9B-1517-6685-2C51-B66BD2F47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D5BA8-6D6E-6E86-59B3-6F80F2B88D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E9FA50-5C1A-CCAF-92F3-C9480FD3D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62BB68-42ED-159F-2E5B-F9EDA3AFE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0FCD73-4853-6B1B-72D2-D2BEADB50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9A179-EA38-FB0B-6F70-FFE1BA192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2452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58585-D90B-3E51-2D49-F2F5919EB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0E75BA-8485-9197-719C-09A6695E95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DE6EEF-5190-311C-6F33-9969876D39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9637EA-4A7A-C2B7-C8EF-6E410B26E8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7F1DE3-DC2C-C70A-6D2E-9ADB71FD41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B80903-2C86-90CF-E1D2-894F4C8A7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668FE0-E068-91A5-0BC4-DFFC9E9A8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3F0B5E-CCE0-5BE6-75AF-275300F47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16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6D987-316A-E2CA-89F4-3E21D668B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98CED-BFFD-8038-9FA4-44DFA0DFC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9E5EA8-46D6-7AC5-9782-CAA77CE0F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728AFB-9175-F607-7A58-D3160F98C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1646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7A3BC1-F872-A770-4652-2668F06D8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3EBA5C-C697-78EB-FF48-A33DC666D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44DC0C-B0EB-B17B-B7B2-3D9324A22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2063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373BA-7E5D-7D81-6811-93708B181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E3846-E98D-890A-1ED3-3437DBB0C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16C18A-A785-23C4-F39D-71A32A8CFE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918632-FC6C-F5E6-498B-5DFDCD8CA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8C63FD-7F7D-A01E-6AB5-896E3AF38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8168D-DFD9-85E5-BC34-3C7B842D9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8876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9E88F-578E-0D80-E97E-80966DBF9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AB90AA-7259-4F83-FFA1-0006D0799B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F997E-DE3C-E706-65A1-402C5C6DC4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0CC51-F33C-7ECB-B1DD-CEE97ED5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BEF28B-37C1-7AAB-5FBF-8233C3DD0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6AF928-080E-ACE2-AE1C-8B1FCDF5B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20965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A0382-E730-3DAD-03E9-D4E9A93C6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05C19-7E01-53FA-9DDA-6AF81D2D87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F9518-70C7-B776-6BAB-D73F5BAF6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F0B4F-FD9F-FBE2-3120-40383E1FD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05307-00BA-B6F1-BA65-DD46641B7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55117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A4368F-D2A1-B682-F6B2-B799437D58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478FD8-E0AD-D44E-66AB-B6EE16CA79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09865-3DA5-9C70-4DB8-BCE12E9BB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C802BE-8F02-2CB8-A3B9-CCA680410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9EBC2-EA65-C0A3-35F2-AF73237D5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03607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35337D-96CD-645B-6837-C095E1EF5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14351-AD34-D251-1457-68109CDC83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69C5F-4379-AA2C-8E56-A19579F95E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25D26-0BF2-E14A-8EFF-9D5801C511A0}" type="datetimeFigureOut">
              <a:rPr lang="cy-GB" smtClean="0"/>
              <a:t>02/11/23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FE4F7-ABE8-EEBB-008B-14A90E9384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89461-A5CB-5E65-CE5B-CC16795290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CFE6B-FDE4-3047-95B5-E4241D1ACE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7353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https://connection.asco.org/sites/asco_connection/files/Perfectionism-blog-post-FB.pn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eomagazine.com/business/management-leadership/the-5-second-rule/" TargetMode="External"/><Relationship Id="rId2" Type="http://schemas.openxmlformats.org/officeDocument/2006/relationships/hyperlink" Target="https://todoist.com/productivity-methods/pomodoro-technique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planzer.io/why-the-4-ps-of-time-management-matter/" TargetMode="External"/><Relationship Id="rId3" Type="http://schemas.openxmlformats.org/officeDocument/2006/relationships/hyperlink" Target="https://connection.asco.org/blogs/problem-perfectionism-one-procrastinated-blog-post" TargetMode="External"/><Relationship Id="rId7" Type="http://schemas.openxmlformats.org/officeDocument/2006/relationships/hyperlink" Target="https://todoist.com/productivity-methods/pomodoro-technique" TargetMode="External"/><Relationship Id="rId2" Type="http://schemas.openxmlformats.org/officeDocument/2006/relationships/hyperlink" Target="https://francescaamber.com/pages/book-club-bitch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agepersonnel.com.au/advice/career-and-management/productivity/6-essential-time-management-tips" TargetMode="External"/><Relationship Id="rId5" Type="http://schemas.openxmlformats.org/officeDocument/2006/relationships/hyperlink" Target="https://www.timedoctor.com/blog/time-management-strategies/" TargetMode="External"/><Relationship Id="rId4" Type="http://schemas.openxmlformats.org/officeDocument/2006/relationships/hyperlink" Target="https://www.futurelearn.com/info/blog/time-management-skill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oryboardthat.com/articles/e/critical-thinking-skill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valamis.com/hub/blooms-taxonomy" TargetMode="External"/><Relationship Id="rId5" Type="http://schemas.openxmlformats.org/officeDocument/2006/relationships/hyperlink" Target="https://www.gre.ac.uk/articles/ils/critical-thinking" TargetMode="External"/><Relationship Id="rId4" Type="http://schemas.openxmlformats.org/officeDocument/2006/relationships/hyperlink" Target="https://www.youtube.com/watch?v=dItUGF8GdT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0581B61-EB9C-4FED-8E62-AE74FB0BC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9198901-5716-4C59-8560-9B4B17388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1765" y="0"/>
            <a:ext cx="10950698" cy="6858000"/>
            <a:chOff x="591765" y="0"/>
            <a:chExt cx="10950698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1D91B2F-0B68-466B-871D-2350F92FA5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4" y="0"/>
              <a:ext cx="10399454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F7C94E-23C0-4A3B-8021-55058EF02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52814" y="0"/>
              <a:ext cx="2778659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0516DB1-0E43-4D56-A51D-F8C67939D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46711" y="0"/>
              <a:ext cx="2664398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7958EA7-5F20-4E68-8089-D99DC0CC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91765" y="0"/>
              <a:ext cx="2590095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9DFFEF3-1EED-4606-884B-6908880F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86345" y="0"/>
              <a:ext cx="2556118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90FB87-274D-B8C3-B469-E9B2DBF128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0098" y="3504789"/>
            <a:ext cx="8394306" cy="2582562"/>
          </a:xfrm>
        </p:spPr>
        <p:txBody>
          <a:bodyPr anchor="b">
            <a:normAutofit/>
          </a:bodyPr>
          <a:lstStyle/>
          <a:p>
            <a:r>
              <a:rPr lang="en-GB" sz="3200" b="1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Lily </a:t>
            </a:r>
            <a:r>
              <a:rPr lang="en-GB" sz="3200" b="1" kern="0" dirty="0" err="1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Meddings</a:t>
            </a:r>
            <a:br>
              <a:rPr lang="en-GB" sz="3200" b="1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Living in the Digital Era</a:t>
            </a:r>
            <a:br>
              <a:rPr lang="en-GB" sz="3200" b="1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Evidence of Learning E-Portfolio</a:t>
            </a:r>
            <a:br>
              <a:rPr lang="en-GB" sz="3200" b="1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 4 Assessment –  1</a:t>
            </a:r>
            <a:endParaRPr lang="cy-GB" sz="3200" dirty="0"/>
          </a:p>
        </p:txBody>
      </p:sp>
      <p:pic>
        <p:nvPicPr>
          <p:cNvPr id="4" name="Picture 3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2AE95234-57A3-A274-6C7B-F2AC6185DB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9117" y="1102867"/>
            <a:ext cx="6773766" cy="2250345"/>
          </a:xfrm>
          <a:prstGeom prst="rect">
            <a:avLst/>
          </a:pr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1C6A156F-F597-675F-D95B-282E723046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8158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7661F-A558-131B-E36C-240992A12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cy-GB" sz="4800"/>
              <a:t>Tudalen 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CA545-BAAA-F06B-DD0F-400FB550F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sz="1900"/>
              <a:t>Tudalen 1: Tudalen Teitl</a:t>
            </a:r>
          </a:p>
          <a:p>
            <a:pPr marL="0" indent="0">
              <a:buNone/>
            </a:pPr>
            <a:r>
              <a:rPr lang="cy-GB" sz="1900"/>
              <a:t>Tudalen 2: Tudalen Cynnwys</a:t>
            </a:r>
          </a:p>
          <a:p>
            <a:pPr marL="0" indent="0">
              <a:buNone/>
            </a:pPr>
            <a:r>
              <a:rPr lang="cy-GB" sz="1900"/>
              <a:t>Tudalen 3: Elfen 1:Blog</a:t>
            </a:r>
          </a:p>
          <a:p>
            <a:pPr marL="0" indent="0">
              <a:buNone/>
            </a:pPr>
            <a:r>
              <a:rPr lang="cy-GB" sz="1900"/>
              <a:t>	Tudalen 4-7: Blog</a:t>
            </a:r>
          </a:p>
          <a:p>
            <a:pPr marL="0" indent="0">
              <a:buNone/>
            </a:pPr>
            <a:r>
              <a:rPr lang="cy-GB" sz="1900"/>
              <a:t>Tudalen 8: Cyferiadau Elfen 1</a:t>
            </a:r>
          </a:p>
          <a:p>
            <a:pPr marL="0" indent="0">
              <a:buNone/>
            </a:pPr>
            <a:r>
              <a:rPr lang="cy-GB" sz="1900"/>
              <a:t>Tudalen 9: Poster</a:t>
            </a:r>
          </a:p>
          <a:p>
            <a:pPr marL="0" indent="0">
              <a:buNone/>
            </a:pPr>
            <a:r>
              <a:rPr lang="cy-GB" sz="1900"/>
              <a:t>Tudalen 10: Poster</a:t>
            </a:r>
          </a:p>
          <a:p>
            <a:pPr marL="0" indent="0">
              <a:buNone/>
            </a:pPr>
            <a:r>
              <a:rPr lang="cy-GB" sz="1900"/>
              <a:t>Tudalen 11: Cyfeiriadau Elfen 2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9709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44E9F9-579A-5A51-D1E9-C464A8728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Elfen 1: Blog</a:t>
            </a:r>
          </a:p>
        </p:txBody>
      </p:sp>
    </p:spTree>
    <p:extLst>
      <p:ext uri="{BB962C8B-B14F-4D97-AF65-F5344CB8AC3E}">
        <p14:creationId xmlns:p14="http://schemas.microsoft.com/office/powerpoint/2010/main" val="913930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5" descr="A clock with a message&#10;&#10;Description automatically generated with medium confidence">
            <a:extLst>
              <a:ext uri="{FF2B5EF4-FFF2-40B4-BE49-F238E27FC236}">
                <a16:creationId xmlns:a16="http://schemas.microsoft.com/office/drawing/2014/main" id="{EE82C3A7-534C-C7D0-99D5-771BA9B72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119" y="431800"/>
            <a:ext cx="5727700" cy="299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9E753B-D90B-E788-70C4-B282CC3EC6D1}"/>
              </a:ext>
            </a:extLst>
          </p:cNvPr>
          <p:cNvSpPr txBox="1"/>
          <p:nvPr/>
        </p:nvSpPr>
        <p:spPr>
          <a:xfrm>
            <a:off x="0" y="-204163"/>
            <a:ext cx="6104238" cy="14462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Bef>
                <a:spcPts val="1200"/>
              </a:spcBef>
            </a:pPr>
            <a:r>
              <a:rPr lang="cy-GB" sz="1800" b="1" kern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SUT I REOLI EICH AMSER FEL PERFFEITHYDD</a:t>
            </a:r>
            <a:endParaRPr lang="en-GB" sz="1800" b="1" kern="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Gan Lily Meddings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Hydref 2023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C5464B-99B2-295E-BBCE-DDF2A74AD649}"/>
              </a:ext>
            </a:extLst>
          </p:cNvPr>
          <p:cNvSpPr txBox="1"/>
          <p:nvPr/>
        </p:nvSpPr>
        <p:spPr>
          <a:xfrm>
            <a:off x="0" y="3429000"/>
            <a:ext cx="12191999" cy="34688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y-GB" sz="16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Weithiau mae bod yn berffeithydd yn cael ei ffaeleddau, mor syml y hynny. Mae’r blog hwn yn enghraifft gwych o sut nad oes eisiau i bopeth fod yn daclus a pherffaith tro cyntaf yn sicr nid yw yn wir.  Pan fyddwn yn sownd yn y meddylfryd hwnnw, mae pethau’n dechrau symud allan o’r ffordd a theimladau o ddigalonni wrth i’r meddyliau ymwthiol o fethu codi. Mae’r ‘Alla i ddim ei wneud’ a ‘Dydw i ddim digon da’ ar ailadrodd yn ein pennau nes i ni ddod o hyd i ffordd trwy’r ofn o ddechrau aseiniad newydd, paratoi i fynd i’r gwaith, mynychu dosbarth ffitrwydd, neu wneud rhywbeth gwahanol. Felly, gadewch i mi gyflwyno i’r chi’r pedwar P’s: “Prioritisation, planning, process and positivity” (Stemman, 2023). Os ydym yn blaenoriaethu’r hyn y mae’n rhaid i ni ei wneud, yn cynllunio sut yr ydym yn mynd i’w wneud, ac yn cyd-fynd a'r broses, i gyd a meddylfryd cadarnhaol, mae’n anhygoel beth allwn ni ei wneud pan fyddwn ni’n rhoi ein meddyliau ato. </a:t>
            </a: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62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F95F5A-F512-3007-EE25-BD89070ED5A9}"/>
              </a:ext>
            </a:extLst>
          </p:cNvPr>
          <p:cNvSpPr txBox="1"/>
          <p:nvPr/>
        </p:nvSpPr>
        <p:spPr>
          <a:xfrm>
            <a:off x="0" y="0"/>
            <a:ext cx="12192000" cy="7269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0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yw’n ofni methiant diffyg hunan-gred, neu’r ddau?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cy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Fel person gweithgar a chydwybodol, mae dechrau tasg neu aseiniad newydd yn frwydr gan fod diffyg hunangred y tu ôl i'r dasg dan sylw bob amser. Yn ôl Page Productivity (2023), mae rheoli amser yn ymwneud â chynyddu cynhyrchiant, effeithlonrwydd a rheolaeth. Rwy'n sicr yn gwybod po hiraf yr wyf yn eistedd ac yn meddwl am wneud rhywbeth h.y. ei roi i ffwrdd ... Ni fydd yn cael ei wneud. Ond pan fyddaf yn gosod darnau o amser i mi fy hun, gyda chynllun penodol o'r hyn y byddaf yn ei wneud yn yr amser hwnnw, rwy'n cael mwy yn y pen draw. Rwy'n siŵr eich bod wedi gohirio pan ddylech fod wedi bod yn gwneud tasgau tŷ oherwydd nad ydych chi'n gwybod ble i ddechrau, ydw i'n iawn? </a:t>
            </a:r>
          </a:p>
          <a:p>
            <a:pPr>
              <a:lnSpc>
                <a:spcPct val="200000"/>
              </a:lnSpc>
            </a:pPr>
            <a:r>
              <a:rPr lang="cy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Dywedodd Alex Cowen o Ysgol Fusnes Darden fod “People have time but also have a finite amount of energy” felly gall gwneud yn siŵr bod tasgau’n cael eu rhoi i ni pan fyddwch chi’n teimlo’n fwyaf cynhyrchiol yn bersonol i helpu effeithlonrwydd (FutureLearn, 2022). Weithiau gall deimlo'n llethol cael galwadau gan deulu, diddordebau, swydd, chwaraeon ayb, a dyma le gall sefydliad chwarae rhan fawr. Heb fod yn drefnus a chael cynllun ar gyfer y diwrnod, gellir gwastraffu amser gan na fydd yr egni yno i gynnal eich corff.</a:t>
            </a: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333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C12ED8-A0B1-4115-9943-A2F919DA665A}"/>
              </a:ext>
            </a:extLst>
          </p:cNvPr>
          <p:cNvSpPr txBox="1"/>
          <p:nvPr/>
        </p:nvSpPr>
        <p:spPr>
          <a:xfrm>
            <a:off x="0" y="0"/>
            <a:ext cx="12192000" cy="6722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0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 weithiodd i mi?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cy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Rhan o fy adduned Blwyddyn Newydd oedd gwneud amser i ddarllen. Rhywbeth a helpodd fy lles cyffredinol ond oedd yn cael ei wthio i'r ochr oherwydd bod pethau eraill yn mynd yn y ffordd. Felly, penderfynais ymuno â chlwb llyfrau, Francesca Ambers Law of Attraction Book Club, sy'n canolbwyntio ar lyfrau hunanddatblygiad (Amber, n.d.). Byddai gan bob mis lyfr a phodlediad gwahanol i gefnogi pob pennod, a sgwrs grŵp i bawb sy'n gwneud y llyfr. Roedd yn wych cael rhwydwaith  o gymorth fel y rhoddodd imi, ac rwy'n siŵr bod eraill, yn gymhelliant i gadw i fyny a gwneud amser i ddarllen y llyfr. Fel rhan o'm trefn arferol, gosodais fy larwm 15 munud yn gynharach yn y bore i ddarllen yr ychydig dudalennau a osodwyd ar gyfer y diwrnod hwnnw, yna caniataodd amser i mi fy hun gyda'r nos i ddal i fyny ar feddyliau pawb a gwrando ar y podlediad.</a:t>
            </a:r>
          </a:p>
          <a:p>
            <a:pPr>
              <a:lnSpc>
                <a:spcPct val="200000"/>
              </a:lnSpc>
            </a:pPr>
            <a:endParaRPr lang="cy-GB" sz="180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cy-GB" sz="18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7 Pwyntiau Pwysig i gofio!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cy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Dyma fy 7 pwyntiau pwysig i cofio rydw i wedi’u treialu a’u profi gan pobl eraill i berffeithio fy sgiliau rheoli amser, pam na wnewch chi roi cynnig arnynt!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01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>
            <a:extLst>
              <a:ext uri="{FF2B5EF4-FFF2-40B4-BE49-F238E27FC236}">
                <a16:creationId xmlns:a16="http://schemas.microsoft.com/office/drawing/2014/main" id="{5EE3AEB0-B64A-5450-B875-E6B0CFE8BF88}"/>
              </a:ext>
            </a:extLst>
          </p:cNvPr>
          <p:cNvSpPr/>
          <p:nvPr/>
        </p:nvSpPr>
        <p:spPr>
          <a:xfrm>
            <a:off x="4665742" y="1767337"/>
            <a:ext cx="2860512" cy="1920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200000"/>
              </a:lnSpc>
            </a:pP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Rheolo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well</a:t>
            </a:r>
          </a:p>
        </p:txBody>
      </p:sp>
      <p:sp>
        <p:nvSpPr>
          <p:cNvPr id="20" name="Text Box 2">
            <a:extLst>
              <a:ext uri="{FF2B5EF4-FFF2-40B4-BE49-F238E27FC236}">
                <a16:creationId xmlns:a16="http://schemas.microsoft.com/office/drawing/2014/main" id="{D1274E16-B8A1-185F-CAA4-88016FA6565E}"/>
              </a:ext>
            </a:extLst>
          </p:cNvPr>
          <p:cNvSpPr txBox="1"/>
          <p:nvPr/>
        </p:nvSpPr>
        <p:spPr>
          <a:xfrm>
            <a:off x="5127941" y="147922"/>
            <a:ext cx="1936115" cy="1118235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Gwnewch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restr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wirio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wneud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rhestr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(Cottrell, 2019)</a:t>
            </a:r>
          </a:p>
        </p:txBody>
      </p:sp>
      <p:sp>
        <p:nvSpPr>
          <p:cNvPr id="21" name="Text Box 2">
            <a:extLst>
              <a:ext uri="{FF2B5EF4-FFF2-40B4-BE49-F238E27FC236}">
                <a16:creationId xmlns:a16="http://schemas.microsoft.com/office/drawing/2014/main" id="{86722156-A32F-111B-20CE-1943FDC27D33}"/>
              </a:ext>
            </a:extLst>
          </p:cNvPr>
          <p:cNvSpPr txBox="1"/>
          <p:nvPr/>
        </p:nvSpPr>
        <p:spPr>
          <a:xfrm>
            <a:off x="7849669" y="1035497"/>
            <a:ext cx="1532890" cy="113919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Monitro gwrthdyniadau. </a:t>
            </a:r>
          </a:p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(Cottrell, 2019)</a:t>
            </a:r>
          </a:p>
        </p:txBody>
      </p:sp>
      <p:sp>
        <p:nvSpPr>
          <p:cNvPr id="22" name="Text Box 2">
            <a:extLst>
              <a:ext uri="{FF2B5EF4-FFF2-40B4-BE49-F238E27FC236}">
                <a16:creationId xmlns:a16="http://schemas.microsoft.com/office/drawing/2014/main" id="{F1A23080-85F9-0AC0-3033-A4B9FB2627B8}"/>
              </a:ext>
            </a:extLst>
          </p:cNvPr>
          <p:cNvSpPr txBox="1"/>
          <p:nvPr/>
        </p:nvSpPr>
        <p:spPr>
          <a:xfrm>
            <a:off x="7983256" y="2727543"/>
            <a:ext cx="1631315" cy="77724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Techneg Pomodoro</a:t>
            </a:r>
          </a:p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(Scroggs, 2022)</a:t>
            </a:r>
          </a:p>
        </p:txBody>
      </p:sp>
      <p:sp>
        <p:nvSpPr>
          <p:cNvPr id="23" name="Text Box 2">
            <a:extLst>
              <a:ext uri="{FF2B5EF4-FFF2-40B4-BE49-F238E27FC236}">
                <a16:creationId xmlns:a16="http://schemas.microsoft.com/office/drawing/2014/main" id="{FBB06293-42E2-0CC7-F18A-46DD1B2A0231}"/>
              </a:ext>
            </a:extLst>
          </p:cNvPr>
          <p:cNvSpPr txBox="1"/>
          <p:nvPr/>
        </p:nvSpPr>
        <p:spPr>
          <a:xfrm>
            <a:off x="6583914" y="3917041"/>
            <a:ext cx="1884680" cy="802005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Cynllunio'n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realistig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(Cottrell, 2019)</a:t>
            </a:r>
          </a:p>
        </p:txBody>
      </p:sp>
      <p:sp>
        <p:nvSpPr>
          <p:cNvPr id="24" name="Text Box 2">
            <a:extLst>
              <a:ext uri="{FF2B5EF4-FFF2-40B4-BE49-F238E27FC236}">
                <a16:creationId xmlns:a16="http://schemas.microsoft.com/office/drawing/2014/main" id="{E8B7FF15-D7B1-9251-E891-72CE2A6E3131}"/>
              </a:ext>
            </a:extLst>
          </p:cNvPr>
          <p:cNvSpPr txBox="1"/>
          <p:nvPr/>
        </p:nvSpPr>
        <p:spPr>
          <a:xfrm>
            <a:off x="3513047" y="3750938"/>
            <a:ext cx="1884680" cy="117789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Rhoi blaenoriaeth i dasgau.</a:t>
            </a:r>
          </a:p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(Cottrell, 2019) </a:t>
            </a:r>
          </a:p>
        </p:txBody>
      </p:sp>
      <p:sp>
        <p:nvSpPr>
          <p:cNvPr id="25" name="Text Box 2">
            <a:extLst>
              <a:ext uri="{FF2B5EF4-FFF2-40B4-BE49-F238E27FC236}">
                <a16:creationId xmlns:a16="http://schemas.microsoft.com/office/drawing/2014/main" id="{7FF86FD3-24CD-5534-79B4-79F5C6F7EA2B}"/>
              </a:ext>
            </a:extLst>
          </p:cNvPr>
          <p:cNvSpPr txBox="1"/>
          <p:nvPr/>
        </p:nvSpPr>
        <p:spPr>
          <a:xfrm>
            <a:off x="2396082" y="1052960"/>
            <a:ext cx="2059305" cy="1104265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 yn drefnus ac yn systematig.</a:t>
            </a:r>
          </a:p>
          <a:p>
            <a:pPr>
              <a:lnSpc>
                <a:spcPct val="200000"/>
              </a:lnSpc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(Martin, 2021)</a:t>
            </a:r>
          </a:p>
        </p:txBody>
      </p:sp>
      <p:sp>
        <p:nvSpPr>
          <p:cNvPr id="26" name="Text Box 2">
            <a:extLst>
              <a:ext uri="{FF2B5EF4-FFF2-40B4-BE49-F238E27FC236}">
                <a16:creationId xmlns:a16="http://schemas.microsoft.com/office/drawing/2014/main" id="{791635B9-5E4F-E039-1D4C-6D662DB7C466}"/>
              </a:ext>
            </a:extLst>
          </p:cNvPr>
          <p:cNvSpPr txBox="1"/>
          <p:nvPr/>
        </p:nvSpPr>
        <p:spPr>
          <a:xfrm>
            <a:off x="2577429" y="2444750"/>
            <a:ext cx="1560831" cy="98425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‘5 Second Rule’</a:t>
            </a:r>
          </a:p>
          <a:p>
            <a:pPr>
              <a:lnSpc>
                <a:spcPct val="2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(Robbins, 2017)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E6E43B6-28C5-34AD-0E51-D23AD6E7642B}"/>
              </a:ext>
            </a:extLst>
          </p:cNvPr>
          <p:cNvSpPr txBox="1"/>
          <p:nvPr/>
        </p:nvSpPr>
        <p:spPr>
          <a:xfrm>
            <a:off x="0" y="4906994"/>
            <a:ext cx="11899726" cy="22289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y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Dyma ddwy ddolen i’m hoff dechnolegau rheoli amser na allaf eu canmol ddigon, darllenwch i ddargenfod drosoch eich hun. Techneg Pomodoro: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https://todoist.com/productivity-methods/pomodoro-technique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a’r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‘5 Second Rule’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Mel Robbins: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https://www.theceomagazine.com/business/management-leadership/the-5-second-rule/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cy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239881D-D557-435A-45BE-147B900F2BA6}"/>
              </a:ext>
            </a:extLst>
          </p:cNvPr>
          <p:cNvCxnSpPr>
            <a:stCxn id="19" idx="0"/>
            <a:endCxn id="20" idx="2"/>
          </p:cNvCxnSpPr>
          <p:nvPr/>
        </p:nvCxnSpPr>
        <p:spPr>
          <a:xfrm flipV="1">
            <a:off x="6095998" y="1266157"/>
            <a:ext cx="1" cy="50118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7E53D1A2-EA45-8575-DF47-99C7583961DB}"/>
              </a:ext>
            </a:extLst>
          </p:cNvPr>
          <p:cNvCxnSpPr>
            <a:cxnSpLocks/>
          </p:cNvCxnSpPr>
          <p:nvPr/>
        </p:nvCxnSpPr>
        <p:spPr>
          <a:xfrm flipV="1">
            <a:off x="7269321" y="1903956"/>
            <a:ext cx="467288" cy="286643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59F253A-1FDF-A611-680A-55EF20A22A19}"/>
              </a:ext>
            </a:extLst>
          </p:cNvPr>
          <p:cNvCxnSpPr>
            <a:cxnSpLocks/>
            <a:endCxn id="22" idx="1"/>
          </p:cNvCxnSpPr>
          <p:nvPr/>
        </p:nvCxnSpPr>
        <p:spPr>
          <a:xfrm>
            <a:off x="7454318" y="2973580"/>
            <a:ext cx="528938" cy="142583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EA0DF49-0B26-D571-6A55-139E2B923C8E}"/>
              </a:ext>
            </a:extLst>
          </p:cNvPr>
          <p:cNvCxnSpPr>
            <a:cxnSpLocks/>
          </p:cNvCxnSpPr>
          <p:nvPr/>
        </p:nvCxnSpPr>
        <p:spPr>
          <a:xfrm>
            <a:off x="6794275" y="3537406"/>
            <a:ext cx="370613" cy="37963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EFFC5D2A-CC71-C053-1A15-1CB8C9D84AFA}"/>
              </a:ext>
            </a:extLst>
          </p:cNvPr>
          <p:cNvCxnSpPr>
            <a:cxnSpLocks/>
          </p:cNvCxnSpPr>
          <p:nvPr/>
        </p:nvCxnSpPr>
        <p:spPr>
          <a:xfrm flipH="1">
            <a:off x="4759890" y="3434699"/>
            <a:ext cx="368051" cy="316239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0B18CB7C-A86B-7B7D-FBAB-C9EC979EBB9B}"/>
              </a:ext>
            </a:extLst>
          </p:cNvPr>
          <p:cNvCxnSpPr>
            <a:cxnSpLocks/>
            <a:endCxn id="26" idx="3"/>
          </p:cNvCxnSpPr>
          <p:nvPr/>
        </p:nvCxnSpPr>
        <p:spPr>
          <a:xfrm flipH="1">
            <a:off x="4138260" y="2786417"/>
            <a:ext cx="527482" cy="15045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B2A4AF6-13BA-85EE-6E59-0EE06A8CF459}"/>
              </a:ext>
            </a:extLst>
          </p:cNvPr>
          <p:cNvCxnSpPr>
            <a:cxnSpLocks/>
          </p:cNvCxnSpPr>
          <p:nvPr/>
        </p:nvCxnSpPr>
        <p:spPr>
          <a:xfrm flipH="1" flipV="1">
            <a:off x="4499862" y="1686065"/>
            <a:ext cx="628078" cy="33050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324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85F178-7F0C-8308-81AC-E162BFBBCBC0}"/>
              </a:ext>
            </a:extLst>
          </p:cNvPr>
          <p:cNvSpPr txBox="1"/>
          <p:nvPr/>
        </p:nvSpPr>
        <p:spPr>
          <a:xfrm>
            <a:off x="0" y="-11638"/>
            <a:ext cx="12192000" cy="68696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Cyfeiriadau</a:t>
            </a:r>
            <a:r>
              <a:rPr lang="en-GB" sz="2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Amber. (n.d.)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Book Club Bitches.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https://francescaamber.com/pages/book-club-bitches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Close, J. (2018).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Problem With Perfectionism – In One Procrastinated Blog Post.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https://connection.asco.org/blogs/problem-perfectionism-one-procrastinated-blog-post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Cottrell, S. (2019), ‘The Study Skills Handbook’, 5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Edition, Bloomsbury.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FutureLearn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(2022).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Management Skills: How to manage your time.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FutureLearn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https://www.futurelearn.com/info/blog/time-management-skills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Martin, L. (2021).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 Rock-solid Time Management Strategies to Boost Your Productivity.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Time Doctor Blog.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https://www.timedoctor.com/blog/time-management-strategies/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Page Productivity. (2023) ‘6 Essential Time Management Tips’.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https://www.pagepersonnel.com.au/advice/career-and-management/productivity/6-essential-time-management-tips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Robbins, M. (2017) ‘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Five Second Rule’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Edition, Post Hill Press.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Scroggs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(2022).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Pomodoro Technique – Why it works and How to do it.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Todoist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https://todoist.com/productivity-methods/pomodoro-technique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Stemman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(2023) ‘Why the 4 P’s of Time Management Matter’,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Planzser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https://planzer.io/why-the-4-ps-of-time-management-matter/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September 2023).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4968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44E9F9-579A-5A51-D1E9-C464A8728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Elfen 2: Poster</a:t>
            </a:r>
          </a:p>
        </p:txBody>
      </p:sp>
    </p:spTree>
    <p:extLst>
      <p:ext uri="{BB962C8B-B14F-4D97-AF65-F5344CB8AC3E}">
        <p14:creationId xmlns:p14="http://schemas.microsoft.com/office/powerpoint/2010/main" val="4229704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9C174E-764A-F2A2-5CCA-28A2FE86D5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60" r="22661" b="-1"/>
          <a:stretch/>
        </p:blipFill>
        <p:spPr>
          <a:xfrm rot="10800000">
            <a:off x="0" y="0"/>
            <a:ext cx="2763159" cy="3240505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EB182F-5136-04A2-8CB8-B3F3ED63EC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60" r="22661" b="-1"/>
          <a:stretch/>
        </p:blipFill>
        <p:spPr>
          <a:xfrm>
            <a:off x="9428841" y="3617495"/>
            <a:ext cx="2763159" cy="3240505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2FA399D-F17B-C5CC-FCC1-9C450354955E}"/>
              </a:ext>
            </a:extLst>
          </p:cNvPr>
          <p:cNvSpPr txBox="1">
            <a:spLocks/>
          </p:cNvSpPr>
          <p:nvPr/>
        </p:nvSpPr>
        <p:spPr>
          <a:xfrm>
            <a:off x="213961" y="150755"/>
            <a:ext cx="4869237" cy="90091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Century Gothic" panose="020B0502020202020204" pitchFamily="34" charset="0"/>
                <a:ea typeface="+mj-lt"/>
                <a:cs typeface="+mj-lt"/>
              </a:rPr>
              <a:t>Beth yw meddwl beirniadol a sut y gellir ei ddatblygu?</a:t>
            </a:r>
            <a:br>
              <a:rPr lang="cy-GB" sz="2800" b="1" dirty="0">
                <a:latin typeface="Century Gothic" panose="020B0502020202020204" pitchFamily="34" charset="0"/>
                <a:ea typeface="+mj-lt"/>
                <a:cs typeface="+mj-lt"/>
              </a:rPr>
            </a:br>
            <a:r>
              <a:rPr lang="cy-GB" sz="1050" b="1" dirty="0">
                <a:latin typeface="Century Gothic" panose="020B0502020202020204" pitchFamily="34" charset="0"/>
              </a:rPr>
              <a:t>Gan Lily Meddings </a:t>
            </a:r>
            <a:endParaRPr lang="cy-GB" sz="2800" b="1" dirty="0">
              <a:latin typeface="Century Gothic" panose="020B0502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3113ED-AA18-FCB8-BE30-D496E516E2EF}"/>
              </a:ext>
            </a:extLst>
          </p:cNvPr>
          <p:cNvSpPr/>
          <p:nvPr/>
        </p:nvSpPr>
        <p:spPr>
          <a:xfrm>
            <a:off x="248195" y="1620253"/>
            <a:ext cx="4869237" cy="2390273"/>
          </a:xfrm>
          <a:prstGeom prst="rect">
            <a:avLst/>
          </a:prstGeom>
          <a:solidFill>
            <a:srgbClr val="CA797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latin typeface="Century Gothic" panose="020B0502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12103D-5FED-E649-FF6E-DB70653AD56A}"/>
              </a:ext>
            </a:extLst>
          </p:cNvPr>
          <p:cNvSpPr/>
          <p:nvPr/>
        </p:nvSpPr>
        <p:spPr>
          <a:xfrm>
            <a:off x="248195" y="4152352"/>
            <a:ext cx="2354273" cy="2435486"/>
          </a:xfrm>
          <a:prstGeom prst="rect">
            <a:avLst/>
          </a:prstGeom>
          <a:solidFill>
            <a:srgbClr val="CA797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b="1" dirty="0">
                <a:solidFill>
                  <a:schemeClr val="tx1"/>
                </a:solidFill>
                <a:latin typeface="Century Gothic" panose="020B0502020202020204" pitchFamily="34" charset="0"/>
              </a:rPr>
              <a:t>Ffyrdd y datblygu:</a:t>
            </a:r>
          </a:p>
          <a:p>
            <a:pPr marL="342900" indent="-342900">
              <a:buAutoNum type="arabicPeriod"/>
            </a:pPr>
            <a:r>
              <a:rPr lang="cy-GB" sz="1300" dirty="0">
                <a:solidFill>
                  <a:schemeClr val="tx1"/>
                </a:solidFill>
                <a:latin typeface="Century Gothic" panose="020B0502020202020204" pitchFamily="34" charset="0"/>
              </a:rPr>
              <a:t>Llunio’r cwestiwn</a:t>
            </a:r>
          </a:p>
          <a:p>
            <a:pPr marL="342900" indent="-342900">
              <a:buAutoNum type="arabicPeriod"/>
            </a:pPr>
            <a:r>
              <a:rPr lang="cy-GB" sz="1300" dirty="0">
                <a:solidFill>
                  <a:schemeClr val="tx1"/>
                </a:solidFill>
                <a:latin typeface="Century Gothic" panose="020B0502020202020204" pitchFamily="34" charset="0"/>
              </a:rPr>
              <a:t>Casglwch eich gwybodaeth</a:t>
            </a:r>
          </a:p>
          <a:p>
            <a:pPr marL="342900" indent="-342900">
              <a:buAutoNum type="arabicPeriod"/>
            </a:pPr>
            <a:r>
              <a:rPr lang="cy-GB" sz="1300" dirty="0">
                <a:solidFill>
                  <a:schemeClr val="tx1"/>
                </a:solidFill>
                <a:latin typeface="Century Gothic" panose="020B0502020202020204" pitchFamily="34" charset="0"/>
              </a:rPr>
              <a:t>Cymhwyso’r wybodaeth</a:t>
            </a:r>
          </a:p>
          <a:p>
            <a:pPr marL="342900" indent="-342900">
              <a:buAutoNum type="arabicPeriod"/>
            </a:pPr>
            <a:r>
              <a:rPr lang="cy-GB" sz="1300" dirty="0">
                <a:solidFill>
                  <a:schemeClr val="tx1"/>
                </a:solidFill>
                <a:latin typeface="Century Gothic" panose="020B0502020202020204" pitchFamily="34" charset="0"/>
              </a:rPr>
              <a:t>Ystyried y goblygiadau</a:t>
            </a:r>
          </a:p>
          <a:p>
            <a:pPr marL="342900" indent="-342900">
              <a:buAutoNum type="arabicPeriod"/>
            </a:pPr>
            <a:r>
              <a:rPr lang="cy-GB" sz="1300" dirty="0">
                <a:solidFill>
                  <a:schemeClr val="tx1"/>
                </a:solidFill>
                <a:latin typeface="Century Gothic" panose="020B0502020202020204" pitchFamily="34" charset="0"/>
              </a:rPr>
              <a:t>Archwilio safbwyntiau eraill</a:t>
            </a:r>
          </a:p>
          <a:p>
            <a:r>
              <a:rPr lang="cy-GB" sz="1300" dirty="0">
                <a:latin typeface="Century Gothic" panose="020B0502020202020204" pitchFamily="34" charset="0"/>
              </a:rPr>
              <a:t>(TED-Ed, 2016)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A297DCE-FC2A-A15E-B478-22D19152171D}"/>
              </a:ext>
            </a:extLst>
          </p:cNvPr>
          <p:cNvSpPr/>
          <p:nvPr/>
        </p:nvSpPr>
        <p:spPr>
          <a:xfrm>
            <a:off x="2763158" y="4152352"/>
            <a:ext cx="2354273" cy="2435486"/>
          </a:xfrm>
          <a:prstGeom prst="rect">
            <a:avLst/>
          </a:prstGeom>
          <a:solidFill>
            <a:srgbClr val="CA797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latin typeface="Century Gothic" panose="020B0502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DC9296-E069-9DA9-AA26-A3B43C3A16EC}"/>
              </a:ext>
            </a:extLst>
          </p:cNvPr>
          <p:cNvSpPr/>
          <p:nvPr/>
        </p:nvSpPr>
        <p:spPr>
          <a:xfrm>
            <a:off x="5278121" y="4152352"/>
            <a:ext cx="3769895" cy="2435486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latin typeface="Century Gothic" panose="020B0502020202020204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6FD8A3C-BFF0-D416-0E9F-62799CA2ABFD}"/>
              </a:ext>
            </a:extLst>
          </p:cNvPr>
          <p:cNvSpPr/>
          <p:nvPr/>
        </p:nvSpPr>
        <p:spPr>
          <a:xfrm>
            <a:off x="9224211" y="53593"/>
            <a:ext cx="2855494" cy="2761796"/>
          </a:xfrm>
          <a:prstGeom prst="ellipse">
            <a:avLst/>
          </a:prstGeom>
          <a:solidFill>
            <a:srgbClr val="CA797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latin typeface="Century Gothic" panose="020B0502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0321C7A-C542-971C-C209-9C0ABEBADE7D}"/>
              </a:ext>
            </a:extLst>
          </p:cNvPr>
          <p:cNvSpPr/>
          <p:nvPr/>
        </p:nvSpPr>
        <p:spPr>
          <a:xfrm>
            <a:off x="5278121" y="2151031"/>
            <a:ext cx="3769895" cy="1859495"/>
          </a:xfrm>
          <a:prstGeom prst="rect">
            <a:avLst/>
          </a:prstGeom>
          <a:solidFill>
            <a:srgbClr val="CA797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sz="1200" dirty="0">
              <a:latin typeface="Century Gothic" panose="020B0502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83FCAA-6E15-8412-5C3D-E75C64D16938}"/>
              </a:ext>
            </a:extLst>
          </p:cNvPr>
          <p:cNvSpPr/>
          <p:nvPr/>
        </p:nvSpPr>
        <p:spPr>
          <a:xfrm>
            <a:off x="9224211" y="3096127"/>
            <a:ext cx="2855494" cy="3491999"/>
          </a:xfrm>
          <a:prstGeom prst="rect">
            <a:avLst/>
          </a:prstGeom>
          <a:solidFill>
            <a:srgbClr val="CA797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“The term </a:t>
            </a:r>
            <a:r>
              <a:rPr lang="en-GB" sz="1800" b="0" i="1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critical </a:t>
            </a:r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comes from the Greek word </a:t>
            </a:r>
            <a:r>
              <a:rPr lang="en-GB" sz="1800" b="0" i="1" dirty="0" err="1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kritikos</a:t>
            </a:r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 meaning “able to judge or discern”. Good critical thinking is about making reliable judgements based on reliable information.”</a:t>
            </a:r>
            <a:endParaRPr lang="cy-GB" sz="1800" dirty="0">
              <a:solidFill>
                <a:schemeClr val="tx1"/>
              </a:solidFill>
              <a:latin typeface="Century Gothic" panose="020B0502020202020204" pitchFamily="34" charset="0"/>
            </a:endParaRPr>
          </a:p>
          <a:p>
            <a:pPr algn="ctr"/>
            <a:r>
              <a:rPr lang="en-GB" sz="800" b="0" i="0" dirty="0">
                <a:solidFill>
                  <a:schemeClr val="bg1"/>
                </a:solidFill>
                <a:effectLst/>
                <a:latin typeface="Century Gothic" panose="020B0502020202020204" pitchFamily="34" charset="0"/>
              </a:rPr>
              <a:t>(Monash University, 2023)</a:t>
            </a:r>
            <a:endParaRPr lang="cy-GB" sz="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927459-5500-3AF0-4B78-C86079AC1355}"/>
              </a:ext>
            </a:extLst>
          </p:cNvPr>
          <p:cNvSpPr txBox="1"/>
          <p:nvPr/>
        </p:nvSpPr>
        <p:spPr>
          <a:xfrm>
            <a:off x="9555192" y="511834"/>
            <a:ext cx="2254370" cy="18928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00" b="1" i="1" dirty="0">
                <a:solidFill>
                  <a:srgbClr val="333333"/>
                </a:solidFill>
                <a:latin typeface="Century Gothic" panose="020B0502020202020204" pitchFamily="34" charset="0"/>
                <a:ea typeface="Source Sans Pro"/>
              </a:rPr>
              <a:t>"Critical thinking is the art of making clear, reasoned judgements based on interpreting, understanding, applying and </a:t>
            </a:r>
            <a:r>
              <a:rPr lang="en-US" sz="1300" b="1" i="1" dirty="0" err="1">
                <a:solidFill>
                  <a:srgbClr val="333333"/>
                </a:solidFill>
                <a:latin typeface="Century Gothic" panose="020B0502020202020204" pitchFamily="34" charset="0"/>
                <a:ea typeface="Source Sans Pro"/>
              </a:rPr>
              <a:t>synthesising</a:t>
            </a:r>
            <a:r>
              <a:rPr lang="en-US" sz="1300" b="1" i="1" dirty="0">
                <a:solidFill>
                  <a:srgbClr val="333333"/>
                </a:solidFill>
                <a:latin typeface="Century Gothic" panose="020B0502020202020204" pitchFamily="34" charset="0"/>
                <a:ea typeface="Source Sans Pro"/>
              </a:rPr>
              <a:t> evidence gathered from observation, reading and experimentation."</a:t>
            </a:r>
            <a:endParaRPr lang="en-US" sz="1300" b="1" dirty="0">
              <a:latin typeface="Century Gothic" panose="020B0502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9E502E-9FC4-6844-4988-3E3415AB4A98}"/>
              </a:ext>
            </a:extLst>
          </p:cNvPr>
          <p:cNvSpPr txBox="1"/>
          <p:nvPr/>
        </p:nvSpPr>
        <p:spPr>
          <a:xfrm>
            <a:off x="9821173" y="2295530"/>
            <a:ext cx="172240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i="1" dirty="0">
                <a:solidFill>
                  <a:schemeClr val="bg1"/>
                </a:solidFill>
                <a:latin typeface="Century Gothic" panose="020B0502020202020204" pitchFamily="34" charset="0"/>
              </a:rPr>
              <a:t>(Burns &amp; Sinfield, 2016)</a:t>
            </a:r>
            <a:endParaRPr lang="en-US" sz="1100" b="1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6" name="Picture 15" descr="Revised Blooms Taxonomy: Remember, Understand, Apply, Analyse, Evaluate, Create.">
            <a:extLst>
              <a:ext uri="{FF2B5EF4-FFF2-40B4-BE49-F238E27FC236}">
                <a16:creationId xmlns:a16="http://schemas.microsoft.com/office/drawing/2014/main" id="{A14BA4FB-59A4-770C-F056-3909852A8F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41" t="5951" r="2680" b="12651"/>
          <a:stretch/>
        </p:blipFill>
        <p:spPr>
          <a:xfrm>
            <a:off x="5278120" y="4152352"/>
            <a:ext cx="3769895" cy="243548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C2A44F-6462-E8BC-3CD2-388F680AFB46}"/>
              </a:ext>
            </a:extLst>
          </p:cNvPr>
          <p:cNvSpPr txBox="1"/>
          <p:nvPr/>
        </p:nvSpPr>
        <p:spPr>
          <a:xfrm>
            <a:off x="429208" y="1763486"/>
            <a:ext cx="445070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Cefndir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B140D3-1B89-4E31-7334-4674353ECCF3}"/>
              </a:ext>
            </a:extLst>
          </p:cNvPr>
          <p:cNvSpPr txBox="1"/>
          <p:nvPr/>
        </p:nvSpPr>
        <p:spPr>
          <a:xfrm>
            <a:off x="429208" y="2188186"/>
            <a:ext cx="445070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>
                <a:latin typeface="Century Gothic" panose="020B0502020202020204" pitchFamily="34" charset="0"/>
              </a:rPr>
              <a:t>Mae Meddwl yn Feirniadol yn ymwneud â mynd y tu hwnt i’r cwestiwn a’i archwilio i bennu ei ddibynadwyedd a’i awdurdod. Dylech ystyried pwy ydyw, pam y cafodd ei ysgrifennu, pa dystiolaeth y mae’n seiliedig arni, pryd y cafodd ei chyflwyno, ble y cafodd ei wneud, a phwy oedd y gynulleidfa darged </a:t>
            </a:r>
            <a:r>
              <a:rPr lang="cy-GB" sz="1400" dirty="0">
                <a:solidFill>
                  <a:schemeClr val="bg1"/>
                </a:solidFill>
                <a:latin typeface="Century Gothic" panose="020B0502020202020204" pitchFamily="34" charset="0"/>
              </a:rPr>
              <a:t>(University of Greenwich, 2016).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E2FC26-3A35-DFB8-31FE-ABFADAEAE05D}"/>
              </a:ext>
            </a:extLst>
          </p:cNvPr>
          <p:cNvSpPr txBox="1"/>
          <p:nvPr/>
        </p:nvSpPr>
        <p:spPr>
          <a:xfrm>
            <a:off x="5508112" y="294789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Beth?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566F41-C4CD-4616-DFC2-C3AB9FC4F40A}"/>
              </a:ext>
            </a:extLst>
          </p:cNvPr>
          <p:cNvSpPr txBox="1"/>
          <p:nvPr/>
        </p:nvSpPr>
        <p:spPr>
          <a:xfrm>
            <a:off x="5276541" y="966300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Pam?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385658F-9EF9-450F-155B-812DE48BFCB2}"/>
              </a:ext>
            </a:extLst>
          </p:cNvPr>
          <p:cNvSpPr txBox="1"/>
          <p:nvPr/>
        </p:nvSpPr>
        <p:spPr>
          <a:xfrm>
            <a:off x="6732945" y="80476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Sut?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9A77A9-3F7B-13CC-9A99-3CC13F31750D}"/>
              </a:ext>
            </a:extLst>
          </p:cNvPr>
          <p:cNvSpPr txBox="1"/>
          <p:nvPr/>
        </p:nvSpPr>
        <p:spPr>
          <a:xfrm>
            <a:off x="7627271" y="294789"/>
            <a:ext cx="1196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Sut arall?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CB47DD-E620-A5C1-BE94-302965D4A9B1}"/>
              </a:ext>
            </a:extLst>
          </p:cNvPr>
          <p:cNvSpPr txBox="1"/>
          <p:nvPr/>
        </p:nvSpPr>
        <p:spPr>
          <a:xfrm>
            <a:off x="7718012" y="1535298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Ble?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A3688BE-C34E-BD16-CD3D-E70E2E3739D9}"/>
              </a:ext>
            </a:extLst>
          </p:cNvPr>
          <p:cNvSpPr txBox="1"/>
          <p:nvPr/>
        </p:nvSpPr>
        <p:spPr>
          <a:xfrm>
            <a:off x="8003977" y="966300"/>
            <a:ext cx="81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Pan?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2782D14-0111-E7E1-F071-B35DF19E68DE}"/>
              </a:ext>
            </a:extLst>
          </p:cNvPr>
          <p:cNvSpPr txBox="1"/>
          <p:nvPr/>
        </p:nvSpPr>
        <p:spPr>
          <a:xfrm>
            <a:off x="6732945" y="1694784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Pwy? 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0468F70-5858-CE05-C7F9-D0E9F2AF8B24}"/>
              </a:ext>
            </a:extLst>
          </p:cNvPr>
          <p:cNvSpPr/>
          <p:nvPr/>
        </p:nvSpPr>
        <p:spPr>
          <a:xfrm>
            <a:off x="6225102" y="609114"/>
            <a:ext cx="1671637" cy="985837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latin typeface="Century Gothic" panose="020B0502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65C4D3-7D71-4282-5684-6FAD12479990}"/>
              </a:ext>
            </a:extLst>
          </p:cNvPr>
          <p:cNvSpPr txBox="1"/>
          <p:nvPr/>
        </p:nvSpPr>
        <p:spPr>
          <a:xfrm>
            <a:off x="6353689" y="743148"/>
            <a:ext cx="1441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entury Gothic" panose="020B0502020202020204" pitchFamily="34" charset="0"/>
              </a:rPr>
              <a:t>Cwestiynu Beirniadol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F876646-1A06-6748-C72D-D7590F7D91A3}"/>
              </a:ext>
            </a:extLst>
          </p:cNvPr>
          <p:cNvSpPr txBox="1"/>
          <p:nvPr/>
        </p:nvSpPr>
        <p:spPr>
          <a:xfrm>
            <a:off x="5803421" y="1510118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Century Gothic" panose="020B0502020202020204" pitchFamily="34" charset="0"/>
              </a:rPr>
              <a:t>Pa?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51D474D-A164-5436-8B21-1EE3CE7E02AB}"/>
              </a:ext>
            </a:extLst>
          </p:cNvPr>
          <p:cNvSpPr txBox="1"/>
          <p:nvPr/>
        </p:nvSpPr>
        <p:spPr>
          <a:xfrm>
            <a:off x="2763158" y="4227474"/>
            <a:ext cx="2354273" cy="2285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50" dirty="0">
                <a:latin typeface="Century Gothic" panose="020B0502020202020204" pitchFamily="34" charset="0"/>
              </a:rPr>
              <a:t>Mae Meddwl yn Feirniadol yn ein galluogi i ddeall y byd o’n cwmpas yn glir, rhoi gwell barn ar ragfynegi beth fydd yn digwydd yn y dyfodol, cadw pethau mewn persbectif, gwneud penderfyniadau doethach, gweithredu’n deg a’n cefnogi i ddatrys problemau </a:t>
            </a:r>
            <a:r>
              <a:rPr lang="cy-GB" sz="950" dirty="0">
                <a:solidFill>
                  <a:schemeClr val="bg1"/>
                </a:solidFill>
                <a:latin typeface="Century Gothic" panose="020B0502020202020204" pitchFamily="34" charset="0"/>
              </a:rPr>
              <a:t>(Cottrell, 2019).</a:t>
            </a:r>
          </a:p>
          <a:p>
            <a:endParaRPr lang="cy-GB" sz="950" dirty="0">
              <a:latin typeface="Century Gothic" panose="020B0502020202020204" pitchFamily="34" charset="0"/>
            </a:endParaRPr>
          </a:p>
          <a:p>
            <a:r>
              <a:rPr lang="cy-GB" sz="950" dirty="0">
                <a:latin typeface="Century Gothic" panose="020B0502020202020204" pitchFamily="34" charset="0"/>
              </a:rPr>
              <a:t>Gan eich bod yn feddyliwr beirniadol, rydych chi’n dewis yn ofalus y wybodaeth rydych chi am ei defnyddio trwy broses egnïol i sicrhau eu bod yn gywir ac yn ddibynnol.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468DAE94-5113-2C94-D62F-682117E1118C}"/>
              </a:ext>
            </a:extLst>
          </p:cNvPr>
          <p:cNvCxnSpPr>
            <a:stCxn id="24" idx="0"/>
            <a:endCxn id="17" idx="2"/>
          </p:cNvCxnSpPr>
          <p:nvPr/>
        </p:nvCxnSpPr>
        <p:spPr>
          <a:xfrm flipH="1" flipV="1">
            <a:off x="7060920" y="449808"/>
            <a:ext cx="1" cy="1593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D26031B-3370-6465-F995-63E2B68018D5}"/>
              </a:ext>
            </a:extLst>
          </p:cNvPr>
          <p:cNvCxnSpPr>
            <a:cxnSpLocks/>
            <a:endCxn id="20" idx="1"/>
          </p:cNvCxnSpPr>
          <p:nvPr/>
        </p:nvCxnSpPr>
        <p:spPr>
          <a:xfrm flipV="1">
            <a:off x="7568330" y="479455"/>
            <a:ext cx="58941" cy="2435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684BDC0-C564-E9F8-8F70-0FEA0DDD3BFB}"/>
              </a:ext>
            </a:extLst>
          </p:cNvPr>
          <p:cNvCxnSpPr>
            <a:cxnSpLocks/>
          </p:cNvCxnSpPr>
          <p:nvPr/>
        </p:nvCxnSpPr>
        <p:spPr>
          <a:xfrm>
            <a:off x="7894101" y="1134600"/>
            <a:ext cx="204214" cy="16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64730F33-A0A0-E1FB-1967-26947074CC76}"/>
              </a:ext>
            </a:extLst>
          </p:cNvPr>
          <p:cNvCxnSpPr>
            <a:cxnSpLocks/>
            <a:endCxn id="2" idx="3"/>
          </p:cNvCxnSpPr>
          <p:nvPr/>
        </p:nvCxnSpPr>
        <p:spPr>
          <a:xfrm flipH="1" flipV="1">
            <a:off x="6332377" y="479455"/>
            <a:ext cx="198377" cy="2540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EBF80013-4759-CB2C-0DB2-CA0B4B60262B}"/>
              </a:ext>
            </a:extLst>
          </p:cNvPr>
          <p:cNvCxnSpPr>
            <a:cxnSpLocks/>
          </p:cNvCxnSpPr>
          <p:nvPr/>
        </p:nvCxnSpPr>
        <p:spPr>
          <a:xfrm flipH="1">
            <a:off x="5999628" y="1121249"/>
            <a:ext cx="214828" cy="627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E2F19CB5-EEB6-1135-F8ED-77931151FF76}"/>
              </a:ext>
            </a:extLst>
          </p:cNvPr>
          <p:cNvCxnSpPr>
            <a:cxnSpLocks/>
          </p:cNvCxnSpPr>
          <p:nvPr/>
        </p:nvCxnSpPr>
        <p:spPr>
          <a:xfrm flipH="1">
            <a:off x="6357034" y="1462355"/>
            <a:ext cx="116217" cy="1527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49FB6190-9748-E710-7C6E-196D03753ACA}"/>
              </a:ext>
            </a:extLst>
          </p:cNvPr>
          <p:cNvCxnSpPr>
            <a:cxnSpLocks/>
          </p:cNvCxnSpPr>
          <p:nvPr/>
        </p:nvCxnSpPr>
        <p:spPr>
          <a:xfrm flipH="1">
            <a:off x="7070926" y="1594951"/>
            <a:ext cx="3486" cy="2047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5B477153-3686-CDF9-9486-0295B2A9BF6B}"/>
              </a:ext>
            </a:extLst>
          </p:cNvPr>
          <p:cNvCxnSpPr>
            <a:cxnSpLocks/>
          </p:cNvCxnSpPr>
          <p:nvPr/>
        </p:nvCxnSpPr>
        <p:spPr>
          <a:xfrm>
            <a:off x="7639859" y="1451512"/>
            <a:ext cx="151543" cy="1635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Rectangle 45">
            <a:extLst>
              <a:ext uri="{FF2B5EF4-FFF2-40B4-BE49-F238E27FC236}">
                <a16:creationId xmlns:a16="http://schemas.microsoft.com/office/drawing/2014/main" id="{FC883D3D-2818-A380-7B84-B57A1E7E6748}"/>
              </a:ext>
            </a:extLst>
          </p:cNvPr>
          <p:cNvSpPr/>
          <p:nvPr/>
        </p:nvSpPr>
        <p:spPr>
          <a:xfrm>
            <a:off x="5268597" y="40714"/>
            <a:ext cx="3769895" cy="205119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>
              <a:latin typeface="Century Gothic" panose="020B0502020202020204" pitchFamily="34" charset="0"/>
            </a:endParaRPr>
          </a:p>
        </p:txBody>
      </p:sp>
      <p:pic>
        <p:nvPicPr>
          <p:cNvPr id="48" name="Picture 47" descr="A cartoon character standing next to a light bulb&#10;&#10;Description automatically generated">
            <a:extLst>
              <a:ext uri="{FF2B5EF4-FFF2-40B4-BE49-F238E27FC236}">
                <a16:creationId xmlns:a16="http://schemas.microsoft.com/office/drawing/2014/main" id="{2CE11255-1724-757F-0950-9BC76BA20E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800" y="2170939"/>
            <a:ext cx="1376448" cy="1783765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236F4DDC-D1AE-CDD6-883F-4ACC842937A7}"/>
              </a:ext>
            </a:extLst>
          </p:cNvPr>
          <p:cNvSpPr txBox="1"/>
          <p:nvPr/>
        </p:nvSpPr>
        <p:spPr>
          <a:xfrm>
            <a:off x="5276541" y="2311297"/>
            <a:ext cx="22474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Century Gothic" panose="020B0502020202020204" pitchFamily="34" charset="0"/>
              </a:rPr>
              <a:t>Ystyriwch y gallai fod mwy nag un safbwynt ac atebion posibl eraill i’r broblem. Mae’n bwysig gwerthuso’r gwaith a’r chryfder y dadleuon i benderfynu a oes lle i wella. </a:t>
            </a:r>
            <a:r>
              <a:rPr lang="cy-GB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(UniLodge, n.d)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7A1E261-480B-8A49-7036-1FB4107063C5}"/>
              </a:ext>
            </a:extLst>
          </p:cNvPr>
          <p:cNvSpPr txBox="1"/>
          <p:nvPr/>
        </p:nvSpPr>
        <p:spPr>
          <a:xfrm>
            <a:off x="5620460" y="6563211"/>
            <a:ext cx="306205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050" dirty="0">
                <a:latin typeface="Century Gothic" panose="020B0502020202020204" pitchFamily="34" charset="0"/>
              </a:rPr>
              <a:t>(LLC, n.d)		(Valamis, 2022)</a:t>
            </a:r>
          </a:p>
        </p:txBody>
      </p:sp>
    </p:spTree>
    <p:extLst>
      <p:ext uri="{BB962C8B-B14F-4D97-AF65-F5344CB8AC3E}">
        <p14:creationId xmlns:p14="http://schemas.microsoft.com/office/powerpoint/2010/main" val="1123816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3A9871-1619-4242-77D1-71BBA7D054AB}"/>
              </a:ext>
            </a:extLst>
          </p:cNvPr>
          <p:cNvSpPr txBox="1"/>
          <p:nvPr/>
        </p:nvSpPr>
        <p:spPr>
          <a:xfrm>
            <a:off x="101600" y="0"/>
            <a:ext cx="1198880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Bef>
                <a:spcPts val="1200"/>
              </a:spcBef>
            </a:pPr>
            <a:r>
              <a:rPr lang="en-GB" sz="2400" b="1" kern="0" dirty="0" err="1">
                <a:solidFill>
                  <a:srgbClr val="000000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Cyfeiriadau</a:t>
            </a:r>
            <a:r>
              <a:rPr lang="en-GB" sz="2400" b="1" kern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 algn="l"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Armstrong, P. (2010).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Bloom’s taxonomy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Vanderbilt University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Center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for Teaching. Available at: https://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cft.vanderbilt.edu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/guides-sub-pages/blooms-taxonomy/.</a:t>
            </a:r>
          </a:p>
          <a:p>
            <a:pPr marL="0" indent="0" algn="l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Cottrell, S. (2019), ‘The Study Skills Handbook’, 5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Edition, Bloomsbury. </a:t>
            </a:r>
          </a:p>
          <a:p>
            <a:pPr marL="0" indent="0" algn="l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LLC, C.P. (n.d.).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Critical Thinking Skills | Developing Critical Thinkers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Storyboard That.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https://www.storyboardthat.com/articles/e/critical-thinking-skills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marL="0" indent="0" algn="l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Monash University (2023).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critical thinking?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[online] Student Academic Success. Available at: https://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www.monash.edu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/student-academic-success/enhance-your-thinking/critical-thinking/what-is-critical-thinking.</a:t>
            </a:r>
          </a:p>
          <a:p>
            <a:pPr marL="0" indent="0" algn="l">
              <a:buNone/>
            </a:pPr>
            <a:endParaRPr lang="en-GB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TED-Ed (2016).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5 tips to improve your critical thinking - Samantha </a:t>
            </a:r>
            <a:r>
              <a:rPr lang="en-GB" sz="16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Agoos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YouTube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https://www.youtube.com/watch?v=dItUGF8GdTw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endParaRPr lang="en-GB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UniLodge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(n.d.).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to Develop Critical Thinking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Unilodge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www.unilodge.com.au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/blog/how-to-develop-critical-thinking.</a:t>
            </a:r>
          </a:p>
          <a:p>
            <a:pPr marL="0" indent="0" algn="l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University of Edinburgh. (n.d.).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Critical thinking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www.ed.ac.uk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/institute-academic-development/study-hub/learning-resources/critical#:~:text=Critical%20thinking%20is%20the%20art.</a:t>
            </a:r>
          </a:p>
          <a:p>
            <a:pPr marL="0" indent="0" algn="l">
              <a:buNone/>
            </a:pPr>
            <a:endParaRPr lang="en-GB" sz="16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University of Greenwich. (2016).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is critical thinking?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[online] Available at: 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5"/>
              </a:rPr>
              <a:t>https://www.gre.ac.uk/articles/ils/critical-thinking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</a:t>
            </a:r>
          </a:p>
          <a:p>
            <a:pPr marL="0" indent="0" algn="l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Valamis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(2022).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Bloom’s Taxonomy: Revised Levels, Verbs for Objectives [2022]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Valamis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6"/>
              </a:rPr>
              <a:t>https://www.valamis.com/hub/blooms-taxonomy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720610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1820</Words>
  <Application>Microsoft Macintosh PowerPoint</Application>
  <PresentationFormat>Widescreen</PresentationFormat>
  <Paragraphs>111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Meiryo</vt:lpstr>
      <vt:lpstr>Arial</vt:lpstr>
      <vt:lpstr>Calibri</vt:lpstr>
      <vt:lpstr>Calibri Light</vt:lpstr>
      <vt:lpstr>Century Gothic</vt:lpstr>
      <vt:lpstr>Office Theme</vt:lpstr>
      <vt:lpstr>Lily Meddings Living in the Digital Era Evidence of Learning E-Portfolio Level 4 Assessment –  1</vt:lpstr>
      <vt:lpstr>Tudalen Cynnwys</vt:lpstr>
      <vt:lpstr>Elfen 1: Blog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Elfen 2: Poster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Lily Meddings Living in the Digital Era Evidence of Learning E-Portfolio Level 4 Assessment –  1</dc:title>
  <dc:creator>Lily Meddings</dc:creator>
  <cp:lastModifiedBy>Lily Meddings</cp:lastModifiedBy>
  <cp:revision>1</cp:revision>
  <dcterms:created xsi:type="dcterms:W3CDTF">2023-11-02T14:26:32Z</dcterms:created>
  <dcterms:modified xsi:type="dcterms:W3CDTF">2023-11-02T15:04:47Z</dcterms:modified>
</cp:coreProperties>
</file>