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8"/>
  </p:notes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>
        <p:scale>
          <a:sx n="80" d="100"/>
          <a:sy n="80" d="100"/>
        </p:scale>
        <p:origin x="-234" y="27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ohn Imade Omorogbe (2310505)" userId="a143f712-4fa7-4442-a4ff-98834bf98426" providerId="ADAL" clId="{B0958E10-89FE-4B12-81B1-45C6C2B6E9AE}"/>
    <pc:docChg chg="modSld">
      <pc:chgData name="John Imade Omorogbe (2310505)" userId="a143f712-4fa7-4442-a4ff-98834bf98426" providerId="ADAL" clId="{B0958E10-89FE-4B12-81B1-45C6C2B6E9AE}" dt="2026-07-25T16:09:06.846" v="0" actId="20577"/>
      <pc:docMkLst>
        <pc:docMk/>
      </pc:docMkLst>
      <pc:sldChg chg="modSp mod">
        <pc:chgData name="John Imade Omorogbe (2310505)" userId="a143f712-4fa7-4442-a4ff-98834bf98426" providerId="ADAL" clId="{B0958E10-89FE-4B12-81B1-45C6C2B6E9AE}" dt="2026-07-25T16:09:06.846" v="0" actId="20577"/>
        <pc:sldMkLst>
          <pc:docMk/>
          <pc:sldMk cId="0" sldId="256"/>
        </pc:sldMkLst>
        <pc:spChg chg="mod">
          <ac:chgData name="John Imade Omorogbe (2310505)" userId="a143f712-4fa7-4442-a4ff-98834bf98426" providerId="ADAL" clId="{B0958E10-89FE-4B12-81B1-45C6C2B6E9AE}" dt="2026-07-25T16:09:06.846" v="0" actId="20577"/>
          <ac:spMkLst>
            <pc:docMk/>
            <pc:sldMk cId="0" sldId="256"/>
            <ac:spMk id="9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6096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6096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5D312CC-A678-4C62-A10B-41857B95F214}" type="datetimeFigureOut">
              <a:rPr lang="en-US" smtClean="0"/>
              <a:t>7/25/26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-635000" y="914400"/>
            <a:ext cx="8128000" cy="4572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5791200"/>
            <a:ext cx="5486400" cy="54864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11580813"/>
            <a:ext cx="2971800" cy="6096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11580813"/>
            <a:ext cx="2971800" cy="6096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0C8B04B-4816-4103-A8F0-1AC2321D11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77318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2343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9966960" y="-1554480"/>
            <a:ext cx="4206240" cy="4206240"/>
          </a:xfrm>
          <a:prstGeom prst="ellipse">
            <a:avLst/>
          </a:prstGeom>
          <a:solidFill>
            <a:srgbClr val="028090">
              <a:alpha val="60000"/>
            </a:srgbClr>
          </a:solidFill>
          <a:ln/>
        </p:spPr>
      </p:sp>
      <p:sp>
        <p:nvSpPr>
          <p:cNvPr id="3" name="Shape 1"/>
          <p:cNvSpPr/>
          <p:nvPr/>
        </p:nvSpPr>
        <p:spPr>
          <a:xfrm>
            <a:off x="-1188720" y="4937760"/>
            <a:ext cx="3291840" cy="3291840"/>
          </a:xfrm>
          <a:prstGeom prst="ellipse">
            <a:avLst/>
          </a:prstGeom>
          <a:solidFill>
            <a:srgbClr val="00A896">
              <a:alpha val="45000"/>
            </a:srgbClr>
          </a:solidFill>
          <a:ln/>
        </p:spPr>
      </p:sp>
      <p:sp>
        <p:nvSpPr>
          <p:cNvPr id="4" name="Shape 2"/>
          <p:cNvSpPr/>
          <p:nvPr/>
        </p:nvSpPr>
        <p:spPr>
          <a:xfrm>
            <a:off x="548640" y="320040"/>
            <a:ext cx="11065428" cy="1371600"/>
          </a:xfrm>
          <a:prstGeom prst="roundRect">
            <a:avLst>
              <a:gd name="adj" fmla="val 5333"/>
            </a:avLst>
          </a:prstGeom>
          <a:solidFill>
            <a:srgbClr val="FFFFFF"/>
          </a:solidFill>
          <a:ln/>
          <a:effectLst>
            <a:outerShdw blurRad="76200" dist="25400" dir="5400000" algn="bl" rotWithShape="0">
              <a:srgbClr val="000000">
                <a:alpha val="20000"/>
              </a:srgbClr>
            </a:outerShdw>
          </a:effectLst>
        </p:spPr>
      </p:sp>
      <p:pic>
        <p:nvPicPr>
          <p:cNvPr id="5" name="Image 0" descr="/home/claude/school_logo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64942" y="215299"/>
            <a:ext cx="6570944" cy="1599882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2448699" y="1677987"/>
            <a:ext cx="777240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500" b="1" i="1" dirty="0">
                <a:solidFill>
                  <a:srgbClr val="C9EDE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SCVO | Sandwell Council of Voluntary Organisations</a:t>
            </a:r>
            <a:endParaRPr lang="en-US" sz="1500" dirty="0"/>
          </a:p>
        </p:txBody>
      </p:sp>
      <p:sp>
        <p:nvSpPr>
          <p:cNvPr id="7" name="Text 4"/>
          <p:cNvSpPr/>
          <p:nvPr/>
        </p:nvSpPr>
        <p:spPr>
          <a:xfrm>
            <a:off x="548640" y="1999098"/>
            <a:ext cx="1088136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500" b="1" kern="0" spc="100" dirty="0">
                <a:solidFill>
                  <a:srgbClr val="02C39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BSc (Hons) Health and Social Care</a:t>
            </a:r>
            <a:endParaRPr lang="en-US" sz="1500" dirty="0"/>
          </a:p>
        </p:txBody>
      </p:sp>
      <p:sp>
        <p:nvSpPr>
          <p:cNvPr id="8" name="Text 5"/>
          <p:cNvSpPr/>
          <p:nvPr/>
        </p:nvSpPr>
        <p:spPr>
          <a:xfrm>
            <a:off x="548640" y="2615184"/>
            <a:ext cx="1088136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Methods and Search Strategy Academic Poster</a:t>
            </a:r>
            <a:endParaRPr lang="en-US" sz="3000" dirty="0"/>
          </a:p>
        </p:txBody>
      </p:sp>
      <p:sp>
        <p:nvSpPr>
          <p:cNvPr id="9" name="Shape 6"/>
          <p:cNvSpPr/>
          <p:nvPr/>
        </p:nvSpPr>
        <p:spPr>
          <a:xfrm>
            <a:off x="548640" y="3529584"/>
            <a:ext cx="5394960" cy="2651760"/>
          </a:xfrm>
          <a:prstGeom prst="roundRect">
            <a:avLst>
              <a:gd name="adj" fmla="val 3103"/>
            </a:avLst>
          </a:prstGeom>
          <a:solidFill>
            <a:srgbClr val="FFFFFF"/>
          </a:solidFill>
          <a:ln/>
          <a:effectLst>
            <a:outerShdw blurRad="101600" dist="38100" dir="5400000" algn="bl" rotWithShape="0">
              <a:srgbClr val="000000">
                <a:alpha val="25000"/>
              </a:srgbClr>
            </a:outerShdw>
          </a:effectLst>
        </p:spPr>
        <p:txBody>
          <a:bodyPr/>
          <a:lstStyle/>
          <a:p>
            <a:endParaRPr lang="en-US" dirty="0"/>
          </a:p>
        </p:txBody>
      </p:sp>
      <p:sp>
        <p:nvSpPr>
          <p:cNvPr id="10" name="Text 7"/>
          <p:cNvSpPr/>
          <p:nvPr/>
        </p:nvSpPr>
        <p:spPr>
          <a:xfrm>
            <a:off x="822960" y="3730752"/>
            <a:ext cx="4846320" cy="53035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2809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Student name:  </a:t>
            </a:r>
            <a:r>
              <a:rPr lang="en-US" sz="1500" b="1" dirty="0">
                <a:solidFill>
                  <a:srgbClr val="1B2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John Moses Imade Omorogbe</a:t>
            </a:r>
            <a:endParaRPr lang="en-US" sz="1500" b="1" dirty="0"/>
          </a:p>
        </p:txBody>
      </p:sp>
      <p:sp>
        <p:nvSpPr>
          <p:cNvPr id="11" name="Text 8"/>
          <p:cNvSpPr/>
          <p:nvPr/>
        </p:nvSpPr>
        <p:spPr>
          <a:xfrm>
            <a:off x="822960" y="4297680"/>
            <a:ext cx="4846320" cy="53035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2809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Student ID:  </a:t>
            </a:r>
            <a:r>
              <a:rPr lang="en-US" sz="1500" b="1" dirty="0">
                <a:solidFill>
                  <a:srgbClr val="1B2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2310505</a:t>
            </a:r>
            <a:endParaRPr lang="en-US" sz="1500" b="1" dirty="0"/>
          </a:p>
        </p:txBody>
      </p:sp>
      <p:sp>
        <p:nvSpPr>
          <p:cNvPr id="12" name="Text 9"/>
          <p:cNvSpPr/>
          <p:nvPr/>
        </p:nvSpPr>
        <p:spPr>
          <a:xfrm>
            <a:off x="822960" y="4864608"/>
            <a:ext cx="4846320" cy="53035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2809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Module name:  </a:t>
            </a:r>
            <a:r>
              <a:rPr lang="en-US" sz="1500" b="1" dirty="0">
                <a:solidFill>
                  <a:srgbClr val="1B2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Independent Project</a:t>
            </a:r>
            <a:endParaRPr lang="en-US" sz="1500" b="1" dirty="0"/>
          </a:p>
        </p:txBody>
      </p:sp>
      <p:sp>
        <p:nvSpPr>
          <p:cNvPr id="13" name="Text 10"/>
          <p:cNvSpPr/>
          <p:nvPr/>
        </p:nvSpPr>
        <p:spPr>
          <a:xfrm>
            <a:off x="822960" y="5431536"/>
            <a:ext cx="4846320" cy="53035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2809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Module code:  </a:t>
            </a:r>
            <a:r>
              <a:rPr lang="en-US" sz="1500" b="1" dirty="0">
                <a:solidFill>
                  <a:srgbClr val="1B2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BMHP6020</a:t>
            </a:r>
            <a:endParaRPr lang="en-US" sz="1500" b="1" dirty="0"/>
          </a:p>
        </p:txBody>
      </p:sp>
      <p:sp>
        <p:nvSpPr>
          <p:cNvPr id="14" name="Shape 11"/>
          <p:cNvSpPr/>
          <p:nvPr/>
        </p:nvSpPr>
        <p:spPr>
          <a:xfrm>
            <a:off x="6108192" y="3529584"/>
            <a:ext cx="5394960" cy="2651760"/>
          </a:xfrm>
          <a:prstGeom prst="roundRect">
            <a:avLst>
              <a:gd name="adj" fmla="val 3103"/>
            </a:avLst>
          </a:prstGeom>
          <a:solidFill>
            <a:srgbClr val="034B4E"/>
          </a:solidFill>
          <a:ln w="12700">
            <a:solidFill>
              <a:srgbClr val="00A896"/>
            </a:solidFill>
            <a:prstDash val="solid"/>
          </a:ln>
        </p:spPr>
      </p:sp>
      <p:sp>
        <p:nvSpPr>
          <p:cNvPr id="15" name="Text 12"/>
          <p:cNvSpPr/>
          <p:nvPr/>
        </p:nvSpPr>
        <p:spPr>
          <a:xfrm>
            <a:off x="6382512" y="3712464"/>
            <a:ext cx="48463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100" dirty="0">
                <a:solidFill>
                  <a:srgbClr val="02C39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TITLE</a:t>
            </a:r>
            <a:endParaRPr lang="en-US" sz="1300" dirty="0"/>
          </a:p>
        </p:txBody>
      </p:sp>
      <p:sp>
        <p:nvSpPr>
          <p:cNvPr id="16" name="Text 13"/>
          <p:cNvSpPr/>
          <p:nvPr/>
        </p:nvSpPr>
        <p:spPr>
          <a:xfrm>
            <a:off x="6382512" y="4114800"/>
            <a:ext cx="4846320" cy="18745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12000"/>
              </a:lnSpc>
              <a:buNone/>
            </a:pPr>
            <a:r>
              <a:rPr lang="en-US" sz="21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Barriers to Accessing Mental Health Services for Adults in the UK</a:t>
            </a:r>
            <a:endParaRPr lang="en-US" sz="2100" dirty="0"/>
          </a:p>
        </p:txBody>
      </p:sp>
      <p:sp>
        <p:nvSpPr>
          <p:cNvPr id="17" name="Text 14"/>
          <p:cNvSpPr/>
          <p:nvPr/>
        </p:nvSpPr>
        <p:spPr>
          <a:xfrm>
            <a:off x="548640" y="6355080"/>
            <a:ext cx="108813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dirty="0">
                <a:solidFill>
                  <a:srgbClr val="AFDAD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Institute of Inner-City Learning, Birmingham Campus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1"/>
          <p:cNvSpPr/>
          <p:nvPr/>
        </p:nvSpPr>
        <p:spPr>
          <a:xfrm>
            <a:off x="548640" y="548640"/>
            <a:ext cx="1106424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700" b="1" dirty="0">
                <a:solidFill>
                  <a:srgbClr val="1B2B2E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Introduction, Research Aim &amp; Search Strategy</a:t>
            </a:r>
            <a:endParaRPr lang="en-US" sz="2700" dirty="0"/>
          </a:p>
        </p:txBody>
      </p:sp>
      <p:sp>
        <p:nvSpPr>
          <p:cNvPr id="4" name="Shape 2"/>
          <p:cNvSpPr/>
          <p:nvPr/>
        </p:nvSpPr>
        <p:spPr>
          <a:xfrm>
            <a:off x="548640" y="1417320"/>
            <a:ext cx="5440680" cy="5074920"/>
          </a:xfrm>
          <a:prstGeom prst="roundRect">
            <a:avLst>
              <a:gd name="adj" fmla="val 1441"/>
            </a:avLst>
          </a:prstGeom>
          <a:solidFill>
            <a:srgbClr val="F4FBFA"/>
          </a:solidFill>
          <a:ln/>
        </p:spPr>
      </p:sp>
      <p:sp>
        <p:nvSpPr>
          <p:cNvPr id="5" name="Shape 3"/>
          <p:cNvSpPr/>
          <p:nvPr/>
        </p:nvSpPr>
        <p:spPr>
          <a:xfrm>
            <a:off x="822960" y="1664208"/>
            <a:ext cx="603504" cy="603504"/>
          </a:xfrm>
          <a:prstGeom prst="ellipse">
            <a:avLst/>
          </a:prstGeom>
          <a:solidFill>
            <a:srgbClr val="028090"/>
          </a:solidFill>
          <a:ln/>
        </p:spPr>
      </p:sp>
      <p:sp>
        <p:nvSpPr>
          <p:cNvPr id="6" name="Text 4"/>
          <p:cNvSpPr/>
          <p:nvPr/>
        </p:nvSpPr>
        <p:spPr>
          <a:xfrm>
            <a:off x="822960" y="1664208"/>
            <a:ext cx="603504" cy="60350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1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01</a:t>
            </a:r>
            <a:endParaRPr lang="en-US" sz="2100" dirty="0"/>
          </a:p>
        </p:txBody>
      </p:sp>
      <p:sp>
        <p:nvSpPr>
          <p:cNvPr id="7" name="Text 5"/>
          <p:cNvSpPr/>
          <p:nvPr/>
        </p:nvSpPr>
        <p:spPr>
          <a:xfrm>
            <a:off x="1609344" y="1627632"/>
            <a:ext cx="4334256" cy="6583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1B2B2E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Introduction &amp; Research Aim</a:t>
            </a:r>
            <a:endParaRPr lang="en-US" sz="2000" dirty="0"/>
          </a:p>
        </p:txBody>
      </p:sp>
      <p:sp>
        <p:nvSpPr>
          <p:cNvPr id="8" name="Text 6"/>
          <p:cNvSpPr/>
          <p:nvPr/>
        </p:nvSpPr>
        <p:spPr>
          <a:xfrm>
            <a:off x="822960" y="2423160"/>
            <a:ext cx="4892040" cy="39319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just">
              <a:lnSpc>
                <a:spcPct val="120000"/>
              </a:lnSpc>
              <a:buNone/>
            </a:pPr>
            <a:r>
              <a:rPr lang="en-US" sz="1550" dirty="0">
                <a:solidFill>
                  <a:srgbClr val="1B2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methods chapter explains how evidence for a dissertation was located, selected and analysed. This poster summarises the secondary research process underpinning a narrative critical literature review of UK mental health service access.
</a:t>
            </a:r>
            <a:r>
              <a:rPr lang="en-US" sz="1550" b="1" dirty="0">
                <a:solidFill>
                  <a:srgbClr val="02809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Aim: </a:t>
            </a:r>
            <a:r>
              <a:rPr lang="en-US" sz="1550" i="1" dirty="0">
                <a:solidFill>
                  <a:srgbClr val="1B2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 critically explore the barriers that prevent adults in the UK from accessing mental health services.
</a:t>
            </a:r>
            <a:r>
              <a:rPr lang="en-US" sz="1550" dirty="0">
                <a:solidFill>
                  <a:srgbClr val="1B2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review is guided by four objectives: identifying structural, organisational and social barriers; evaluating their impact on service users; examining inequalities across population groups; and assessing existing recommendations for improving access.</a:t>
            </a:r>
            <a:endParaRPr lang="en-US" sz="1550" dirty="0"/>
          </a:p>
        </p:txBody>
      </p:sp>
      <p:sp>
        <p:nvSpPr>
          <p:cNvPr id="9" name="Shape 7"/>
          <p:cNvSpPr/>
          <p:nvPr/>
        </p:nvSpPr>
        <p:spPr>
          <a:xfrm>
            <a:off x="6199632" y="1417320"/>
            <a:ext cx="5440680" cy="5074920"/>
          </a:xfrm>
          <a:prstGeom prst="roundRect">
            <a:avLst>
              <a:gd name="adj" fmla="val 1441"/>
            </a:avLst>
          </a:prstGeom>
          <a:solidFill>
            <a:srgbClr val="F4FBFA"/>
          </a:solidFill>
          <a:ln/>
        </p:spPr>
      </p:sp>
      <p:sp>
        <p:nvSpPr>
          <p:cNvPr id="10" name="Shape 8"/>
          <p:cNvSpPr/>
          <p:nvPr/>
        </p:nvSpPr>
        <p:spPr>
          <a:xfrm>
            <a:off x="6473952" y="1664208"/>
            <a:ext cx="603504" cy="603504"/>
          </a:xfrm>
          <a:prstGeom prst="ellipse">
            <a:avLst/>
          </a:prstGeom>
          <a:solidFill>
            <a:srgbClr val="00A896"/>
          </a:solidFill>
          <a:ln/>
        </p:spPr>
      </p:sp>
      <p:sp>
        <p:nvSpPr>
          <p:cNvPr id="11" name="Text 9"/>
          <p:cNvSpPr/>
          <p:nvPr/>
        </p:nvSpPr>
        <p:spPr>
          <a:xfrm>
            <a:off x="6473952" y="1664208"/>
            <a:ext cx="603504" cy="60350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1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02</a:t>
            </a:r>
            <a:endParaRPr lang="en-US" sz="2100" dirty="0"/>
          </a:p>
        </p:txBody>
      </p:sp>
      <p:sp>
        <p:nvSpPr>
          <p:cNvPr id="12" name="Text 10"/>
          <p:cNvSpPr/>
          <p:nvPr/>
        </p:nvSpPr>
        <p:spPr>
          <a:xfrm>
            <a:off x="7260336" y="1627632"/>
            <a:ext cx="4334256" cy="6583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1B2B2E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Search Strategy</a:t>
            </a:r>
            <a:endParaRPr lang="en-US" sz="2000" dirty="0"/>
          </a:p>
        </p:txBody>
      </p:sp>
      <p:sp>
        <p:nvSpPr>
          <p:cNvPr id="13" name="Text 11"/>
          <p:cNvSpPr/>
          <p:nvPr/>
        </p:nvSpPr>
        <p:spPr>
          <a:xfrm>
            <a:off x="6473952" y="2316285"/>
            <a:ext cx="4892040" cy="9601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algn="just">
              <a:lnSpc>
                <a:spcPct val="118000"/>
              </a:lnSpc>
            </a:pPr>
            <a:r>
              <a:rPr lang="en-US" sz="1600" dirty="0">
                <a:solidFill>
                  <a:srgbClr val="1B2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search strategy is a planned, systematic approach to locating relevant literature, improving transparency and reducing selection bias (</a:t>
            </a:r>
            <a:r>
              <a:rPr lang="en-US" sz="1600" dirty="0" err="1">
                <a:solidFill>
                  <a:srgbClr val="1B2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Greenhalgh</a:t>
            </a:r>
            <a:r>
              <a:rPr lang="en-US" sz="1600" dirty="0">
                <a:solidFill>
                  <a:srgbClr val="1B2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, Thorne and </a:t>
            </a:r>
            <a:r>
              <a:rPr lang="en-US" sz="1600" dirty="0" err="1">
                <a:solidFill>
                  <a:srgbClr val="1B2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Malterud</a:t>
            </a:r>
            <a:r>
              <a:rPr lang="en-US" sz="1600" dirty="0">
                <a:solidFill>
                  <a:srgbClr val="1B2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, 2018).</a:t>
            </a:r>
            <a:endParaRPr lang="en-US" sz="1550" dirty="0"/>
          </a:p>
        </p:txBody>
      </p:sp>
      <p:graphicFrame>
        <p:nvGraphicFramePr>
          <p:cNvPr id="14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42582184"/>
              </p:ext>
            </p:extLst>
          </p:nvPr>
        </p:nvGraphicFramePr>
        <p:xfrm>
          <a:off x="6305797" y="3954781"/>
          <a:ext cx="5060195" cy="2766288"/>
        </p:xfrm>
        <a:graphic>
          <a:graphicData uri="http://schemas.openxmlformats.org/drawingml/2006/table">
            <a:tbl>
              <a:tblPr/>
              <a:tblGrid>
                <a:gridCol w="146603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59415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524865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55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Databases</a:t>
                      </a:r>
                      <a:endParaRPr lang="en-US" sz="15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88900" marR="88900" marT="63500" marB="63500" anchor="ctr">
                    <a:lnL w="9525" cap="flat" cmpd="sng" algn="ctr">
                      <a:solidFill>
                        <a:srgbClr val="CFE7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FE7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FE7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FE7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A896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550" dirty="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CINAHL, PsycINFO, MEDLINE, Scopus, Google Scholar</a:t>
                      </a:r>
                      <a:endParaRPr lang="en-US" sz="15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88900" marR="88900" marT="63500" marB="63500" anchor="ctr">
                    <a:lnL w="9525" cap="flat" cmpd="sng" algn="ctr">
                      <a:solidFill>
                        <a:srgbClr val="CFE7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FE7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FE7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FE7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65594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55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Grey literature</a:t>
                      </a:r>
                      <a:endParaRPr lang="en-US" sz="15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88900" marR="88900" marT="63500" marB="63500" anchor="ctr">
                    <a:lnL w="9525" cap="flat" cmpd="sng" algn="ctr">
                      <a:solidFill>
                        <a:srgbClr val="CFE7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FE7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FE7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FE7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A896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550" dirty="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NHS England, DHSC, The King's Fund, CQC, Mental Health Foundation</a:t>
                      </a:r>
                      <a:endParaRPr lang="en-US" sz="15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88900" marR="88900" marT="63500" marB="63500" anchor="ctr">
                    <a:lnL w="9525" cap="flat" cmpd="sng" algn="ctr">
                      <a:solidFill>
                        <a:srgbClr val="CFE7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FE7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FE7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FE7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2169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55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Keywords</a:t>
                      </a:r>
                      <a:endParaRPr lang="en-US" sz="15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88900" marR="88900" marT="63500" marB="63500" anchor="ctr">
                    <a:lnL w="9525" cap="flat" cmpd="sng" algn="ctr">
                      <a:solidFill>
                        <a:srgbClr val="CFE7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FE7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FE7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FE7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A896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550" dirty="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'mental health services', 'access barriers', 'help-seeking behaviour', 'United Kingdom' (Boolean AND/OR)</a:t>
                      </a:r>
                      <a:endParaRPr lang="en-US" sz="15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88900" marR="88900" marT="63500" marB="63500" anchor="ctr">
                    <a:lnL w="9525" cap="flat" cmpd="sng" algn="ctr">
                      <a:solidFill>
                        <a:srgbClr val="CFE7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FE7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FE7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FE7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65594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55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Limits</a:t>
                      </a:r>
                      <a:endParaRPr lang="en-US" sz="15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88900" marR="88900" marT="63500" marB="63500" anchor="ctr">
                    <a:lnL w="9525" cap="flat" cmpd="sng" algn="ctr">
                      <a:solidFill>
                        <a:srgbClr val="CFE7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FE7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FE7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FE7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A896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550" dirty="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Peer-reviewed sources, published 2015–2025</a:t>
                      </a:r>
                      <a:endParaRPr lang="en-US" sz="15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88900" marR="88900" marT="63500" marB="63500" anchor="ctr">
                    <a:lnL w="9525" cap="flat" cmpd="sng" algn="ctr">
                      <a:solidFill>
                        <a:srgbClr val="CFE7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FE7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FE7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FE7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1"/>
          <p:cNvSpPr/>
          <p:nvPr/>
        </p:nvSpPr>
        <p:spPr>
          <a:xfrm>
            <a:off x="548640" y="548640"/>
            <a:ext cx="1106424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700" b="1" dirty="0">
                <a:solidFill>
                  <a:srgbClr val="1B2B2E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Searching for Information &amp; Visual Aid</a:t>
            </a:r>
            <a:endParaRPr lang="en-US" sz="2700" dirty="0"/>
          </a:p>
        </p:txBody>
      </p:sp>
      <p:sp>
        <p:nvSpPr>
          <p:cNvPr id="4" name="Shape 2"/>
          <p:cNvSpPr/>
          <p:nvPr/>
        </p:nvSpPr>
        <p:spPr>
          <a:xfrm>
            <a:off x="548640" y="1417320"/>
            <a:ext cx="5212080" cy="5074920"/>
          </a:xfrm>
          <a:prstGeom prst="roundRect">
            <a:avLst>
              <a:gd name="adj" fmla="val 1441"/>
            </a:avLst>
          </a:prstGeom>
          <a:solidFill>
            <a:srgbClr val="F4FBFA"/>
          </a:solidFill>
          <a:ln/>
        </p:spPr>
      </p:sp>
      <p:sp>
        <p:nvSpPr>
          <p:cNvPr id="5" name="Shape 3"/>
          <p:cNvSpPr/>
          <p:nvPr/>
        </p:nvSpPr>
        <p:spPr>
          <a:xfrm>
            <a:off x="822960" y="1664208"/>
            <a:ext cx="603504" cy="603504"/>
          </a:xfrm>
          <a:prstGeom prst="ellipse">
            <a:avLst/>
          </a:prstGeom>
          <a:solidFill>
            <a:srgbClr val="028090"/>
          </a:solidFill>
          <a:ln/>
        </p:spPr>
      </p:sp>
      <p:sp>
        <p:nvSpPr>
          <p:cNvPr id="6" name="Text 4"/>
          <p:cNvSpPr/>
          <p:nvPr/>
        </p:nvSpPr>
        <p:spPr>
          <a:xfrm>
            <a:off x="822960" y="1664208"/>
            <a:ext cx="603504" cy="60350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1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03</a:t>
            </a:r>
            <a:endParaRPr lang="en-US" sz="2100" dirty="0"/>
          </a:p>
        </p:txBody>
      </p:sp>
      <p:sp>
        <p:nvSpPr>
          <p:cNvPr id="7" name="Text 5"/>
          <p:cNvSpPr/>
          <p:nvPr/>
        </p:nvSpPr>
        <p:spPr>
          <a:xfrm>
            <a:off x="1609344" y="1627632"/>
            <a:ext cx="4105656" cy="6583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1B2B2E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Searching for Information</a:t>
            </a:r>
            <a:endParaRPr lang="en-US" sz="1800" dirty="0"/>
          </a:p>
        </p:txBody>
      </p:sp>
      <p:sp>
        <p:nvSpPr>
          <p:cNvPr id="8" name="Text 6"/>
          <p:cNvSpPr/>
          <p:nvPr/>
        </p:nvSpPr>
        <p:spPr>
          <a:xfrm>
            <a:off x="822960" y="2514600"/>
            <a:ext cx="4663440" cy="38404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just">
              <a:buNone/>
            </a:pPr>
            <a:r>
              <a:rPr lang="en-US" sz="1550" dirty="0">
                <a:solidFill>
                  <a:srgbClr val="1B2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Searching began broadly, then narrowed using Boolean combinations, date limits (2015–2025) and a UK focus.
</a:t>
            </a:r>
            <a:r>
              <a:rPr lang="en-US" sz="1550" b="1" dirty="0">
                <a:solidFill>
                  <a:srgbClr val="02809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Step 1: </a:t>
            </a:r>
            <a:r>
              <a:rPr lang="en-US" sz="1550" dirty="0">
                <a:solidFill>
                  <a:srgbClr val="1B2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Broad keyword search across databases
</a:t>
            </a:r>
            <a:r>
              <a:rPr lang="en-US" sz="1550" b="1" dirty="0">
                <a:solidFill>
                  <a:srgbClr val="02809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Step 2: </a:t>
            </a:r>
            <a:r>
              <a:rPr lang="en-US" sz="1550" dirty="0">
                <a:solidFill>
                  <a:srgbClr val="1B2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Boolean refinement and date/region filters applied
</a:t>
            </a:r>
            <a:r>
              <a:rPr lang="en-US" sz="1550" b="1" dirty="0">
                <a:solidFill>
                  <a:srgbClr val="02809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Step 3: </a:t>
            </a:r>
            <a:r>
              <a:rPr lang="en-US" sz="1550" dirty="0">
                <a:solidFill>
                  <a:srgbClr val="1B2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Titles and abstracts screened for relevance
</a:t>
            </a:r>
            <a:r>
              <a:rPr lang="en-US" sz="1550" b="1" dirty="0">
                <a:solidFill>
                  <a:srgbClr val="02809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Step 4: </a:t>
            </a:r>
            <a:r>
              <a:rPr lang="en-US" sz="1550" dirty="0">
                <a:solidFill>
                  <a:srgbClr val="1B2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source tracking table recorded author, focus and relevance for each source retained.</a:t>
            </a:r>
          </a:p>
          <a:p>
            <a:pPr marL="0" indent="0" algn="just">
              <a:buNone/>
            </a:pPr>
            <a:endParaRPr lang="en-US" sz="1550" dirty="0">
              <a:solidFill>
                <a:srgbClr val="1B2B2E"/>
              </a:solidFill>
              <a:latin typeface="Calibri" pitchFamily="34" charset="0"/>
              <a:cs typeface="Calibri" pitchFamily="34" charset="-120"/>
            </a:endParaRPr>
          </a:p>
          <a:p>
            <a:pPr algn="just"/>
            <a:endParaRPr lang="en-US" sz="1100" i="1" dirty="0">
              <a:solidFill>
                <a:srgbClr val="3D5559"/>
              </a:solidFill>
              <a:latin typeface="Calibri" pitchFamily="34" charset="0"/>
              <a:ea typeface="Calibri" pitchFamily="34" charset="-122"/>
              <a:cs typeface="Calibri" pitchFamily="34" charset="-120"/>
            </a:endParaRPr>
          </a:p>
          <a:p>
            <a:pPr algn="just"/>
            <a:r>
              <a:rPr lang="en-US" sz="1100" i="1" dirty="0">
                <a:solidFill>
                  <a:srgbClr val="3D555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This structured, documented process demonstrates independent </a:t>
            </a:r>
            <a:r>
              <a:rPr lang="en-US" sz="1100" i="1" dirty="0" err="1">
                <a:solidFill>
                  <a:srgbClr val="3D555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judgement</a:t>
            </a:r>
            <a:r>
              <a:rPr lang="en-US" sz="1100" i="1" dirty="0">
                <a:solidFill>
                  <a:srgbClr val="3D555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rather than arbitrary selection.</a:t>
            </a:r>
            <a:endParaRPr lang="en-US" sz="1100" dirty="0"/>
          </a:p>
          <a:p>
            <a:pPr marL="0" indent="0" algn="just">
              <a:buNone/>
            </a:pPr>
            <a:endParaRPr lang="en-US" sz="1550" dirty="0"/>
          </a:p>
        </p:txBody>
      </p:sp>
      <p:sp>
        <p:nvSpPr>
          <p:cNvPr id="60" name="Shape 7"/>
          <p:cNvSpPr/>
          <p:nvPr/>
        </p:nvSpPr>
        <p:spPr>
          <a:xfrm>
            <a:off x="5861060" y="1420880"/>
            <a:ext cx="6035040" cy="4937760"/>
          </a:xfrm>
          <a:prstGeom prst="roundRect">
            <a:avLst>
              <a:gd name="adj" fmla="val 1481"/>
            </a:avLst>
          </a:prstGeom>
          <a:solidFill>
            <a:srgbClr val="F4FBFA"/>
          </a:solidFill>
          <a:ln/>
        </p:spPr>
      </p:sp>
      <p:sp>
        <p:nvSpPr>
          <p:cNvPr id="61" name="Shape 8"/>
          <p:cNvSpPr/>
          <p:nvPr/>
        </p:nvSpPr>
        <p:spPr>
          <a:xfrm>
            <a:off x="6135380" y="1695200"/>
            <a:ext cx="566928" cy="566928"/>
          </a:xfrm>
          <a:prstGeom prst="ellipse">
            <a:avLst/>
          </a:prstGeom>
          <a:solidFill>
            <a:srgbClr val="02C39A"/>
          </a:solidFill>
          <a:ln/>
        </p:spPr>
      </p:sp>
      <p:sp>
        <p:nvSpPr>
          <p:cNvPr id="62" name="Text 9"/>
          <p:cNvSpPr/>
          <p:nvPr/>
        </p:nvSpPr>
        <p:spPr>
          <a:xfrm>
            <a:off x="6135380" y="1695200"/>
            <a:ext cx="566928" cy="5669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04</a:t>
            </a:r>
            <a:endParaRPr lang="en-US" sz="2000" dirty="0"/>
          </a:p>
        </p:txBody>
      </p:sp>
      <p:sp>
        <p:nvSpPr>
          <p:cNvPr id="63" name="Text 10"/>
          <p:cNvSpPr/>
          <p:nvPr/>
        </p:nvSpPr>
        <p:spPr>
          <a:xfrm>
            <a:off x="6885188" y="1667768"/>
            <a:ext cx="4736592" cy="6217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1B2B2E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Visual Aid: Search-to-Themes Process</a:t>
            </a:r>
            <a:endParaRPr lang="en-US" sz="1700" dirty="0"/>
          </a:p>
        </p:txBody>
      </p:sp>
      <p:sp>
        <p:nvSpPr>
          <p:cNvPr id="64" name="Shape 11"/>
          <p:cNvSpPr/>
          <p:nvPr/>
        </p:nvSpPr>
        <p:spPr>
          <a:xfrm>
            <a:off x="6357445" y="2566855"/>
            <a:ext cx="804672" cy="960120"/>
          </a:xfrm>
          <a:prstGeom prst="roundRect">
            <a:avLst>
              <a:gd name="adj" fmla="val 6818"/>
            </a:avLst>
          </a:prstGeom>
          <a:solidFill>
            <a:srgbClr val="FFFFFF"/>
          </a:solidFill>
          <a:ln w="15875">
            <a:solidFill>
              <a:srgbClr val="00A896"/>
            </a:solidFill>
            <a:prstDash val="solid"/>
          </a:ln>
        </p:spPr>
      </p:sp>
      <p:sp>
        <p:nvSpPr>
          <p:cNvPr id="65" name="Text 12"/>
          <p:cNvSpPr/>
          <p:nvPr/>
        </p:nvSpPr>
        <p:spPr>
          <a:xfrm>
            <a:off x="6357445" y="2566855"/>
            <a:ext cx="804672" cy="9601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1B2B2E"/>
                </a:solidFill>
                <a:ea typeface="Calibri" pitchFamily="34" charset="-122"/>
                <a:cs typeface="Calibri" pitchFamily="34" charset="-120"/>
              </a:rPr>
              <a:t>Database</a:t>
            </a:r>
            <a:endParaRPr lang="en-US" sz="1100" dirty="0"/>
          </a:p>
          <a:p>
            <a:pPr marL="0" indent="0" algn="ctr">
              <a:buNone/>
            </a:pPr>
            <a:r>
              <a:rPr lang="en-US" sz="1100" b="1" dirty="0">
                <a:solidFill>
                  <a:srgbClr val="1B2B2E"/>
                </a:solidFill>
                <a:ea typeface="Calibri" pitchFamily="34" charset="-122"/>
                <a:cs typeface="Calibri" pitchFamily="34" charset="-120"/>
              </a:rPr>
              <a:t>&amp; grey lit.</a:t>
            </a:r>
            <a:endParaRPr lang="en-US" sz="1100" dirty="0"/>
          </a:p>
          <a:p>
            <a:pPr marL="0" indent="0" algn="ctr">
              <a:buNone/>
            </a:pPr>
            <a:r>
              <a:rPr lang="en-US" sz="1100" b="1" dirty="0">
                <a:solidFill>
                  <a:srgbClr val="1B2B2E"/>
                </a:solidFill>
                <a:ea typeface="Calibri" pitchFamily="34" charset="-122"/>
                <a:cs typeface="Calibri" pitchFamily="34" charset="-120"/>
              </a:rPr>
              <a:t>search</a:t>
            </a:r>
            <a:endParaRPr lang="en-US" sz="1100" dirty="0"/>
          </a:p>
        </p:txBody>
      </p:sp>
      <p:sp>
        <p:nvSpPr>
          <p:cNvPr id="66" name="Shape 13"/>
          <p:cNvSpPr/>
          <p:nvPr/>
        </p:nvSpPr>
        <p:spPr>
          <a:xfrm>
            <a:off x="7180405" y="2964619"/>
            <a:ext cx="201168" cy="164592"/>
          </a:xfrm>
          <a:prstGeom prst="rightArrow">
            <a:avLst/>
          </a:prstGeom>
          <a:solidFill>
            <a:srgbClr val="00A896"/>
          </a:solidFill>
          <a:ln/>
        </p:spPr>
      </p:sp>
      <p:sp>
        <p:nvSpPr>
          <p:cNvPr id="67" name="Shape 14"/>
          <p:cNvSpPr/>
          <p:nvPr/>
        </p:nvSpPr>
        <p:spPr>
          <a:xfrm>
            <a:off x="7418149" y="2566855"/>
            <a:ext cx="804672" cy="960120"/>
          </a:xfrm>
          <a:prstGeom prst="roundRect">
            <a:avLst>
              <a:gd name="adj" fmla="val 6818"/>
            </a:avLst>
          </a:prstGeom>
          <a:solidFill>
            <a:srgbClr val="FFFFFF"/>
          </a:solidFill>
          <a:ln w="15875">
            <a:solidFill>
              <a:srgbClr val="00A896"/>
            </a:solidFill>
            <a:prstDash val="solid"/>
          </a:ln>
        </p:spPr>
      </p:sp>
      <p:sp>
        <p:nvSpPr>
          <p:cNvPr id="68" name="Text 15"/>
          <p:cNvSpPr/>
          <p:nvPr/>
        </p:nvSpPr>
        <p:spPr>
          <a:xfrm>
            <a:off x="7418149" y="2566855"/>
            <a:ext cx="804672" cy="9601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1B2B2E"/>
                </a:solidFill>
                <a:ea typeface="Calibri" pitchFamily="34" charset="-122"/>
                <a:cs typeface="Calibri" pitchFamily="34" charset="-120"/>
              </a:rPr>
              <a:t>Boolean +</a:t>
            </a:r>
            <a:endParaRPr lang="en-US" sz="1100" dirty="0"/>
          </a:p>
          <a:p>
            <a:pPr marL="0" indent="0" algn="ctr">
              <a:buNone/>
            </a:pPr>
            <a:r>
              <a:rPr lang="en-US" sz="1100" b="1" dirty="0">
                <a:solidFill>
                  <a:srgbClr val="1B2B2E"/>
                </a:solidFill>
                <a:ea typeface="Calibri" pitchFamily="34" charset="-122"/>
                <a:cs typeface="Calibri" pitchFamily="34" charset="-120"/>
              </a:rPr>
              <a:t>date/UK</a:t>
            </a:r>
            <a:endParaRPr lang="en-US" sz="1100" dirty="0"/>
          </a:p>
          <a:p>
            <a:pPr marL="0" indent="0" algn="ctr">
              <a:buNone/>
            </a:pPr>
            <a:r>
              <a:rPr lang="en-US" sz="1100" b="1" dirty="0">
                <a:solidFill>
                  <a:srgbClr val="1B2B2E"/>
                </a:solidFill>
                <a:ea typeface="Calibri" pitchFamily="34" charset="-122"/>
                <a:cs typeface="Calibri" pitchFamily="34" charset="-120"/>
              </a:rPr>
              <a:t>filters</a:t>
            </a:r>
            <a:endParaRPr lang="en-US" sz="1100" dirty="0"/>
          </a:p>
        </p:txBody>
      </p:sp>
      <p:sp>
        <p:nvSpPr>
          <p:cNvPr id="69" name="Shape 16"/>
          <p:cNvSpPr/>
          <p:nvPr/>
        </p:nvSpPr>
        <p:spPr>
          <a:xfrm>
            <a:off x="8241109" y="2964619"/>
            <a:ext cx="201168" cy="164592"/>
          </a:xfrm>
          <a:prstGeom prst="rightArrow">
            <a:avLst/>
          </a:prstGeom>
          <a:solidFill>
            <a:srgbClr val="00A896"/>
          </a:solidFill>
          <a:ln/>
        </p:spPr>
      </p:sp>
      <p:sp>
        <p:nvSpPr>
          <p:cNvPr id="70" name="Shape 17"/>
          <p:cNvSpPr/>
          <p:nvPr/>
        </p:nvSpPr>
        <p:spPr>
          <a:xfrm>
            <a:off x="8478853" y="2566855"/>
            <a:ext cx="804672" cy="960120"/>
          </a:xfrm>
          <a:prstGeom prst="roundRect">
            <a:avLst>
              <a:gd name="adj" fmla="val 6818"/>
            </a:avLst>
          </a:prstGeom>
          <a:solidFill>
            <a:srgbClr val="FFFFFF"/>
          </a:solidFill>
          <a:ln w="15875">
            <a:solidFill>
              <a:srgbClr val="00A896"/>
            </a:solidFill>
            <a:prstDash val="solid"/>
          </a:ln>
        </p:spPr>
      </p:sp>
      <p:sp>
        <p:nvSpPr>
          <p:cNvPr id="71" name="Text 18"/>
          <p:cNvSpPr/>
          <p:nvPr/>
        </p:nvSpPr>
        <p:spPr>
          <a:xfrm>
            <a:off x="8478853" y="2566855"/>
            <a:ext cx="804672" cy="9601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1B2B2E"/>
                </a:solidFill>
                <a:ea typeface="Calibri" pitchFamily="34" charset="-122"/>
                <a:cs typeface="Calibri" pitchFamily="34" charset="-120"/>
              </a:rPr>
              <a:t>Title/abstract</a:t>
            </a:r>
            <a:endParaRPr lang="en-US" sz="1100" dirty="0"/>
          </a:p>
          <a:p>
            <a:pPr marL="0" indent="0" algn="ctr">
              <a:buNone/>
            </a:pPr>
            <a:r>
              <a:rPr lang="en-US" sz="1100" b="1" dirty="0">
                <a:solidFill>
                  <a:srgbClr val="1B2B2E"/>
                </a:solidFill>
                <a:ea typeface="Calibri" pitchFamily="34" charset="-122"/>
                <a:cs typeface="Calibri" pitchFamily="34" charset="-120"/>
              </a:rPr>
              <a:t>screening vs</a:t>
            </a:r>
            <a:endParaRPr lang="en-US" sz="1100" dirty="0"/>
          </a:p>
          <a:p>
            <a:pPr marL="0" indent="0" algn="ctr">
              <a:buNone/>
            </a:pPr>
            <a:r>
              <a:rPr lang="en-US" sz="1100" b="1" dirty="0">
                <a:solidFill>
                  <a:srgbClr val="1B2B2E"/>
                </a:solidFill>
                <a:ea typeface="Calibri" pitchFamily="34" charset="-122"/>
                <a:cs typeface="Calibri" pitchFamily="34" charset="-120"/>
              </a:rPr>
              <a:t>criteria</a:t>
            </a:r>
            <a:endParaRPr lang="en-US" sz="1100" dirty="0"/>
          </a:p>
        </p:txBody>
      </p:sp>
      <p:sp>
        <p:nvSpPr>
          <p:cNvPr id="72" name="Shape 19"/>
          <p:cNvSpPr/>
          <p:nvPr/>
        </p:nvSpPr>
        <p:spPr>
          <a:xfrm>
            <a:off x="9301813" y="2964619"/>
            <a:ext cx="201168" cy="164592"/>
          </a:xfrm>
          <a:prstGeom prst="rightArrow">
            <a:avLst/>
          </a:prstGeom>
          <a:solidFill>
            <a:srgbClr val="00A896"/>
          </a:solidFill>
          <a:ln/>
        </p:spPr>
      </p:sp>
      <p:sp>
        <p:nvSpPr>
          <p:cNvPr id="73" name="Shape 20"/>
          <p:cNvSpPr/>
          <p:nvPr/>
        </p:nvSpPr>
        <p:spPr>
          <a:xfrm>
            <a:off x="9539557" y="2566855"/>
            <a:ext cx="804672" cy="960120"/>
          </a:xfrm>
          <a:prstGeom prst="roundRect">
            <a:avLst>
              <a:gd name="adj" fmla="val 6818"/>
            </a:avLst>
          </a:prstGeom>
          <a:solidFill>
            <a:srgbClr val="FFFFFF"/>
          </a:solidFill>
          <a:ln w="15875">
            <a:solidFill>
              <a:srgbClr val="00A896"/>
            </a:solidFill>
            <a:prstDash val="solid"/>
          </a:ln>
        </p:spPr>
      </p:sp>
      <p:sp>
        <p:nvSpPr>
          <p:cNvPr id="74" name="Text 21"/>
          <p:cNvSpPr/>
          <p:nvPr/>
        </p:nvSpPr>
        <p:spPr>
          <a:xfrm>
            <a:off x="9539557" y="2566855"/>
            <a:ext cx="804672" cy="9601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1B2B2E"/>
                </a:solidFill>
                <a:ea typeface="Calibri" pitchFamily="34" charset="-122"/>
                <a:cs typeface="Calibri" pitchFamily="34" charset="-120"/>
              </a:rPr>
              <a:t>Full-text</a:t>
            </a:r>
            <a:endParaRPr lang="en-US" sz="1100" dirty="0"/>
          </a:p>
          <a:p>
            <a:pPr marL="0" indent="0" algn="ctr">
              <a:buNone/>
            </a:pPr>
            <a:r>
              <a:rPr lang="en-US" sz="1100" b="1" dirty="0">
                <a:solidFill>
                  <a:srgbClr val="1B2B2E"/>
                </a:solidFill>
                <a:ea typeface="Calibri" pitchFamily="34" charset="-122"/>
                <a:cs typeface="Calibri" pitchFamily="34" charset="-120"/>
              </a:rPr>
              <a:t>review +</a:t>
            </a:r>
            <a:endParaRPr lang="en-US" sz="1100" dirty="0"/>
          </a:p>
          <a:p>
            <a:pPr marL="0" indent="0" algn="ctr">
              <a:buNone/>
            </a:pPr>
            <a:r>
              <a:rPr lang="en-US" sz="1100" b="1" dirty="0">
                <a:solidFill>
                  <a:srgbClr val="1B2B2E"/>
                </a:solidFill>
                <a:ea typeface="Calibri" pitchFamily="34" charset="-122"/>
                <a:cs typeface="Calibri" pitchFamily="34" charset="-120"/>
              </a:rPr>
              <a:t>tracking table</a:t>
            </a:r>
            <a:endParaRPr lang="en-US" sz="1100" dirty="0"/>
          </a:p>
        </p:txBody>
      </p:sp>
      <p:sp>
        <p:nvSpPr>
          <p:cNvPr id="75" name="Shape 22"/>
          <p:cNvSpPr/>
          <p:nvPr/>
        </p:nvSpPr>
        <p:spPr>
          <a:xfrm>
            <a:off x="10362517" y="2964619"/>
            <a:ext cx="201168" cy="164592"/>
          </a:xfrm>
          <a:prstGeom prst="rightArrow">
            <a:avLst/>
          </a:prstGeom>
          <a:solidFill>
            <a:srgbClr val="00A896"/>
          </a:solidFill>
          <a:ln/>
        </p:spPr>
      </p:sp>
      <p:sp>
        <p:nvSpPr>
          <p:cNvPr id="76" name="Shape 23"/>
          <p:cNvSpPr/>
          <p:nvPr/>
        </p:nvSpPr>
        <p:spPr>
          <a:xfrm>
            <a:off x="10600261" y="2566855"/>
            <a:ext cx="804672" cy="960120"/>
          </a:xfrm>
          <a:prstGeom prst="roundRect">
            <a:avLst>
              <a:gd name="adj" fmla="val 6818"/>
            </a:avLst>
          </a:prstGeom>
          <a:solidFill>
            <a:srgbClr val="02C39A"/>
          </a:solidFill>
          <a:ln w="15875">
            <a:solidFill>
              <a:srgbClr val="00A896"/>
            </a:solidFill>
            <a:prstDash val="solid"/>
          </a:ln>
        </p:spPr>
      </p:sp>
      <p:sp>
        <p:nvSpPr>
          <p:cNvPr id="77" name="Text 24"/>
          <p:cNvSpPr/>
          <p:nvPr/>
        </p:nvSpPr>
        <p:spPr>
          <a:xfrm>
            <a:off x="10600261" y="2566855"/>
            <a:ext cx="804672" cy="9601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ea typeface="Calibri" pitchFamily="34" charset="-122"/>
                <a:cs typeface="Calibri" pitchFamily="34" charset="-120"/>
              </a:rPr>
              <a:t>Thematic</a:t>
            </a:r>
            <a:endParaRPr lang="en-US" sz="1100" dirty="0"/>
          </a:p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ea typeface="Calibri" pitchFamily="34" charset="-122"/>
                <a:cs typeface="Calibri" pitchFamily="34" charset="-120"/>
              </a:rPr>
              <a:t>coding</a:t>
            </a:r>
            <a:endParaRPr lang="en-US" sz="1100" dirty="0"/>
          </a:p>
        </p:txBody>
      </p:sp>
      <p:sp>
        <p:nvSpPr>
          <p:cNvPr id="78" name="Text 25"/>
          <p:cNvSpPr/>
          <p:nvPr/>
        </p:nvSpPr>
        <p:spPr>
          <a:xfrm>
            <a:off x="6135380" y="3592885"/>
            <a:ext cx="54864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i="1" dirty="0">
                <a:solidFill>
                  <a:srgbClr val="3D555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Figure 1: from literature search to thematic findings feeding Chapter Four.</a:t>
            </a:r>
            <a:endParaRPr lang="en-US" sz="1050" dirty="0"/>
          </a:p>
        </p:txBody>
      </p:sp>
      <p:sp>
        <p:nvSpPr>
          <p:cNvPr id="79" name="Text 26"/>
          <p:cNvSpPr/>
          <p:nvPr/>
        </p:nvSpPr>
        <p:spPr>
          <a:xfrm>
            <a:off x="6135380" y="4346960"/>
            <a:ext cx="54864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b="1" dirty="0">
                <a:solidFill>
                  <a:srgbClr val="1B2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Four themes developed:</a:t>
            </a:r>
            <a:endParaRPr lang="en-US" sz="1250" dirty="0"/>
          </a:p>
        </p:txBody>
      </p:sp>
      <p:sp>
        <p:nvSpPr>
          <p:cNvPr id="80" name="Shape 27"/>
          <p:cNvSpPr/>
          <p:nvPr/>
        </p:nvSpPr>
        <p:spPr>
          <a:xfrm>
            <a:off x="6135380" y="4712720"/>
            <a:ext cx="1298448" cy="868680"/>
          </a:xfrm>
          <a:prstGeom prst="roundRect">
            <a:avLst>
              <a:gd name="adj" fmla="val 6316"/>
            </a:avLst>
          </a:prstGeom>
          <a:solidFill>
            <a:srgbClr val="028090"/>
          </a:solidFill>
          <a:ln/>
        </p:spPr>
      </p:sp>
      <p:sp>
        <p:nvSpPr>
          <p:cNvPr id="81" name="Text 28"/>
          <p:cNvSpPr/>
          <p:nvPr/>
        </p:nvSpPr>
        <p:spPr>
          <a:xfrm>
            <a:off x="6135380" y="4712720"/>
            <a:ext cx="1298448" cy="868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Structural</a:t>
            </a:r>
            <a:endParaRPr lang="en-US" sz="1050" dirty="0"/>
          </a:p>
        </p:txBody>
      </p:sp>
      <p:sp>
        <p:nvSpPr>
          <p:cNvPr id="82" name="Shape 29"/>
          <p:cNvSpPr/>
          <p:nvPr/>
        </p:nvSpPr>
        <p:spPr>
          <a:xfrm>
            <a:off x="7561844" y="4712720"/>
            <a:ext cx="1298448" cy="868680"/>
          </a:xfrm>
          <a:prstGeom prst="roundRect">
            <a:avLst>
              <a:gd name="adj" fmla="val 6316"/>
            </a:avLst>
          </a:prstGeom>
          <a:solidFill>
            <a:srgbClr val="00A896"/>
          </a:solidFill>
          <a:ln/>
        </p:spPr>
      </p:sp>
      <p:sp>
        <p:nvSpPr>
          <p:cNvPr id="83" name="Text 30"/>
          <p:cNvSpPr/>
          <p:nvPr/>
        </p:nvSpPr>
        <p:spPr>
          <a:xfrm>
            <a:off x="7561844" y="4712720"/>
            <a:ext cx="1298448" cy="868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Organisational</a:t>
            </a:r>
            <a:endParaRPr lang="en-US" sz="1050" dirty="0"/>
          </a:p>
        </p:txBody>
      </p:sp>
      <p:sp>
        <p:nvSpPr>
          <p:cNvPr id="84" name="Shape 31"/>
          <p:cNvSpPr/>
          <p:nvPr/>
        </p:nvSpPr>
        <p:spPr>
          <a:xfrm>
            <a:off x="8988308" y="4712720"/>
            <a:ext cx="1298448" cy="868680"/>
          </a:xfrm>
          <a:prstGeom prst="roundRect">
            <a:avLst>
              <a:gd name="adj" fmla="val 6316"/>
            </a:avLst>
          </a:prstGeom>
          <a:solidFill>
            <a:srgbClr val="02C39A"/>
          </a:solidFill>
          <a:ln/>
        </p:spPr>
      </p:sp>
      <p:sp>
        <p:nvSpPr>
          <p:cNvPr id="85" name="Text 32"/>
          <p:cNvSpPr/>
          <p:nvPr/>
        </p:nvSpPr>
        <p:spPr>
          <a:xfrm>
            <a:off x="8988308" y="4712720"/>
            <a:ext cx="1298448" cy="868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Socio-cultural</a:t>
            </a:r>
            <a:endParaRPr lang="en-US" sz="1050" dirty="0"/>
          </a:p>
        </p:txBody>
      </p:sp>
      <p:sp>
        <p:nvSpPr>
          <p:cNvPr id="86" name="Shape 33"/>
          <p:cNvSpPr/>
          <p:nvPr/>
        </p:nvSpPr>
        <p:spPr>
          <a:xfrm>
            <a:off x="10414772" y="4712720"/>
            <a:ext cx="1298448" cy="868680"/>
          </a:xfrm>
          <a:prstGeom prst="roundRect">
            <a:avLst>
              <a:gd name="adj" fmla="val 6316"/>
            </a:avLst>
          </a:prstGeom>
          <a:solidFill>
            <a:srgbClr val="025959"/>
          </a:solidFill>
          <a:ln/>
        </p:spPr>
      </p:sp>
      <p:sp>
        <p:nvSpPr>
          <p:cNvPr id="87" name="Text 34"/>
          <p:cNvSpPr/>
          <p:nvPr/>
        </p:nvSpPr>
        <p:spPr>
          <a:xfrm>
            <a:off x="10414772" y="4712720"/>
            <a:ext cx="1298448" cy="868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Inequalities in access</a:t>
            </a:r>
            <a:endParaRPr lang="en-US" sz="1050" dirty="0"/>
          </a:p>
        </p:txBody>
      </p:sp>
      <p:sp>
        <p:nvSpPr>
          <p:cNvPr id="88" name="Text 35"/>
          <p:cNvSpPr/>
          <p:nvPr/>
        </p:nvSpPr>
        <p:spPr>
          <a:xfrm>
            <a:off x="6135380" y="5672840"/>
            <a:ext cx="5486400" cy="6400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100" i="1" dirty="0">
                <a:solidFill>
                  <a:srgbClr val="3D555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Analysis used thematic analysis (Braun and Clarke, 2021) to code the literature and group codes into these four overarching themes.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1"/>
          <p:cNvSpPr/>
          <p:nvPr/>
        </p:nvSpPr>
        <p:spPr>
          <a:xfrm>
            <a:off x="548640" y="512064"/>
            <a:ext cx="1106424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500" b="1" dirty="0">
                <a:solidFill>
                  <a:srgbClr val="1B2B2E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Research Validation, Analysis &amp; Selection Criteria</a:t>
            </a:r>
            <a:endParaRPr lang="en-US" sz="2500" dirty="0"/>
          </a:p>
        </p:txBody>
      </p:sp>
      <p:sp>
        <p:nvSpPr>
          <p:cNvPr id="4" name="Shape 2"/>
          <p:cNvSpPr/>
          <p:nvPr/>
        </p:nvSpPr>
        <p:spPr>
          <a:xfrm>
            <a:off x="548640" y="1005132"/>
            <a:ext cx="11091672" cy="2027919"/>
          </a:xfrm>
          <a:prstGeom prst="roundRect">
            <a:avLst>
              <a:gd name="adj" fmla="val 4706"/>
            </a:avLst>
          </a:prstGeom>
          <a:solidFill>
            <a:srgbClr val="F4FBFA"/>
          </a:solidFill>
          <a:ln/>
        </p:spPr>
      </p:sp>
      <p:sp>
        <p:nvSpPr>
          <p:cNvPr id="5" name="Shape 3"/>
          <p:cNvSpPr/>
          <p:nvPr/>
        </p:nvSpPr>
        <p:spPr>
          <a:xfrm>
            <a:off x="822960" y="991600"/>
            <a:ext cx="603504" cy="603504"/>
          </a:xfrm>
          <a:prstGeom prst="ellipse">
            <a:avLst/>
          </a:prstGeom>
          <a:solidFill>
            <a:srgbClr val="028090"/>
          </a:solidFill>
          <a:ln/>
        </p:spPr>
      </p:sp>
      <p:sp>
        <p:nvSpPr>
          <p:cNvPr id="6" name="Text 4"/>
          <p:cNvSpPr/>
          <p:nvPr/>
        </p:nvSpPr>
        <p:spPr>
          <a:xfrm>
            <a:off x="811085" y="1003475"/>
            <a:ext cx="603504" cy="60350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1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05</a:t>
            </a:r>
            <a:endParaRPr lang="en-US" sz="2100" dirty="0"/>
          </a:p>
        </p:txBody>
      </p:sp>
      <p:sp>
        <p:nvSpPr>
          <p:cNvPr id="7" name="Text 5"/>
          <p:cNvSpPr/>
          <p:nvPr/>
        </p:nvSpPr>
        <p:spPr>
          <a:xfrm>
            <a:off x="1526217" y="936736"/>
            <a:ext cx="9729216" cy="6583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1B2B2E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Research Validation and Analysis</a:t>
            </a:r>
            <a:endParaRPr lang="en-US" sz="1800" dirty="0"/>
          </a:p>
        </p:txBody>
      </p:sp>
      <p:sp>
        <p:nvSpPr>
          <p:cNvPr id="8" name="Text 6"/>
          <p:cNvSpPr/>
          <p:nvPr/>
        </p:nvSpPr>
        <p:spPr>
          <a:xfrm>
            <a:off x="934712" y="1583048"/>
            <a:ext cx="10142596" cy="6858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algn="just">
              <a:lnSpc>
                <a:spcPct val="115000"/>
              </a:lnSpc>
            </a:pPr>
            <a:r>
              <a:rPr lang="en-US" sz="155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Validation is the process of judging whether a source is credible, current and relevant before it is used as evidence. Selected literature was evaluated for relevance to the research aim, methodological quality and credibility of source, </a:t>
            </a:r>
            <a:r>
              <a:rPr lang="en-US" sz="1550" dirty="0" err="1">
                <a:latin typeface="Calibri" pitchFamily="34" charset="0"/>
                <a:ea typeface="Calibri" pitchFamily="34" charset="-122"/>
                <a:cs typeface="Calibri" pitchFamily="34" charset="-120"/>
              </a:rPr>
              <a:t>prioritising</a:t>
            </a:r>
            <a:r>
              <a:rPr lang="en-US" sz="155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 peer-reviewed studies and publications from </a:t>
            </a:r>
            <a:r>
              <a:rPr lang="en-US" sz="1550" dirty="0" err="1">
                <a:latin typeface="Calibri" pitchFamily="34" charset="0"/>
                <a:ea typeface="Calibri" pitchFamily="34" charset="-122"/>
                <a:cs typeface="Calibri" pitchFamily="34" charset="-120"/>
              </a:rPr>
              <a:t>recognised</a:t>
            </a:r>
            <a:r>
              <a:rPr lang="en-US" sz="155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 policy bodies. </a:t>
            </a:r>
            <a:r>
              <a:rPr lang="en-US" sz="1550" b="1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Thematic analysis (Braun and Clarke, 2021) </a:t>
            </a:r>
            <a:r>
              <a:rPr lang="en-US" sz="155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was then used to code the literature and group codes into the four themes carried forward into Chapter Four.</a:t>
            </a:r>
            <a:endParaRPr lang="en-US" sz="1550" dirty="0"/>
          </a:p>
        </p:txBody>
      </p:sp>
      <p:sp>
        <p:nvSpPr>
          <p:cNvPr id="9" name="Shape 7"/>
          <p:cNvSpPr/>
          <p:nvPr/>
        </p:nvSpPr>
        <p:spPr>
          <a:xfrm>
            <a:off x="548640" y="2938052"/>
            <a:ext cx="2651760" cy="530352"/>
          </a:xfrm>
          <a:prstGeom prst="roundRect">
            <a:avLst>
              <a:gd name="adj" fmla="val 10345"/>
            </a:avLst>
          </a:prstGeom>
          <a:solidFill>
            <a:srgbClr val="028090"/>
          </a:solidFill>
          <a:ln/>
        </p:spPr>
      </p:sp>
      <p:sp>
        <p:nvSpPr>
          <p:cNvPr id="10" name="Text 8"/>
          <p:cNvSpPr/>
          <p:nvPr/>
        </p:nvSpPr>
        <p:spPr>
          <a:xfrm>
            <a:off x="548640" y="2938052"/>
            <a:ext cx="2651760" cy="53035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Structural</a:t>
            </a:r>
            <a:endParaRPr lang="en-US" sz="1400" dirty="0"/>
          </a:p>
        </p:txBody>
      </p:sp>
      <p:sp>
        <p:nvSpPr>
          <p:cNvPr id="11" name="Shape 9"/>
          <p:cNvSpPr/>
          <p:nvPr/>
        </p:nvSpPr>
        <p:spPr>
          <a:xfrm>
            <a:off x="3337560" y="2938052"/>
            <a:ext cx="2651760" cy="530352"/>
          </a:xfrm>
          <a:prstGeom prst="roundRect">
            <a:avLst>
              <a:gd name="adj" fmla="val 10345"/>
            </a:avLst>
          </a:prstGeom>
          <a:solidFill>
            <a:srgbClr val="00A896"/>
          </a:solidFill>
          <a:ln/>
        </p:spPr>
      </p:sp>
      <p:sp>
        <p:nvSpPr>
          <p:cNvPr id="12" name="Text 10"/>
          <p:cNvSpPr/>
          <p:nvPr/>
        </p:nvSpPr>
        <p:spPr>
          <a:xfrm>
            <a:off x="3337560" y="2938052"/>
            <a:ext cx="2651760" cy="53035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Organisational</a:t>
            </a:r>
            <a:endParaRPr lang="en-US" sz="1400" dirty="0"/>
          </a:p>
        </p:txBody>
      </p:sp>
      <p:sp>
        <p:nvSpPr>
          <p:cNvPr id="13" name="Shape 11"/>
          <p:cNvSpPr/>
          <p:nvPr/>
        </p:nvSpPr>
        <p:spPr>
          <a:xfrm>
            <a:off x="6126480" y="2938052"/>
            <a:ext cx="2651760" cy="530352"/>
          </a:xfrm>
          <a:prstGeom prst="roundRect">
            <a:avLst>
              <a:gd name="adj" fmla="val 10345"/>
            </a:avLst>
          </a:prstGeom>
          <a:solidFill>
            <a:srgbClr val="02C39A"/>
          </a:solidFill>
          <a:ln/>
        </p:spPr>
      </p:sp>
      <p:sp>
        <p:nvSpPr>
          <p:cNvPr id="14" name="Text 12"/>
          <p:cNvSpPr/>
          <p:nvPr/>
        </p:nvSpPr>
        <p:spPr>
          <a:xfrm>
            <a:off x="6126480" y="2938052"/>
            <a:ext cx="2651760" cy="53035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Socio-cultural</a:t>
            </a:r>
            <a:endParaRPr lang="en-US" sz="1400" dirty="0"/>
          </a:p>
        </p:txBody>
      </p:sp>
      <p:sp>
        <p:nvSpPr>
          <p:cNvPr id="15" name="Shape 13"/>
          <p:cNvSpPr/>
          <p:nvPr/>
        </p:nvSpPr>
        <p:spPr>
          <a:xfrm>
            <a:off x="8915400" y="2938052"/>
            <a:ext cx="2651760" cy="530352"/>
          </a:xfrm>
          <a:prstGeom prst="roundRect">
            <a:avLst>
              <a:gd name="adj" fmla="val 10345"/>
            </a:avLst>
          </a:prstGeom>
          <a:solidFill>
            <a:srgbClr val="025959"/>
          </a:solidFill>
          <a:ln/>
        </p:spPr>
      </p:sp>
      <p:sp>
        <p:nvSpPr>
          <p:cNvPr id="16" name="Text 14"/>
          <p:cNvSpPr/>
          <p:nvPr/>
        </p:nvSpPr>
        <p:spPr>
          <a:xfrm>
            <a:off x="8915400" y="2938052"/>
            <a:ext cx="2651760" cy="53035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Inequalities in access</a:t>
            </a:r>
            <a:endParaRPr lang="en-US" sz="1400" dirty="0"/>
          </a:p>
        </p:txBody>
      </p:sp>
      <p:sp>
        <p:nvSpPr>
          <p:cNvPr id="17" name="Text 15"/>
          <p:cNvSpPr/>
          <p:nvPr/>
        </p:nvSpPr>
        <p:spPr>
          <a:xfrm>
            <a:off x="548640" y="3611880"/>
            <a:ext cx="73152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1B2B2E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06 / 07  Inclusion &amp; Exclusion Criteria</a:t>
            </a:r>
            <a:endParaRPr lang="en-US" sz="1700" dirty="0"/>
          </a:p>
        </p:txBody>
      </p:sp>
      <p:graphicFrame>
        <p:nvGraphicFramePr>
          <p:cNvPr id="18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54943503"/>
              </p:ext>
            </p:extLst>
          </p:nvPr>
        </p:nvGraphicFramePr>
        <p:xfrm>
          <a:off x="548640" y="4023360"/>
          <a:ext cx="11091672" cy="2743200"/>
        </p:xfrm>
        <a:graphic>
          <a:graphicData uri="http://schemas.openxmlformats.org/drawingml/2006/table">
            <a:tbl>
              <a:tblPr/>
              <a:tblGrid>
                <a:gridCol w="554126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55040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572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55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Inclusion Criteria</a:t>
                      </a:r>
                      <a:endParaRPr lang="en-US" sz="15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114300" marR="114300" marT="63500" marB="63500" anchor="ctr">
                    <a:lnL w="9525" cap="flat" cmpd="sng" algn="ctr">
                      <a:solidFill>
                        <a:srgbClr val="E3E3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3E3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3E3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3E3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A896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55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Exclusion Criteria</a:t>
                      </a:r>
                      <a:endParaRPr lang="en-US" sz="15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114300" marR="114300" marT="63500" marB="63500" anchor="ctr">
                    <a:lnL w="9525" cap="flat" cmpd="sng" algn="ctr">
                      <a:solidFill>
                        <a:srgbClr val="E3E3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3E3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3E3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3E3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5453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572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550" dirty="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Literature published between 2015 and 2025</a:t>
                      </a:r>
                      <a:endParaRPr lang="en-US" sz="15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114300" marR="114300" marT="63500" marB="63500" anchor="ctr">
                    <a:lnL w="9525" cap="flat" cmpd="sng" algn="ctr">
                      <a:solidFill>
                        <a:srgbClr val="E3E3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3E3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3E3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3E3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F7F2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550" dirty="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Literature published before 2015</a:t>
                      </a:r>
                      <a:endParaRPr lang="en-US" sz="15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114300" marR="114300" marT="63500" marB="63500" anchor="ctr">
                    <a:lnL w="9525" cap="flat" cmpd="sng" algn="ctr">
                      <a:solidFill>
                        <a:srgbClr val="E3E3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3E3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3E3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3E3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DEEE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572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550" dirty="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Studies conducted within the UK</a:t>
                      </a:r>
                      <a:endParaRPr lang="en-US" sz="15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114300" marR="114300" marT="63500" marB="63500" anchor="ctr">
                    <a:lnL w="9525" cap="flat" cmpd="sng" algn="ctr">
                      <a:solidFill>
                        <a:srgbClr val="E3E3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3E3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3E3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3E3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F7F2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550" dirty="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Studies conducted outside the UK</a:t>
                      </a:r>
                      <a:endParaRPr lang="en-US" sz="15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114300" marR="114300" marT="63500" marB="63500" anchor="ctr">
                    <a:lnL w="9525" cap="flat" cmpd="sng" algn="ctr">
                      <a:solidFill>
                        <a:srgbClr val="E3E3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3E3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3E3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3E3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DEEE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572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550" dirty="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Research focusing on adults aged 18 years and above</a:t>
                      </a:r>
                      <a:endParaRPr lang="en-US" sz="15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114300" marR="114300" marT="63500" marB="63500" anchor="ctr">
                    <a:lnL w="9525" cap="flat" cmpd="sng" algn="ctr">
                      <a:solidFill>
                        <a:srgbClr val="E3E3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3E3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3E3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3E3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F7F2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550" dirty="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Research focusing exclusively on children or adolescents</a:t>
                      </a:r>
                      <a:endParaRPr lang="en-US" sz="15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114300" marR="114300" marT="63500" marB="63500" anchor="ctr">
                    <a:lnL w="9525" cap="flat" cmpd="sng" algn="ctr">
                      <a:solidFill>
                        <a:srgbClr val="E3E3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3E3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3E3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3E3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DEEE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572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550" dirty="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Literature examining barriers to mental health service access</a:t>
                      </a:r>
                      <a:endParaRPr lang="en-US" sz="15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114300" marR="114300" marT="63500" marB="63500" anchor="ctr">
                    <a:lnL w="9525" cap="flat" cmpd="sng" algn="ctr">
                      <a:solidFill>
                        <a:srgbClr val="E3E3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3E3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3E3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3E3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F7F2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550" dirty="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Literature focusing solely on treatment outcomes</a:t>
                      </a:r>
                      <a:endParaRPr lang="en-US" sz="15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114300" marR="114300" marT="63500" marB="63500" anchor="ctr">
                    <a:lnL w="9525" cap="flat" cmpd="sng" algn="ctr">
                      <a:solidFill>
                        <a:srgbClr val="E3E3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3E3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3E3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3E3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DEEE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572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550" dirty="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Peer-reviewed articles and reputable policy reports</a:t>
                      </a:r>
                      <a:endParaRPr lang="en-US" sz="15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114300" marR="114300" marT="63500" marB="63500" anchor="ctr">
                    <a:lnL w="9525" cap="flat" cmpd="sng" algn="ctr">
                      <a:solidFill>
                        <a:srgbClr val="E3E3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3E3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3E3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3E3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F7F2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550" dirty="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Opinion pieces, editorials, and blogs</a:t>
                      </a:r>
                      <a:endParaRPr lang="en-US" sz="15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114300" marR="114300" marT="63500" marB="63500" anchor="ctr">
                    <a:lnL w="9525" cap="flat" cmpd="sng" algn="ctr">
                      <a:solidFill>
                        <a:srgbClr val="E3E3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3E3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3E3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3E3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DEEE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2343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-1280160" y="-1463040"/>
            <a:ext cx="3840480" cy="3840480"/>
          </a:xfrm>
          <a:prstGeom prst="ellipse">
            <a:avLst/>
          </a:prstGeom>
          <a:solidFill>
            <a:srgbClr val="028090">
              <a:alpha val="55000"/>
            </a:srgbClr>
          </a:solidFill>
          <a:ln/>
        </p:spPr>
      </p:sp>
      <p:sp>
        <p:nvSpPr>
          <p:cNvPr id="3" name="Shape 1"/>
          <p:cNvSpPr/>
          <p:nvPr/>
        </p:nvSpPr>
        <p:spPr>
          <a:xfrm>
            <a:off x="10607040" y="4754880"/>
            <a:ext cx="3291840" cy="3291840"/>
          </a:xfrm>
          <a:prstGeom prst="ellipse">
            <a:avLst/>
          </a:prstGeom>
          <a:solidFill>
            <a:srgbClr val="00A896">
              <a:alpha val="45000"/>
            </a:srgbClr>
          </a:solidFill>
          <a:ln/>
        </p:spPr>
      </p:sp>
      <p:sp>
        <p:nvSpPr>
          <p:cNvPr id="5" name="Text 3"/>
          <p:cNvSpPr/>
          <p:nvPr/>
        </p:nvSpPr>
        <p:spPr>
          <a:xfrm>
            <a:off x="548640" y="731520"/>
            <a:ext cx="1106424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4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Ethical Considerations</a:t>
            </a:r>
            <a:endParaRPr lang="en-US" sz="3400" dirty="0"/>
          </a:p>
        </p:txBody>
      </p:sp>
      <p:sp>
        <p:nvSpPr>
          <p:cNvPr id="6" name="Shape 4"/>
          <p:cNvSpPr/>
          <p:nvPr/>
        </p:nvSpPr>
        <p:spPr>
          <a:xfrm>
            <a:off x="548640" y="1691640"/>
            <a:ext cx="658368" cy="658368"/>
          </a:xfrm>
          <a:prstGeom prst="ellipse">
            <a:avLst/>
          </a:prstGeom>
          <a:solidFill>
            <a:srgbClr val="02C39A"/>
          </a:solidFill>
          <a:ln/>
        </p:spPr>
      </p:sp>
      <p:sp>
        <p:nvSpPr>
          <p:cNvPr id="7" name="Text 5"/>
          <p:cNvSpPr/>
          <p:nvPr/>
        </p:nvSpPr>
        <p:spPr>
          <a:xfrm>
            <a:off x="548640" y="1691640"/>
            <a:ext cx="658368" cy="6583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3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08</a:t>
            </a:r>
            <a:endParaRPr lang="en-US" sz="2300" dirty="0"/>
          </a:p>
        </p:txBody>
      </p:sp>
      <p:sp>
        <p:nvSpPr>
          <p:cNvPr id="8" name="Shape 6"/>
          <p:cNvSpPr/>
          <p:nvPr/>
        </p:nvSpPr>
        <p:spPr>
          <a:xfrm>
            <a:off x="548640" y="2606040"/>
            <a:ext cx="11091672" cy="3566160"/>
          </a:xfrm>
          <a:prstGeom prst="roundRect">
            <a:avLst>
              <a:gd name="adj" fmla="val 2051"/>
            </a:avLst>
          </a:prstGeom>
          <a:solidFill>
            <a:srgbClr val="034B4E"/>
          </a:solidFill>
          <a:ln w="12700">
            <a:solidFill>
              <a:srgbClr val="00A896"/>
            </a:solidFill>
            <a:prstDash val="solid"/>
          </a:ln>
        </p:spPr>
      </p:sp>
      <p:sp>
        <p:nvSpPr>
          <p:cNvPr id="9" name="Text 7"/>
          <p:cNvSpPr/>
          <p:nvPr/>
        </p:nvSpPr>
        <p:spPr>
          <a:xfrm>
            <a:off x="760025" y="2797235"/>
            <a:ext cx="10378440" cy="368327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just">
              <a:buNone/>
            </a:pPr>
            <a:r>
              <a:rPr lang="en-US" sz="15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As this is secondary research using publicly available sources, formal ethical approval was not required. Even so, ethical practice mattered throughout:
•  Every source given proper credit through accurate citation and referencing
•  An honest, traceable record of how sources were found and chosen
•  Reviewed studies represented fairly, without overstating or distorting their findings (Flick, 2022)
•  Extra care with sensitive material — stigma, inequality, and vulnerable groups feature throughout this literature
•  Consistent respect for the intellectual work of other researchers</a:t>
            </a:r>
            <a:endParaRPr lang="en-US" sz="1550" dirty="0"/>
          </a:p>
        </p:txBody>
      </p:sp>
      <p:sp>
        <p:nvSpPr>
          <p:cNvPr id="11" name="Rectangle 10"/>
          <p:cNvSpPr/>
          <p:nvPr/>
        </p:nvSpPr>
        <p:spPr>
          <a:xfrm>
            <a:off x="2276102" y="1462102"/>
            <a:ext cx="8767949" cy="104644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sz="1550" dirty="0">
                <a:solidFill>
                  <a:schemeClr val="bg1"/>
                </a:solidFill>
              </a:rPr>
              <a:t>Ethics in secondary research refers to the principles guiding the responsible and honest use of data or literature originally produced by others; including accurate representation of sources, avoidance of distortion or selective interpretation, and consistent referencing to credit the original authors' work (</a:t>
            </a:r>
            <a:r>
              <a:rPr lang="en-US" sz="1550" dirty="0" err="1">
                <a:solidFill>
                  <a:schemeClr val="bg1"/>
                </a:solidFill>
              </a:rPr>
              <a:t>Bryman</a:t>
            </a:r>
            <a:r>
              <a:rPr lang="en-US" sz="1550" dirty="0">
                <a:solidFill>
                  <a:schemeClr val="bg1"/>
                </a:solidFill>
              </a:rPr>
              <a:t>, 2016).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1"/>
          <p:cNvSpPr/>
          <p:nvPr/>
        </p:nvSpPr>
        <p:spPr>
          <a:xfrm>
            <a:off x="548640" y="658368"/>
            <a:ext cx="1106424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400" b="1" dirty="0">
                <a:solidFill>
                  <a:srgbClr val="1B2B2E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References</a:t>
            </a:r>
            <a:endParaRPr lang="en-US" sz="3400" dirty="0"/>
          </a:p>
        </p:txBody>
      </p:sp>
      <p:sp>
        <p:nvSpPr>
          <p:cNvPr id="4" name="Shape 2"/>
          <p:cNvSpPr/>
          <p:nvPr/>
        </p:nvSpPr>
        <p:spPr>
          <a:xfrm>
            <a:off x="548640" y="1600200"/>
            <a:ext cx="11091672" cy="4709160"/>
          </a:xfrm>
          <a:prstGeom prst="roundRect">
            <a:avLst>
              <a:gd name="adj" fmla="val 1553"/>
            </a:avLst>
          </a:prstGeom>
          <a:solidFill>
            <a:srgbClr val="F4FBFA"/>
          </a:solidFill>
          <a:ln/>
        </p:spPr>
      </p:sp>
      <p:sp>
        <p:nvSpPr>
          <p:cNvPr id="5" name="Text 3"/>
          <p:cNvSpPr/>
          <p:nvPr/>
        </p:nvSpPr>
        <p:spPr>
          <a:xfrm>
            <a:off x="914400" y="1920240"/>
            <a:ext cx="10378440" cy="41148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30000"/>
              </a:lnSpc>
              <a:spcAft>
                <a:spcPts val="1600"/>
              </a:spcAft>
              <a:buNone/>
            </a:pPr>
            <a:r>
              <a:rPr lang="en-US" sz="1600" dirty="0">
                <a:solidFill>
                  <a:srgbClr val="1B2B2E"/>
                </a:solidFill>
                <a:ea typeface="Calibri" pitchFamily="34" charset="-122"/>
                <a:cs typeface="Calibri" pitchFamily="34" charset="-120"/>
              </a:rPr>
              <a:t>Braun, V. and Clarke, V. (2021) Thematic Analysis: A Practical Guide. London: Sage.</a:t>
            </a:r>
            <a:endParaRPr lang="en-US" sz="1600" dirty="0"/>
          </a:p>
          <a:p>
            <a:pPr marL="0" indent="0">
              <a:lnSpc>
                <a:spcPct val="130000"/>
              </a:lnSpc>
              <a:spcAft>
                <a:spcPts val="1600"/>
              </a:spcAft>
              <a:buNone/>
            </a:pPr>
            <a:r>
              <a:rPr lang="en-US" sz="1600" dirty="0">
                <a:solidFill>
                  <a:srgbClr val="1B2B2E"/>
                </a:solidFill>
                <a:ea typeface="Calibri" pitchFamily="34" charset="-122"/>
                <a:cs typeface="Calibri" pitchFamily="34" charset="-120"/>
              </a:rPr>
              <a:t>Flick, U. (2022) An Introduction to Qualitative Research. London: Sage.</a:t>
            </a:r>
            <a:endParaRPr lang="en-US" sz="1600" dirty="0"/>
          </a:p>
          <a:p>
            <a:pPr marL="0" indent="0">
              <a:lnSpc>
                <a:spcPct val="130000"/>
              </a:lnSpc>
              <a:spcAft>
                <a:spcPts val="1600"/>
              </a:spcAft>
              <a:buNone/>
            </a:pPr>
            <a:r>
              <a:rPr lang="en-US" sz="1600" dirty="0">
                <a:solidFill>
                  <a:srgbClr val="1B2B2E"/>
                </a:solidFill>
                <a:ea typeface="Calibri" pitchFamily="34" charset="-122"/>
                <a:cs typeface="Calibri" pitchFamily="34" charset="-120"/>
              </a:rPr>
              <a:t>Greenhalgh, T., Thorne, S. and Malterud, K. (2018) 'Time to challenge the spurious hierarchy of systematic over narrative reviews?', European Journal of Clinical Investigation, 48(6).</a:t>
            </a:r>
            <a:endParaRPr lang="en-US" sz="1600" dirty="0"/>
          </a:p>
          <a:p>
            <a:pPr marL="0" indent="0">
              <a:lnSpc>
                <a:spcPct val="130000"/>
              </a:lnSpc>
              <a:spcAft>
                <a:spcPts val="1600"/>
              </a:spcAft>
              <a:buNone/>
            </a:pPr>
            <a:r>
              <a:rPr lang="en-US" sz="1600" dirty="0">
                <a:solidFill>
                  <a:srgbClr val="1B2B2E"/>
                </a:solidFill>
                <a:ea typeface="Calibri" pitchFamily="34" charset="-122"/>
                <a:cs typeface="Calibri" pitchFamily="34" charset="-120"/>
              </a:rPr>
              <a:t>The King's Fund (2024) Mental health services in England: access and workforce pressures. London: The King's Fund.</a:t>
            </a:r>
            <a:endParaRPr lang="en-US" sz="1600" dirty="0"/>
          </a:p>
          <a:p>
            <a:pPr marL="0" indent="0">
              <a:lnSpc>
                <a:spcPct val="130000"/>
              </a:lnSpc>
              <a:spcAft>
                <a:spcPts val="1600"/>
              </a:spcAft>
              <a:buNone/>
            </a:pPr>
            <a:r>
              <a:rPr lang="en-US" sz="1600" dirty="0">
                <a:solidFill>
                  <a:srgbClr val="1B2B2E"/>
                </a:solidFill>
                <a:ea typeface="Calibri" pitchFamily="34" charset="-122"/>
                <a:cs typeface="Calibri" pitchFamily="34" charset="-120"/>
              </a:rPr>
              <a:t>NHS England (2024) Mental health dashboard report. London: NHS England.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35</TotalTime>
  <Words>666</Words>
  <Application>Microsoft Office PowerPoint</Application>
  <PresentationFormat>Widescreen</PresentationFormat>
  <Paragraphs>92</Paragraphs>
  <Slides>6</Slides>
  <Notes>6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John Imade Omorogbe (2310505)</cp:lastModifiedBy>
  <cp:revision>7</cp:revision>
  <dcterms:created xsi:type="dcterms:W3CDTF">2026-07-25T09:35:56Z</dcterms:created>
  <dcterms:modified xsi:type="dcterms:W3CDTF">2026-07-25T16:09:16Z</dcterms:modified>
</cp:coreProperties>
</file>