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handoutMasters/handoutMaster1.xml" ContentType="application/vnd.openxmlformats-officedocument.presentationml.handoutMaster+xml"/>
  <Override PartName="/ppt/media/image11.svg" ContentType="image/svg+xml"/>
  <Override PartName="/ppt/media/image13.svg" ContentType="image/svg+xml"/>
  <Override PartName="/ppt/media/image15.svg" ContentType="image/svg+xml"/>
  <Override PartName="/ppt/media/image18.svg" ContentType="image/svg+xml"/>
  <Override PartName="/ppt/media/image20.svg" ContentType="image/svg+xml"/>
  <Override PartName="/ppt/media/image6.svg" ContentType="image/svg+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0"/>
  </p:notesMasterIdLst>
  <p:handoutMasterIdLst>
    <p:handoutMasterId r:id="rId15"/>
  </p:handoutMasterIdLst>
  <p:sldIdLst>
    <p:sldId id="257" r:id="rId3"/>
    <p:sldId id="294" r:id="rId4"/>
    <p:sldId id="303" r:id="rId5"/>
    <p:sldId id="263" r:id="rId6"/>
    <p:sldId id="265" r:id="rId7"/>
    <p:sldId id="275" r:id="rId8"/>
    <p:sldId id="270" r:id="rId9"/>
    <p:sldId id="261" r:id="rId11"/>
    <p:sldId id="289" r:id="rId12"/>
    <p:sldId id="312" r:id="rId13"/>
    <p:sldId id="274" r:id="rId14"/>
  </p:sldIdLst>
  <p:sldSz cx="12192000" cy="6858000"/>
  <p:notesSz cx="6858000" cy="9144000"/>
  <p:embeddedFontLst>
    <p:embeddedFont>
      <p:font typeface="汉仪旗黑-55简" panose="00020600040101010101" charset="-128"/>
      <p:regular r:id="rId19"/>
    </p:embeddedFont>
    <p:embeddedFont>
      <p:font typeface="汉仪中宋S" panose="00020600040101010101" charset="-122"/>
      <p:regular r:id="rId20"/>
    </p:embeddedFont>
    <p:embeddedFont>
      <p:font typeface="微软雅黑" panose="020B0503020204020204" charset="-122"/>
      <p:regular r:id="rId21"/>
    </p:embeddedFont>
    <p:embeddedFont>
      <p:font typeface="汉仪旗黑-55简" panose="00020600040101010101" charset="-122"/>
      <p:regular r:id="rId22"/>
    </p:embeddedFont>
  </p:embeddedFontLst>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96D7F"/>
    <a:srgbClr val="697A8B"/>
    <a:srgbClr val="F5F5F5"/>
    <a:srgbClr val="364758"/>
    <a:srgbClr val="36434D"/>
    <a:srgbClr val="596D80"/>
    <a:srgbClr val="596D81"/>
    <a:srgbClr val="4C5D6F"/>
    <a:srgbClr val="3662A3"/>
    <a:srgbClr val="2D54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中度样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tags" Target="tags/tag3.xml"/><Relationship Id="rId22" Type="http://schemas.openxmlformats.org/officeDocument/2006/relationships/font" Target="fonts/font4.fntdata"/><Relationship Id="rId21" Type="http://schemas.openxmlformats.org/officeDocument/2006/relationships/font" Target="fonts/font3.fntdata"/><Relationship Id="rId20" Type="http://schemas.openxmlformats.org/officeDocument/2006/relationships/font" Target="fonts/font2.fntdata"/><Relationship Id="rId2" Type="http://schemas.openxmlformats.org/officeDocument/2006/relationships/theme" Target="theme/theme1.xml"/><Relationship Id="rId19" Type="http://schemas.openxmlformats.org/officeDocument/2006/relationships/font" Target="fonts/font1.fntdata"/><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notesMaster" Target="notesMasters/notesMaster1.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cs typeface="汉仪旗黑-55简" panose="00020600040101010101" charset="-128"/>
              </a:rPr>
            </a:fld>
            <a:endParaRPr lang="zh-CN" altLang="en-US">
              <a:cs typeface="汉仪旗黑-55简" panose="00020600040101010101" charset="-128"/>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cs typeface="汉仪旗黑-55简" panose="00020600040101010101" charset="-128"/>
              </a:rPr>
            </a:fld>
            <a:endParaRPr lang="zh-CN" altLang="en-US">
              <a:cs typeface="汉仪旗黑-55简" panose="00020600040101010101" charset="-128"/>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1pPr>
    <a:lvl2pPr marL="4572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2pPr>
    <a:lvl3pPr marL="9144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3pPr>
    <a:lvl4pPr marL="13716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4pPr>
    <a:lvl5pPr marL="18288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汉仪旗黑-55简" panose="00020600040101010101" charset="-128"/>
          <a:ea typeface="汉仪旗黑-55简" panose="00020600040101010101" charset="-128"/>
          <a:cs typeface="汉仪旗黑-55简" panose="00020600040101010101" charset="-128"/>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旗黑-55简" panose="00020600040101010101" charset="-128"/>
          <a:ea typeface="汉仪旗黑-55简" panose="00020600040101010101" charset="-128"/>
          <a:cs typeface="汉仪旗黑-55简" panose="0002060004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汉仪旗黑-55简" panose="00020600040101010101" charset="-128"/>
          <a:ea typeface="汉仪旗黑-55简" panose="00020600040101010101" charset="-128"/>
          <a:cs typeface="汉仪旗黑-55简" panose="0002060004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汉仪旗黑-55简" panose="00020600040101010101" charset="-128"/>
          <a:ea typeface="汉仪旗黑-55简" panose="00020600040101010101" charset="-128"/>
          <a:cs typeface="汉仪旗黑-55简" panose="0002060004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汉仪旗黑-55简" panose="00020600040101010101" charset="-128"/>
          <a:ea typeface="汉仪旗黑-55简" panose="00020600040101010101" charset="-128"/>
          <a:cs typeface="汉仪旗黑-55简" panose="0002060004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汉仪旗黑-55简" panose="00020600040101010101" charset="-128"/>
          <a:ea typeface="汉仪旗黑-55简" panose="00020600040101010101" charset="-128"/>
          <a:cs typeface="汉仪旗黑-55简" panose="0002060004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1.xml"/><Relationship Id="rId2" Type="http://schemas.openxmlformats.org/officeDocument/2006/relationships/image" Target="../media/image4.jpeg"/><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jpeg"/><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9.jpe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9" Type="http://schemas.openxmlformats.org/officeDocument/2006/relationships/image" Target="../media/image16.jpeg"/><Relationship Id="rId8" Type="http://schemas.openxmlformats.org/officeDocument/2006/relationships/image" Target="../media/image15.svg"/><Relationship Id="rId7" Type="http://schemas.openxmlformats.org/officeDocument/2006/relationships/image" Target="../media/image14.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4.jpeg"/><Relationship Id="rId10" Type="http://schemas.openxmlformats.org/officeDocument/2006/relationships/slideLayout" Target="../slideLayouts/slideLayout2.xml"/><Relationship Id="rId1" Type="http://schemas.openxmlformats.org/officeDocument/2006/relationships/image" Target="../media/image3.jpeg"/></Relationships>
</file>

<file path=ppt/slides/_rels/slide6.xml.rels><?xml version="1.0" encoding="UTF-8" standalone="yes"?>
<Relationships xmlns="http://schemas.openxmlformats.org/package/2006/relationships"><Relationship Id="rId9" Type="http://schemas.openxmlformats.org/officeDocument/2006/relationships/image" Target="../media/image14.png"/><Relationship Id="rId8" Type="http://schemas.openxmlformats.org/officeDocument/2006/relationships/image" Target="../media/image13.svg"/><Relationship Id="rId7" Type="http://schemas.openxmlformats.org/officeDocument/2006/relationships/image" Target="../media/image12.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8.svg"/><Relationship Id="rId3" Type="http://schemas.openxmlformats.org/officeDocument/2006/relationships/image" Target="../media/image17.png"/><Relationship Id="rId2" Type="http://schemas.openxmlformats.org/officeDocument/2006/relationships/image" Target="../media/image4.jpeg"/><Relationship Id="rId13" Type="http://schemas.openxmlformats.org/officeDocument/2006/relationships/slideLayout" Target="../slideLayouts/slideLayout2.xml"/><Relationship Id="rId12" Type="http://schemas.openxmlformats.org/officeDocument/2006/relationships/image" Target="../media/image20.svg"/><Relationship Id="rId11" Type="http://schemas.openxmlformats.org/officeDocument/2006/relationships/image" Target="../media/image19.png"/><Relationship Id="rId10" Type="http://schemas.openxmlformats.org/officeDocument/2006/relationships/image" Target="../media/image15.svg"/><Relationship Id="rId1" Type="http://schemas.openxmlformats.org/officeDocument/2006/relationships/image" Target="../media/image3.jpe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2.xml"/><Relationship Id="rId4" Type="http://schemas.openxmlformats.org/officeDocument/2006/relationships/image" Target="../media/image22.jpeg"/><Relationship Id="rId3" Type="http://schemas.openxmlformats.org/officeDocument/2006/relationships/image" Target="../media/image21.jpeg"/><Relationship Id="rId2" Type="http://schemas.openxmlformats.org/officeDocument/2006/relationships/image" Target="../media/image4.jpeg"/><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svg"/><Relationship Id="rId7" Type="http://schemas.openxmlformats.org/officeDocument/2006/relationships/image" Target="../media/image14.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4.jpeg"/><Relationship Id="rId1" Type="http://schemas.openxmlformats.org/officeDocument/2006/relationships/image" Target="../media/image3.jpe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xml"/><Relationship Id="rId2" Type="http://schemas.openxmlformats.org/officeDocument/2006/relationships/image" Target="../media/image4.jpeg"/><Relationship Id="rId1" Type="http://schemas.openxmlformats.org/officeDocument/2006/relationships/image" Target="../media/image3.jpe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4.jpeg"/><Relationship Id="rId1"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000" cy="6858000"/>
          </a:xfrm>
          <a:prstGeom prst="rect">
            <a:avLst/>
          </a:prstGeom>
        </p:spPr>
      </p:pic>
      <p:pic>
        <p:nvPicPr>
          <p:cNvPr id="5" name="图片 4" descr="组 10"/>
          <p:cNvPicPr>
            <a:picLocks noChangeAspect="1"/>
          </p:cNvPicPr>
          <p:nvPr/>
        </p:nvPicPr>
        <p:blipFill>
          <a:blip r:embed="rId2"/>
          <a:stretch>
            <a:fillRect/>
          </a:stretch>
        </p:blipFill>
        <p:spPr>
          <a:xfrm>
            <a:off x="0" y="2943860"/>
            <a:ext cx="7125335" cy="2548890"/>
          </a:xfrm>
          <a:prstGeom prst="rect">
            <a:avLst/>
          </a:prstGeom>
        </p:spPr>
      </p:pic>
      <p:sp>
        <p:nvSpPr>
          <p:cNvPr id="45" name="文本框 44" descr="7b0a20202020227461726765744d6f64756c65223a20226b6f6e6c696e65666f6e7473220a7d0a"/>
          <p:cNvSpPr txBox="1"/>
          <p:nvPr/>
        </p:nvSpPr>
        <p:spPr>
          <a:xfrm>
            <a:off x="6138863" y="4106545"/>
            <a:ext cx="5469890" cy="953135"/>
          </a:xfrm>
          <a:prstGeom prst="rect">
            <a:avLst/>
          </a:prstGeom>
          <a:noFill/>
        </p:spPr>
        <p:txBody>
          <a:bodyPr wrap="square" rtlCol="0">
            <a:spAutoFit/>
          </a:bodyPr>
          <a:p>
            <a:pPr algn="r" fontAlgn="auto"/>
            <a:r>
              <a:rPr lang="en-US" altLang="zh-CN" sz="2800" b="1">
                <a:solidFill>
                  <a:schemeClr val="bg1"/>
                </a:solidFill>
                <a:sym typeface="+mn-ea"/>
              </a:rPr>
              <a:t>Tong Jiale</a:t>
            </a:r>
            <a:endParaRPr lang="en-US" altLang="zh-CN" sz="2800" b="1">
              <a:solidFill>
                <a:schemeClr val="bg1"/>
              </a:solidFill>
              <a:sym typeface="+mn-ea"/>
            </a:endParaRPr>
          </a:p>
          <a:p>
            <a:pPr algn="r" fontAlgn="auto"/>
            <a:r>
              <a:rPr lang="en-US" altLang="zh-CN" sz="2800" b="1" dirty="0">
                <a:solidFill>
                  <a:schemeClr val="bg1"/>
                </a:solidFill>
                <a:uFillTx/>
                <a:latin typeface="汉仪旗黑-55简" panose="00020600040101010101" charset="-128"/>
                <a:ea typeface="汉仪旗黑-55简" panose="00020600040101010101" charset="-128"/>
                <a:cs typeface="汉仪书宋二S" panose="00020600040101010101" charset="-122"/>
                <a:sym typeface="+mn-ea"/>
              </a:rPr>
              <a:t>22171210</a:t>
            </a:r>
            <a:endParaRPr lang="en-US" altLang="zh-CN" sz="2800" b="1" dirty="0">
              <a:solidFill>
                <a:schemeClr val="bg1"/>
              </a:solidFill>
              <a:uFillTx/>
              <a:latin typeface="汉仪旗黑-55简" panose="00020600040101010101" charset="-128"/>
              <a:ea typeface="汉仪旗黑-55简" panose="00020600040101010101" charset="-128"/>
              <a:cs typeface="汉仪书宋二S" panose="00020600040101010101" charset="-122"/>
              <a:sym typeface="+mn-ea"/>
            </a:endParaRPr>
          </a:p>
        </p:txBody>
      </p:sp>
      <p:sp>
        <p:nvSpPr>
          <p:cNvPr id="47" name="文本框 46" descr="7b0a20202020227461726765744d6f64756c65223a20226b6f6e6c696e65666f6e7473220a7d0a"/>
          <p:cNvSpPr txBox="1"/>
          <p:nvPr/>
        </p:nvSpPr>
        <p:spPr>
          <a:xfrm>
            <a:off x="3976688" y="1225550"/>
            <a:ext cx="7759065" cy="1968500"/>
          </a:xfrm>
          <a:prstGeom prst="rect">
            <a:avLst/>
          </a:prstGeom>
          <a:noFill/>
        </p:spPr>
        <p:txBody>
          <a:bodyPr wrap="square" rtlCol="0">
            <a:spAutoFit/>
          </a:bodyPr>
          <a:p>
            <a:pPr algn="r" fontAlgn="auto"/>
            <a:r>
              <a:rPr lang="en-US" altLang="zh-CN" sz="12200" dirty="0">
                <a:gradFill>
                  <a:gsLst>
                    <a:gs pos="0">
                      <a:schemeClr val="accent1">
                        <a:lumMod val="5000"/>
                        <a:lumOff val="95000"/>
                        <a:alpha val="14000"/>
                      </a:schemeClr>
                    </a:gs>
                    <a:gs pos="66000">
                      <a:schemeClr val="bg1">
                        <a:alpha val="0"/>
                      </a:schemeClr>
                    </a:gs>
                  </a:gsLst>
                  <a:lin ang="5400000" scaled="0"/>
                </a:gra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rPr>
              <a:t>TESLA</a:t>
            </a:r>
            <a:endParaRPr lang="en-US" altLang="zh-CN" sz="12200" dirty="0">
              <a:gradFill>
                <a:gsLst>
                  <a:gs pos="0">
                    <a:schemeClr val="accent1">
                      <a:lumMod val="5000"/>
                      <a:lumOff val="95000"/>
                      <a:alpha val="14000"/>
                    </a:schemeClr>
                  </a:gs>
                  <a:gs pos="66000">
                    <a:schemeClr val="bg1">
                      <a:alpha val="0"/>
                    </a:schemeClr>
                  </a:gs>
                </a:gsLst>
                <a:lin ang="5400000" scaled="0"/>
              </a:gra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endParaRPr>
          </a:p>
        </p:txBody>
      </p:sp>
      <p:sp>
        <p:nvSpPr>
          <p:cNvPr id="48" name="文本框 47" descr="7b0a20202020227461726765744d6f64756c65223a20226b6f6e6c696e65666f6e7473220a7d0a"/>
          <p:cNvSpPr txBox="1"/>
          <p:nvPr/>
        </p:nvSpPr>
        <p:spPr>
          <a:xfrm>
            <a:off x="3533458" y="1953895"/>
            <a:ext cx="8202295" cy="1938020"/>
          </a:xfrm>
          <a:prstGeom prst="rect">
            <a:avLst/>
          </a:prstGeom>
          <a:noFill/>
        </p:spPr>
        <p:txBody>
          <a:bodyPr wrap="square" rtlCol="0">
            <a:spAutoFit/>
          </a:bodyPr>
          <a:p>
            <a:pPr algn="r" fontAlgn="auto"/>
            <a:r>
              <a:rPr lang="en-US" sz="6000" b="1">
                <a:solidFill>
                  <a:schemeClr val="bg1"/>
                </a:solidFill>
                <a:latin typeface="Times New Roman" panose="02020603050405020304" charset="0"/>
                <a:ea typeface="宋体" panose="02010600030101010101" pitchFamily="2" charset="-122"/>
                <a:sym typeface="+mn-ea"/>
              </a:rPr>
              <a:t>HR Skills </a:t>
            </a:r>
            <a:endParaRPr lang="en-US" sz="6000" b="1">
              <a:solidFill>
                <a:schemeClr val="bg1"/>
              </a:solidFill>
              <a:latin typeface="Times New Roman" panose="02020603050405020304" charset="0"/>
              <a:ea typeface="宋体" panose="02010600030101010101" pitchFamily="2" charset="-122"/>
              <a:sym typeface="+mn-ea"/>
            </a:endParaRPr>
          </a:p>
          <a:p>
            <a:pPr algn="r" fontAlgn="auto"/>
            <a:r>
              <a:rPr lang="en-US" sz="6000" b="1">
                <a:solidFill>
                  <a:schemeClr val="bg1"/>
                </a:solidFill>
                <a:latin typeface="Times New Roman" panose="02020603050405020304" charset="0"/>
                <a:ea typeface="宋体" panose="02010600030101010101" pitchFamily="2" charset="-122"/>
                <a:sym typeface="+mn-ea"/>
              </a:rPr>
              <a:t>Development in Tesla</a:t>
            </a:r>
            <a:endParaRPr lang="en-US" altLang="en-US" sz="6000" b="1" dirty="0">
              <a:solidFill>
                <a:schemeClr val="bg1"/>
              </a:solidFill>
              <a:uFillTx/>
              <a:latin typeface="Times New Roman" panose="02020603050405020304" charset="0"/>
              <a:ea typeface="宋体" panose="02010600030101010101" pitchFamily="2" charset="-122"/>
              <a:cs typeface="汉仪旗黑-55简" panose="00020600040101010101" charset="-128"/>
              <a:sym typeface="+mn-e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3"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2872740" y="-51435"/>
            <a:ext cx="6700520" cy="141986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 </a:t>
            </a:r>
            <a:r>
              <a:rPr lang="zh-CN" altLang="en-US" sz="3200" b="1">
                <a:solidFill>
                  <a:schemeClr val="bg1"/>
                </a:solidFill>
                <a:latin typeface="微软雅黑" panose="020B0503020204020204" charset="-122"/>
                <a:ea typeface="微软雅黑" panose="020B0503020204020204" charset="-122"/>
                <a:sym typeface="+mn-ea"/>
              </a:rPr>
              <a:t>Microsoft Stream</a:t>
            </a:r>
            <a:endParaRPr lang="zh-CN" altLang="en-US" sz="3200"/>
          </a:p>
          <a:p>
            <a:pPr algn="ctr">
              <a:lnSpc>
                <a:spcPct val="135000"/>
              </a:lnSpc>
              <a:spcBef>
                <a:spcPts val="0"/>
              </a:spcBef>
              <a:spcAft>
                <a:spcPts val="0"/>
              </a:spcAft>
            </a:pP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sp>
        <p:nvSpPr>
          <p:cNvPr id="21" name="矩形 20"/>
          <p:cNvSpPr/>
          <p:nvPr/>
        </p:nvSpPr>
        <p:spPr>
          <a:xfrm>
            <a:off x="3502025" y="1988185"/>
            <a:ext cx="5031740" cy="2192020"/>
          </a:xfrm>
          <a:prstGeom prst="rect">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7" name="文本框 6"/>
          <p:cNvSpPr txBox="1"/>
          <p:nvPr>
            <p:custDataLst>
              <p:tags r:id="rId3"/>
            </p:custDataLst>
          </p:nvPr>
        </p:nvSpPr>
        <p:spPr>
          <a:xfrm>
            <a:off x="3896360" y="2610485"/>
            <a:ext cx="4399280" cy="879475"/>
          </a:xfrm>
          <a:prstGeom prst="rect">
            <a:avLst/>
          </a:prstGeom>
          <a:noFill/>
        </p:spPr>
        <p:txBody>
          <a:bodyPr wrap="square" rtlCol="0" anchor="t">
            <a:noAutofit/>
          </a:bodyPr>
          <a:p>
            <a:r>
              <a:rPr lang="zh-CN" altLang="en-US" b="1">
                <a:solidFill>
                  <a:schemeClr val="bg1"/>
                </a:solidFill>
                <a:latin typeface="微软雅黑" panose="020B0503020204020204" charset="-122"/>
                <a:ea typeface="微软雅黑" panose="020B0503020204020204" charset="-122"/>
              </a:rPr>
              <a:t>https://web.microsoftstream.com/video/93c1f3c7-d786-42f4-909d-3eb57288909d</a:t>
            </a:r>
            <a:endParaRPr lang="zh-CN" altLang="en-US" b="1">
              <a:solidFill>
                <a:schemeClr val="bg1"/>
              </a:solidFill>
              <a:latin typeface="微软雅黑" panose="020B0503020204020204" charset="-122"/>
              <a:ea typeface="微软雅黑" panose="020B050302020402020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3"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2872740" y="-51435"/>
            <a:ext cx="6700520" cy="141986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 </a:t>
            </a:r>
            <a:r>
              <a:rPr lang="en-US" altLang="zh-CN" sz="3200" b="1">
                <a:solidFill>
                  <a:schemeClr val="bg1"/>
                </a:solidFill>
                <a:latin typeface="微软雅黑" panose="020B0503020204020204" charset="-122"/>
                <a:ea typeface="微软雅黑" panose="020B0503020204020204" charset="-122"/>
                <a:sym typeface="+mn-ea"/>
              </a:rPr>
              <a:t>O</a:t>
            </a:r>
            <a:r>
              <a:rPr lang="en-US" altLang="zh-CN" sz="3200" b="1">
                <a:solidFill>
                  <a:schemeClr val="bg1"/>
                </a:solidFill>
                <a:latin typeface="微软雅黑" panose="020B0503020204020204" charset="-122"/>
                <a:ea typeface="微软雅黑" panose="020B0503020204020204" charset="-122"/>
                <a:sym typeface="+mn-ea"/>
              </a:rPr>
              <a:t>neDrive</a:t>
            </a:r>
            <a:endParaRPr lang="zh-CN" altLang="en-US" sz="3200"/>
          </a:p>
          <a:p>
            <a:pPr algn="ctr">
              <a:lnSpc>
                <a:spcPct val="135000"/>
              </a:lnSpc>
              <a:spcBef>
                <a:spcPts val="0"/>
              </a:spcBef>
              <a:spcAft>
                <a:spcPts val="0"/>
              </a:spcAft>
            </a:pP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sp>
        <p:nvSpPr>
          <p:cNvPr id="21" name="矩形 20"/>
          <p:cNvSpPr/>
          <p:nvPr/>
        </p:nvSpPr>
        <p:spPr>
          <a:xfrm>
            <a:off x="3502025" y="1988185"/>
            <a:ext cx="5031740" cy="2192020"/>
          </a:xfrm>
          <a:prstGeom prst="rect">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汉仪旗黑-55简" panose="00020600040101010101" charset="-128"/>
              </a:rPr>
              <a:t>https://uowtsd-my.sharepoint.com/:v:/g/personal/2217120_student_uwtsd_ac_uk/EXqK3jS_ZwNCmwAhXtK3UxMBot09IoCKKfZi_CfL3A-R2Q?email=j.moore%40uwtsd.ac.uk&amp;e=CgSfjZ</a:t>
            </a:r>
            <a:endParaRPr lang="zh-CN" altLang="en-US">
              <a:cs typeface="汉仪旗黑-55简" panose="00020600040101010101"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11"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4008120" y="-51435"/>
            <a:ext cx="4175760" cy="755650"/>
          </a:xfrm>
          <a:prstGeom prst="rect">
            <a:avLst/>
          </a:prstGeom>
          <a:noFill/>
        </p:spPr>
        <p:txBody>
          <a:bodyPr wrap="square" rtlCol="0">
            <a:spAutoFit/>
          </a:bodyPr>
          <a:p>
            <a:pPr algn="ctr">
              <a:lnSpc>
                <a:spcPct val="135000"/>
              </a:lnSpc>
              <a:spcBef>
                <a:spcPts val="0"/>
              </a:spcBef>
              <a:spcAft>
                <a:spcPts val="0"/>
              </a:spcAft>
            </a:pPr>
            <a:r>
              <a:rPr lang="en-US" altLang="zh-CN" sz="3200" b="1">
                <a:solidFill>
                  <a:schemeClr val="bg1"/>
                </a:solidFill>
                <a:latin typeface="微软雅黑" panose="020B0503020204020204" charset="-122"/>
                <a:ea typeface="微软雅黑" panose="020B0503020204020204" charset="-122"/>
                <a:sym typeface="+mn-ea"/>
              </a:rPr>
              <a:t>S</a:t>
            </a:r>
            <a:r>
              <a:rPr lang="zh-CN" altLang="en-US" sz="3200" b="1">
                <a:solidFill>
                  <a:schemeClr val="bg1"/>
                </a:solidFill>
                <a:latin typeface="微软雅黑" panose="020B0503020204020204" charset="-122"/>
                <a:ea typeface="微软雅黑" panose="020B0503020204020204" charset="-122"/>
                <a:sym typeface="+mn-ea"/>
              </a:rPr>
              <a:t>trategic </a:t>
            </a:r>
            <a:r>
              <a:rPr lang="en-US" altLang="zh-CN" sz="3200" b="1">
                <a:solidFill>
                  <a:schemeClr val="bg1"/>
                </a:solidFill>
                <a:latin typeface="微软雅黑" panose="020B0503020204020204" charset="-122"/>
                <a:ea typeface="微软雅黑" panose="020B0503020204020204" charset="-122"/>
                <a:sym typeface="+mn-ea"/>
              </a:rPr>
              <a:t>P</a:t>
            </a:r>
            <a:r>
              <a:rPr lang="zh-CN" altLang="en-US" sz="3200" b="1">
                <a:solidFill>
                  <a:schemeClr val="bg1"/>
                </a:solidFill>
                <a:latin typeface="微软雅黑" panose="020B0503020204020204" charset="-122"/>
                <a:ea typeface="微软雅黑" panose="020B0503020204020204" charset="-122"/>
                <a:sym typeface="+mn-ea"/>
              </a:rPr>
              <a:t>lanning</a:t>
            </a:r>
            <a:endParaRPr lang="zh-CN" altLang="en-US" sz="3200" b="1" kern="1900" dirty="0">
              <a:solidFill>
                <a:schemeClr val="bg1"/>
              </a:solidFill>
              <a:uFillTx/>
              <a:latin typeface="微软雅黑" panose="020B0503020204020204" charset="-122"/>
              <a:ea typeface="微软雅黑" panose="020B0503020204020204" charset="-122"/>
              <a:cs typeface="汉仪旗黑-55简" panose="00020600040101010101" charset="-128"/>
              <a:sym typeface="+mn-ea"/>
            </a:endParaRPr>
          </a:p>
        </p:txBody>
      </p:sp>
      <p:sp>
        <p:nvSpPr>
          <p:cNvPr id="3" name="矩形 2"/>
          <p:cNvSpPr/>
          <p:nvPr/>
        </p:nvSpPr>
        <p:spPr>
          <a:xfrm>
            <a:off x="6014085" y="1398270"/>
            <a:ext cx="2750820" cy="4062095"/>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8" name="文本框 7"/>
          <p:cNvSpPr txBox="1"/>
          <p:nvPr/>
        </p:nvSpPr>
        <p:spPr>
          <a:xfrm>
            <a:off x="6014720" y="3099435"/>
            <a:ext cx="2901950" cy="2306955"/>
          </a:xfrm>
          <a:prstGeom prst="rect">
            <a:avLst/>
          </a:prstGeom>
          <a:noFill/>
        </p:spPr>
        <p:txBody>
          <a:bodyPr wrap="square" rtlCol="0">
            <a:spAutoFit/>
          </a:bodyPr>
          <a:p>
            <a:pPr algn="l"/>
            <a:r>
              <a:rPr lang="zh-CN" altLang="en-US" b="1">
                <a:solidFill>
                  <a:schemeClr val="bg1"/>
                </a:solidFill>
                <a:latin typeface="微软雅黑" panose="020B0503020204020204" charset="-122"/>
                <a:ea typeface="微软雅黑" panose="020B0503020204020204" charset="-122"/>
                <a:sym typeface="+mn-ea"/>
              </a:rPr>
              <a:t>HR must have strong strategic planning skills in order to develop and implement a clear and comprehensive diversity and inclusion strategy. </a:t>
            </a:r>
            <a:endParaRPr lang="zh-CN" altLang="en-US" b="1" dirty="0">
              <a:solidFill>
                <a:schemeClr val="bg1"/>
              </a:solidFill>
              <a:uFillTx/>
              <a:latin typeface="微软雅黑" panose="020B0503020204020204" charset="-122"/>
              <a:ea typeface="微软雅黑" panose="020B0503020204020204" charset="-122"/>
              <a:cs typeface="汉仪旗黑-55简" panose="00020600040101010101" charset="-128"/>
              <a:sym typeface="+mn-ea"/>
            </a:endParaRPr>
          </a:p>
        </p:txBody>
      </p:sp>
      <p:sp>
        <p:nvSpPr>
          <p:cNvPr id="9" name="椭圆 8"/>
          <p:cNvSpPr/>
          <p:nvPr/>
        </p:nvSpPr>
        <p:spPr>
          <a:xfrm>
            <a:off x="6913245" y="1936115"/>
            <a:ext cx="951865" cy="9518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2" name="矩形 11"/>
          <p:cNvSpPr/>
          <p:nvPr/>
        </p:nvSpPr>
        <p:spPr>
          <a:xfrm>
            <a:off x="8973185" y="1398270"/>
            <a:ext cx="2893695" cy="4062095"/>
          </a:xfrm>
          <a:prstGeom prst="rect">
            <a:avLst/>
          </a:prstGeom>
          <a:solidFill>
            <a:srgbClr val="596D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4" name="文本框 13"/>
          <p:cNvSpPr txBox="1"/>
          <p:nvPr/>
        </p:nvSpPr>
        <p:spPr>
          <a:xfrm>
            <a:off x="8973820" y="3099435"/>
            <a:ext cx="2910840" cy="2306955"/>
          </a:xfrm>
          <a:prstGeom prst="rect">
            <a:avLst/>
          </a:prstGeom>
          <a:noFill/>
        </p:spPr>
        <p:txBody>
          <a:bodyPr wrap="square" rtlCol="0">
            <a:spAutoFit/>
          </a:bodyPr>
          <a:p>
            <a:pPr algn="l"/>
            <a:r>
              <a:rPr lang="zh-CN" altLang="en-US" b="1">
                <a:solidFill>
                  <a:schemeClr val="bg1"/>
                </a:solidFill>
                <a:latin typeface="微软雅黑" panose="020B0503020204020204" charset="-122"/>
                <a:ea typeface="微软雅黑" panose="020B0503020204020204" charset="-122"/>
                <a:sym typeface="+mn-ea"/>
              </a:rPr>
              <a:t>HR can use its strategic planning skills to establish specific goals, objectives, and actions to assist the organization in meeting its diversity and inclusion goals. </a:t>
            </a:r>
            <a:endParaRPr lang="zh-CN" altLang="en-US" b="1">
              <a:solidFill>
                <a:schemeClr val="bg1"/>
              </a:solidFill>
              <a:latin typeface="微软雅黑" panose="020B0503020204020204" charset="-122"/>
              <a:ea typeface="微软雅黑" panose="020B0503020204020204" charset="-122"/>
              <a:sym typeface="汉仪旗黑-55简" panose="00020600040101010101" charset="-122"/>
            </a:endParaRPr>
          </a:p>
        </p:txBody>
      </p:sp>
      <p:sp>
        <p:nvSpPr>
          <p:cNvPr id="15" name="椭圆 14"/>
          <p:cNvSpPr/>
          <p:nvPr/>
        </p:nvSpPr>
        <p:spPr>
          <a:xfrm>
            <a:off x="9953625" y="1936115"/>
            <a:ext cx="951865" cy="9518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50" name="图片 49" descr="archive-paper-glyph-4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46983" y="2111058"/>
            <a:ext cx="544830" cy="544830"/>
          </a:xfrm>
          <a:prstGeom prst="rect">
            <a:avLst/>
          </a:prstGeom>
        </p:spPr>
      </p:pic>
      <p:pic>
        <p:nvPicPr>
          <p:cNvPr id="51" name="图片 50" descr="cogwheel-glyph-64"/>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89140" y="2111375"/>
            <a:ext cx="601345" cy="601345"/>
          </a:xfrm>
          <a:prstGeom prst="rect">
            <a:avLst/>
          </a:prstGeom>
        </p:spPr>
      </p:pic>
      <p:pic>
        <p:nvPicPr>
          <p:cNvPr id="10" name="http://photo-static-api.fotomore.com/creative/vcg/400/version23/VCG21gic9490349.jpg" descr="templates\picture_hover\&amp;pky220_sjzg_VCG21gic9490349&amp;"/>
          <p:cNvPicPr>
            <a:picLocks noChangeAspect="1"/>
          </p:cNvPicPr>
          <p:nvPr/>
        </p:nvPicPr>
        <p:blipFill>
          <a:blip r:embed="rId7"/>
          <a:stretch>
            <a:fillRect/>
          </a:stretch>
        </p:blipFill>
        <p:spPr>
          <a:xfrm>
            <a:off x="468630" y="1398270"/>
            <a:ext cx="5338445" cy="406209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3"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2872740" y="-51435"/>
            <a:ext cx="6700520" cy="75565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Cross-Cultural Communication</a:t>
            </a: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sp>
        <p:nvSpPr>
          <p:cNvPr id="21" name="矩形 20"/>
          <p:cNvSpPr/>
          <p:nvPr/>
        </p:nvSpPr>
        <p:spPr>
          <a:xfrm>
            <a:off x="624205" y="3429000"/>
            <a:ext cx="5031740" cy="2192020"/>
          </a:xfrm>
          <a:prstGeom prst="rect">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8" name="文本框 27"/>
          <p:cNvSpPr txBox="1"/>
          <p:nvPr/>
        </p:nvSpPr>
        <p:spPr>
          <a:xfrm>
            <a:off x="624205" y="3707765"/>
            <a:ext cx="5031740" cy="1753235"/>
          </a:xfrm>
          <a:prstGeom prst="rect">
            <a:avLst/>
          </a:prstGeom>
          <a:noFill/>
        </p:spPr>
        <p:txBody>
          <a:bodyPr wrap="square" rtlCol="0">
            <a:spAutoFit/>
          </a:bodyPr>
          <a:p>
            <a:pPr algn="l"/>
            <a:r>
              <a:rPr lang="zh-CN" altLang="en-US" sz="1800" b="1">
                <a:solidFill>
                  <a:schemeClr val="bg1"/>
                </a:solidFill>
                <a:latin typeface="微软雅黑" panose="020B0503020204020204" charset="-122"/>
                <a:ea typeface="微软雅黑" panose="020B0503020204020204" charset="-122"/>
                <a:sym typeface="+mn-ea"/>
              </a:rPr>
              <a:t>To create a diverse and inclusive environment, HR practitioners must be able to develop the ability to understand cultural differences and identify the best way to communicate across these differences.</a:t>
            </a:r>
            <a:endParaRPr lang="zh-CN" altLang="en-US" sz="1800" b="1">
              <a:solidFill>
                <a:schemeClr val="bg1"/>
              </a:solidFill>
              <a:latin typeface="微软雅黑" panose="020B0503020204020204" charset="-122"/>
              <a:ea typeface="微软雅黑" panose="020B0503020204020204" charset="-122"/>
              <a:sym typeface="汉仪旗黑-55简" panose="00020600040101010101" charset="-122"/>
            </a:endParaRPr>
          </a:p>
        </p:txBody>
      </p:sp>
      <p:sp>
        <p:nvSpPr>
          <p:cNvPr id="29" name="文本框 28"/>
          <p:cNvSpPr txBox="1"/>
          <p:nvPr/>
        </p:nvSpPr>
        <p:spPr>
          <a:xfrm>
            <a:off x="6978650" y="1356360"/>
            <a:ext cx="4451350" cy="1076325"/>
          </a:xfrm>
          <a:prstGeom prst="rect">
            <a:avLst/>
          </a:prstGeom>
          <a:noFill/>
        </p:spPr>
        <p:txBody>
          <a:bodyPr wrap="square" rtlCol="0">
            <a:spAutoFit/>
          </a:bodyPr>
          <a:p>
            <a:pPr algn="l"/>
            <a:r>
              <a:rPr lang="zh-CN" altLang="en-US" sz="1600">
                <a:latin typeface="微软雅黑" panose="020B0503020204020204" charset="-122"/>
                <a:ea typeface="微软雅黑" panose="020B0503020204020204" charset="-122"/>
                <a:sym typeface="+mn-ea"/>
              </a:rPr>
              <a:t>To effectively communicate with employees from diverse backgrounds, HR practitioners should have cross-cultural communication skills.</a:t>
            </a:r>
            <a:endParaRPr sz="1600" dirty="0">
              <a:solidFill>
                <a:schemeClr val="tx1">
                  <a:lumMod val="75000"/>
                  <a:lumOff val="25000"/>
                </a:schemeClr>
              </a:solidFill>
              <a:uFillTx/>
              <a:latin typeface="微软雅黑" panose="020B0503020204020204" charset="-122"/>
              <a:ea typeface="微软雅黑" panose="020B0503020204020204" charset="-122"/>
              <a:cs typeface="汉仪旗黑-55简" panose="00020600040101010101" charset="-128"/>
              <a:sym typeface="汉仪旗黑-55简" panose="00020600040101010101" charset="-122"/>
            </a:endParaRPr>
          </a:p>
        </p:txBody>
      </p:sp>
      <p:sp>
        <p:nvSpPr>
          <p:cNvPr id="30" name="椭圆 29"/>
          <p:cNvSpPr/>
          <p:nvPr/>
        </p:nvSpPr>
        <p:spPr>
          <a:xfrm>
            <a:off x="6090285" y="1487170"/>
            <a:ext cx="846455" cy="84645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4" name="文本框 33"/>
          <p:cNvSpPr txBox="1"/>
          <p:nvPr/>
        </p:nvSpPr>
        <p:spPr>
          <a:xfrm>
            <a:off x="6979920" y="2783205"/>
            <a:ext cx="4450080" cy="1322070"/>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HR managers with effective cross-cultural communication skills will be able to identify and address issues that may arise in the workplace due to cultural differences (Chated et al., 2020). </a:t>
            </a:r>
            <a:endParaRPr lang="zh-CN" altLang="en-US" sz="1600">
              <a:latin typeface="微软雅黑" panose="020B0503020204020204" charset="-122"/>
              <a:ea typeface="微软雅黑" panose="020B0503020204020204" charset="-122"/>
              <a:sym typeface="汉仪旗黑-55简" panose="00020600040101010101" charset="-122"/>
            </a:endParaRPr>
          </a:p>
        </p:txBody>
      </p:sp>
      <p:sp>
        <p:nvSpPr>
          <p:cNvPr id="35" name="椭圆 34"/>
          <p:cNvSpPr/>
          <p:nvPr/>
        </p:nvSpPr>
        <p:spPr>
          <a:xfrm>
            <a:off x="6090920" y="3016885"/>
            <a:ext cx="846455" cy="846455"/>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8" name="文本框 37"/>
          <p:cNvSpPr txBox="1"/>
          <p:nvPr/>
        </p:nvSpPr>
        <p:spPr>
          <a:xfrm>
            <a:off x="6979920" y="4415790"/>
            <a:ext cx="4450080" cy="1322070"/>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This skill will assist Tesla in improving its diversity and inclusion priority area by ensuring effective and clear communication between employees from various cultural backgrounds.</a:t>
            </a:r>
            <a:endParaRPr lang="zh-CN" altLang="en-US" sz="1600">
              <a:latin typeface="微软雅黑" panose="020B0503020204020204" charset="-122"/>
              <a:ea typeface="微软雅黑" panose="020B0503020204020204" charset="-122"/>
              <a:sym typeface="汉仪旗黑-55简" panose="00020600040101010101" charset="-122"/>
            </a:endParaRPr>
          </a:p>
        </p:txBody>
      </p:sp>
      <p:sp>
        <p:nvSpPr>
          <p:cNvPr id="39" name="椭圆 38"/>
          <p:cNvSpPr/>
          <p:nvPr/>
        </p:nvSpPr>
        <p:spPr>
          <a:xfrm>
            <a:off x="6091555" y="4546600"/>
            <a:ext cx="846455" cy="84645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cxnSp>
        <p:nvCxnSpPr>
          <p:cNvPr id="42" name="直接连接符 41"/>
          <p:cNvCxnSpPr/>
          <p:nvPr/>
        </p:nvCxnSpPr>
        <p:spPr>
          <a:xfrm>
            <a:off x="6091555" y="2620010"/>
            <a:ext cx="5338445" cy="0"/>
          </a:xfrm>
          <a:prstGeom prst="line">
            <a:avLst/>
          </a:prstGeom>
          <a:ln>
            <a:solidFill>
              <a:schemeClr val="bg1">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6091555" y="4208780"/>
            <a:ext cx="5338445" cy="0"/>
          </a:xfrm>
          <a:prstGeom prst="line">
            <a:avLst/>
          </a:prstGeom>
          <a:ln>
            <a:solidFill>
              <a:schemeClr val="bg1">
                <a:lumMod val="75000"/>
              </a:schemeClr>
            </a:solidFill>
            <a:prstDash val="sysDash"/>
          </a:ln>
        </p:spPr>
        <p:style>
          <a:lnRef idx="1">
            <a:schemeClr val="accent1"/>
          </a:lnRef>
          <a:fillRef idx="0">
            <a:schemeClr val="accent1"/>
          </a:fillRef>
          <a:effectRef idx="0">
            <a:schemeClr val="accent1"/>
          </a:effectRef>
          <a:fontRef idx="minor">
            <a:schemeClr val="tx1"/>
          </a:fontRef>
        </p:style>
      </p:cxnSp>
      <p:pic>
        <p:nvPicPr>
          <p:cNvPr id="46" name="图片 45" descr="archive-paper-glyph-4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89358" y="3215323"/>
            <a:ext cx="449580" cy="449580"/>
          </a:xfrm>
          <a:prstGeom prst="rect">
            <a:avLst/>
          </a:prstGeom>
        </p:spPr>
      </p:pic>
      <p:pic>
        <p:nvPicPr>
          <p:cNvPr id="47" name="图片 46" descr="cogwheel-glyph-64"/>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65545" y="1662430"/>
            <a:ext cx="495935" cy="495935"/>
          </a:xfrm>
          <a:prstGeom prst="rect">
            <a:avLst/>
          </a:prstGeom>
        </p:spPr>
      </p:pic>
      <p:pic>
        <p:nvPicPr>
          <p:cNvPr id="52" name="图片 51" descr="image-glyph-16"/>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300788" y="4755833"/>
            <a:ext cx="427990" cy="427990"/>
          </a:xfrm>
          <a:prstGeom prst="rect">
            <a:avLst/>
          </a:prstGeom>
        </p:spPr>
      </p:pic>
      <p:pic>
        <p:nvPicPr>
          <p:cNvPr id="2" name="http://photo-static-api.fotomore.com/creative/vcg/400/version23/VCG41531628982.jpg" descr="templates\picture_hover\&amp;pky170_sjzg_VCG41531628982&amp;"/>
          <p:cNvPicPr>
            <a:picLocks noChangeAspect="1"/>
          </p:cNvPicPr>
          <p:nvPr/>
        </p:nvPicPr>
        <p:blipFill>
          <a:blip r:embed="rId9"/>
          <a:stretch>
            <a:fillRect/>
          </a:stretch>
        </p:blipFill>
        <p:spPr>
          <a:xfrm>
            <a:off x="624205" y="1236980"/>
            <a:ext cx="5031740" cy="21920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9"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3494405" y="-51435"/>
            <a:ext cx="5203190" cy="75565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Cultural Competence</a:t>
            </a: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sp>
        <p:nvSpPr>
          <p:cNvPr id="2" name="椭圆 1"/>
          <p:cNvSpPr/>
          <p:nvPr/>
        </p:nvSpPr>
        <p:spPr>
          <a:xfrm>
            <a:off x="4855845" y="2188845"/>
            <a:ext cx="2480310" cy="2480310"/>
          </a:xfrm>
          <a:prstGeom prst="ellipse">
            <a:avLst/>
          </a:prstGeom>
          <a:noFill/>
          <a:ln w="38100">
            <a:solidFill>
              <a:schemeClr val="bg1">
                <a:lumMod val="75000"/>
              </a:schemeClr>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8" name="文本框 27"/>
          <p:cNvSpPr txBox="1"/>
          <p:nvPr/>
        </p:nvSpPr>
        <p:spPr>
          <a:xfrm>
            <a:off x="8069580" y="2026285"/>
            <a:ext cx="3574415" cy="829945"/>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Understanding and appreciating different cultures and ways of thinking.</a:t>
            </a:r>
            <a:endParaRPr lang="zh-CN" altLang="en-US" sz="1600">
              <a:latin typeface="微软雅黑" panose="020B0503020204020204" charset="-122"/>
              <a:ea typeface="微软雅黑" panose="020B0503020204020204" charset="-122"/>
              <a:sym typeface="+mn-ea"/>
            </a:endParaRPr>
          </a:p>
        </p:txBody>
      </p:sp>
      <p:sp>
        <p:nvSpPr>
          <p:cNvPr id="32" name="文本框 31"/>
          <p:cNvSpPr txBox="1"/>
          <p:nvPr/>
        </p:nvSpPr>
        <p:spPr>
          <a:xfrm>
            <a:off x="8069580" y="3728085"/>
            <a:ext cx="3422015" cy="1322070"/>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HR can also help to create a more inclusive work environment that values and respects all employees by developing cultural competence skills.</a:t>
            </a:r>
            <a:endParaRPr lang="zh-CN" altLang="en-US" sz="1600">
              <a:latin typeface="微软雅黑" panose="020B0503020204020204" charset="-122"/>
              <a:ea typeface="微软雅黑" panose="020B0503020204020204" charset="-122"/>
              <a:sym typeface="汉仪旗黑-55简" panose="00020600040101010101" charset="-122"/>
            </a:endParaRPr>
          </a:p>
        </p:txBody>
      </p:sp>
      <p:sp>
        <p:nvSpPr>
          <p:cNvPr id="37" name="文本框 36"/>
          <p:cNvSpPr txBox="1"/>
          <p:nvPr/>
        </p:nvSpPr>
        <p:spPr>
          <a:xfrm>
            <a:off x="744220" y="2026285"/>
            <a:ext cx="3378200" cy="1076325"/>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Providing regular diversity and inclusion training and education necessitates HR having strong cultural competence skills. </a:t>
            </a:r>
            <a:endParaRPr lang="zh-CN" altLang="en-US" sz="1600">
              <a:latin typeface="微软雅黑" panose="020B0503020204020204" charset="-122"/>
              <a:ea typeface="微软雅黑" panose="020B0503020204020204" charset="-122"/>
              <a:sym typeface="汉仪旗黑-55简" panose="00020600040101010101" charset="-122"/>
            </a:endParaRPr>
          </a:p>
        </p:txBody>
      </p:sp>
      <p:sp>
        <p:nvSpPr>
          <p:cNvPr id="30" name="文本框 29"/>
          <p:cNvSpPr txBox="1"/>
          <p:nvPr/>
        </p:nvSpPr>
        <p:spPr>
          <a:xfrm>
            <a:off x="701040" y="3728085"/>
            <a:ext cx="3422015" cy="583565"/>
          </a:xfrm>
          <a:prstGeom prst="rect">
            <a:avLst/>
          </a:prstGeom>
          <a:noFill/>
        </p:spPr>
        <p:txBody>
          <a:bodyPr wrap="square" rtlCol="0">
            <a:spAutoFit/>
          </a:bodyPr>
          <a:p>
            <a:pPr algn="l">
              <a:buClrTx/>
              <a:buSzTx/>
              <a:buFontTx/>
            </a:pPr>
            <a:r>
              <a:rPr lang="zh-CN" altLang="en-US" sz="1600">
                <a:latin typeface="微软雅黑" panose="020B0503020204020204" charset="-122"/>
                <a:ea typeface="微软雅黑" panose="020B0503020204020204" charset="-122"/>
                <a:sym typeface="+mn-ea"/>
              </a:rPr>
              <a:t>Adapting to the needs of diverse employees.  </a:t>
            </a:r>
            <a:endParaRPr lang="zh-CN" altLang="en-US" sz="1600">
              <a:latin typeface="微软雅黑" panose="020B0503020204020204" charset="-122"/>
              <a:ea typeface="微软雅黑" panose="020B0503020204020204" charset="-122"/>
              <a:sym typeface="汉仪旗黑-55简" panose="00020600040101010101" charset="-122"/>
            </a:endParaRPr>
          </a:p>
        </p:txBody>
      </p:sp>
      <p:sp>
        <p:nvSpPr>
          <p:cNvPr id="7" name="椭圆 6"/>
          <p:cNvSpPr/>
          <p:nvPr/>
        </p:nvSpPr>
        <p:spPr>
          <a:xfrm>
            <a:off x="5629275" y="1739900"/>
            <a:ext cx="934085" cy="93408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8" name="椭圆 7"/>
          <p:cNvSpPr/>
          <p:nvPr/>
        </p:nvSpPr>
        <p:spPr>
          <a:xfrm>
            <a:off x="5629275" y="4185285"/>
            <a:ext cx="934085" cy="93408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1" name="椭圆 10"/>
          <p:cNvSpPr/>
          <p:nvPr/>
        </p:nvSpPr>
        <p:spPr>
          <a:xfrm rot="16200000">
            <a:off x="4406900" y="2962275"/>
            <a:ext cx="934085" cy="93408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2" name="椭圆 11"/>
          <p:cNvSpPr/>
          <p:nvPr/>
        </p:nvSpPr>
        <p:spPr>
          <a:xfrm rot="16200000">
            <a:off x="6852285" y="2962275"/>
            <a:ext cx="934085" cy="93408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4" name="椭圆 13"/>
          <p:cNvSpPr/>
          <p:nvPr/>
        </p:nvSpPr>
        <p:spPr>
          <a:xfrm>
            <a:off x="5484813" y="2817813"/>
            <a:ext cx="1222375" cy="1222375"/>
          </a:xfrm>
          <a:prstGeom prst="ellipse">
            <a:avLst/>
          </a:prstGeom>
          <a:solidFill>
            <a:srgbClr val="596D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49" name="图片 48" descr="alarm-glyph-4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35500" y="3190875"/>
            <a:ext cx="476885" cy="476885"/>
          </a:xfrm>
          <a:prstGeom prst="rect">
            <a:avLst/>
          </a:prstGeom>
        </p:spPr>
      </p:pic>
      <p:pic>
        <p:nvPicPr>
          <p:cNvPr id="50" name="图片 49" descr="archive-paper-glyph-48"/>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94538" y="3204528"/>
            <a:ext cx="449580" cy="449580"/>
          </a:xfrm>
          <a:prstGeom prst="rect">
            <a:avLst/>
          </a:prstGeom>
        </p:spPr>
      </p:pic>
      <p:pic>
        <p:nvPicPr>
          <p:cNvPr id="51" name="图片 50" descr="cogwheel-glyph-64"/>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48350" y="1958975"/>
            <a:ext cx="495935" cy="495935"/>
          </a:xfrm>
          <a:prstGeom prst="rect">
            <a:avLst/>
          </a:prstGeom>
        </p:spPr>
      </p:pic>
      <p:pic>
        <p:nvPicPr>
          <p:cNvPr id="52" name="图片 51" descr="image-glyph-16"/>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882323" y="4438333"/>
            <a:ext cx="427990" cy="427990"/>
          </a:xfrm>
          <a:prstGeom prst="rect">
            <a:avLst/>
          </a:prstGeom>
        </p:spPr>
      </p:pic>
      <p:pic>
        <p:nvPicPr>
          <p:cNvPr id="3" name="图片 2" descr="HR人力资源"/>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38800" y="2971800"/>
            <a:ext cx="914400" cy="91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8"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635" y="704215"/>
            <a:ext cx="12192635" cy="5429885"/>
          </a:xfrm>
          <a:prstGeom prst="rect">
            <a:avLst/>
          </a:prstGeom>
        </p:spPr>
      </p:pic>
      <p:sp>
        <p:nvSpPr>
          <p:cNvPr id="6" name="文本框 5" descr="7b0a20202020227461726765744d6f64756c65223a202270726f636573734f6e6c696e65466f6e7473220a7d0a"/>
          <p:cNvSpPr txBox="1"/>
          <p:nvPr/>
        </p:nvSpPr>
        <p:spPr>
          <a:xfrm>
            <a:off x="3610610" y="-31115"/>
            <a:ext cx="4970145" cy="75565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Emotional intelligence</a:t>
            </a:r>
            <a:endParaRPr lang="zh-CN" altLang="zh-CN" sz="3200" kern="1900" dirty="0">
              <a:solidFill>
                <a:schemeClr val="bg1"/>
              </a:solidFill>
              <a:uFillTx/>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p:txBody>
      </p:sp>
      <p:sp>
        <p:nvSpPr>
          <p:cNvPr id="33" name="文本框 32" descr="7b0a20202020227461726765744d6f64756c65223a20226b6f6e6c696e65666f6e7473220a7d0a"/>
          <p:cNvSpPr txBox="1"/>
          <p:nvPr/>
        </p:nvSpPr>
        <p:spPr>
          <a:xfrm>
            <a:off x="741680" y="2137410"/>
            <a:ext cx="3592195" cy="2584450"/>
          </a:xfrm>
          <a:prstGeom prst="rect">
            <a:avLst/>
          </a:prstGeom>
          <a:noFill/>
        </p:spPr>
        <p:txBody>
          <a:bodyPr wrap="square" rtlCol="0">
            <a:spAutoFit/>
          </a:bodyPr>
          <a:p>
            <a:pPr marL="0" indent="0">
              <a:buNone/>
            </a:pPr>
            <a:r>
              <a:rPr lang="zh-CN" altLang="en-US">
                <a:latin typeface="微软雅黑" panose="020B0503020204020204" charset="-122"/>
                <a:ea typeface="微软雅黑" panose="020B0503020204020204" charset="-122"/>
                <a:sym typeface="+mn-ea"/>
              </a:rPr>
              <a:t>The ability to perceive, understand, and regulate emotions in oneself and others is referred to as "emotional intelligence." Emotionally intelligent HR managers are more likely to be empathetic and compassionate in their interactions with employees. </a:t>
            </a:r>
            <a:endParaRPr lang="en-US" spc="-100">
              <a:solidFill>
                <a:schemeClr val="tx1">
                  <a:lumMod val="75000"/>
                  <a:lumOff val="25000"/>
                </a:schemeClr>
              </a:solidFill>
              <a:uFillTx/>
              <a:latin typeface="微软雅黑" panose="020B0503020204020204" charset="-122"/>
              <a:ea typeface="微软雅黑" panose="020B0503020204020204" charset="-122"/>
              <a:cs typeface="汉仪旗黑-55简" panose="00020600040101010101" charset="-128"/>
              <a:sym typeface="汉仪旗黑-55简" panose="00020600040101010101" charset="-128"/>
            </a:endParaRPr>
          </a:p>
        </p:txBody>
      </p:sp>
      <p:sp>
        <p:nvSpPr>
          <p:cNvPr id="23" name="矩形 22"/>
          <p:cNvSpPr/>
          <p:nvPr/>
        </p:nvSpPr>
        <p:spPr>
          <a:xfrm>
            <a:off x="4754880" y="1629410"/>
            <a:ext cx="2818130" cy="1799590"/>
          </a:xfrm>
          <a:prstGeom prst="rect">
            <a:avLst/>
          </a:prstGeom>
          <a:blipFill rotWithShape="1">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4" name="文本框 23" descr="7b0a20202020227461726765744d6f64756c65223a20226b6f6e6c696e65666f6e7473220a7d0a"/>
          <p:cNvSpPr txBox="1"/>
          <p:nvPr/>
        </p:nvSpPr>
        <p:spPr>
          <a:xfrm>
            <a:off x="4443730" y="3582035"/>
            <a:ext cx="3441700" cy="1861185"/>
          </a:xfrm>
          <a:prstGeom prst="rect">
            <a:avLst/>
          </a:prstGeom>
          <a:noFill/>
        </p:spPr>
        <p:txBody>
          <a:bodyPr wrap="square" rtlCol="0">
            <a:spAutoFit/>
          </a:bodyPr>
          <a:p>
            <a:pPr algn="l">
              <a:lnSpc>
                <a:spcPct val="120000"/>
              </a:lnSpc>
              <a:spcBef>
                <a:spcPts val="0"/>
              </a:spcBef>
              <a:spcAft>
                <a:spcPts val="0"/>
              </a:spcAft>
            </a:pPr>
            <a:r>
              <a:rPr lang="zh-CN" altLang="en-US" sz="1600">
                <a:latin typeface="微软雅黑" panose="020B0503020204020204" charset="-122"/>
                <a:ea typeface="微软雅黑" panose="020B0503020204020204" charset="-122"/>
                <a:sym typeface="+mn-ea"/>
              </a:rPr>
              <a:t>Emotional intelligence is critical in fostering employee engagement and creating a positive workplace culture, particularly for underrepresented groups (Rudel et al., 2021). </a:t>
            </a:r>
            <a:endParaRPr lang="en-US" sz="1600" spc="-100">
              <a:solidFill>
                <a:schemeClr val="tx1">
                  <a:lumMod val="75000"/>
                  <a:lumOff val="25000"/>
                </a:schemeClr>
              </a:solidFill>
              <a:uFillTx/>
              <a:latin typeface="微软雅黑" panose="020B0503020204020204" charset="-122"/>
              <a:ea typeface="微软雅黑" panose="020B0503020204020204" charset="-122"/>
              <a:cs typeface="汉仪旗黑-55简" panose="00020600040101010101" charset="-128"/>
              <a:sym typeface="汉仪旗黑-55简" panose="00020600040101010101" charset="-128"/>
            </a:endParaRPr>
          </a:p>
        </p:txBody>
      </p:sp>
      <p:sp>
        <p:nvSpPr>
          <p:cNvPr id="25" name="矩形 24"/>
          <p:cNvSpPr/>
          <p:nvPr/>
        </p:nvSpPr>
        <p:spPr>
          <a:xfrm>
            <a:off x="4754880" y="1629410"/>
            <a:ext cx="2818130" cy="1799590"/>
          </a:xfrm>
          <a:prstGeom prst="rect">
            <a:avLst/>
          </a:prstGeom>
          <a:gradFill rotWithShape="1">
            <a:gsLst>
              <a:gs pos="0">
                <a:srgbClr val="4C5D6F">
                  <a:alpha val="92000"/>
                </a:srgbClr>
              </a:gs>
              <a:gs pos="100000">
                <a:srgbClr val="4C5D6F">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7" name="文本框 26"/>
          <p:cNvSpPr txBox="1"/>
          <p:nvPr/>
        </p:nvSpPr>
        <p:spPr>
          <a:xfrm>
            <a:off x="5179060" y="2137410"/>
            <a:ext cx="958850" cy="783590"/>
          </a:xfrm>
          <a:prstGeom prst="rect">
            <a:avLst/>
          </a:prstGeom>
          <a:noFill/>
        </p:spPr>
        <p:txBody>
          <a:bodyPr wrap="square" rtlCol="0">
            <a:spAutoFit/>
          </a:bodyPr>
          <a:p>
            <a:pPr algn="l"/>
            <a:r>
              <a:rPr lang="en-US" sz="4500" dirty="0">
                <a:solidFill>
                  <a:schemeClr val="bg1"/>
                </a:solidFill>
                <a:uFillTx/>
                <a:latin typeface="汉仪旗黑-55简" panose="00020600040101010101" charset="-128"/>
                <a:ea typeface="汉仪旗黑-55简" panose="00020600040101010101" charset="-128"/>
                <a:cs typeface="汉仪旗黑-55简" panose="00020600040101010101" charset="-128"/>
                <a:sym typeface="汉仪旗黑-55简" panose="00020600040101010101" charset="-122"/>
              </a:rPr>
              <a:t>01</a:t>
            </a:r>
            <a:endParaRPr lang="en-US" sz="4500" dirty="0">
              <a:solidFill>
                <a:schemeClr val="bg1"/>
              </a:solidFill>
              <a:uFillTx/>
              <a:latin typeface="汉仪旗黑-55简" panose="00020600040101010101" charset="-128"/>
              <a:ea typeface="汉仪旗黑-55简" panose="00020600040101010101" charset="-128"/>
              <a:cs typeface="汉仪旗黑-55简" panose="00020600040101010101" charset="-128"/>
              <a:sym typeface="汉仪旗黑-55简" panose="00020600040101010101" charset="-122"/>
            </a:endParaRPr>
          </a:p>
        </p:txBody>
      </p:sp>
      <p:sp>
        <p:nvSpPr>
          <p:cNvPr id="29" name="矩形 28"/>
          <p:cNvSpPr/>
          <p:nvPr/>
        </p:nvSpPr>
        <p:spPr>
          <a:xfrm>
            <a:off x="8306435" y="1629410"/>
            <a:ext cx="2818130" cy="1799590"/>
          </a:xfrm>
          <a:prstGeom prst="rect">
            <a:avLst/>
          </a:prstGeom>
          <a:blipFill rotWithShape="1">
            <a:blip r:embed="rId4"/>
            <a:stretch>
              <a:fillRect t="-29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1" name="文本框 30" descr="7b0a20202020227461726765744d6f64756c65223a20226b6f6e6c696e65666f6e7473220a7d0a"/>
          <p:cNvSpPr txBox="1"/>
          <p:nvPr/>
        </p:nvSpPr>
        <p:spPr>
          <a:xfrm>
            <a:off x="7995285" y="3616325"/>
            <a:ext cx="3440430" cy="1565910"/>
          </a:xfrm>
          <a:prstGeom prst="rect">
            <a:avLst/>
          </a:prstGeom>
          <a:noFill/>
        </p:spPr>
        <p:txBody>
          <a:bodyPr wrap="square" rtlCol="0">
            <a:spAutoFit/>
          </a:bodyPr>
          <a:p>
            <a:pPr algn="l">
              <a:lnSpc>
                <a:spcPct val="120000"/>
              </a:lnSpc>
              <a:spcBef>
                <a:spcPts val="0"/>
              </a:spcBef>
              <a:spcAft>
                <a:spcPts val="0"/>
              </a:spcAft>
            </a:pPr>
            <a:r>
              <a:rPr lang="zh-CN" altLang="en-US" sz="1600">
                <a:latin typeface="微软雅黑" panose="020B0503020204020204" charset="-122"/>
                <a:ea typeface="微软雅黑" panose="020B0503020204020204" charset="-122"/>
                <a:sym typeface="+mn-ea"/>
              </a:rPr>
              <a:t>Overall, HR professionals must be able to foster an environment in which underrepresented groups feel welcomed, supported, and valued.</a:t>
            </a:r>
            <a:endParaRPr lang="zh-CN" altLang="en-US" sz="1600">
              <a:latin typeface="微软雅黑" panose="020B0503020204020204" charset="-122"/>
              <a:ea typeface="微软雅黑" panose="020B0503020204020204" charset="-122"/>
              <a:sym typeface="汉仪旗黑-55简" panose="00020600040101010101" charset="-128"/>
            </a:endParaRPr>
          </a:p>
        </p:txBody>
      </p:sp>
      <p:sp>
        <p:nvSpPr>
          <p:cNvPr id="32" name="矩形 31"/>
          <p:cNvSpPr/>
          <p:nvPr/>
        </p:nvSpPr>
        <p:spPr>
          <a:xfrm>
            <a:off x="8306435" y="1629410"/>
            <a:ext cx="2818130" cy="1799590"/>
          </a:xfrm>
          <a:prstGeom prst="rect">
            <a:avLst/>
          </a:prstGeom>
          <a:gradFill rotWithShape="1">
            <a:gsLst>
              <a:gs pos="0">
                <a:srgbClr val="4C5D6F">
                  <a:alpha val="92000"/>
                </a:srgbClr>
              </a:gs>
              <a:gs pos="100000">
                <a:srgbClr val="4C5D6F">
                  <a:alpha val="50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5" name="文本框 34"/>
          <p:cNvSpPr txBox="1"/>
          <p:nvPr/>
        </p:nvSpPr>
        <p:spPr>
          <a:xfrm>
            <a:off x="8730615" y="2137410"/>
            <a:ext cx="958850" cy="783590"/>
          </a:xfrm>
          <a:prstGeom prst="rect">
            <a:avLst/>
          </a:prstGeom>
          <a:noFill/>
        </p:spPr>
        <p:txBody>
          <a:bodyPr wrap="square" rtlCol="0">
            <a:spAutoFit/>
          </a:bodyPr>
          <a:p>
            <a:pPr algn="l"/>
            <a:r>
              <a:rPr lang="en-US" sz="4500" dirty="0">
                <a:solidFill>
                  <a:schemeClr val="bg1"/>
                </a:solidFill>
                <a:uFillTx/>
                <a:latin typeface="汉仪旗黑-55简" panose="00020600040101010101" charset="-128"/>
                <a:ea typeface="汉仪旗黑-55简" panose="00020600040101010101" charset="-128"/>
                <a:cs typeface="汉仪旗黑-55简" panose="00020600040101010101" charset="-128"/>
                <a:sym typeface="汉仪旗黑-55简" panose="00020600040101010101" charset="-122"/>
              </a:rPr>
              <a:t>02</a:t>
            </a:r>
            <a:endParaRPr lang="en-US" sz="4500" dirty="0">
              <a:solidFill>
                <a:schemeClr val="bg1"/>
              </a:solidFill>
              <a:uFillTx/>
              <a:latin typeface="汉仪旗黑-55简" panose="00020600040101010101" charset="-128"/>
              <a:ea typeface="汉仪旗黑-55简" panose="00020600040101010101" charset="-128"/>
              <a:cs typeface="汉仪旗黑-55简" panose="00020600040101010101" charset="-128"/>
              <a:sym typeface="汉仪旗黑-55简" panose="00020600040101010101"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5" name="图片 44"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3"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3782695" y="-2540"/>
            <a:ext cx="4874895" cy="75565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Relationship Building</a:t>
            </a: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cxnSp>
        <p:nvCxnSpPr>
          <p:cNvPr id="9" name="直接连接符 8"/>
          <p:cNvCxnSpPr>
            <a:stCxn id="6" idx="2"/>
          </p:cNvCxnSpPr>
          <p:nvPr/>
        </p:nvCxnSpPr>
        <p:spPr>
          <a:xfrm>
            <a:off x="6220460" y="753110"/>
            <a:ext cx="0" cy="54209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椭圆 10"/>
          <p:cNvSpPr/>
          <p:nvPr/>
        </p:nvSpPr>
        <p:spPr>
          <a:xfrm>
            <a:off x="5655310" y="1513205"/>
            <a:ext cx="880745" cy="880745"/>
          </a:xfrm>
          <a:prstGeom prst="ellipse">
            <a:avLst/>
          </a:prstGeom>
          <a:solidFill>
            <a:srgbClr val="596D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12" name="任意多边形 11"/>
          <p:cNvSpPr/>
          <p:nvPr/>
        </p:nvSpPr>
        <p:spPr>
          <a:xfrm rot="5400000">
            <a:off x="2585720" y="-234315"/>
            <a:ext cx="1468755" cy="4340225"/>
          </a:xfrm>
          <a:custGeom>
            <a:avLst/>
            <a:gdLst>
              <a:gd name="adj" fmla="val 50000"/>
              <a:gd name="a" fmla="pin 0 adj 100000"/>
              <a:gd name="x1" fmla="*/ w a 200000"/>
              <a:gd name="x2" fmla="*/ w a 100000"/>
              <a:gd name="x3" fmla="+- x1 wd2 0"/>
            </a:gdLst>
            <a:ahLst/>
            <a:cxnLst>
              <a:cxn ang="3">
                <a:pos x="x2" y="t"/>
              </a:cxn>
              <a:cxn ang="cd2">
                <a:pos x="x1" y="vc"/>
              </a:cxn>
              <a:cxn ang="cd4">
                <a:pos x="l" y="b"/>
              </a:cxn>
              <a:cxn ang="cd4">
                <a:pos x="x2" y="b"/>
              </a:cxn>
              <a:cxn ang="cd4">
                <a:pos x="r" y="b"/>
              </a:cxn>
              <a:cxn ang="0">
                <a:pos x="x3" y="vc"/>
              </a:cxn>
            </a:cxnLst>
            <a:rect l="l" t="t" r="r" b="b"/>
            <a:pathLst>
              <a:path w="2313" h="6835">
                <a:moveTo>
                  <a:pt x="931" y="519"/>
                </a:moveTo>
                <a:lnTo>
                  <a:pt x="1157" y="0"/>
                </a:lnTo>
                <a:lnTo>
                  <a:pt x="1382" y="519"/>
                </a:lnTo>
                <a:lnTo>
                  <a:pt x="2021" y="519"/>
                </a:lnTo>
                <a:cubicBezTo>
                  <a:pt x="2185" y="513"/>
                  <a:pt x="2317" y="663"/>
                  <a:pt x="2313" y="810"/>
                </a:cubicBezTo>
                <a:lnTo>
                  <a:pt x="2313" y="6543"/>
                </a:lnTo>
                <a:cubicBezTo>
                  <a:pt x="2318" y="6707"/>
                  <a:pt x="2168" y="6839"/>
                  <a:pt x="2021" y="6835"/>
                </a:cubicBezTo>
                <a:lnTo>
                  <a:pt x="292" y="6835"/>
                </a:lnTo>
                <a:cubicBezTo>
                  <a:pt x="128" y="6840"/>
                  <a:pt x="-4" y="6690"/>
                  <a:pt x="0" y="6543"/>
                </a:cubicBezTo>
                <a:lnTo>
                  <a:pt x="0" y="810"/>
                </a:lnTo>
                <a:cubicBezTo>
                  <a:pt x="-5" y="646"/>
                  <a:pt x="145" y="514"/>
                  <a:pt x="292" y="519"/>
                </a:cubicBezTo>
                <a:lnTo>
                  <a:pt x="931" y="519"/>
                </a:lnTo>
                <a:close/>
              </a:path>
            </a:pathLst>
          </a:custGeom>
          <a:solidFill>
            <a:srgbClr val="596D8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cs typeface="汉仪旗黑-55简" panose="00020600040101010101" charset="-128"/>
            </a:endParaRPr>
          </a:p>
        </p:txBody>
      </p:sp>
      <p:sp>
        <p:nvSpPr>
          <p:cNvPr id="22" name="文本框 21"/>
          <p:cNvSpPr txBox="1"/>
          <p:nvPr/>
        </p:nvSpPr>
        <p:spPr>
          <a:xfrm>
            <a:off x="2004695" y="1417320"/>
            <a:ext cx="2928620" cy="829945"/>
          </a:xfrm>
          <a:prstGeom prst="rect">
            <a:avLst/>
          </a:prstGeom>
          <a:noFill/>
        </p:spPr>
        <p:txBody>
          <a:bodyPr wrap="square" rtlCol="0">
            <a:spAutoFit/>
          </a:bodyPr>
          <a:p>
            <a:pPr algn="l"/>
            <a:r>
              <a:rPr lang="en-US" altLang="zh-CN" sz="1600">
                <a:solidFill>
                  <a:schemeClr val="bg1"/>
                </a:solidFill>
                <a:latin typeface="微软雅黑" panose="020B0503020204020204" charset="-122"/>
                <a:ea typeface="微软雅黑" panose="020B0503020204020204" charset="-122"/>
                <a:sym typeface="+mn-ea"/>
              </a:rPr>
              <a:t>A</a:t>
            </a:r>
            <a:r>
              <a:rPr lang="zh-CN" altLang="en-US" sz="1600">
                <a:solidFill>
                  <a:schemeClr val="bg1"/>
                </a:solidFill>
                <a:latin typeface="微软雅黑" panose="020B0503020204020204" charset="-122"/>
                <a:ea typeface="微软雅黑" panose="020B0503020204020204" charset="-122"/>
                <a:sym typeface="+mn-ea"/>
              </a:rPr>
              <a:t>bility to form relationships with a diverse range of candidates and employees</a:t>
            </a:r>
            <a:r>
              <a:rPr lang="en-US" altLang="zh-CN" sz="1600">
                <a:solidFill>
                  <a:schemeClr val="bg1"/>
                </a:solidFill>
                <a:latin typeface="微软雅黑" panose="020B0503020204020204" charset="-122"/>
                <a:ea typeface="微软雅黑" panose="020B0503020204020204" charset="-122"/>
                <a:sym typeface="+mn-ea"/>
              </a:rPr>
              <a:t>.</a:t>
            </a:r>
            <a:endParaRPr lang="en-US" altLang="zh-CN" sz="1600" dirty="0">
              <a:solidFill>
                <a:schemeClr val="bg1"/>
              </a:solidFill>
              <a:uFillTx/>
              <a:latin typeface="微软雅黑" panose="020B0503020204020204" charset="-122"/>
              <a:ea typeface="微软雅黑" panose="020B0503020204020204" charset="-122"/>
              <a:cs typeface="汉仪旗黑-55简" panose="00020600040101010101" charset="-128"/>
              <a:sym typeface="+mn-ea"/>
            </a:endParaRPr>
          </a:p>
        </p:txBody>
      </p:sp>
      <p:sp>
        <p:nvSpPr>
          <p:cNvPr id="26" name="椭圆 25"/>
          <p:cNvSpPr/>
          <p:nvPr/>
        </p:nvSpPr>
        <p:spPr>
          <a:xfrm>
            <a:off x="5656580" y="3006725"/>
            <a:ext cx="880745" cy="880745"/>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28" name="任意多边形 27"/>
          <p:cNvSpPr/>
          <p:nvPr/>
        </p:nvSpPr>
        <p:spPr>
          <a:xfrm rot="5400000" flipH="1" flipV="1">
            <a:off x="8194040" y="1259205"/>
            <a:ext cx="1468755" cy="4340225"/>
          </a:xfrm>
          <a:custGeom>
            <a:avLst/>
            <a:gdLst>
              <a:gd name="adj" fmla="val 50000"/>
              <a:gd name="a" fmla="pin 0 adj 100000"/>
              <a:gd name="x1" fmla="*/ w a 200000"/>
              <a:gd name="x2" fmla="*/ w a 100000"/>
              <a:gd name="x3" fmla="+- x1 wd2 0"/>
            </a:gdLst>
            <a:ahLst/>
            <a:cxnLst>
              <a:cxn ang="3">
                <a:pos x="x2" y="t"/>
              </a:cxn>
              <a:cxn ang="cd2">
                <a:pos x="x1" y="vc"/>
              </a:cxn>
              <a:cxn ang="cd4">
                <a:pos x="l" y="b"/>
              </a:cxn>
              <a:cxn ang="cd4">
                <a:pos x="x2" y="b"/>
              </a:cxn>
              <a:cxn ang="cd4">
                <a:pos x="r" y="b"/>
              </a:cxn>
              <a:cxn ang="0">
                <a:pos x="x3" y="vc"/>
              </a:cxn>
            </a:cxnLst>
            <a:rect l="l" t="t" r="r" b="b"/>
            <a:pathLst>
              <a:path w="2313" h="6835">
                <a:moveTo>
                  <a:pt x="931" y="519"/>
                </a:moveTo>
                <a:lnTo>
                  <a:pt x="1157" y="0"/>
                </a:lnTo>
                <a:lnTo>
                  <a:pt x="1382" y="519"/>
                </a:lnTo>
                <a:lnTo>
                  <a:pt x="2021" y="519"/>
                </a:lnTo>
                <a:cubicBezTo>
                  <a:pt x="2185" y="513"/>
                  <a:pt x="2317" y="663"/>
                  <a:pt x="2313" y="810"/>
                </a:cubicBezTo>
                <a:lnTo>
                  <a:pt x="2313" y="6543"/>
                </a:lnTo>
                <a:cubicBezTo>
                  <a:pt x="2318" y="6707"/>
                  <a:pt x="2168" y="6839"/>
                  <a:pt x="2021" y="6835"/>
                </a:cubicBezTo>
                <a:lnTo>
                  <a:pt x="292" y="6835"/>
                </a:lnTo>
                <a:cubicBezTo>
                  <a:pt x="128" y="6840"/>
                  <a:pt x="-4" y="6690"/>
                  <a:pt x="0" y="6543"/>
                </a:cubicBezTo>
                <a:lnTo>
                  <a:pt x="0" y="810"/>
                </a:lnTo>
                <a:cubicBezTo>
                  <a:pt x="-5" y="646"/>
                  <a:pt x="145" y="514"/>
                  <a:pt x="292" y="519"/>
                </a:cubicBezTo>
                <a:lnTo>
                  <a:pt x="931" y="519"/>
                </a:ln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cs typeface="汉仪旗黑-55简" panose="00020600040101010101" charset="-128"/>
            </a:endParaRPr>
          </a:p>
        </p:txBody>
      </p:sp>
      <p:sp>
        <p:nvSpPr>
          <p:cNvPr id="30" name="文本框 29"/>
          <p:cNvSpPr txBox="1"/>
          <p:nvPr/>
        </p:nvSpPr>
        <p:spPr>
          <a:xfrm>
            <a:off x="7350760" y="2910840"/>
            <a:ext cx="2995930" cy="1076325"/>
          </a:xfrm>
          <a:prstGeom prst="rect">
            <a:avLst/>
          </a:prstGeom>
          <a:noFill/>
        </p:spPr>
        <p:txBody>
          <a:bodyPr wrap="square" rtlCol="0">
            <a:spAutoFit/>
          </a:bodyPr>
          <a:p>
            <a:pPr algn="l"/>
            <a:r>
              <a:rPr lang="zh-CN" altLang="en-US" sz="1600">
                <a:solidFill>
                  <a:schemeClr val="bg1"/>
                </a:solidFill>
                <a:latin typeface="微软雅黑" panose="020B0503020204020204" charset="-122"/>
                <a:ea typeface="微软雅黑" panose="020B0503020204020204" charset="-122"/>
                <a:sym typeface="+mn-ea"/>
              </a:rPr>
              <a:t>Ability to foster an inclusive work environment that values and supports all employees.</a:t>
            </a:r>
            <a:endParaRPr lang="zh-CN" altLang="en-US" sz="1600">
              <a:solidFill>
                <a:schemeClr val="bg1"/>
              </a:solidFill>
              <a:latin typeface="微软雅黑" panose="020B0503020204020204" charset="-122"/>
              <a:ea typeface="微软雅黑" panose="020B0503020204020204" charset="-122"/>
              <a:sym typeface="汉仪旗黑-55简" panose="00020600040101010101" charset="-122"/>
            </a:endParaRPr>
          </a:p>
        </p:txBody>
      </p:sp>
      <p:sp>
        <p:nvSpPr>
          <p:cNvPr id="32" name="椭圆 31"/>
          <p:cNvSpPr/>
          <p:nvPr/>
        </p:nvSpPr>
        <p:spPr>
          <a:xfrm>
            <a:off x="5657850" y="4500245"/>
            <a:ext cx="880745" cy="880745"/>
          </a:xfrm>
          <a:prstGeom prst="ellipse">
            <a:avLst/>
          </a:prstGeom>
          <a:solidFill>
            <a:srgbClr val="596D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sp>
        <p:nvSpPr>
          <p:cNvPr id="34" name="任意多边形 33"/>
          <p:cNvSpPr/>
          <p:nvPr/>
        </p:nvSpPr>
        <p:spPr>
          <a:xfrm rot="5400000">
            <a:off x="2588260" y="2752725"/>
            <a:ext cx="1468755" cy="4340225"/>
          </a:xfrm>
          <a:custGeom>
            <a:avLst/>
            <a:gdLst>
              <a:gd name="adj" fmla="val 50000"/>
              <a:gd name="a" fmla="pin 0 adj 100000"/>
              <a:gd name="x1" fmla="*/ w a 200000"/>
              <a:gd name="x2" fmla="*/ w a 100000"/>
              <a:gd name="x3" fmla="+- x1 wd2 0"/>
            </a:gdLst>
            <a:ahLst/>
            <a:cxnLst>
              <a:cxn ang="3">
                <a:pos x="x2" y="t"/>
              </a:cxn>
              <a:cxn ang="cd2">
                <a:pos x="x1" y="vc"/>
              </a:cxn>
              <a:cxn ang="cd4">
                <a:pos x="l" y="b"/>
              </a:cxn>
              <a:cxn ang="cd4">
                <a:pos x="x2" y="b"/>
              </a:cxn>
              <a:cxn ang="cd4">
                <a:pos x="r" y="b"/>
              </a:cxn>
              <a:cxn ang="0">
                <a:pos x="x3" y="vc"/>
              </a:cxn>
            </a:cxnLst>
            <a:rect l="l" t="t" r="r" b="b"/>
            <a:pathLst>
              <a:path w="2313" h="6835">
                <a:moveTo>
                  <a:pt x="931" y="519"/>
                </a:moveTo>
                <a:lnTo>
                  <a:pt x="1157" y="0"/>
                </a:lnTo>
                <a:lnTo>
                  <a:pt x="1382" y="519"/>
                </a:lnTo>
                <a:lnTo>
                  <a:pt x="2021" y="519"/>
                </a:lnTo>
                <a:cubicBezTo>
                  <a:pt x="2185" y="513"/>
                  <a:pt x="2317" y="663"/>
                  <a:pt x="2313" y="810"/>
                </a:cubicBezTo>
                <a:lnTo>
                  <a:pt x="2313" y="6543"/>
                </a:lnTo>
                <a:cubicBezTo>
                  <a:pt x="2318" y="6707"/>
                  <a:pt x="2168" y="6839"/>
                  <a:pt x="2021" y="6835"/>
                </a:cubicBezTo>
                <a:lnTo>
                  <a:pt x="292" y="6835"/>
                </a:lnTo>
                <a:cubicBezTo>
                  <a:pt x="128" y="6840"/>
                  <a:pt x="-4" y="6690"/>
                  <a:pt x="0" y="6543"/>
                </a:cubicBezTo>
                <a:lnTo>
                  <a:pt x="0" y="810"/>
                </a:lnTo>
                <a:cubicBezTo>
                  <a:pt x="-5" y="646"/>
                  <a:pt x="145" y="514"/>
                  <a:pt x="292" y="519"/>
                </a:cubicBezTo>
                <a:lnTo>
                  <a:pt x="931" y="519"/>
                </a:lnTo>
                <a:close/>
              </a:path>
            </a:pathLst>
          </a:custGeom>
          <a:solidFill>
            <a:srgbClr val="596D8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cs typeface="汉仪旗黑-55简" panose="00020600040101010101" charset="-128"/>
            </a:endParaRPr>
          </a:p>
        </p:txBody>
      </p:sp>
      <p:sp>
        <p:nvSpPr>
          <p:cNvPr id="36" name="文本框 35"/>
          <p:cNvSpPr txBox="1"/>
          <p:nvPr/>
        </p:nvSpPr>
        <p:spPr>
          <a:xfrm>
            <a:off x="1798955" y="4163695"/>
            <a:ext cx="3171190" cy="1568450"/>
          </a:xfrm>
          <a:prstGeom prst="rect">
            <a:avLst/>
          </a:prstGeom>
          <a:noFill/>
        </p:spPr>
        <p:txBody>
          <a:bodyPr wrap="square" rtlCol="0">
            <a:spAutoFit/>
          </a:bodyPr>
          <a:p>
            <a:pPr algn="r"/>
            <a:r>
              <a:rPr lang="zh-CN" altLang="en-US" sz="1600">
                <a:solidFill>
                  <a:schemeClr val="bg1"/>
                </a:solidFill>
                <a:latin typeface="微软雅黑" panose="020B0503020204020204" charset="-122"/>
                <a:ea typeface="微软雅黑" panose="020B0503020204020204" charset="-122"/>
                <a:sym typeface="+mn-ea"/>
              </a:rPr>
              <a:t>HR can also help to ensure that diverse candidates and employees are attracted to and stay with the organization by developing relationship-building skills.</a:t>
            </a:r>
            <a:endParaRPr lang="zh-CN" altLang="en-US" sz="1600">
              <a:solidFill>
                <a:schemeClr val="bg1"/>
              </a:solidFill>
              <a:latin typeface="微软雅黑" panose="020B0503020204020204" charset="-122"/>
              <a:ea typeface="微软雅黑" panose="020B0503020204020204" charset="-122"/>
              <a:sym typeface="汉仪旗黑-55简" panose="00020600040101010101" charset="-122"/>
            </a:endParaRPr>
          </a:p>
        </p:txBody>
      </p:sp>
      <p:pic>
        <p:nvPicPr>
          <p:cNvPr id="38" name="图片 37" descr="archive-paper-glyph-4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71905" y="4688205"/>
            <a:ext cx="463550" cy="463550"/>
          </a:xfrm>
          <a:prstGeom prst="rect">
            <a:avLst/>
          </a:prstGeom>
        </p:spPr>
      </p:pic>
      <p:pic>
        <p:nvPicPr>
          <p:cNvPr id="39" name="图片 38" descr="cogwheel-glyph-64"/>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13510" y="1652905"/>
            <a:ext cx="511810" cy="511810"/>
          </a:xfrm>
          <a:prstGeom prst="rect">
            <a:avLst/>
          </a:prstGeom>
        </p:spPr>
      </p:pic>
      <p:pic>
        <p:nvPicPr>
          <p:cNvPr id="40" name="图片 39" descr="image-glyph-16"/>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15905" y="3167380"/>
            <a:ext cx="441325" cy="441325"/>
          </a:xfrm>
          <a:prstGeom prst="rect">
            <a:avLst/>
          </a:prstGeom>
        </p:spPr>
      </p:pic>
      <p:sp>
        <p:nvSpPr>
          <p:cNvPr id="41" name="文本框 40"/>
          <p:cNvSpPr txBox="1"/>
          <p:nvPr/>
        </p:nvSpPr>
        <p:spPr>
          <a:xfrm>
            <a:off x="5658803" y="1652905"/>
            <a:ext cx="874395" cy="565150"/>
          </a:xfrm>
          <a:prstGeom prst="rect">
            <a:avLst/>
          </a:prstGeom>
          <a:noFill/>
        </p:spPr>
        <p:txBody>
          <a:bodyPr wrap="square" rtlCol="0">
            <a:spAutoFit/>
          </a:bodyPr>
          <a:p>
            <a:pPr algn="ctr">
              <a:lnSpc>
                <a:spcPct val="110000"/>
              </a:lnSpc>
              <a:spcBef>
                <a:spcPts val="0"/>
              </a:spcBef>
              <a:spcAft>
                <a:spcPts val="0"/>
              </a:spcAft>
            </a:pPr>
            <a:r>
              <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rPr>
              <a:t>01</a:t>
            </a:r>
            <a:endPar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p:txBody>
      </p:sp>
      <p:sp>
        <p:nvSpPr>
          <p:cNvPr id="42" name="文本框 41"/>
          <p:cNvSpPr txBox="1"/>
          <p:nvPr/>
        </p:nvSpPr>
        <p:spPr>
          <a:xfrm>
            <a:off x="5658803" y="3167380"/>
            <a:ext cx="874395" cy="565150"/>
          </a:xfrm>
          <a:prstGeom prst="rect">
            <a:avLst/>
          </a:prstGeom>
          <a:noFill/>
        </p:spPr>
        <p:txBody>
          <a:bodyPr wrap="square" rtlCol="0">
            <a:spAutoFit/>
          </a:bodyPr>
          <a:p>
            <a:pPr algn="ctr">
              <a:lnSpc>
                <a:spcPct val="110000"/>
              </a:lnSpc>
              <a:spcBef>
                <a:spcPts val="0"/>
              </a:spcBef>
              <a:spcAft>
                <a:spcPts val="0"/>
              </a:spcAft>
            </a:pPr>
            <a:r>
              <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rPr>
              <a:t>02</a:t>
            </a:r>
            <a:endPar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p:txBody>
      </p:sp>
      <p:sp>
        <p:nvSpPr>
          <p:cNvPr id="43" name="文本框 42"/>
          <p:cNvSpPr txBox="1"/>
          <p:nvPr/>
        </p:nvSpPr>
        <p:spPr>
          <a:xfrm>
            <a:off x="5658803" y="4637405"/>
            <a:ext cx="874395" cy="565150"/>
          </a:xfrm>
          <a:prstGeom prst="rect">
            <a:avLst/>
          </a:prstGeom>
          <a:noFill/>
        </p:spPr>
        <p:txBody>
          <a:bodyPr wrap="square" rtlCol="0">
            <a:spAutoFit/>
          </a:bodyPr>
          <a:p>
            <a:pPr algn="ctr">
              <a:lnSpc>
                <a:spcPct val="110000"/>
              </a:lnSpc>
              <a:spcBef>
                <a:spcPts val="0"/>
              </a:spcBef>
              <a:spcAft>
                <a:spcPts val="0"/>
              </a:spcAft>
            </a:pPr>
            <a:r>
              <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rPr>
              <a:t>03</a:t>
            </a:r>
            <a:endParaRPr lang="en-US" altLang="zh-CN" sz="2800" dirty="0">
              <a:solidFill>
                <a:schemeClr val="bg1"/>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p:txBody>
      </p:sp>
      <p:sp>
        <p:nvSpPr>
          <p:cNvPr id="2" name="文本框 1" descr="7b0a20202020227461726765744d6f64756c65223a20226b6f6e6c696e65666f6e7473220a7d0a"/>
          <p:cNvSpPr txBox="1"/>
          <p:nvPr/>
        </p:nvSpPr>
        <p:spPr>
          <a:xfrm>
            <a:off x="6829425" y="4500245"/>
            <a:ext cx="4890770" cy="1527175"/>
          </a:xfrm>
          <a:prstGeom prst="rect">
            <a:avLst/>
          </a:prstGeom>
          <a:noFill/>
        </p:spPr>
        <p:txBody>
          <a:bodyPr wrap="square" rtlCol="0">
            <a:spAutoFit/>
          </a:bodyPr>
          <a:p>
            <a:pPr algn="l">
              <a:lnSpc>
                <a:spcPct val="90000"/>
              </a:lnSpc>
              <a:spcBef>
                <a:spcPts val="0"/>
              </a:spcBef>
              <a:spcAft>
                <a:spcPts val="0"/>
              </a:spcAft>
            </a:pPr>
            <a:r>
              <a:rPr lang="zh-CN" altLang="en-US" sz="1300" b="1">
                <a:latin typeface="微软雅黑" panose="020B0503020204020204" charset="-122"/>
                <a:ea typeface="微软雅黑" panose="020B0503020204020204" charset="-122"/>
                <a:sym typeface="+mn-ea"/>
              </a:rPr>
              <a:t>HR professionals with strong relationship-building skills can help build trust with underrepresented groups and contribute to the creation of a culture of belonging within the organization. HR, for example, can use relationship-building skills to form alliances with diverse organizations, network with diverse candidates, and create mentorship and sponsorship programs that benefit underrepresented groups. </a:t>
            </a:r>
            <a:endParaRPr lang="zh-CN" sz="1300" b="1" spc="-100">
              <a:solidFill>
                <a:schemeClr val="tx1">
                  <a:lumMod val="75000"/>
                  <a:lumOff val="25000"/>
                </a:schemeClr>
              </a:solidFill>
              <a:uFillTx/>
              <a:latin typeface="微软雅黑" panose="020B0503020204020204" charset="-122"/>
              <a:ea typeface="微软雅黑" panose="020B0503020204020204" charset="-122"/>
              <a:cs typeface="汉仪旗黑-55简" panose="00020600040101010101" charset="-128"/>
              <a:sym typeface="汉仪旗黑-55简" panose="00020600040101010101"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5" name="图片 44"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4"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3728720" y="0"/>
            <a:ext cx="4874895" cy="755650"/>
          </a:xfrm>
          <a:prstGeom prst="rect">
            <a:avLst/>
          </a:prstGeom>
          <a:noFill/>
        </p:spPr>
        <p:txBody>
          <a:bodyPr wrap="square" rtlCol="0">
            <a:spAutoFit/>
          </a:bodyPr>
          <a:p>
            <a:pPr algn="ctr">
              <a:lnSpc>
                <a:spcPct val="135000"/>
              </a:lnSpc>
              <a:spcBef>
                <a:spcPts val="0"/>
              </a:spcBef>
              <a:spcAft>
                <a:spcPts val="0"/>
              </a:spcAft>
            </a:pPr>
            <a:r>
              <a:rPr lang="zh-CN" altLang="en-US" sz="3200" b="1">
                <a:solidFill>
                  <a:schemeClr val="bg1"/>
                </a:solidFill>
                <a:latin typeface="微软雅黑" panose="020B0503020204020204" charset="-122"/>
                <a:ea typeface="微软雅黑" panose="020B0503020204020204" charset="-122"/>
                <a:sym typeface="+mn-ea"/>
              </a:rPr>
              <a:t>Plan of Action</a:t>
            </a: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graphicFrame>
        <p:nvGraphicFramePr>
          <p:cNvPr id="3" name="表格 2"/>
          <p:cNvGraphicFramePr/>
          <p:nvPr>
            <p:custDataLst>
              <p:tags r:id="rId3"/>
            </p:custDataLst>
          </p:nvPr>
        </p:nvGraphicFramePr>
        <p:xfrm>
          <a:off x="1155065" y="993140"/>
          <a:ext cx="10140950" cy="4944745"/>
        </p:xfrm>
        <a:graphic>
          <a:graphicData uri="http://schemas.openxmlformats.org/drawingml/2006/table">
            <a:tbl>
              <a:tblPr>
                <a:tableStyleId>{D7AC3CCA-C797-4891-BE02-D94E43425B78}</a:tableStyleId>
              </a:tblPr>
              <a:tblGrid>
                <a:gridCol w="2028190"/>
                <a:gridCol w="2028190"/>
                <a:gridCol w="2028190"/>
                <a:gridCol w="2028190"/>
                <a:gridCol w="2028190"/>
              </a:tblGrid>
              <a:tr h="220980">
                <a:tc>
                  <a:txBody>
                    <a:bodyPr/>
                    <a:p>
                      <a:pPr indent="0" algn="ctr">
                        <a:buNone/>
                      </a:pPr>
                      <a:r>
                        <a:rPr lang="en-US" sz="1400" b="1">
                          <a:latin typeface="微软雅黑" panose="020B0503020204020204" charset="-122"/>
                          <a:ea typeface="微软雅黑" panose="020B0503020204020204" charset="-122"/>
                        </a:rPr>
                        <a:t>Skill</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lgn="ctr">
                        <a:buNone/>
                      </a:pPr>
                      <a:r>
                        <a:rPr lang="en-US" sz="1400" b="1">
                          <a:latin typeface="微软雅黑" panose="020B0503020204020204" charset="-122"/>
                          <a:ea typeface="微软雅黑" panose="020B0503020204020204" charset="-122"/>
                        </a:rPr>
                        <a:t>Action</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lgn="ctr">
                        <a:buNone/>
                      </a:pPr>
                      <a:r>
                        <a:rPr lang="en-US" sz="1400" b="1">
                          <a:latin typeface="微软雅黑" panose="020B0503020204020204" charset="-122"/>
                          <a:ea typeface="微软雅黑" panose="020B0503020204020204" charset="-122"/>
                        </a:rPr>
                        <a:t>Timeframe</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lgn="ctr">
                        <a:buNone/>
                      </a:pPr>
                      <a:r>
                        <a:rPr lang="en-US" sz="1400" b="1">
                          <a:latin typeface="微软雅黑" panose="020B0503020204020204" charset="-122"/>
                          <a:ea typeface="微软雅黑" panose="020B0503020204020204" charset="-122"/>
                        </a:rPr>
                        <a:t>Responsible Party</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lgn="ctr">
                        <a:buNone/>
                      </a:pPr>
                      <a:r>
                        <a:rPr lang="en-US" sz="1400" b="1">
                          <a:latin typeface="微软雅黑" panose="020B0503020204020204" charset="-122"/>
                          <a:ea typeface="微软雅黑" panose="020B0503020204020204" charset="-122"/>
                        </a:rPr>
                        <a:t>Resources Needed</a:t>
                      </a:r>
                      <a:endParaRPr lang="en-US" altLang="en-US" sz="1400" b="1">
                        <a:latin typeface="微软雅黑" panose="020B0503020204020204" charset="-122"/>
                        <a:ea typeface="微软雅黑" panose="020B0503020204020204" charset="-122"/>
                      </a:endParaRPr>
                    </a:p>
                  </a:txBody>
                  <a:tcPr marL="68580" marR="68580" marT="0" marB="0" vert="horz" anchor="t" anchorCtr="0"/>
                </a:tc>
              </a:tr>
              <a:tr h="883285">
                <a:tc>
                  <a:txBody>
                    <a:bodyPr/>
                    <a:p>
                      <a:pPr indent="0" algn="ctr">
                        <a:buNone/>
                      </a:pPr>
                      <a:r>
                        <a:rPr lang="en-US" sz="1400" b="1">
                          <a:latin typeface="微软雅黑" panose="020B0503020204020204" charset="-122"/>
                          <a:ea typeface="微软雅黑" panose="020B0503020204020204" charset="-122"/>
                        </a:rPr>
                        <a:t>Strategic Planning</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buNone/>
                      </a:pPr>
                      <a:r>
                        <a:rPr lang="en-US" sz="1200"/>
                        <a:t>Develop and implement a diversity and inclusion strategy with clear goals, objectives, and actions.</a:t>
                      </a:r>
                      <a:endParaRPr lang="en-US" altLang="en-US" sz="1200"/>
                    </a:p>
                  </a:txBody>
                  <a:tcPr marL="68580" marR="68580" marT="0" marB="0" vert="horz" anchor="t" anchorCtr="0"/>
                </a:tc>
                <a:tc>
                  <a:txBody>
                    <a:bodyPr/>
                    <a:p>
                      <a:pPr indent="0" algn="ctr">
                        <a:buNone/>
                      </a:pPr>
                      <a:endParaRPr lang="en-US" sz="1200"/>
                    </a:p>
                    <a:p>
                      <a:pPr indent="0" algn="ctr">
                        <a:buNone/>
                      </a:pPr>
                      <a:endParaRPr lang="en-US" sz="1200"/>
                    </a:p>
                    <a:p>
                      <a:pPr indent="0" algn="ctr">
                        <a:buNone/>
                      </a:pPr>
                      <a:r>
                        <a:rPr lang="en-US" sz="1200"/>
                        <a:t>6 months</a:t>
                      </a:r>
                      <a:endParaRPr lang="en-US" altLang="en-US" sz="1200"/>
                    </a:p>
                  </a:txBody>
                  <a:tcPr marL="68580" marR="68580" marT="0" marB="0" vert="horz" anchor="t" anchorCtr="0"/>
                </a:tc>
                <a:tc>
                  <a:txBody>
                    <a:bodyPr/>
                    <a:p>
                      <a:pPr indent="0">
                        <a:buNone/>
                      </a:pPr>
                      <a:r>
                        <a:rPr lang="en-US" sz="1200"/>
                        <a:t>HR team, with input from senior leadership and diversity and inclusion experts</a:t>
                      </a:r>
                      <a:endParaRPr lang="en-US" altLang="en-US" sz="1200"/>
                    </a:p>
                  </a:txBody>
                  <a:tcPr marL="68580" marR="68580" marT="0" marB="0" vert="horz" anchor="t" anchorCtr="0"/>
                </a:tc>
                <a:tc>
                  <a:txBody>
                    <a:bodyPr/>
                    <a:p>
                      <a:pPr indent="0">
                        <a:buNone/>
                      </a:pPr>
                      <a:r>
                        <a:rPr lang="en-US" sz="1200"/>
                        <a:t>Diversity and inclusion experts, research and data analysis resources</a:t>
                      </a:r>
                      <a:endParaRPr lang="en-US" altLang="en-US" sz="1200"/>
                    </a:p>
                  </a:txBody>
                  <a:tcPr marL="68580" marR="68580" marT="0" marB="0" vert="horz" anchor="t" anchorCtr="0"/>
                </a:tc>
              </a:tr>
              <a:tr h="882650">
                <a:tc>
                  <a:txBody>
                    <a:bodyPr/>
                    <a:p>
                      <a:pPr indent="0" algn="ctr">
                        <a:buNone/>
                      </a:pPr>
                      <a:endParaRPr lang="en-US" sz="1400" b="1">
                        <a:latin typeface="微软雅黑" panose="020B0503020204020204" charset="-122"/>
                        <a:ea typeface="微软雅黑" panose="020B0503020204020204" charset="-122"/>
                      </a:endParaRPr>
                    </a:p>
                    <a:p>
                      <a:pPr indent="0" algn="ctr">
                        <a:buNone/>
                      </a:pPr>
                      <a:r>
                        <a:rPr lang="en-US" sz="1400" b="1">
                          <a:latin typeface="微软雅黑" panose="020B0503020204020204" charset="-122"/>
                          <a:ea typeface="微软雅黑" panose="020B0503020204020204" charset="-122"/>
                        </a:rPr>
                        <a:t>Cross-Cultural Communication</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buNone/>
                      </a:pPr>
                      <a:r>
                        <a:rPr lang="en-US" sz="1200"/>
                        <a:t>Provide regular training and education on cross-cultural communication to all employees, including senior leadership.</a:t>
                      </a:r>
                      <a:endParaRPr lang="en-US" altLang="en-US" sz="1200"/>
                    </a:p>
                  </a:txBody>
                  <a:tcPr marL="68580" marR="68580" marT="0" marB="0" vert="horz" anchor="t" anchorCtr="0"/>
                </a:tc>
                <a:tc>
                  <a:txBody>
                    <a:bodyPr/>
                    <a:p>
                      <a:pPr indent="0" algn="ctr">
                        <a:buNone/>
                      </a:pPr>
                      <a:endParaRPr lang="en-US" sz="1200"/>
                    </a:p>
                    <a:p>
                      <a:pPr indent="0" algn="ctr">
                        <a:buNone/>
                      </a:pPr>
                      <a:endParaRPr lang="en-US" sz="1200"/>
                    </a:p>
                    <a:p>
                      <a:pPr indent="0" algn="ctr">
                        <a:buNone/>
                      </a:pPr>
                      <a:r>
                        <a:rPr lang="en-US" sz="1200"/>
                        <a:t>Quarterly</a:t>
                      </a:r>
                      <a:endParaRPr lang="en-US" altLang="en-US" sz="1200"/>
                    </a:p>
                  </a:txBody>
                  <a:tcPr marL="68580" marR="68580" marT="0" marB="0" vert="horz" anchor="t" anchorCtr="0"/>
                </a:tc>
                <a:tc>
                  <a:txBody>
                    <a:bodyPr/>
                    <a:p>
                      <a:pPr indent="0">
                        <a:buNone/>
                      </a:pPr>
                      <a:r>
                        <a:rPr lang="en-US" sz="1200"/>
                        <a:t>HR team, with support from diversity and inclusion experts and external trainers</a:t>
                      </a:r>
                      <a:endParaRPr lang="en-US" altLang="en-US" sz="1200"/>
                    </a:p>
                  </a:txBody>
                  <a:tcPr marL="68580" marR="68580" marT="0" marB="0" vert="horz" anchor="t" anchorCtr="0"/>
                </a:tc>
                <a:tc>
                  <a:txBody>
                    <a:bodyPr/>
                    <a:p>
                      <a:pPr indent="0">
                        <a:buNone/>
                      </a:pPr>
                      <a:r>
                        <a:rPr lang="en-US" sz="1200"/>
                        <a:t>Diversity and inclusion experts, external trainers, training materials</a:t>
                      </a:r>
                      <a:endParaRPr lang="en-US" altLang="en-US" sz="1200"/>
                    </a:p>
                  </a:txBody>
                  <a:tcPr marL="68580" marR="68580" marT="0" marB="0" vert="horz" anchor="t" anchorCtr="0"/>
                </a:tc>
              </a:tr>
              <a:tr h="883285">
                <a:tc>
                  <a:txBody>
                    <a:bodyPr/>
                    <a:p>
                      <a:pPr indent="0" algn="ctr">
                        <a:buNone/>
                      </a:pPr>
                      <a:endParaRPr lang="en-US" sz="1400" b="1">
                        <a:latin typeface="微软雅黑" panose="020B0503020204020204" charset="-122"/>
                        <a:ea typeface="微软雅黑" panose="020B0503020204020204" charset="-122"/>
                      </a:endParaRPr>
                    </a:p>
                    <a:p>
                      <a:pPr indent="0" algn="ctr">
                        <a:buNone/>
                      </a:pPr>
                      <a:r>
                        <a:rPr lang="en-US" sz="1400" b="1">
                          <a:latin typeface="微软雅黑" panose="020B0503020204020204" charset="-122"/>
                          <a:ea typeface="微软雅黑" panose="020B0503020204020204" charset="-122"/>
                        </a:rPr>
                        <a:t>Cultural Competence</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buNone/>
                      </a:pPr>
                      <a:r>
                        <a:rPr lang="en-US" sz="1200"/>
                        <a:t>Offer regular training and education on cultural competence to all employees, including senior leadership.</a:t>
                      </a:r>
                      <a:endParaRPr lang="en-US" altLang="en-US" sz="1200"/>
                    </a:p>
                  </a:txBody>
                  <a:tcPr marL="68580" marR="68580" marT="0" marB="0" vert="horz" anchor="t" anchorCtr="0"/>
                </a:tc>
                <a:tc>
                  <a:txBody>
                    <a:bodyPr/>
                    <a:p>
                      <a:pPr indent="0" algn="ctr">
                        <a:buNone/>
                      </a:pPr>
                      <a:endParaRPr lang="en-US" sz="1200"/>
                    </a:p>
                    <a:p>
                      <a:pPr indent="0" algn="ctr">
                        <a:buNone/>
                      </a:pPr>
                      <a:endParaRPr lang="en-US" sz="1200"/>
                    </a:p>
                    <a:p>
                      <a:pPr indent="0" algn="ctr">
                        <a:buNone/>
                      </a:pPr>
                      <a:r>
                        <a:rPr lang="en-US" sz="1200"/>
                        <a:t>Bi-annually</a:t>
                      </a:r>
                      <a:endParaRPr lang="en-US" altLang="en-US" sz="1200"/>
                    </a:p>
                  </a:txBody>
                  <a:tcPr marL="68580" marR="68580" marT="0" marB="0" vert="horz" anchor="t" anchorCtr="0"/>
                </a:tc>
                <a:tc>
                  <a:txBody>
                    <a:bodyPr/>
                    <a:p>
                      <a:pPr indent="0">
                        <a:buNone/>
                      </a:pPr>
                      <a:r>
                        <a:rPr lang="en-US" sz="1200"/>
                        <a:t>HR team, diversity and inclusion experts and external trainers</a:t>
                      </a:r>
                      <a:endParaRPr lang="en-US" altLang="en-US" sz="1200"/>
                    </a:p>
                  </a:txBody>
                  <a:tcPr marL="68580" marR="68580" marT="0" marB="0" vert="horz" anchor="t" anchorCtr="0"/>
                </a:tc>
                <a:tc>
                  <a:txBody>
                    <a:bodyPr/>
                    <a:p>
                      <a:pPr indent="0">
                        <a:buNone/>
                      </a:pPr>
                      <a:r>
                        <a:rPr lang="en-US" sz="1200"/>
                        <a:t>Diversity and inclusion experts, external trainers, training materials</a:t>
                      </a:r>
                      <a:endParaRPr lang="en-US" altLang="en-US" sz="1200"/>
                    </a:p>
                  </a:txBody>
                  <a:tcPr marL="68580" marR="68580" marT="0" marB="0" vert="horz" anchor="t" anchorCtr="0"/>
                </a:tc>
              </a:tr>
              <a:tr h="883285">
                <a:tc>
                  <a:txBody>
                    <a:bodyPr/>
                    <a:p>
                      <a:pPr indent="0" algn="ctr">
                        <a:buNone/>
                      </a:pPr>
                      <a:endParaRPr lang="en-US" sz="1400" b="1">
                        <a:latin typeface="微软雅黑" panose="020B0503020204020204" charset="-122"/>
                        <a:ea typeface="微软雅黑" panose="020B0503020204020204" charset="-122"/>
                      </a:endParaRPr>
                    </a:p>
                    <a:p>
                      <a:pPr indent="0" algn="ctr">
                        <a:buNone/>
                      </a:pPr>
                      <a:r>
                        <a:rPr lang="en-US" sz="1400" b="1">
                          <a:latin typeface="微软雅黑" panose="020B0503020204020204" charset="-122"/>
                          <a:ea typeface="微软雅黑" panose="020B0503020204020204" charset="-122"/>
                        </a:rPr>
                        <a:t>Emotional Intelligence</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indent="0">
                        <a:buNone/>
                      </a:pPr>
                      <a:r>
                        <a:rPr lang="en-US" sz="1200"/>
                        <a:t>Provide regular training and education on emotional intelligence to all employees, including senior leadership.</a:t>
                      </a:r>
                      <a:endParaRPr lang="en-US" altLang="en-US" sz="1200"/>
                    </a:p>
                  </a:txBody>
                  <a:tcPr marL="68580" marR="68580" marT="0" marB="0" vert="horz" anchor="t" anchorCtr="0"/>
                </a:tc>
                <a:tc>
                  <a:txBody>
                    <a:bodyPr/>
                    <a:p>
                      <a:pPr indent="0" algn="ctr">
                        <a:buNone/>
                      </a:pPr>
                      <a:endParaRPr lang="en-US" sz="1200"/>
                    </a:p>
                    <a:p>
                      <a:pPr indent="0" algn="ctr">
                        <a:buNone/>
                      </a:pPr>
                      <a:endParaRPr lang="en-US" sz="1200"/>
                    </a:p>
                    <a:p>
                      <a:pPr indent="0" algn="ctr">
                        <a:buNone/>
                      </a:pPr>
                      <a:r>
                        <a:rPr lang="en-US" sz="1200"/>
                        <a:t>Annually</a:t>
                      </a:r>
                      <a:endParaRPr lang="en-US" altLang="en-US" sz="1200"/>
                    </a:p>
                  </a:txBody>
                  <a:tcPr marL="68580" marR="68580" marT="0" marB="0" vert="horz" anchor="t" anchorCtr="0"/>
                </a:tc>
                <a:tc>
                  <a:txBody>
                    <a:bodyPr/>
                    <a:p>
                      <a:pPr indent="0">
                        <a:buNone/>
                      </a:pPr>
                      <a:r>
                        <a:rPr lang="en-US" sz="1200"/>
                        <a:t>HR team, diversity and inclusion experts and external trainers</a:t>
                      </a:r>
                      <a:endParaRPr lang="en-US" altLang="en-US" sz="1200"/>
                    </a:p>
                  </a:txBody>
                  <a:tcPr marL="68580" marR="68580" marT="0" marB="0" vert="horz" anchor="t" anchorCtr="0"/>
                </a:tc>
                <a:tc>
                  <a:txBody>
                    <a:bodyPr/>
                    <a:p>
                      <a:pPr indent="0">
                        <a:buNone/>
                      </a:pPr>
                      <a:r>
                        <a:rPr lang="en-US" sz="1200"/>
                        <a:t>Diversity and inclusion experts, external trainers, training materials</a:t>
                      </a:r>
                      <a:endParaRPr lang="en-US" altLang="en-US" sz="1200"/>
                    </a:p>
                  </a:txBody>
                  <a:tcPr marL="68580" marR="68580" marT="0" marB="0" vert="horz" anchor="t" anchorCtr="0"/>
                </a:tc>
              </a:tr>
              <a:tr h="772795">
                <a:tc>
                  <a:txBody>
                    <a:bodyPr/>
                    <a:p>
                      <a:pPr indent="0" algn="ctr">
                        <a:buNone/>
                      </a:pPr>
                      <a:endParaRPr lang="en-US" sz="1400" b="1">
                        <a:latin typeface="微软雅黑" panose="020B0503020204020204" charset="-122"/>
                        <a:ea typeface="微软雅黑" panose="020B0503020204020204" charset="-122"/>
                      </a:endParaRPr>
                    </a:p>
                    <a:p>
                      <a:pPr indent="0" algn="ctr">
                        <a:buNone/>
                      </a:pPr>
                      <a:r>
                        <a:rPr lang="en-US" sz="1400" b="1">
                          <a:latin typeface="微软雅黑" panose="020B0503020204020204" charset="-122"/>
                          <a:ea typeface="微软雅黑" panose="020B0503020204020204" charset="-122"/>
                        </a:rPr>
                        <a:t>Relationship Building</a:t>
                      </a:r>
                      <a:endParaRPr lang="en-US" altLang="en-US" sz="1400" b="1">
                        <a:latin typeface="微软雅黑" panose="020B0503020204020204" charset="-122"/>
                        <a:ea typeface="微软雅黑" panose="020B0503020204020204" charset="-122"/>
                      </a:endParaRPr>
                    </a:p>
                  </a:txBody>
                  <a:tcPr marL="68580" marR="68580" marT="0" marB="0" vert="horz" anchor="t" anchorCtr="0"/>
                </a:tc>
                <a:tc>
                  <a:txBody>
                    <a:bodyPr/>
                    <a:p>
                      <a:pPr algn="l">
                        <a:buClrTx/>
                        <a:buSzTx/>
                        <a:buFontTx/>
                        <a:buNone/>
                      </a:pPr>
                      <a:r>
                        <a:rPr lang="en-US" sz="1200"/>
                        <a:t>Implement regular diversity and inclusion assessments for any improvements and changes.</a:t>
                      </a:r>
                      <a:endParaRPr lang="en-US" sz="1200"/>
                    </a:p>
                  </a:txBody>
                  <a:tcPr marL="68580" marR="68580" marT="0" marB="0" vert="horz" anchor="t" anchorCtr="0"/>
                </a:tc>
                <a:tc>
                  <a:txBody>
                    <a:bodyPr/>
                    <a:p>
                      <a:pPr algn="ctr">
                        <a:buClrTx/>
                        <a:buSzTx/>
                        <a:buFontTx/>
                        <a:buNone/>
                      </a:pPr>
                      <a:endParaRPr lang="en-US" sz="1200"/>
                    </a:p>
                    <a:p>
                      <a:pPr algn="ctr">
                        <a:buClrTx/>
                        <a:buSzTx/>
                        <a:buFontTx/>
                        <a:buNone/>
                      </a:pPr>
                      <a:endParaRPr lang="en-US" sz="1200"/>
                    </a:p>
                    <a:p>
                      <a:pPr algn="ctr">
                        <a:buClrTx/>
                        <a:buSzTx/>
                        <a:buFontTx/>
                        <a:buNone/>
                      </a:pPr>
                      <a:r>
                        <a:rPr lang="en-US" sz="1200"/>
                        <a:t>Quarterly</a:t>
                      </a:r>
                      <a:endParaRPr lang="en-US" sz="1200"/>
                    </a:p>
                  </a:txBody>
                  <a:tcPr marL="68580" marR="68580" marT="0" marB="0" vert="horz" anchor="t" anchorCtr="0"/>
                </a:tc>
                <a:tc>
                  <a:txBody>
                    <a:bodyPr/>
                    <a:p>
                      <a:pPr algn="l">
                        <a:buClrTx/>
                        <a:buSzTx/>
                        <a:buFontTx/>
                        <a:buNone/>
                      </a:pPr>
                      <a:r>
                        <a:rPr lang="en-US" sz="1200"/>
                        <a:t>HR team, senior leadership and diversity and inclusion experts</a:t>
                      </a:r>
                      <a:endParaRPr lang="en-US" sz="1200"/>
                    </a:p>
                  </a:txBody>
                  <a:tcPr marL="68580" marR="68580" marT="0" marB="0" vert="horz" anchor="t" anchorCtr="0"/>
                </a:tc>
                <a:tc>
                  <a:txBody>
                    <a:bodyPr/>
                    <a:p>
                      <a:pPr algn="l">
                        <a:buClrTx/>
                        <a:buSzTx/>
                        <a:buFontTx/>
                        <a:buNone/>
                      </a:pPr>
                      <a:r>
                        <a:rPr lang="en-US" sz="1200"/>
                        <a:t>Diversity and inclusion experts, data analysis resources</a:t>
                      </a:r>
                      <a:endParaRPr lang="en-US" sz="1200"/>
                    </a:p>
                  </a:txBody>
                  <a:tcPr marL="68580" marR="68580" marT="0" marB="0" vert="horz" anchor="t" anchorCtr="0"/>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5" name="图片 44" descr="22"/>
          <p:cNvPicPr>
            <a:picLocks noChangeAspect="1"/>
          </p:cNvPicPr>
          <p:nvPr/>
        </p:nvPicPr>
        <p:blipFill>
          <a:blip r:embed="rId1"/>
          <a:stretch>
            <a:fillRect/>
          </a:stretch>
        </p:blipFill>
        <p:spPr>
          <a:xfrm>
            <a:off x="0" y="0"/>
            <a:ext cx="12192635" cy="6858635"/>
          </a:xfrm>
          <a:prstGeom prst="rect">
            <a:avLst/>
          </a:prstGeom>
        </p:spPr>
      </p:pic>
      <p:sp>
        <p:nvSpPr>
          <p:cNvPr id="5" name="矩形 4"/>
          <p:cNvSpPr/>
          <p:nvPr/>
        </p:nvSpPr>
        <p:spPr>
          <a:xfrm>
            <a:off x="635" y="724218"/>
            <a:ext cx="12192000" cy="5409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旗黑-55简" panose="00020600040101010101" charset="-128"/>
            </a:endParaRPr>
          </a:p>
        </p:txBody>
      </p:sp>
      <p:pic>
        <p:nvPicPr>
          <p:cNvPr id="7" name="http://photo-static-api.fotomore.com/creative/vcg/400/new/VCG211101928501.jpg" descr="templates\picture_hover\&amp;pky290_sjzg_VCG211101928501&amp;"/>
          <p:cNvPicPr>
            <a:picLocks noChangeAspect="1"/>
          </p:cNvPicPr>
          <p:nvPr/>
        </p:nvPicPr>
        <p:blipFill>
          <a:blip r:embed="rId2">
            <a:alphaModFix amt="10000"/>
          </a:blip>
          <a:stretch>
            <a:fillRect/>
          </a:stretch>
        </p:blipFill>
        <p:spPr>
          <a:xfrm>
            <a:off x="0" y="704215"/>
            <a:ext cx="12192635" cy="5429885"/>
          </a:xfrm>
          <a:prstGeom prst="rect">
            <a:avLst/>
          </a:prstGeom>
        </p:spPr>
      </p:pic>
      <p:sp>
        <p:nvSpPr>
          <p:cNvPr id="6" name="文本框 5" descr="7b0a20202020227461726765744d6f64756c65223a202270726f636573734f6e6c696e65466f6e7473220a7d0a"/>
          <p:cNvSpPr txBox="1"/>
          <p:nvPr/>
        </p:nvSpPr>
        <p:spPr>
          <a:xfrm>
            <a:off x="3782695" y="-2540"/>
            <a:ext cx="4874895" cy="755650"/>
          </a:xfrm>
          <a:prstGeom prst="rect">
            <a:avLst/>
          </a:prstGeom>
          <a:noFill/>
        </p:spPr>
        <p:txBody>
          <a:bodyPr wrap="square" rtlCol="0">
            <a:spAutoFit/>
          </a:bodyPr>
          <a:p>
            <a:pPr algn="ctr">
              <a:lnSpc>
                <a:spcPct val="135000"/>
              </a:lnSpc>
              <a:spcBef>
                <a:spcPts val="0"/>
              </a:spcBef>
              <a:spcAft>
                <a:spcPts val="0"/>
              </a:spcAft>
              <a:buClrTx/>
              <a:buSzTx/>
              <a:buFontTx/>
            </a:pPr>
            <a:r>
              <a:rPr lang="zh-CN" altLang="en-US" sz="3200" b="1">
                <a:solidFill>
                  <a:schemeClr val="bg1"/>
                </a:solidFill>
                <a:latin typeface="微软雅黑" panose="020B0503020204020204" charset="-122"/>
                <a:ea typeface="微软雅黑" panose="020B0503020204020204" charset="-122"/>
                <a:sym typeface="+mn-ea"/>
              </a:rPr>
              <a:t>References</a:t>
            </a:r>
            <a:endParaRPr lang="zh-CN" altLang="en-US" sz="3200" b="1">
              <a:solidFill>
                <a:schemeClr val="bg1"/>
              </a:solidFill>
              <a:latin typeface="微软雅黑" panose="020B0503020204020204" charset="-122"/>
              <a:ea typeface="微软雅黑" panose="020B0503020204020204" charset="-122"/>
              <a:sym typeface="汉仪旗黑-55简" panose="00020600040101010101" charset="-128"/>
            </a:endParaRPr>
          </a:p>
        </p:txBody>
      </p:sp>
      <p:sp>
        <p:nvSpPr>
          <p:cNvPr id="36" name="文本框 35"/>
          <p:cNvSpPr txBox="1"/>
          <p:nvPr/>
        </p:nvSpPr>
        <p:spPr>
          <a:xfrm>
            <a:off x="1798955" y="4163695"/>
            <a:ext cx="3171190" cy="1568450"/>
          </a:xfrm>
          <a:prstGeom prst="rect">
            <a:avLst/>
          </a:prstGeom>
          <a:noFill/>
        </p:spPr>
        <p:txBody>
          <a:bodyPr wrap="square" rtlCol="0">
            <a:spAutoFit/>
          </a:bodyPr>
          <a:p>
            <a:pPr algn="r"/>
            <a:r>
              <a:rPr lang="zh-CN" altLang="en-US" sz="1600">
                <a:solidFill>
                  <a:schemeClr val="bg1"/>
                </a:solidFill>
                <a:latin typeface="微软雅黑" panose="020B0503020204020204" charset="-122"/>
                <a:ea typeface="微软雅黑" panose="020B0503020204020204" charset="-122"/>
                <a:sym typeface="+mn-ea"/>
              </a:rPr>
              <a:t>HR can also help to ensure that diverse candidates and employees are attracted to and stay with the organization by developing relationship-building skills.</a:t>
            </a:r>
            <a:endParaRPr lang="zh-CN" altLang="en-US" sz="1600">
              <a:solidFill>
                <a:schemeClr val="bg1"/>
              </a:solidFill>
              <a:latin typeface="微软雅黑" panose="020B0503020204020204" charset="-122"/>
              <a:ea typeface="微软雅黑" panose="020B0503020204020204" charset="-122"/>
              <a:sym typeface="汉仪旗黑-55简" panose="00020600040101010101" charset="-122"/>
            </a:endParaRPr>
          </a:p>
        </p:txBody>
      </p:sp>
      <p:pic>
        <p:nvPicPr>
          <p:cNvPr id="38" name="图片 37" descr="archive-paper-glyph-4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71905" y="4688205"/>
            <a:ext cx="463550" cy="463550"/>
          </a:xfrm>
          <a:prstGeom prst="rect">
            <a:avLst/>
          </a:prstGeom>
        </p:spPr>
      </p:pic>
      <p:sp>
        <p:nvSpPr>
          <p:cNvPr id="3" name="圆角矩形 2"/>
          <p:cNvSpPr/>
          <p:nvPr/>
        </p:nvSpPr>
        <p:spPr>
          <a:xfrm>
            <a:off x="626745" y="848360"/>
            <a:ext cx="10989945" cy="5226685"/>
          </a:xfrm>
          <a:prstGeom prst="roundRect">
            <a:avLst/>
          </a:prstGeom>
          <a:noFill/>
          <a:ln w="38100">
            <a:solidFill>
              <a:srgbClr val="596D7F"/>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文本框 3"/>
          <p:cNvSpPr txBox="1"/>
          <p:nvPr/>
        </p:nvSpPr>
        <p:spPr>
          <a:xfrm>
            <a:off x="925195" y="982345"/>
            <a:ext cx="10393680" cy="5092700"/>
          </a:xfrm>
          <a:prstGeom prst="rect">
            <a:avLst/>
          </a:prstGeom>
          <a:noFill/>
        </p:spPr>
        <p:txBody>
          <a:bodyPr wrap="square" rtlCol="0">
            <a:spAutoFit/>
          </a:bodyPr>
          <a:p>
            <a:pPr marL="285750" indent="-285750" algn="l">
              <a:buClrTx/>
              <a:buSzTx/>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Bernstein, R.S., Bulger, M., Salipante, P. and Weisinger, J.Y., 2020. From diversity to inclusion to equity: A theory of generative interactions. Journal of Business Ethics, 167, pp.395-410.</a:t>
            </a:r>
            <a:endParaRPr lang="zh-CN" altLang="en-US" sz="1300">
              <a:latin typeface="微软雅黑" panose="020B0503020204020204" charset="-122"/>
              <a:ea typeface="微软雅黑" panose="020B0503020204020204" charset="-122"/>
            </a:endParaRPr>
          </a:p>
          <a:p>
            <a:pPr marL="285750" indent="-285750" algn="l">
              <a:buClrTx/>
              <a:buSzTx/>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Bloomberg 2022. Tesla shares first diversity report: Here is what it says. https://tech.hindustantimes.com/tech/news/tesla-shares-first-diversity-report-here-s-what-it-says-71607256317506.html</a:t>
            </a:r>
            <a:endParaRPr lang="zh-CN" altLang="en-US" sz="1300">
              <a:latin typeface="微软雅黑" panose="020B0503020204020204" charset="-122"/>
              <a:ea typeface="微软雅黑" panose="020B0503020204020204" charset="-122"/>
            </a:endParaRPr>
          </a:p>
          <a:p>
            <a:pPr marL="285750" indent="-285750" algn="l">
              <a:buClrTx/>
              <a:buSzTx/>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Carden, L.L., 2023. Diversity and inclusion: Multilevel recommendations. Journal of Management &amp; Organization, pp.1-13.</a:t>
            </a:r>
            <a:endParaRPr lang="zh-CN" altLang="en-US" sz="1300">
              <a:latin typeface="微软雅黑" panose="020B0503020204020204" charset="-122"/>
              <a:ea typeface="微软雅黑" panose="020B0503020204020204" charset="-122"/>
            </a:endParaRPr>
          </a:p>
          <a:p>
            <a:pPr marL="285750" indent="-285750" algn="l">
              <a:buClrTx/>
              <a:buSzTx/>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Dolan, K., Hunt, V., Prince, S. and Sancier-Sultan, S., 2020. Diversity still matters. McKinsey Quarterly, 19.</a:t>
            </a:r>
            <a:endParaRPr lang="zh-CN" altLang="en-US" sz="1300">
              <a:latin typeface="微软雅黑" panose="020B0503020204020204" charset="-122"/>
              <a:ea typeface="微软雅黑" panose="020B0503020204020204" charset="-122"/>
            </a:endParaRPr>
          </a:p>
          <a:p>
            <a:pPr marL="285750" indent="-285750" algn="l">
              <a:buClrTx/>
              <a:buSzTx/>
              <a:buFont typeface="Arial" panose="020B0604020202020204" pitchFamily="34" charset="0"/>
              <a:buChar char="•"/>
            </a:pPr>
            <a:r>
              <a:rPr lang="zh-CN" altLang="en-US" sz="1300">
                <a:latin typeface="微软雅黑" panose="020B0503020204020204" charset="-122"/>
                <a:ea typeface="微软雅黑" panose="020B0503020204020204" charset="-122"/>
              </a:rPr>
              <a:t>Kari, P., 2022. The Guardian. Black workers accused Tesla of racism for years. Now California is </a:t>
            </a:r>
            <a:r>
              <a:rPr lang="zh-CN" altLang="en-US" sz="1300">
                <a:latin typeface="微软雅黑" panose="020B0503020204020204" charset="-122"/>
                <a:ea typeface="微软雅黑" panose="020B0503020204020204" charset="-122"/>
                <a:sym typeface="+mn-ea"/>
              </a:rPr>
              <a:t>stepping in. Available at: https://www.theguardian.com/technology/2022/feb/18/tesla-california-racial-harassment-discrimination-lawsuit. Accessed: 18 February 2023</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Khan, M. R. (2021). A critical analysis of Elon Musk’s leadership in Tesla motors. Journal of Global Entrepreneurship Research, 1-10.</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Kirton, G. and Greene, A.M., 2021. The dynamics of managing diversity and inclusion: A critical approach. Routledge.</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Nguyen, N.T., Yadav, M., Pande, S., Bhanot, A. and Hasan, M.F., 2022. Impact of diversity management on organizational performance in hotel organizations: a conceptual framework. International Journal of System Assurance Engineering and Management, pp.1-11.</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Tesla (2020). U.S. Diversity, Equity and Inclusion Report. Available at: https://www.tesla.com/blog/us-diversity-equity-and-inclusion-report Accessed: 18 February 2023</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Shore, L.M., Cleveland, J.N. and Sanchez, D., 2018. Inclusive workplaces: A review and model. Human Resource Management Review, 28(2), pp.176-189.</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Sims, C.S., 2022. Harassment and Discrimination on the Basis of Gender and Race/Ethnicity in the Federal Emergency Management Agency Workforce. RAND.</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Society for Human Resource Management (SHRM). (2018). Diversity, Inclusion, and Equity: Overview. Available at: https://www.shrm.org/resourcesandtools/hr-topics/pages/diversity-equity-and-inclusion.aspx Accessed: 18 February 2023</a:t>
            </a:r>
            <a:endParaRPr lang="zh-CN" altLang="en-US" sz="1300">
              <a:latin typeface="微软雅黑" panose="020B0503020204020204" charset="-122"/>
              <a:ea typeface="微软雅黑" panose="020B0503020204020204" charset="-122"/>
            </a:endParaRPr>
          </a:p>
          <a:p>
            <a:pPr marL="285750" indent="-285750">
              <a:buFont typeface="Arial" panose="020B0604020202020204" pitchFamily="34" charset="0"/>
              <a:buChar char="•"/>
            </a:pPr>
            <a:r>
              <a:rPr lang="zh-CN" altLang="en-US" sz="1300">
                <a:latin typeface="微软雅黑" panose="020B0503020204020204" charset="-122"/>
                <a:ea typeface="微软雅黑" panose="020B0503020204020204" charset="-122"/>
                <a:sym typeface="+mn-ea"/>
              </a:rPr>
              <a:t>Zippia (2022). TESLA STATISTICS AND DEMOGRAPHICS. Available at: https://www.zippia.com/tesla-careers-11363/demographics/ Accessed: 18 February 2023</a:t>
            </a:r>
            <a:endParaRPr lang="zh-CN" altLang="en-US" sz="1300">
              <a:latin typeface="微软雅黑" panose="020B0503020204020204" charset="-122"/>
              <a:ea typeface="微软雅黑" panose="020B0503020204020204"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22"/>
          <p:cNvPicPr>
            <a:picLocks noChangeAspect="1"/>
          </p:cNvPicPr>
          <p:nvPr/>
        </p:nvPicPr>
        <p:blipFill>
          <a:blip r:embed="rId1"/>
          <a:stretch>
            <a:fillRect/>
          </a:stretch>
        </p:blipFill>
        <p:spPr>
          <a:xfrm>
            <a:off x="0" y="0"/>
            <a:ext cx="12192000" cy="6858000"/>
          </a:xfrm>
          <a:prstGeom prst="rect">
            <a:avLst/>
          </a:prstGeom>
        </p:spPr>
      </p:pic>
      <p:pic>
        <p:nvPicPr>
          <p:cNvPr id="5" name="图片 4" descr="组 10"/>
          <p:cNvPicPr>
            <a:picLocks noChangeAspect="1"/>
          </p:cNvPicPr>
          <p:nvPr/>
        </p:nvPicPr>
        <p:blipFill>
          <a:blip r:embed="rId2"/>
          <a:stretch>
            <a:fillRect/>
          </a:stretch>
        </p:blipFill>
        <p:spPr>
          <a:xfrm>
            <a:off x="0" y="2943860"/>
            <a:ext cx="7125335" cy="2548890"/>
          </a:xfrm>
          <a:prstGeom prst="rect">
            <a:avLst/>
          </a:prstGeom>
        </p:spPr>
      </p:pic>
      <p:sp>
        <p:nvSpPr>
          <p:cNvPr id="47" name="文本框 46" descr="7b0a20202020227461726765744d6f64756c65223a20226b6f6e6c696e65666f6e7473220a7d0a"/>
          <p:cNvSpPr txBox="1"/>
          <p:nvPr/>
        </p:nvSpPr>
        <p:spPr>
          <a:xfrm>
            <a:off x="3976688" y="1225550"/>
            <a:ext cx="7759065" cy="1968500"/>
          </a:xfrm>
          <a:prstGeom prst="rect">
            <a:avLst/>
          </a:prstGeom>
          <a:noFill/>
        </p:spPr>
        <p:txBody>
          <a:bodyPr wrap="square" rtlCol="0">
            <a:spAutoFit/>
          </a:bodyPr>
          <a:p>
            <a:pPr algn="r" fontAlgn="auto"/>
            <a:r>
              <a:rPr lang="en-US" altLang="zh-CN" sz="12200" dirty="0">
                <a:gradFill>
                  <a:gsLst>
                    <a:gs pos="0">
                      <a:schemeClr val="accent1">
                        <a:lumMod val="5000"/>
                        <a:lumOff val="95000"/>
                        <a:alpha val="14000"/>
                      </a:schemeClr>
                    </a:gs>
                    <a:gs pos="66000">
                      <a:schemeClr val="bg1">
                        <a:alpha val="0"/>
                      </a:schemeClr>
                    </a:gs>
                  </a:gsLst>
                  <a:lin ang="5400000" scaled="0"/>
                </a:gra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rPr>
              <a:t>THANKS</a:t>
            </a:r>
            <a:endParaRPr lang="en-US" altLang="zh-CN" sz="12200" dirty="0">
              <a:gradFill>
                <a:gsLst>
                  <a:gs pos="0">
                    <a:schemeClr val="accent1">
                      <a:lumMod val="5000"/>
                      <a:lumOff val="95000"/>
                      <a:alpha val="14000"/>
                    </a:schemeClr>
                  </a:gs>
                  <a:gs pos="66000">
                    <a:schemeClr val="bg1">
                      <a:alpha val="0"/>
                    </a:schemeClr>
                  </a:gs>
                </a:gsLst>
                <a:lin ang="5400000" scaled="0"/>
              </a:gra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endParaRPr>
          </a:p>
        </p:txBody>
      </p:sp>
      <p:sp>
        <p:nvSpPr>
          <p:cNvPr id="48" name="文本框 47" descr="7b0a20202020227461726765744d6f64756c65223a20226b6f6e6c696e65666f6e7473220a7d0a"/>
          <p:cNvSpPr txBox="1"/>
          <p:nvPr/>
        </p:nvSpPr>
        <p:spPr>
          <a:xfrm>
            <a:off x="2031365" y="1397000"/>
            <a:ext cx="9704705" cy="2799715"/>
          </a:xfrm>
          <a:prstGeom prst="rect">
            <a:avLst/>
          </a:prstGeom>
          <a:noFill/>
        </p:spPr>
        <p:txBody>
          <a:bodyPr wrap="square" rtlCol="0">
            <a:spAutoFit/>
          </a:bodyPr>
          <a:p>
            <a:pPr algn="r" fontAlgn="auto"/>
            <a:r>
              <a:rPr lang="zh-CN" altLang="en-US" sz="8800" dirty="0">
                <a:solidFill>
                  <a:schemeClr val="bg1"/>
                </a:soli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rPr>
              <a:t>Thanks for </a:t>
            </a:r>
            <a:endParaRPr lang="zh-CN" altLang="en-US" sz="8800" dirty="0">
              <a:solidFill>
                <a:schemeClr val="bg1"/>
              </a:soli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endParaRPr>
          </a:p>
          <a:p>
            <a:pPr algn="r" fontAlgn="auto"/>
            <a:r>
              <a:rPr lang="zh-CN" altLang="en-US" sz="8800" dirty="0">
                <a:solidFill>
                  <a:schemeClr val="bg1"/>
                </a:soli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rPr>
              <a:t>watching</a:t>
            </a:r>
            <a:endParaRPr lang="zh-CN" altLang="en-US" sz="8800" dirty="0">
              <a:solidFill>
                <a:schemeClr val="bg1"/>
              </a:solidFill>
              <a:uFillTx/>
              <a:latin typeface="汉仪中宋S" panose="00020600040101010101" charset="-122"/>
              <a:ea typeface="汉仪中宋S" panose="00020600040101010101" charset="-122"/>
              <a:cs typeface="汉仪旗黑-55简" panose="00020600040101010101" charset="-128"/>
              <a:sym typeface="汉仪旗黑-55简" panose="00020600040101010101" charset="-128"/>
            </a:endParaRPr>
          </a:p>
        </p:txBody>
      </p:sp>
      <p:sp>
        <p:nvSpPr>
          <p:cNvPr id="2" name="文本框 1" descr="7b0a20202020227461726765744d6f64756c65223a20226b6f6e6c696e65666f6e7473220a7d0a"/>
          <p:cNvSpPr txBox="1"/>
          <p:nvPr/>
        </p:nvSpPr>
        <p:spPr>
          <a:xfrm>
            <a:off x="6138863" y="4106545"/>
            <a:ext cx="5469890" cy="521970"/>
          </a:xfrm>
          <a:prstGeom prst="rect">
            <a:avLst/>
          </a:prstGeom>
          <a:noFill/>
        </p:spPr>
        <p:txBody>
          <a:bodyPr wrap="square" rtlCol="0">
            <a:spAutoFit/>
          </a:bodyPr>
          <a:p>
            <a:pPr algn="r" fontAlgn="auto"/>
            <a:r>
              <a:rPr lang="en-US" altLang="zh-CN" sz="2800" b="1">
                <a:solidFill>
                  <a:schemeClr val="bg1"/>
                </a:solidFill>
                <a:sym typeface="+mn-ea"/>
              </a:rPr>
              <a:t>Tong Jiale</a:t>
            </a:r>
            <a:endParaRPr lang="en-US" altLang="zh-CN" sz="2800" b="1" dirty="0">
              <a:solidFill>
                <a:schemeClr val="bg1"/>
              </a:solidFill>
              <a:uFillTx/>
              <a:latin typeface="汉仪旗黑-55简" panose="00020600040101010101" charset="-128"/>
              <a:ea typeface="汉仪旗黑-55简" panose="00020600040101010101" charset="-128"/>
              <a:cs typeface="汉仪书宋二S" panose="00020600040101010101" charset="-122"/>
              <a:sym typeface="+mn-ea"/>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UNIT_TABLE_BEAUTIFY" val="smartTable{a9de62a8-e1af-4af4-94cb-adf6e66ae6da}"/>
  <p:tag name="TABLE_ENDDRAG_ORIGIN_RECT" val="798*420"/>
  <p:tag name="TABLE_ENDDRAG_RECT" val="57*67*798*420"/>
</p:tagLst>
</file>

<file path=ppt/tags/tag3.xml><?xml version="1.0" encoding="utf-8"?>
<p:tagLst xmlns:p="http://schemas.openxmlformats.org/presentationml/2006/main">
  <p:tag name="KSO_WPP_MARK_KEY" val="b4b85940-e2f2-4635-b3de-06eb3f33602f"/>
  <p:tag name="COMMONDATA" val="eyJjb3VudCI6NSwiaGRpZCI6ImYxMDg0NmNmNTUyOTBlOGMzNTlmOTY2Y2Y0M2RhZTA5IiwidXNlckNvdW50Ijo0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汉仪旗黑-55简"/>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6955</Words>
  <Application>WPS 演示</Application>
  <PresentationFormat>宽屏</PresentationFormat>
  <Paragraphs>164</Paragraphs>
  <Slides>11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宋体</vt:lpstr>
      <vt:lpstr>Wingdings</vt:lpstr>
      <vt:lpstr>汉仪旗黑-55简</vt:lpstr>
      <vt:lpstr>汉仪书宋二S</vt:lpstr>
      <vt:lpstr>汉仪中宋S</vt:lpstr>
      <vt:lpstr>Times New Roman</vt:lpstr>
      <vt:lpstr>微软雅黑</vt:lpstr>
      <vt:lpstr>汉仪旗黑-55简</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MyPC</dc:creator>
  <cp:lastModifiedBy>泽</cp:lastModifiedBy>
  <cp:revision>94</cp:revision>
  <dcterms:created xsi:type="dcterms:W3CDTF">2022-08-21T05:39:00Z</dcterms:created>
  <dcterms:modified xsi:type="dcterms:W3CDTF">2023-04-28T16:57:03Z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2052-11.1.0.14309</vt:lpwstr>
  </property>
  <property fmtid="{D5CDD505-2E9C-101B-9397-08002B2CF9AE}" pid="3" name="KSOTemplateUUID">
    <vt:lpwstr>v1.0_mb_1X8mAsJdFxk9GNmnTSLeJA==</vt:lpwstr>
  </property>
  <property fmtid="{D5CDD505-2E9C-101B-9397-08002B2CF9AE}" pid="4" name="ICV">
    <vt:lpwstr>50B80013635F48BA9BCC9105D28E8179</vt:lpwstr>
  </property>
</Properties>
</file>