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sldIdLst>
    <p:sldId id="256" r:id="rId5"/>
    <p:sldId id="257" r:id="rId6"/>
    <p:sldId id="295" r:id="rId7"/>
    <p:sldId id="296" r:id="rId8"/>
    <p:sldId id="258" r:id="rId9"/>
    <p:sldId id="259" r:id="rId10"/>
    <p:sldId id="260" r:id="rId11"/>
    <p:sldId id="264" r:id="rId12"/>
    <p:sldId id="265" r:id="rId13"/>
    <p:sldId id="261" r:id="rId14"/>
    <p:sldId id="266" r:id="rId15"/>
    <p:sldId id="262" r:id="rId16"/>
    <p:sldId id="284" r:id="rId17"/>
    <p:sldId id="294" r:id="rId18"/>
    <p:sldId id="285" r:id="rId19"/>
    <p:sldId id="286" r:id="rId20"/>
    <p:sldId id="287" r:id="rId21"/>
    <p:sldId id="288" r:id="rId22"/>
    <p:sldId id="281" r:id="rId23"/>
    <p:sldId id="289" r:id="rId24"/>
    <p:sldId id="283" r:id="rId25"/>
    <p:sldId id="291" r:id="rId26"/>
    <p:sldId id="293" r:id="rId27"/>
    <p:sldId id="282" r:id="rId28"/>
    <p:sldId id="297" r:id="rId29"/>
    <p:sldId id="280" r:id="rId30"/>
    <p:sldId id="299" r:id="rId31"/>
    <p:sldId id="30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A4E8A2-7199-8DC2-AD4F-65F1E248B8D2}" v="34" dt="2026-10-02T09:16:43.729"/>
    <p1510:client id="{A220C9A5-4200-4685-ABD1-3175D6CA7632}" v="15" dt="2026-10-02T08:33:23.1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Jo Atkinson" userId="S::s.atkinson@uwtsd.ac.uk::34f66c3b-3092-49a0-b1a9-8abd0109b8cf" providerId="AD" clId="Web-{6CA4E8A2-7199-8DC2-AD4F-65F1E248B8D2}"/>
    <pc:docChg chg="modSld">
      <pc:chgData name="Stacey Jo Atkinson" userId="S::s.atkinson@uwtsd.ac.uk::34f66c3b-3092-49a0-b1a9-8abd0109b8cf" providerId="AD" clId="Web-{6CA4E8A2-7199-8DC2-AD4F-65F1E248B8D2}" dt="2026-10-02T09:16:43.729" v="34" actId="20577"/>
      <pc:docMkLst>
        <pc:docMk/>
      </pc:docMkLst>
      <pc:sldChg chg="modSp">
        <pc:chgData name="Stacey Jo Atkinson" userId="S::s.atkinson@uwtsd.ac.uk::34f66c3b-3092-49a0-b1a9-8abd0109b8cf" providerId="AD" clId="Web-{6CA4E8A2-7199-8DC2-AD4F-65F1E248B8D2}" dt="2026-10-02T09:16:43.729" v="34" actId="20577"/>
        <pc:sldMkLst>
          <pc:docMk/>
          <pc:sldMk cId="616518627" sldId="295"/>
        </pc:sldMkLst>
        <pc:spChg chg="mod">
          <ac:chgData name="Stacey Jo Atkinson" userId="S::s.atkinson@uwtsd.ac.uk::34f66c3b-3092-49a0-b1a9-8abd0109b8cf" providerId="AD" clId="Web-{6CA4E8A2-7199-8DC2-AD4F-65F1E248B8D2}" dt="2026-10-02T09:16:43.729" v="34" actId="20577"/>
          <ac:spMkLst>
            <pc:docMk/>
            <pc:sldMk cId="616518627" sldId="295"/>
            <ac:spMk id="3" creationId="{0BB52F36-6E06-2970-7738-219227285CCD}"/>
          </ac:spMkLst>
        </pc:spChg>
      </pc:sldChg>
    </pc:docChg>
  </pc:docChgLst>
  <pc:docChgLst>
    <pc:chgData name="Jonathan Pugh" userId="0c243754-e5db-4f8a-b480-e8b3756bbae8" providerId="ADAL" clId="{703EB9DF-5989-4BBE-B87C-CD5E2E48186C}"/>
    <pc:docChg chg="undo custSel addSld delSld modSld sldOrd">
      <pc:chgData name="Jonathan Pugh" userId="0c243754-e5db-4f8a-b480-e8b3756bbae8" providerId="ADAL" clId="{703EB9DF-5989-4BBE-B87C-CD5E2E48186C}" dt="2026-10-02T08:33:26.353" v="3598" actId="47"/>
      <pc:docMkLst>
        <pc:docMk/>
      </pc:docMkLst>
      <pc:sldChg chg="modSp new mod">
        <pc:chgData name="Jonathan Pugh" userId="0c243754-e5db-4f8a-b480-e8b3756bbae8" providerId="ADAL" clId="{703EB9DF-5989-4BBE-B87C-CD5E2E48186C}" dt="2026-10-02T07:15:17.980" v="30" actId="20577"/>
        <pc:sldMkLst>
          <pc:docMk/>
          <pc:sldMk cId="1949446722" sldId="256"/>
        </pc:sldMkLst>
        <pc:spChg chg="mod">
          <ac:chgData name="Jonathan Pugh" userId="0c243754-e5db-4f8a-b480-e8b3756bbae8" providerId="ADAL" clId="{703EB9DF-5989-4BBE-B87C-CD5E2E48186C}" dt="2026-10-02T07:15:13.129" v="22" actId="20577"/>
          <ac:spMkLst>
            <pc:docMk/>
            <pc:sldMk cId="1949446722" sldId="256"/>
            <ac:spMk id="2" creationId="{06B1A60E-2375-1CA1-7F40-4F59340B0C76}"/>
          </ac:spMkLst>
        </pc:spChg>
        <pc:spChg chg="mod">
          <ac:chgData name="Jonathan Pugh" userId="0c243754-e5db-4f8a-b480-e8b3756bbae8" providerId="ADAL" clId="{703EB9DF-5989-4BBE-B87C-CD5E2E48186C}" dt="2026-10-02T07:15:17.980" v="30" actId="20577"/>
          <ac:spMkLst>
            <pc:docMk/>
            <pc:sldMk cId="1949446722" sldId="256"/>
            <ac:spMk id="3" creationId="{032E9EA6-EB27-5CCA-8B9A-2D8770961B80}"/>
          </ac:spMkLst>
        </pc:spChg>
      </pc:sldChg>
      <pc:sldChg chg="modSp new mod ord">
        <pc:chgData name="Jonathan Pugh" userId="0c243754-e5db-4f8a-b480-e8b3756bbae8" providerId="ADAL" clId="{703EB9DF-5989-4BBE-B87C-CD5E2E48186C}" dt="2026-10-02T08:28:59.126" v="3245" actId="20577"/>
        <pc:sldMkLst>
          <pc:docMk/>
          <pc:sldMk cId="1506547484" sldId="257"/>
        </pc:sldMkLst>
        <pc:spChg chg="mod">
          <ac:chgData name="Jonathan Pugh" userId="0c243754-e5db-4f8a-b480-e8b3756bbae8" providerId="ADAL" clId="{703EB9DF-5989-4BBE-B87C-CD5E2E48186C}" dt="2026-10-02T07:15:27.543" v="67" actId="5793"/>
          <ac:spMkLst>
            <pc:docMk/>
            <pc:sldMk cId="1506547484" sldId="257"/>
            <ac:spMk id="2" creationId="{D3B87D00-F006-C290-3419-3D9E61562C7C}"/>
          </ac:spMkLst>
        </pc:spChg>
        <pc:spChg chg="mod">
          <ac:chgData name="Jonathan Pugh" userId="0c243754-e5db-4f8a-b480-e8b3756bbae8" providerId="ADAL" clId="{703EB9DF-5989-4BBE-B87C-CD5E2E48186C}" dt="2026-10-02T08:28:59.126" v="3245" actId="20577"/>
          <ac:spMkLst>
            <pc:docMk/>
            <pc:sldMk cId="1506547484" sldId="257"/>
            <ac:spMk id="3" creationId="{35B3E130-5E54-D2E8-E808-3A6F635A3759}"/>
          </ac:spMkLst>
        </pc:spChg>
      </pc:sldChg>
      <pc:sldChg chg="modSp new mod">
        <pc:chgData name="Jonathan Pugh" userId="0c243754-e5db-4f8a-b480-e8b3756bbae8" providerId="ADAL" clId="{703EB9DF-5989-4BBE-B87C-CD5E2E48186C}" dt="2026-10-02T07:18:33.886" v="620" actId="20577"/>
        <pc:sldMkLst>
          <pc:docMk/>
          <pc:sldMk cId="2353523604" sldId="258"/>
        </pc:sldMkLst>
        <pc:spChg chg="mod">
          <ac:chgData name="Jonathan Pugh" userId="0c243754-e5db-4f8a-b480-e8b3756bbae8" providerId="ADAL" clId="{703EB9DF-5989-4BBE-B87C-CD5E2E48186C}" dt="2026-10-02T07:16:33.831" v="224" actId="20577"/>
          <ac:spMkLst>
            <pc:docMk/>
            <pc:sldMk cId="2353523604" sldId="258"/>
            <ac:spMk id="2" creationId="{40967740-A90E-270E-71D6-230BBA1E9D63}"/>
          </ac:spMkLst>
        </pc:spChg>
        <pc:spChg chg="mod">
          <ac:chgData name="Jonathan Pugh" userId="0c243754-e5db-4f8a-b480-e8b3756bbae8" providerId="ADAL" clId="{703EB9DF-5989-4BBE-B87C-CD5E2E48186C}" dt="2026-10-02T07:18:33.886" v="620" actId="20577"/>
          <ac:spMkLst>
            <pc:docMk/>
            <pc:sldMk cId="2353523604" sldId="258"/>
            <ac:spMk id="3" creationId="{781C3751-DB22-B948-E75C-308F96C470E6}"/>
          </ac:spMkLst>
        </pc:spChg>
      </pc:sldChg>
      <pc:sldChg chg="modSp new mod modNotesTx">
        <pc:chgData name="Jonathan Pugh" userId="0c243754-e5db-4f8a-b480-e8b3756bbae8" providerId="ADAL" clId="{703EB9DF-5989-4BBE-B87C-CD5E2E48186C}" dt="2026-10-02T07:23:59.600" v="1122" actId="20577"/>
        <pc:sldMkLst>
          <pc:docMk/>
          <pc:sldMk cId="1192304092" sldId="259"/>
        </pc:sldMkLst>
        <pc:spChg chg="mod">
          <ac:chgData name="Jonathan Pugh" userId="0c243754-e5db-4f8a-b480-e8b3756bbae8" providerId="ADAL" clId="{703EB9DF-5989-4BBE-B87C-CD5E2E48186C}" dt="2026-10-02T07:16:42.325" v="236" actId="20577"/>
          <ac:spMkLst>
            <pc:docMk/>
            <pc:sldMk cId="1192304092" sldId="259"/>
            <ac:spMk id="2" creationId="{0818493E-935E-6966-90F5-EC0D17EC0EC3}"/>
          </ac:spMkLst>
        </pc:spChg>
        <pc:spChg chg="mod">
          <ac:chgData name="Jonathan Pugh" userId="0c243754-e5db-4f8a-b480-e8b3756bbae8" providerId="ADAL" clId="{703EB9DF-5989-4BBE-B87C-CD5E2E48186C}" dt="2026-10-02T07:23:59.600" v="1122" actId="20577"/>
          <ac:spMkLst>
            <pc:docMk/>
            <pc:sldMk cId="1192304092" sldId="259"/>
            <ac:spMk id="3" creationId="{E76C0EBA-68B0-FAA6-2665-4E256C2A4117}"/>
          </ac:spMkLst>
        </pc:spChg>
      </pc:sldChg>
      <pc:sldChg chg="modSp new mod">
        <pc:chgData name="Jonathan Pugh" userId="0c243754-e5db-4f8a-b480-e8b3756bbae8" providerId="ADAL" clId="{703EB9DF-5989-4BBE-B87C-CD5E2E48186C}" dt="2026-10-02T07:27:56.642" v="1373" actId="20577"/>
        <pc:sldMkLst>
          <pc:docMk/>
          <pc:sldMk cId="2250215957" sldId="260"/>
        </pc:sldMkLst>
        <pc:spChg chg="mod">
          <ac:chgData name="Jonathan Pugh" userId="0c243754-e5db-4f8a-b480-e8b3756bbae8" providerId="ADAL" clId="{703EB9DF-5989-4BBE-B87C-CD5E2E48186C}" dt="2026-10-02T07:26:26.714" v="1292" actId="20577"/>
          <ac:spMkLst>
            <pc:docMk/>
            <pc:sldMk cId="2250215957" sldId="260"/>
            <ac:spMk id="2" creationId="{7E4FCB7A-C9E3-4184-B935-15ADC9F90073}"/>
          </ac:spMkLst>
        </pc:spChg>
        <pc:spChg chg="mod">
          <ac:chgData name="Jonathan Pugh" userId="0c243754-e5db-4f8a-b480-e8b3756bbae8" providerId="ADAL" clId="{703EB9DF-5989-4BBE-B87C-CD5E2E48186C}" dt="2026-10-02T07:27:56.642" v="1373" actId="20577"/>
          <ac:spMkLst>
            <pc:docMk/>
            <pc:sldMk cId="2250215957" sldId="260"/>
            <ac:spMk id="3" creationId="{5A6FC3CC-BA0C-1383-C87E-7ABA40C62481}"/>
          </ac:spMkLst>
        </pc:spChg>
      </pc:sldChg>
      <pc:sldChg chg="modSp new mod">
        <pc:chgData name="Jonathan Pugh" userId="0c243754-e5db-4f8a-b480-e8b3756bbae8" providerId="ADAL" clId="{703EB9DF-5989-4BBE-B87C-CD5E2E48186C}" dt="2026-10-02T07:50:50.245" v="2328" actId="5793"/>
        <pc:sldMkLst>
          <pc:docMk/>
          <pc:sldMk cId="143385659" sldId="261"/>
        </pc:sldMkLst>
        <pc:spChg chg="mod">
          <ac:chgData name="Jonathan Pugh" userId="0c243754-e5db-4f8a-b480-e8b3756bbae8" providerId="ADAL" clId="{703EB9DF-5989-4BBE-B87C-CD5E2E48186C}" dt="2026-10-02T07:16:53.734" v="261" actId="20577"/>
          <ac:spMkLst>
            <pc:docMk/>
            <pc:sldMk cId="143385659" sldId="261"/>
            <ac:spMk id="2" creationId="{AF095D92-BA65-5C11-0F3F-BFF81674C0CF}"/>
          </ac:spMkLst>
        </pc:spChg>
        <pc:spChg chg="mod">
          <ac:chgData name="Jonathan Pugh" userId="0c243754-e5db-4f8a-b480-e8b3756bbae8" providerId="ADAL" clId="{703EB9DF-5989-4BBE-B87C-CD5E2E48186C}" dt="2026-10-02T07:50:50.245" v="2328" actId="5793"/>
          <ac:spMkLst>
            <pc:docMk/>
            <pc:sldMk cId="143385659" sldId="261"/>
            <ac:spMk id="3" creationId="{AD5CC8B9-1B4F-FB6D-68AB-546DE1574F3D}"/>
          </ac:spMkLst>
        </pc:spChg>
      </pc:sldChg>
      <pc:sldChg chg="modSp new add del mod">
        <pc:chgData name="Jonathan Pugh" userId="0c243754-e5db-4f8a-b480-e8b3756bbae8" providerId="ADAL" clId="{703EB9DF-5989-4BBE-B87C-CD5E2E48186C}" dt="2026-10-02T07:53:50.796" v="2455" actId="20577"/>
        <pc:sldMkLst>
          <pc:docMk/>
          <pc:sldMk cId="4168201495" sldId="262"/>
        </pc:sldMkLst>
        <pc:spChg chg="mod">
          <ac:chgData name="Jonathan Pugh" userId="0c243754-e5db-4f8a-b480-e8b3756bbae8" providerId="ADAL" clId="{703EB9DF-5989-4BBE-B87C-CD5E2E48186C}" dt="2026-10-02T07:17:01.009" v="282" actId="20577"/>
          <ac:spMkLst>
            <pc:docMk/>
            <pc:sldMk cId="4168201495" sldId="262"/>
            <ac:spMk id="2" creationId="{3CEBD236-4E29-AC82-4C1F-2FA1BE6C1A88}"/>
          </ac:spMkLst>
        </pc:spChg>
        <pc:spChg chg="mod">
          <ac:chgData name="Jonathan Pugh" userId="0c243754-e5db-4f8a-b480-e8b3756bbae8" providerId="ADAL" clId="{703EB9DF-5989-4BBE-B87C-CD5E2E48186C}" dt="2026-10-02T07:53:50.796" v="2455" actId="20577"/>
          <ac:spMkLst>
            <pc:docMk/>
            <pc:sldMk cId="4168201495" sldId="262"/>
            <ac:spMk id="3" creationId="{3071A73A-746A-DBFC-28A2-7C195D9552EC}"/>
          </ac:spMkLst>
        </pc:spChg>
      </pc:sldChg>
      <pc:sldChg chg="modSp new del mod">
        <pc:chgData name="Jonathan Pugh" userId="0c243754-e5db-4f8a-b480-e8b3756bbae8" providerId="ADAL" clId="{703EB9DF-5989-4BBE-B87C-CD5E2E48186C}" dt="2026-10-02T08:12:05.373" v="2813" actId="47"/>
        <pc:sldMkLst>
          <pc:docMk/>
          <pc:sldMk cId="2090222331" sldId="263"/>
        </pc:sldMkLst>
        <pc:spChg chg="mod">
          <ac:chgData name="Jonathan Pugh" userId="0c243754-e5db-4f8a-b480-e8b3756bbae8" providerId="ADAL" clId="{703EB9DF-5989-4BBE-B87C-CD5E2E48186C}" dt="2026-10-02T07:17:06.109" v="293" actId="20577"/>
          <ac:spMkLst>
            <pc:docMk/>
            <pc:sldMk cId="2090222331" sldId="263"/>
            <ac:spMk id="2" creationId="{164316EF-B7E6-6903-969C-E282166E7150}"/>
          </ac:spMkLst>
        </pc:spChg>
      </pc:sldChg>
      <pc:sldChg chg="modSp new mod">
        <pc:chgData name="Jonathan Pugh" userId="0c243754-e5db-4f8a-b480-e8b3756bbae8" providerId="ADAL" clId="{703EB9DF-5989-4BBE-B87C-CD5E2E48186C}" dt="2026-10-02T07:31:15.712" v="1550" actId="5793"/>
        <pc:sldMkLst>
          <pc:docMk/>
          <pc:sldMk cId="2295495676" sldId="264"/>
        </pc:sldMkLst>
        <pc:spChg chg="mod">
          <ac:chgData name="Jonathan Pugh" userId="0c243754-e5db-4f8a-b480-e8b3756bbae8" providerId="ADAL" clId="{703EB9DF-5989-4BBE-B87C-CD5E2E48186C}" dt="2026-10-02T07:28:57.598" v="1447"/>
          <ac:spMkLst>
            <pc:docMk/>
            <pc:sldMk cId="2295495676" sldId="264"/>
            <ac:spMk id="2" creationId="{553B59A0-0372-EB2C-BDE5-07612B337F38}"/>
          </ac:spMkLst>
        </pc:spChg>
        <pc:spChg chg="mod">
          <ac:chgData name="Jonathan Pugh" userId="0c243754-e5db-4f8a-b480-e8b3756bbae8" providerId="ADAL" clId="{703EB9DF-5989-4BBE-B87C-CD5E2E48186C}" dt="2026-10-02T07:31:15.712" v="1550" actId="5793"/>
          <ac:spMkLst>
            <pc:docMk/>
            <pc:sldMk cId="2295495676" sldId="264"/>
            <ac:spMk id="3" creationId="{8F87F975-3969-B4EC-54EF-0FF09A0946D8}"/>
          </ac:spMkLst>
        </pc:spChg>
      </pc:sldChg>
      <pc:sldChg chg="modSp new mod modNotesTx">
        <pc:chgData name="Jonathan Pugh" userId="0c243754-e5db-4f8a-b480-e8b3756bbae8" providerId="ADAL" clId="{703EB9DF-5989-4BBE-B87C-CD5E2E48186C}" dt="2026-10-02T07:39:41.826" v="1793" actId="20577"/>
        <pc:sldMkLst>
          <pc:docMk/>
          <pc:sldMk cId="335210748" sldId="265"/>
        </pc:sldMkLst>
        <pc:spChg chg="mod">
          <ac:chgData name="Jonathan Pugh" userId="0c243754-e5db-4f8a-b480-e8b3756bbae8" providerId="ADAL" clId="{703EB9DF-5989-4BBE-B87C-CD5E2E48186C}" dt="2026-10-02T07:31:31.272" v="1570" actId="20577"/>
          <ac:spMkLst>
            <pc:docMk/>
            <pc:sldMk cId="335210748" sldId="265"/>
            <ac:spMk id="2" creationId="{0632AC6E-0C93-86AA-2909-06941B11B26A}"/>
          </ac:spMkLst>
        </pc:spChg>
        <pc:spChg chg="mod">
          <ac:chgData name="Jonathan Pugh" userId="0c243754-e5db-4f8a-b480-e8b3756bbae8" providerId="ADAL" clId="{703EB9DF-5989-4BBE-B87C-CD5E2E48186C}" dt="2026-10-02T07:39:41.826" v="1793" actId="20577"/>
          <ac:spMkLst>
            <pc:docMk/>
            <pc:sldMk cId="335210748" sldId="265"/>
            <ac:spMk id="3" creationId="{C259A2EE-EA36-E673-E820-C7E2B0F0EDF8}"/>
          </ac:spMkLst>
        </pc:spChg>
      </pc:sldChg>
      <pc:sldChg chg="modSp new mod">
        <pc:chgData name="Jonathan Pugh" userId="0c243754-e5db-4f8a-b480-e8b3756bbae8" providerId="ADAL" clId="{703EB9DF-5989-4BBE-B87C-CD5E2E48186C}" dt="2026-10-02T07:51:51.475" v="2371" actId="14100"/>
        <pc:sldMkLst>
          <pc:docMk/>
          <pc:sldMk cId="3559917211" sldId="266"/>
        </pc:sldMkLst>
        <pc:spChg chg="mod">
          <ac:chgData name="Jonathan Pugh" userId="0c243754-e5db-4f8a-b480-e8b3756bbae8" providerId="ADAL" clId="{703EB9DF-5989-4BBE-B87C-CD5E2E48186C}" dt="2026-10-02T07:51:00.750" v="2346" actId="20577"/>
          <ac:spMkLst>
            <pc:docMk/>
            <pc:sldMk cId="3559917211" sldId="266"/>
            <ac:spMk id="2" creationId="{4FEB94DA-8AD8-2506-62A5-3E7392409575}"/>
          </ac:spMkLst>
        </pc:spChg>
        <pc:spChg chg="mod">
          <ac:chgData name="Jonathan Pugh" userId="0c243754-e5db-4f8a-b480-e8b3756bbae8" providerId="ADAL" clId="{703EB9DF-5989-4BBE-B87C-CD5E2E48186C}" dt="2026-10-02T07:51:51.475" v="2371" actId="14100"/>
          <ac:spMkLst>
            <pc:docMk/>
            <pc:sldMk cId="3559917211" sldId="266"/>
            <ac:spMk id="3" creationId="{74DFE1A9-C827-E110-A164-11784AE8301E}"/>
          </ac:spMkLst>
        </pc:spChg>
      </pc:sldChg>
      <pc:sldChg chg="add del">
        <pc:chgData name="Jonathan Pugh" userId="0c243754-e5db-4f8a-b480-e8b3756bbae8" providerId="ADAL" clId="{703EB9DF-5989-4BBE-B87C-CD5E2E48186C}" dt="2026-10-02T07:54:13.826" v="2456" actId="47"/>
        <pc:sldMkLst>
          <pc:docMk/>
          <pc:sldMk cId="3029188385" sldId="270"/>
        </pc:sldMkLst>
      </pc:sldChg>
      <pc:sldChg chg="add del">
        <pc:chgData name="Jonathan Pugh" userId="0c243754-e5db-4f8a-b480-e8b3756bbae8" providerId="ADAL" clId="{703EB9DF-5989-4BBE-B87C-CD5E2E48186C}" dt="2026-10-02T07:54:16.334" v="2457" actId="47"/>
        <pc:sldMkLst>
          <pc:docMk/>
          <pc:sldMk cId="164580272" sldId="271"/>
        </pc:sldMkLst>
      </pc:sldChg>
      <pc:sldChg chg="add">
        <pc:chgData name="Jonathan Pugh" userId="0c243754-e5db-4f8a-b480-e8b3756bbae8" providerId="ADAL" clId="{703EB9DF-5989-4BBE-B87C-CD5E2E48186C}" dt="2026-10-02T08:33:23.137" v="3597"/>
        <pc:sldMkLst>
          <pc:docMk/>
          <pc:sldMk cId="3469238266" sldId="280"/>
        </pc:sldMkLst>
      </pc:sldChg>
      <pc:sldChg chg="modSp add mod">
        <pc:chgData name="Jonathan Pugh" userId="0c243754-e5db-4f8a-b480-e8b3756bbae8" providerId="ADAL" clId="{703EB9DF-5989-4BBE-B87C-CD5E2E48186C}" dt="2026-10-02T08:09:48.003" v="2806" actId="20577"/>
        <pc:sldMkLst>
          <pc:docMk/>
          <pc:sldMk cId="894756248" sldId="281"/>
        </pc:sldMkLst>
        <pc:spChg chg="mod">
          <ac:chgData name="Jonathan Pugh" userId="0c243754-e5db-4f8a-b480-e8b3756bbae8" providerId="ADAL" clId="{703EB9DF-5989-4BBE-B87C-CD5E2E48186C}" dt="2026-10-02T08:09:48.003" v="2806" actId="20577"/>
          <ac:spMkLst>
            <pc:docMk/>
            <pc:sldMk cId="894756248" sldId="281"/>
            <ac:spMk id="3" creationId="{A33A844B-C70A-01C9-9C0C-62A988E8C465}"/>
          </ac:spMkLst>
        </pc:spChg>
      </pc:sldChg>
      <pc:sldChg chg="modSp add mod">
        <pc:chgData name="Jonathan Pugh" userId="0c243754-e5db-4f8a-b480-e8b3756bbae8" providerId="ADAL" clId="{703EB9DF-5989-4BBE-B87C-CD5E2E48186C}" dt="2026-10-02T08:30:37.483" v="3440" actId="313"/>
        <pc:sldMkLst>
          <pc:docMk/>
          <pc:sldMk cId="1354589240" sldId="282"/>
        </pc:sldMkLst>
        <pc:spChg chg="mod">
          <ac:chgData name="Jonathan Pugh" userId="0c243754-e5db-4f8a-b480-e8b3756bbae8" providerId="ADAL" clId="{703EB9DF-5989-4BBE-B87C-CD5E2E48186C}" dt="2026-10-02T08:30:37.483" v="3440" actId="313"/>
          <ac:spMkLst>
            <pc:docMk/>
            <pc:sldMk cId="1354589240" sldId="282"/>
            <ac:spMk id="3" creationId="{8D85E010-D8B5-C813-7605-EEE91ECF2F10}"/>
          </ac:spMkLst>
        </pc:spChg>
      </pc:sldChg>
      <pc:sldChg chg="add">
        <pc:chgData name="Jonathan Pugh" userId="0c243754-e5db-4f8a-b480-e8b3756bbae8" providerId="ADAL" clId="{703EB9DF-5989-4BBE-B87C-CD5E2E48186C}" dt="2026-10-02T07:53:15.482" v="2372"/>
        <pc:sldMkLst>
          <pc:docMk/>
          <pc:sldMk cId="65962817" sldId="283"/>
        </pc:sldMkLst>
      </pc:sldChg>
      <pc:sldChg chg="modSp add mod">
        <pc:chgData name="Jonathan Pugh" userId="0c243754-e5db-4f8a-b480-e8b3756bbae8" providerId="ADAL" clId="{703EB9DF-5989-4BBE-B87C-CD5E2E48186C}" dt="2026-10-02T08:07:57.761" v="2776" actId="20577"/>
        <pc:sldMkLst>
          <pc:docMk/>
          <pc:sldMk cId="506879570" sldId="284"/>
        </pc:sldMkLst>
        <pc:spChg chg="mod">
          <ac:chgData name="Jonathan Pugh" userId="0c243754-e5db-4f8a-b480-e8b3756bbae8" providerId="ADAL" clId="{703EB9DF-5989-4BBE-B87C-CD5E2E48186C}" dt="2026-10-02T08:06:39.484" v="2767" actId="20577"/>
          <ac:spMkLst>
            <pc:docMk/>
            <pc:sldMk cId="506879570" sldId="284"/>
            <ac:spMk id="2" creationId="{A4CB8B04-C5E1-7A4D-94A9-FE730ABA8FCD}"/>
          </ac:spMkLst>
        </pc:spChg>
        <pc:spChg chg="mod">
          <ac:chgData name="Jonathan Pugh" userId="0c243754-e5db-4f8a-b480-e8b3756bbae8" providerId="ADAL" clId="{703EB9DF-5989-4BBE-B87C-CD5E2E48186C}" dt="2026-10-02T08:07:57.761" v="2776" actId="20577"/>
          <ac:spMkLst>
            <pc:docMk/>
            <pc:sldMk cId="506879570" sldId="284"/>
            <ac:spMk id="3" creationId="{515A1FA9-0F46-3A00-598C-C7F842B704FB}"/>
          </ac:spMkLst>
        </pc:spChg>
      </pc:sldChg>
      <pc:sldChg chg="add">
        <pc:chgData name="Jonathan Pugh" userId="0c243754-e5db-4f8a-b480-e8b3756bbae8" providerId="ADAL" clId="{703EB9DF-5989-4BBE-B87C-CD5E2E48186C}" dt="2026-10-02T07:53:15.482" v="2372"/>
        <pc:sldMkLst>
          <pc:docMk/>
          <pc:sldMk cId="1569740736" sldId="285"/>
        </pc:sldMkLst>
      </pc:sldChg>
      <pc:sldChg chg="add">
        <pc:chgData name="Jonathan Pugh" userId="0c243754-e5db-4f8a-b480-e8b3756bbae8" providerId="ADAL" clId="{703EB9DF-5989-4BBE-B87C-CD5E2E48186C}" dt="2026-10-02T07:53:15.482" v="2372"/>
        <pc:sldMkLst>
          <pc:docMk/>
          <pc:sldMk cId="1834793908" sldId="286"/>
        </pc:sldMkLst>
      </pc:sldChg>
      <pc:sldChg chg="add">
        <pc:chgData name="Jonathan Pugh" userId="0c243754-e5db-4f8a-b480-e8b3756bbae8" providerId="ADAL" clId="{703EB9DF-5989-4BBE-B87C-CD5E2E48186C}" dt="2026-10-02T07:53:15.482" v="2372"/>
        <pc:sldMkLst>
          <pc:docMk/>
          <pc:sldMk cId="498505217" sldId="287"/>
        </pc:sldMkLst>
      </pc:sldChg>
      <pc:sldChg chg="add">
        <pc:chgData name="Jonathan Pugh" userId="0c243754-e5db-4f8a-b480-e8b3756bbae8" providerId="ADAL" clId="{703EB9DF-5989-4BBE-B87C-CD5E2E48186C}" dt="2026-10-02T07:53:15.482" v="2372"/>
        <pc:sldMkLst>
          <pc:docMk/>
          <pc:sldMk cId="1483782401" sldId="288"/>
        </pc:sldMkLst>
      </pc:sldChg>
      <pc:sldChg chg="add">
        <pc:chgData name="Jonathan Pugh" userId="0c243754-e5db-4f8a-b480-e8b3756bbae8" providerId="ADAL" clId="{703EB9DF-5989-4BBE-B87C-CD5E2E48186C}" dt="2026-10-02T07:53:15.482" v="2372"/>
        <pc:sldMkLst>
          <pc:docMk/>
          <pc:sldMk cId="1749046362" sldId="289"/>
        </pc:sldMkLst>
      </pc:sldChg>
      <pc:sldChg chg="add">
        <pc:chgData name="Jonathan Pugh" userId="0c243754-e5db-4f8a-b480-e8b3756bbae8" providerId="ADAL" clId="{703EB9DF-5989-4BBE-B87C-CD5E2E48186C}" dt="2026-10-02T07:53:15.482" v="2372"/>
        <pc:sldMkLst>
          <pc:docMk/>
          <pc:sldMk cId="2127310224" sldId="291"/>
        </pc:sldMkLst>
      </pc:sldChg>
      <pc:sldChg chg="modSp add mod">
        <pc:chgData name="Jonathan Pugh" userId="0c243754-e5db-4f8a-b480-e8b3756bbae8" providerId="ADAL" clId="{703EB9DF-5989-4BBE-B87C-CD5E2E48186C}" dt="2026-10-02T08:11:28.764" v="2811" actId="27636"/>
        <pc:sldMkLst>
          <pc:docMk/>
          <pc:sldMk cId="3622107993" sldId="293"/>
        </pc:sldMkLst>
        <pc:spChg chg="mod">
          <ac:chgData name="Jonathan Pugh" userId="0c243754-e5db-4f8a-b480-e8b3756bbae8" providerId="ADAL" clId="{703EB9DF-5989-4BBE-B87C-CD5E2E48186C}" dt="2026-10-02T08:11:28.764" v="2811" actId="27636"/>
          <ac:spMkLst>
            <pc:docMk/>
            <pc:sldMk cId="3622107993" sldId="293"/>
            <ac:spMk id="3" creationId="{C083C55F-0A55-BCFB-5A36-53CF8F5E1E1B}"/>
          </ac:spMkLst>
        </pc:spChg>
      </pc:sldChg>
      <pc:sldChg chg="modSp new mod">
        <pc:chgData name="Jonathan Pugh" userId="0c243754-e5db-4f8a-b480-e8b3756bbae8" providerId="ADAL" clId="{703EB9DF-5989-4BBE-B87C-CD5E2E48186C}" dt="2026-10-02T08:07:14.191" v="2768"/>
        <pc:sldMkLst>
          <pc:docMk/>
          <pc:sldMk cId="3674235159" sldId="294"/>
        </pc:sldMkLst>
        <pc:spChg chg="mod">
          <ac:chgData name="Jonathan Pugh" userId="0c243754-e5db-4f8a-b480-e8b3756bbae8" providerId="ADAL" clId="{703EB9DF-5989-4BBE-B87C-CD5E2E48186C}" dt="2026-10-02T08:07:14.191" v="2768"/>
          <ac:spMkLst>
            <pc:docMk/>
            <pc:sldMk cId="3674235159" sldId="294"/>
            <ac:spMk id="2" creationId="{F000942E-9AF9-A0EC-B615-6E97E1A965AF}"/>
          </ac:spMkLst>
        </pc:spChg>
        <pc:spChg chg="mod">
          <ac:chgData name="Jonathan Pugh" userId="0c243754-e5db-4f8a-b480-e8b3756bbae8" providerId="ADAL" clId="{703EB9DF-5989-4BBE-B87C-CD5E2E48186C}" dt="2026-10-02T07:56:15.924" v="2760" actId="20577"/>
          <ac:spMkLst>
            <pc:docMk/>
            <pc:sldMk cId="3674235159" sldId="294"/>
            <ac:spMk id="3" creationId="{D6526911-7568-3BE7-EE46-681FBF640A13}"/>
          </ac:spMkLst>
        </pc:spChg>
      </pc:sldChg>
      <pc:sldChg chg="modSp new mod">
        <pc:chgData name="Jonathan Pugh" userId="0c243754-e5db-4f8a-b480-e8b3756bbae8" providerId="ADAL" clId="{703EB9DF-5989-4BBE-B87C-CD5E2E48186C}" dt="2026-10-02T08:28:27.253" v="3242" actId="113"/>
        <pc:sldMkLst>
          <pc:docMk/>
          <pc:sldMk cId="616518627" sldId="295"/>
        </pc:sldMkLst>
        <pc:spChg chg="mod">
          <ac:chgData name="Jonathan Pugh" userId="0c243754-e5db-4f8a-b480-e8b3756bbae8" providerId="ADAL" clId="{703EB9DF-5989-4BBE-B87C-CD5E2E48186C}" dt="2026-10-02T08:28:08.255" v="3239" actId="20577"/>
          <ac:spMkLst>
            <pc:docMk/>
            <pc:sldMk cId="616518627" sldId="295"/>
            <ac:spMk id="2" creationId="{12015965-97A8-7A47-712B-295BAE233175}"/>
          </ac:spMkLst>
        </pc:spChg>
        <pc:spChg chg="mod">
          <ac:chgData name="Jonathan Pugh" userId="0c243754-e5db-4f8a-b480-e8b3756bbae8" providerId="ADAL" clId="{703EB9DF-5989-4BBE-B87C-CD5E2E48186C}" dt="2026-10-02T08:28:27.253" v="3242" actId="113"/>
          <ac:spMkLst>
            <pc:docMk/>
            <pc:sldMk cId="616518627" sldId="295"/>
            <ac:spMk id="3" creationId="{0BB52F36-6E06-2970-7738-219227285CCD}"/>
          </ac:spMkLst>
        </pc:spChg>
      </pc:sldChg>
      <pc:sldChg chg="new del">
        <pc:chgData name="Jonathan Pugh" userId="0c243754-e5db-4f8a-b480-e8b3756bbae8" providerId="ADAL" clId="{703EB9DF-5989-4BBE-B87C-CD5E2E48186C}" dt="2026-10-02T08:07:20.097" v="2769" actId="47"/>
        <pc:sldMkLst>
          <pc:docMk/>
          <pc:sldMk cId="4038881846" sldId="295"/>
        </pc:sldMkLst>
      </pc:sldChg>
      <pc:sldChg chg="add">
        <pc:chgData name="Jonathan Pugh" userId="0c243754-e5db-4f8a-b480-e8b3756bbae8" providerId="ADAL" clId="{703EB9DF-5989-4BBE-B87C-CD5E2E48186C}" dt="2026-10-02T08:29:14.336" v="3246"/>
        <pc:sldMkLst>
          <pc:docMk/>
          <pc:sldMk cId="3686338149" sldId="296"/>
        </pc:sldMkLst>
      </pc:sldChg>
      <pc:sldChg chg="modSp new mod">
        <pc:chgData name="Jonathan Pugh" userId="0c243754-e5db-4f8a-b480-e8b3756bbae8" providerId="ADAL" clId="{703EB9DF-5989-4BBE-B87C-CD5E2E48186C}" dt="2026-10-02T08:32:11.660" v="3573" actId="5793"/>
        <pc:sldMkLst>
          <pc:docMk/>
          <pc:sldMk cId="3213951212" sldId="297"/>
        </pc:sldMkLst>
        <pc:spChg chg="mod">
          <ac:chgData name="Jonathan Pugh" userId="0c243754-e5db-4f8a-b480-e8b3756bbae8" providerId="ADAL" clId="{703EB9DF-5989-4BBE-B87C-CD5E2E48186C}" dt="2026-10-02T08:30:50.802" v="3468" actId="5793"/>
          <ac:spMkLst>
            <pc:docMk/>
            <pc:sldMk cId="3213951212" sldId="297"/>
            <ac:spMk id="2" creationId="{0DE39551-2980-01E5-F3CD-051E005FEA5F}"/>
          </ac:spMkLst>
        </pc:spChg>
        <pc:spChg chg="mod">
          <ac:chgData name="Jonathan Pugh" userId="0c243754-e5db-4f8a-b480-e8b3756bbae8" providerId="ADAL" clId="{703EB9DF-5989-4BBE-B87C-CD5E2E48186C}" dt="2026-10-02T08:32:11.660" v="3573" actId="5793"/>
          <ac:spMkLst>
            <pc:docMk/>
            <pc:sldMk cId="3213951212" sldId="297"/>
            <ac:spMk id="3" creationId="{090839C3-798F-FADF-DFF8-BC7B7F4BC14A}"/>
          </ac:spMkLst>
        </pc:spChg>
      </pc:sldChg>
      <pc:sldChg chg="modSp new del mod">
        <pc:chgData name="Jonathan Pugh" userId="0c243754-e5db-4f8a-b480-e8b3756bbae8" providerId="ADAL" clId="{703EB9DF-5989-4BBE-B87C-CD5E2E48186C}" dt="2026-10-02T08:33:26.353" v="3598" actId="47"/>
        <pc:sldMkLst>
          <pc:docMk/>
          <pc:sldMk cId="3878366073" sldId="298"/>
        </pc:sldMkLst>
        <pc:spChg chg="mod">
          <ac:chgData name="Jonathan Pugh" userId="0c243754-e5db-4f8a-b480-e8b3756bbae8" providerId="ADAL" clId="{703EB9DF-5989-4BBE-B87C-CD5E2E48186C}" dt="2026-10-02T08:32:24.681" v="3596" actId="20577"/>
          <ac:spMkLst>
            <pc:docMk/>
            <pc:sldMk cId="3878366073" sldId="298"/>
            <ac:spMk id="2" creationId="{D994DB48-A743-77C7-85F4-530A28B84488}"/>
          </ac:spMkLst>
        </pc:spChg>
      </pc:sldChg>
      <pc:sldChg chg="add">
        <pc:chgData name="Jonathan Pugh" userId="0c243754-e5db-4f8a-b480-e8b3756bbae8" providerId="ADAL" clId="{703EB9DF-5989-4BBE-B87C-CD5E2E48186C}" dt="2026-10-02T08:33:23.137" v="3597"/>
        <pc:sldMkLst>
          <pc:docMk/>
          <pc:sldMk cId="2976035626" sldId="299"/>
        </pc:sldMkLst>
      </pc:sldChg>
      <pc:sldChg chg="add">
        <pc:chgData name="Jonathan Pugh" userId="0c243754-e5db-4f8a-b480-e8b3756bbae8" providerId="ADAL" clId="{703EB9DF-5989-4BBE-B87C-CD5E2E48186C}" dt="2026-10-02T08:33:23.137" v="3597"/>
        <pc:sldMkLst>
          <pc:docMk/>
          <pc:sldMk cId="3711558300" sldId="30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C58633-885E-4291-AE3A-7B66E35C12B2}" type="datetimeFigureOut">
              <a:rPr lang="en-GB" smtClean="0"/>
              <a:t>02/10/2026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6F311E-A6C9-4033-91F8-56D305176516}" type="slidenum">
              <a:rPr lang="en-GB" smtClean="0"/>
              <a:t>‹#›</a:t>
            </a:fld>
            <a:endParaRPr lang="en-GB"/>
          </a:p>
        </p:txBody>
      </p:sp>
    </p:spTree>
    <p:extLst>
      <p:ext uri="{BB962C8B-B14F-4D97-AF65-F5344CB8AC3E}">
        <p14:creationId xmlns:p14="http://schemas.microsoft.com/office/powerpoint/2010/main" val="1799638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dictionary.cambridge.org/dictionary/english/dissertatio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acadfundu.com/moons-model-of-reflective-learning/"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reflection.ed.ac.uk/reflectors-toolkit/reflecting-on-experience/gibbs-reflective-cycle"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DISSERTATION | English meaning - Cambridge Dictionary</a:t>
            </a:r>
            <a:r>
              <a:rPr lang="en-GB"/>
              <a:t> 02/10/2026</a:t>
            </a:r>
          </a:p>
        </p:txBody>
      </p:sp>
      <p:sp>
        <p:nvSpPr>
          <p:cNvPr id="4" name="Slide Number Placeholder 3"/>
          <p:cNvSpPr>
            <a:spLocks noGrp="1"/>
          </p:cNvSpPr>
          <p:nvPr>
            <p:ph type="sldNum" sz="quarter" idx="5"/>
          </p:nvPr>
        </p:nvSpPr>
        <p:spPr/>
        <p:txBody>
          <a:bodyPr/>
          <a:lstStyle/>
          <a:p>
            <a:fld id="{A56F311E-A6C9-4033-91F8-56D305176516}" type="slidenum">
              <a:rPr lang="en-GB" smtClean="0"/>
              <a:t>6</a:t>
            </a:fld>
            <a:endParaRPr lang="en-GB"/>
          </a:p>
        </p:txBody>
      </p:sp>
    </p:spTree>
    <p:extLst>
      <p:ext uri="{BB962C8B-B14F-4D97-AF65-F5344CB8AC3E}">
        <p14:creationId xmlns:p14="http://schemas.microsoft.com/office/powerpoint/2010/main" val="3993804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 easy access article based upon Jannifer Moon’s reflective methods: </a:t>
            </a:r>
            <a:r>
              <a:rPr lang="en-GB">
                <a:hlinkClick r:id="rId3"/>
              </a:rPr>
              <a:t>Moon’s Model of Reflective Learning - </a:t>
            </a:r>
            <a:r>
              <a:rPr lang="en-GB" err="1">
                <a:hlinkClick r:id="rId3"/>
              </a:rPr>
              <a:t>AcadFundu</a:t>
            </a:r>
            <a:endParaRPr lang="en-GB"/>
          </a:p>
        </p:txBody>
      </p:sp>
      <p:sp>
        <p:nvSpPr>
          <p:cNvPr id="4" name="Slide Number Placeholder 3"/>
          <p:cNvSpPr>
            <a:spLocks noGrp="1"/>
          </p:cNvSpPr>
          <p:nvPr>
            <p:ph type="sldNum" sz="quarter" idx="5"/>
          </p:nvPr>
        </p:nvSpPr>
        <p:spPr/>
        <p:txBody>
          <a:bodyPr/>
          <a:lstStyle/>
          <a:p>
            <a:fld id="{A56F311E-A6C9-4033-91F8-56D305176516}" type="slidenum">
              <a:rPr lang="en-GB" smtClean="0"/>
              <a:t>9</a:t>
            </a:fld>
            <a:endParaRPr lang="en-GB"/>
          </a:p>
        </p:txBody>
      </p:sp>
    </p:spTree>
    <p:extLst>
      <p:ext uri="{BB962C8B-B14F-4D97-AF65-F5344CB8AC3E}">
        <p14:creationId xmlns:p14="http://schemas.microsoft.com/office/powerpoint/2010/main" val="3356012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Nelson, R. (2013) </a:t>
            </a:r>
            <a:r>
              <a:rPr lang="en-GB" i="1"/>
              <a:t>Practice as Research in the Arts: Principles, Protocols, Pedagogies, Resistances</a:t>
            </a:r>
            <a:r>
              <a:rPr lang="en-GB"/>
              <a:t>. Palgrave Macmillan; Basingstoke.</a:t>
            </a:r>
          </a:p>
          <a:p>
            <a:endParaRPr lang="en-GB"/>
          </a:p>
        </p:txBody>
      </p:sp>
      <p:sp>
        <p:nvSpPr>
          <p:cNvPr id="4" name="Slide Number Placeholder 3"/>
          <p:cNvSpPr>
            <a:spLocks noGrp="1"/>
          </p:cNvSpPr>
          <p:nvPr>
            <p:ph type="sldNum" sz="quarter" idx="5"/>
          </p:nvPr>
        </p:nvSpPr>
        <p:spPr/>
        <p:txBody>
          <a:bodyPr/>
          <a:lstStyle/>
          <a:p>
            <a:fld id="{A56F311E-A6C9-4033-91F8-56D305176516}" type="slidenum">
              <a:rPr lang="en-GB" smtClean="0"/>
              <a:t>13</a:t>
            </a:fld>
            <a:endParaRPr lang="en-GB"/>
          </a:p>
        </p:txBody>
      </p:sp>
    </p:spTree>
    <p:extLst>
      <p:ext uri="{BB962C8B-B14F-4D97-AF65-F5344CB8AC3E}">
        <p14:creationId xmlns:p14="http://schemas.microsoft.com/office/powerpoint/2010/main" val="2327107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Image should be hyperlinked.</a:t>
            </a:r>
          </a:p>
          <a:p>
            <a:r>
              <a:rPr lang="en-GB">
                <a:hlinkClick r:id="rId3"/>
              </a:rPr>
              <a:t>Gibbs' Reflective Cycle | Reflection Toolkit</a:t>
            </a:r>
            <a:endParaRPr lang="en-GB"/>
          </a:p>
        </p:txBody>
      </p:sp>
      <p:sp>
        <p:nvSpPr>
          <p:cNvPr id="4" name="Slide Number Placeholder 3"/>
          <p:cNvSpPr>
            <a:spLocks noGrp="1"/>
          </p:cNvSpPr>
          <p:nvPr>
            <p:ph type="sldNum" sz="quarter" idx="5"/>
          </p:nvPr>
        </p:nvSpPr>
        <p:spPr/>
        <p:txBody>
          <a:bodyPr/>
          <a:lstStyle/>
          <a:p>
            <a:fld id="{1BEEC2E2-2B90-47D7-BC05-7DF115EF049F}" type="slidenum">
              <a:rPr lang="en-GB" smtClean="0"/>
              <a:t>26</a:t>
            </a:fld>
            <a:endParaRPr lang="en-GB"/>
          </a:p>
        </p:txBody>
      </p:sp>
    </p:spTree>
    <p:extLst>
      <p:ext uri="{BB962C8B-B14F-4D97-AF65-F5344CB8AC3E}">
        <p14:creationId xmlns:p14="http://schemas.microsoft.com/office/powerpoint/2010/main" val="2417463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DDEAE-7F0B-E895-4949-7D98BBCE46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1E182B-66F7-D1A9-3859-5AF3F336CB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3193A3-D6F0-9D7C-DEFC-2D4F5D36E763}"/>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5" name="Footer Placeholder 4">
            <a:extLst>
              <a:ext uri="{FF2B5EF4-FFF2-40B4-BE49-F238E27FC236}">
                <a16:creationId xmlns:a16="http://schemas.microsoft.com/office/drawing/2014/main" id="{E135EFB0-7AE2-97E0-E82C-AD31677B02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33FFB2-8CD2-9B8D-1D65-E23FCDAA8192}"/>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756472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74F08-4BB1-3C46-D67A-F73C7E0A9C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93B456-0D76-F795-63F7-B150BF60D6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B375CF-26F4-5996-A899-D806280101BE}"/>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5" name="Footer Placeholder 4">
            <a:extLst>
              <a:ext uri="{FF2B5EF4-FFF2-40B4-BE49-F238E27FC236}">
                <a16:creationId xmlns:a16="http://schemas.microsoft.com/office/drawing/2014/main" id="{4BC17FD2-9BD0-6888-4505-2080141ACD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DAADE8-5ECF-45D0-CB1B-DF6A243A2F2F}"/>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1527749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DF504-6B6B-CDAD-C363-DC2336F44F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65F45D-7FE9-1E36-1B44-6B01D31E6B3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9CCDE2-47ED-DD89-E2D1-D058C7B41EC5}"/>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5" name="Footer Placeholder 4">
            <a:extLst>
              <a:ext uri="{FF2B5EF4-FFF2-40B4-BE49-F238E27FC236}">
                <a16:creationId xmlns:a16="http://schemas.microsoft.com/office/drawing/2014/main" id="{ECD10979-A684-AC51-64CE-DAB3B9A098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610A11-9EAF-2599-9C5B-FC166260B501}"/>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3480548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5A4BC-C60D-C208-D980-57A5533FC6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F3DC19-2725-7FC2-D8DE-CB1DC7F011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4F94F7-C232-2E1F-C3DB-A259894BDC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BEBDDF4-B5DF-D012-150F-E9D69DBD7C4F}"/>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6" name="Footer Placeholder 5">
            <a:extLst>
              <a:ext uri="{FF2B5EF4-FFF2-40B4-BE49-F238E27FC236}">
                <a16:creationId xmlns:a16="http://schemas.microsoft.com/office/drawing/2014/main" id="{714721D6-7C8D-AC83-6DF3-91496A6BA6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FA0773-A3E7-7BB8-F70A-621640C6C319}"/>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1325084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7224-EA19-1289-E96C-48A4E90195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2E2BD0-2CE0-50F5-966A-830E559DD2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290879-7805-756B-C51E-FB3F4244D5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DB0791-3CB8-1A33-4898-F3C5CD8FA7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36DD3C-ECC2-1D2E-D4E8-957B350C28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3937B0-4721-DB41-66D4-F4AC302487B1}"/>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8" name="Footer Placeholder 7">
            <a:extLst>
              <a:ext uri="{FF2B5EF4-FFF2-40B4-BE49-F238E27FC236}">
                <a16:creationId xmlns:a16="http://schemas.microsoft.com/office/drawing/2014/main" id="{49089A21-C2CD-25E9-CDA3-DCDE11C8A7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07EE55-CC36-071B-D9F8-34EE4671E607}"/>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1502047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35D9E-8325-7BE3-9EF9-FB8F81AA16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27FA2F9-CC33-92A0-EE3C-D27CF7FAA882}"/>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4" name="Footer Placeholder 3">
            <a:extLst>
              <a:ext uri="{FF2B5EF4-FFF2-40B4-BE49-F238E27FC236}">
                <a16:creationId xmlns:a16="http://schemas.microsoft.com/office/drawing/2014/main" id="{79FBB707-2E8D-6C9E-1EB0-0A04F539A7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BAE161-8285-2BC9-C7D5-09B8ABFE15F6}"/>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451774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EC5F4E-D9BF-118F-B6C9-A4D87B4E6E07}"/>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3" name="Footer Placeholder 2">
            <a:extLst>
              <a:ext uri="{FF2B5EF4-FFF2-40B4-BE49-F238E27FC236}">
                <a16:creationId xmlns:a16="http://schemas.microsoft.com/office/drawing/2014/main" id="{308CB747-CB28-4A3B-1AE8-8069B64BF5C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AA353E-6FB1-E572-92EE-42DD071BDE9E}"/>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2954764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5A6B4-0182-08D5-5830-AC2EA75DCE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C3981F-BA50-1411-4994-E861EE846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4504F0-102B-4D9D-9CC4-CF8D90BD6C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DA85BB-56DA-94A3-6D78-C634D012AF4F}"/>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6" name="Footer Placeholder 5">
            <a:extLst>
              <a:ext uri="{FF2B5EF4-FFF2-40B4-BE49-F238E27FC236}">
                <a16:creationId xmlns:a16="http://schemas.microsoft.com/office/drawing/2014/main" id="{03A8281E-DF47-B790-57D8-5CB270C728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11C847-3004-F5A1-8832-15174CA0B810}"/>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738772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1343E-DC40-9627-8476-30B5C15B1C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EC5447-E16C-015B-B781-E421C7385F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3BA9BE-A193-281E-7053-5EE4F8E24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79AA25-D085-99E6-87E8-FAFD46C1CA6E}"/>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6" name="Footer Placeholder 5">
            <a:extLst>
              <a:ext uri="{FF2B5EF4-FFF2-40B4-BE49-F238E27FC236}">
                <a16:creationId xmlns:a16="http://schemas.microsoft.com/office/drawing/2014/main" id="{88F54F21-76F1-7793-55C8-F5258B48A0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6B3A5F-DCE9-04C1-082B-09D93FA9DF00}"/>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2344567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06D0B-84FA-ED41-8A9A-AB34958FDD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F7DC63-F9A9-7EB1-7ADC-1160D90DD0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DB9F53-A927-6D82-E9F4-A0538D1E646E}"/>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5" name="Footer Placeholder 4">
            <a:extLst>
              <a:ext uri="{FF2B5EF4-FFF2-40B4-BE49-F238E27FC236}">
                <a16:creationId xmlns:a16="http://schemas.microsoft.com/office/drawing/2014/main" id="{149FECF9-02ED-C921-581A-31DD56071A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E801B7-4556-AA48-E1C3-D215DF8B5F05}"/>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2121554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FBA44E-FD5E-7800-8EC5-E25698F74E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D86A8E-2628-2B05-552D-292F162FB6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C33AD6-794D-12CC-BB77-89B672E202D4}"/>
              </a:ext>
            </a:extLst>
          </p:cNvPr>
          <p:cNvSpPr>
            <a:spLocks noGrp="1"/>
          </p:cNvSpPr>
          <p:nvPr>
            <p:ph type="dt" sz="half" idx="10"/>
          </p:nvPr>
        </p:nvSpPr>
        <p:spPr/>
        <p:txBody>
          <a:bodyPr/>
          <a:lstStyle/>
          <a:p>
            <a:fld id="{00E9B0A3-148A-4BFC-B39E-2B554D76F335}" type="datetimeFigureOut">
              <a:rPr lang="en-GB" smtClean="0"/>
              <a:t>02/10/2026</a:t>
            </a:fld>
            <a:endParaRPr lang="en-GB"/>
          </a:p>
        </p:txBody>
      </p:sp>
      <p:sp>
        <p:nvSpPr>
          <p:cNvPr id="5" name="Footer Placeholder 4">
            <a:extLst>
              <a:ext uri="{FF2B5EF4-FFF2-40B4-BE49-F238E27FC236}">
                <a16:creationId xmlns:a16="http://schemas.microsoft.com/office/drawing/2014/main" id="{1D6132FE-C7DA-6B8C-B32E-084159C092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8ED300-B082-2B32-72AB-DC37C3932B68}"/>
              </a:ext>
            </a:extLst>
          </p:cNvPr>
          <p:cNvSpPr>
            <a:spLocks noGrp="1"/>
          </p:cNvSpPr>
          <p:nvPr>
            <p:ph type="sldNum" sz="quarter" idx="12"/>
          </p:nvPr>
        </p:nvSpPr>
        <p:spPr/>
        <p:txBody>
          <a:bodyPr/>
          <a:lstStyle/>
          <a:p>
            <a:fld id="{D8804923-406B-4BA0-94BB-BBA4A138CC46}" type="slidenum">
              <a:rPr lang="en-GB" smtClean="0"/>
              <a:t>‹#›</a:t>
            </a:fld>
            <a:endParaRPr lang="en-GB"/>
          </a:p>
        </p:txBody>
      </p:sp>
    </p:spTree>
    <p:extLst>
      <p:ext uri="{BB962C8B-B14F-4D97-AF65-F5344CB8AC3E}">
        <p14:creationId xmlns:p14="http://schemas.microsoft.com/office/powerpoint/2010/main" val="744849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280CAD-3B37-D64D-5B12-D9D4BFDD14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38559E-2FB6-043C-7230-3F436BDC46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357D05-D815-85C7-FAF1-15676CDBBA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0E9B0A3-148A-4BFC-B39E-2B554D76F335}" type="datetimeFigureOut">
              <a:rPr lang="en-GB" smtClean="0"/>
              <a:t>02/10/2026</a:t>
            </a:fld>
            <a:endParaRPr lang="en-GB"/>
          </a:p>
        </p:txBody>
      </p:sp>
      <p:sp>
        <p:nvSpPr>
          <p:cNvPr id="5" name="Footer Placeholder 4">
            <a:extLst>
              <a:ext uri="{FF2B5EF4-FFF2-40B4-BE49-F238E27FC236}">
                <a16:creationId xmlns:a16="http://schemas.microsoft.com/office/drawing/2014/main" id="{C633FBD0-91E0-3134-F7F1-8538EE555E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5C79695-BCAE-F527-DFC2-6D5D60C605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8804923-406B-4BA0-94BB-BBA4A138CC46}" type="slidenum">
              <a:rPr lang="en-GB" smtClean="0"/>
              <a:t>‹#›</a:t>
            </a:fld>
            <a:endParaRPr lang="en-GB"/>
          </a:p>
        </p:txBody>
      </p:sp>
    </p:spTree>
    <p:extLst>
      <p:ext uri="{BB962C8B-B14F-4D97-AF65-F5344CB8AC3E}">
        <p14:creationId xmlns:p14="http://schemas.microsoft.com/office/powerpoint/2010/main" val="24860268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dictionary.cambridge.org/dictionary/english/order" TargetMode="External"/><Relationship Id="rId3" Type="http://schemas.openxmlformats.org/officeDocument/2006/relationships/hyperlink" Target="https://dictionary.cambridge.org/dictionary/english/long" TargetMode="External"/><Relationship Id="rId7" Type="http://schemas.openxmlformats.org/officeDocument/2006/relationships/hyperlink" Target="https://dictionary.cambridge.org/dictionary/english/especially" TargetMode="External"/><Relationship Id="rId12" Type="http://schemas.openxmlformats.org/officeDocument/2006/relationships/hyperlink" Target="https://dictionary.cambridge.org/dictionary/english/universit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ictionary.cambridge.org/dictionary/english/subject" TargetMode="External"/><Relationship Id="rId11" Type="http://schemas.openxmlformats.org/officeDocument/2006/relationships/hyperlink" Target="https://dictionary.cambridge.org/dictionary/english/college" TargetMode="External"/><Relationship Id="rId5" Type="http://schemas.openxmlformats.org/officeDocument/2006/relationships/hyperlink" Target="https://dictionary.cambridge.org/dictionary/english/particular" TargetMode="External"/><Relationship Id="rId10" Type="http://schemas.openxmlformats.org/officeDocument/2006/relationships/hyperlink" Target="https://dictionary.cambridge.org/dictionary/english/degree" TargetMode="External"/><Relationship Id="rId4" Type="http://schemas.openxmlformats.org/officeDocument/2006/relationships/hyperlink" Target="https://dictionary.cambridge.org/dictionary/english/piece" TargetMode="External"/><Relationship Id="rId9" Type="http://schemas.openxmlformats.org/officeDocument/2006/relationships/hyperlink" Target="https://dictionary.cambridge.org/dictionary/english/receive"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reflection.ed.ac.uk/reflectors-toolkit/reflecting-on-experience/gibbs-reflective-cycl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reflection.ed.ac.uk/reflectors-toolkit/reflecting-on-experience/gibbs-reflective-cyc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1A60E-2375-1CA1-7F40-4F59340B0C76}"/>
              </a:ext>
            </a:extLst>
          </p:cNvPr>
          <p:cNvSpPr>
            <a:spLocks noGrp="1"/>
          </p:cNvSpPr>
          <p:nvPr>
            <p:ph type="ctrTitle"/>
          </p:nvPr>
        </p:nvSpPr>
        <p:spPr/>
        <p:txBody>
          <a:bodyPr/>
          <a:lstStyle/>
          <a:p>
            <a:r>
              <a:rPr lang="en-GB"/>
              <a:t>Independent Project</a:t>
            </a:r>
          </a:p>
        </p:txBody>
      </p:sp>
      <p:sp>
        <p:nvSpPr>
          <p:cNvPr id="3" name="Subtitle 2">
            <a:extLst>
              <a:ext uri="{FF2B5EF4-FFF2-40B4-BE49-F238E27FC236}">
                <a16:creationId xmlns:a16="http://schemas.microsoft.com/office/drawing/2014/main" id="{032E9EA6-EB27-5CCA-8B9A-2D8770961B80}"/>
              </a:ext>
            </a:extLst>
          </p:cNvPr>
          <p:cNvSpPr>
            <a:spLocks noGrp="1"/>
          </p:cNvSpPr>
          <p:nvPr>
            <p:ph type="subTitle" idx="1"/>
          </p:nvPr>
        </p:nvSpPr>
        <p:spPr/>
        <p:txBody>
          <a:bodyPr/>
          <a:lstStyle/>
          <a:p>
            <a:r>
              <a:rPr lang="en-GB"/>
              <a:t>ADPA6000</a:t>
            </a:r>
          </a:p>
        </p:txBody>
      </p:sp>
    </p:spTree>
    <p:extLst>
      <p:ext uri="{BB962C8B-B14F-4D97-AF65-F5344CB8AC3E}">
        <p14:creationId xmlns:p14="http://schemas.microsoft.com/office/powerpoint/2010/main" val="1949446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7D00-F006-C290-3419-3D9E61562C7C}"/>
              </a:ext>
            </a:extLst>
          </p:cNvPr>
          <p:cNvSpPr>
            <a:spLocks noGrp="1"/>
          </p:cNvSpPr>
          <p:nvPr>
            <p:ph type="title"/>
          </p:nvPr>
        </p:nvSpPr>
        <p:spPr/>
        <p:txBody>
          <a:bodyPr/>
          <a:lstStyle/>
          <a:p>
            <a:r>
              <a:rPr lang="en-GB"/>
              <a:t>Excellent questions – well asked…</a:t>
            </a:r>
          </a:p>
        </p:txBody>
      </p:sp>
      <p:sp>
        <p:nvSpPr>
          <p:cNvPr id="3" name="Content Placeholder 2">
            <a:extLst>
              <a:ext uri="{FF2B5EF4-FFF2-40B4-BE49-F238E27FC236}">
                <a16:creationId xmlns:a16="http://schemas.microsoft.com/office/drawing/2014/main" id="{35B3E130-5E54-D2E8-E808-3A6F635A3759}"/>
              </a:ext>
            </a:extLst>
          </p:cNvPr>
          <p:cNvSpPr>
            <a:spLocks noGrp="1"/>
          </p:cNvSpPr>
          <p:nvPr>
            <p:ph idx="1"/>
          </p:nvPr>
        </p:nvSpPr>
        <p:spPr/>
        <p:txBody>
          <a:bodyPr/>
          <a:lstStyle/>
          <a:p>
            <a:r>
              <a:rPr lang="en-GB"/>
              <a:t>This week I have answered questions about:</a:t>
            </a:r>
          </a:p>
          <a:p>
            <a:endParaRPr lang="en-GB"/>
          </a:p>
          <a:p>
            <a:r>
              <a:rPr lang="en-GB"/>
              <a:t>project scope</a:t>
            </a:r>
          </a:p>
          <a:p>
            <a:r>
              <a:rPr lang="en-GB"/>
              <a:t>Project type</a:t>
            </a:r>
          </a:p>
          <a:p>
            <a:r>
              <a:rPr lang="en-GB"/>
              <a:t>Definitions</a:t>
            </a:r>
          </a:p>
          <a:p>
            <a:r>
              <a:rPr lang="en-GB"/>
              <a:t>Methods</a:t>
            </a:r>
          </a:p>
          <a:p>
            <a:r>
              <a:rPr lang="en-GB"/>
              <a:t>And timelines – perfect! Well done.</a:t>
            </a:r>
          </a:p>
        </p:txBody>
      </p:sp>
    </p:spTree>
    <p:extLst>
      <p:ext uri="{BB962C8B-B14F-4D97-AF65-F5344CB8AC3E}">
        <p14:creationId xmlns:p14="http://schemas.microsoft.com/office/powerpoint/2010/main" val="1506547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15965-97A8-7A47-712B-295BAE233175}"/>
              </a:ext>
            </a:extLst>
          </p:cNvPr>
          <p:cNvSpPr>
            <a:spLocks noGrp="1"/>
          </p:cNvSpPr>
          <p:nvPr>
            <p:ph type="title"/>
          </p:nvPr>
        </p:nvSpPr>
        <p:spPr/>
        <p:txBody>
          <a:bodyPr/>
          <a:lstStyle/>
          <a:p>
            <a:r>
              <a:rPr lang="en-GB"/>
              <a:t>Academic Speed Dating / Elevator pitches</a:t>
            </a:r>
          </a:p>
        </p:txBody>
      </p:sp>
      <p:sp>
        <p:nvSpPr>
          <p:cNvPr id="3" name="Content Placeholder 2">
            <a:extLst>
              <a:ext uri="{FF2B5EF4-FFF2-40B4-BE49-F238E27FC236}">
                <a16:creationId xmlns:a16="http://schemas.microsoft.com/office/drawing/2014/main" id="{0BB52F36-6E06-2970-7738-219227285CCD}"/>
              </a:ext>
            </a:extLst>
          </p:cNvPr>
          <p:cNvSpPr>
            <a:spLocks noGrp="1"/>
          </p:cNvSpPr>
          <p:nvPr>
            <p:ph idx="1"/>
          </p:nvPr>
        </p:nvSpPr>
        <p:spPr/>
        <p:txBody>
          <a:bodyPr vert="horz" lIns="91440" tIns="45720" rIns="91440" bIns="45720" rtlCol="0" anchor="t">
            <a:normAutofit lnSpcReduction="10000"/>
          </a:bodyPr>
          <a:lstStyle/>
          <a:p>
            <a:r>
              <a:rPr lang="en-GB" b="1"/>
              <a:t>Speaker</a:t>
            </a:r>
            <a:r>
              <a:rPr lang="en-GB"/>
              <a:t> for 3 minutes:</a:t>
            </a:r>
          </a:p>
          <a:p>
            <a:r>
              <a:rPr lang="en-GB"/>
              <a:t>Explain your project to a non-specialist.</a:t>
            </a:r>
          </a:p>
          <a:p>
            <a:r>
              <a:rPr lang="en-GB"/>
              <a:t>Hint: What are 3 key points that sum up your project.</a:t>
            </a:r>
          </a:p>
          <a:p>
            <a:endParaRPr lang="en-GB"/>
          </a:p>
          <a:p>
            <a:r>
              <a:rPr lang="en-GB" b="1"/>
              <a:t>Listener</a:t>
            </a:r>
            <a:r>
              <a:rPr lang="en-GB"/>
              <a:t> for 1 minute: </a:t>
            </a:r>
          </a:p>
          <a:p>
            <a:r>
              <a:rPr lang="en-GB"/>
              <a:t>Feedback your interpretation of the project to the listener.</a:t>
            </a:r>
          </a:p>
          <a:p>
            <a:endParaRPr lang="en-GB"/>
          </a:p>
          <a:p>
            <a:r>
              <a:rPr lang="en-GB" b="1"/>
              <a:t>Speaker</a:t>
            </a:r>
            <a:r>
              <a:rPr lang="en-GB"/>
              <a:t> for 1 minute: reflect verbally upon what you have heard back about your idea. Discuss changes.</a:t>
            </a:r>
          </a:p>
          <a:p>
            <a:endParaRPr lang="en-GB"/>
          </a:p>
        </p:txBody>
      </p:sp>
    </p:spTree>
    <p:extLst>
      <p:ext uri="{BB962C8B-B14F-4D97-AF65-F5344CB8AC3E}">
        <p14:creationId xmlns:p14="http://schemas.microsoft.com/office/powerpoint/2010/main" val="616518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DDBC89-0ABD-3EFE-5DCF-E1924A33C6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DCD140-2841-F19E-F84F-013ABBCD5D35}"/>
              </a:ext>
            </a:extLst>
          </p:cNvPr>
          <p:cNvSpPr>
            <a:spLocks noGrp="1"/>
          </p:cNvSpPr>
          <p:nvPr>
            <p:ph type="title"/>
          </p:nvPr>
        </p:nvSpPr>
        <p:spPr/>
        <p:txBody>
          <a:bodyPr/>
          <a:lstStyle/>
          <a:p>
            <a:r>
              <a:rPr lang="en-GB"/>
              <a:t>Excellent questions – well asked…</a:t>
            </a:r>
          </a:p>
        </p:txBody>
      </p:sp>
      <p:sp>
        <p:nvSpPr>
          <p:cNvPr id="3" name="Content Placeholder 2">
            <a:extLst>
              <a:ext uri="{FF2B5EF4-FFF2-40B4-BE49-F238E27FC236}">
                <a16:creationId xmlns:a16="http://schemas.microsoft.com/office/drawing/2014/main" id="{274927FE-4224-9377-655D-017BF42C2168}"/>
              </a:ext>
            </a:extLst>
          </p:cNvPr>
          <p:cNvSpPr>
            <a:spLocks noGrp="1"/>
          </p:cNvSpPr>
          <p:nvPr>
            <p:ph idx="1"/>
          </p:nvPr>
        </p:nvSpPr>
        <p:spPr/>
        <p:txBody>
          <a:bodyPr/>
          <a:lstStyle/>
          <a:p>
            <a:r>
              <a:rPr lang="en-GB"/>
              <a:t>This week I have answered questions about:</a:t>
            </a:r>
          </a:p>
          <a:p>
            <a:endParaRPr lang="en-GB"/>
          </a:p>
          <a:p>
            <a:r>
              <a:rPr lang="en-GB"/>
              <a:t>project scope</a:t>
            </a:r>
          </a:p>
          <a:p>
            <a:r>
              <a:rPr lang="en-GB"/>
              <a:t>Project type</a:t>
            </a:r>
          </a:p>
          <a:p>
            <a:r>
              <a:rPr lang="en-GB"/>
              <a:t>Definitions</a:t>
            </a:r>
          </a:p>
          <a:p>
            <a:r>
              <a:rPr lang="en-GB"/>
              <a:t>Methods</a:t>
            </a:r>
          </a:p>
          <a:p>
            <a:r>
              <a:rPr lang="en-GB"/>
              <a:t>And timelines – perfect! Well done.</a:t>
            </a:r>
          </a:p>
        </p:txBody>
      </p:sp>
    </p:spTree>
    <p:extLst>
      <p:ext uri="{BB962C8B-B14F-4D97-AF65-F5344CB8AC3E}">
        <p14:creationId xmlns:p14="http://schemas.microsoft.com/office/powerpoint/2010/main" val="3686338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67740-A90E-270E-71D6-230BBA1E9D63}"/>
              </a:ext>
            </a:extLst>
          </p:cNvPr>
          <p:cNvSpPr>
            <a:spLocks noGrp="1"/>
          </p:cNvSpPr>
          <p:nvPr>
            <p:ph type="title"/>
          </p:nvPr>
        </p:nvSpPr>
        <p:spPr/>
        <p:txBody>
          <a:bodyPr/>
          <a:lstStyle/>
          <a:p>
            <a:r>
              <a:rPr lang="en-GB"/>
              <a:t>Independent Project</a:t>
            </a:r>
          </a:p>
        </p:txBody>
      </p:sp>
      <p:sp>
        <p:nvSpPr>
          <p:cNvPr id="3" name="Content Placeholder 2">
            <a:extLst>
              <a:ext uri="{FF2B5EF4-FFF2-40B4-BE49-F238E27FC236}">
                <a16:creationId xmlns:a16="http://schemas.microsoft.com/office/drawing/2014/main" id="{781C3751-DB22-B948-E75C-308F96C470E6}"/>
              </a:ext>
            </a:extLst>
          </p:cNvPr>
          <p:cNvSpPr>
            <a:spLocks noGrp="1"/>
          </p:cNvSpPr>
          <p:nvPr>
            <p:ph idx="1"/>
          </p:nvPr>
        </p:nvSpPr>
        <p:spPr/>
        <p:txBody>
          <a:bodyPr/>
          <a:lstStyle/>
          <a:p>
            <a:r>
              <a:rPr lang="en-GB"/>
              <a:t>This is the name of the module.</a:t>
            </a:r>
          </a:p>
          <a:p>
            <a:endParaRPr lang="en-GB"/>
          </a:p>
          <a:p>
            <a:r>
              <a:rPr lang="en-GB"/>
              <a:t>It outlines the nature of the module but is ‘greater than the sum of its parts’.</a:t>
            </a:r>
          </a:p>
          <a:p>
            <a:endParaRPr lang="en-GB"/>
          </a:p>
          <a:p>
            <a:r>
              <a:rPr lang="en-GB"/>
              <a:t>Your interpretation or the module aims and module learning outcomes will shape your ‘Independent Project’.</a:t>
            </a:r>
          </a:p>
          <a:p>
            <a:r>
              <a:rPr lang="en-GB"/>
              <a:t>Your Independent Project needs to be expressed in line with the assignment brief expectations. </a:t>
            </a:r>
          </a:p>
        </p:txBody>
      </p:sp>
    </p:spTree>
    <p:extLst>
      <p:ext uri="{BB962C8B-B14F-4D97-AF65-F5344CB8AC3E}">
        <p14:creationId xmlns:p14="http://schemas.microsoft.com/office/powerpoint/2010/main" val="2353523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8493E-935E-6966-90F5-EC0D17EC0EC3}"/>
              </a:ext>
            </a:extLst>
          </p:cNvPr>
          <p:cNvSpPr>
            <a:spLocks noGrp="1"/>
          </p:cNvSpPr>
          <p:nvPr>
            <p:ph type="title"/>
          </p:nvPr>
        </p:nvSpPr>
        <p:spPr/>
        <p:txBody>
          <a:bodyPr/>
          <a:lstStyle/>
          <a:p>
            <a:r>
              <a:rPr lang="en-GB"/>
              <a:t>Dissertation</a:t>
            </a:r>
          </a:p>
        </p:txBody>
      </p:sp>
      <p:sp>
        <p:nvSpPr>
          <p:cNvPr id="3" name="Content Placeholder 2">
            <a:extLst>
              <a:ext uri="{FF2B5EF4-FFF2-40B4-BE49-F238E27FC236}">
                <a16:creationId xmlns:a16="http://schemas.microsoft.com/office/drawing/2014/main" id="{E76C0EBA-68B0-FAA6-2665-4E256C2A4117}"/>
              </a:ext>
            </a:extLst>
          </p:cNvPr>
          <p:cNvSpPr>
            <a:spLocks noGrp="1"/>
          </p:cNvSpPr>
          <p:nvPr>
            <p:ph idx="1"/>
          </p:nvPr>
        </p:nvSpPr>
        <p:spPr/>
        <p:txBody>
          <a:bodyPr>
            <a:normAutofit lnSpcReduction="10000"/>
          </a:bodyPr>
          <a:lstStyle/>
          <a:p>
            <a:r>
              <a:rPr lang="en-GB"/>
              <a:t>A definition of the word dissertation is:</a:t>
            </a:r>
          </a:p>
          <a:p>
            <a:endParaRPr lang="en-GB"/>
          </a:p>
          <a:p>
            <a:r>
              <a:rPr lang="en-GB" sz="2600" b="1" i="1"/>
              <a:t>a </a:t>
            </a:r>
            <a:r>
              <a:rPr lang="en-GB" sz="2600" b="1" i="1">
                <a:hlinkClick r:id="rId3" tooltip="long"/>
              </a:rPr>
              <a:t>long</a:t>
            </a:r>
            <a:r>
              <a:rPr lang="en-GB" sz="2600" b="1" i="1"/>
              <a:t> </a:t>
            </a:r>
            <a:r>
              <a:rPr lang="en-GB" sz="2600" b="1" i="1">
                <a:hlinkClick r:id="rId4" tooltip="piece"/>
              </a:rPr>
              <a:t>piece</a:t>
            </a:r>
            <a:r>
              <a:rPr lang="en-GB" sz="2600" b="1" i="1"/>
              <a:t> of writing on a </a:t>
            </a:r>
            <a:r>
              <a:rPr lang="en-GB" sz="2600" b="1" i="1">
                <a:hlinkClick r:id="rId5" tooltip="particular"/>
              </a:rPr>
              <a:t>particular</a:t>
            </a:r>
            <a:r>
              <a:rPr lang="en-GB" sz="2600" b="1" i="1"/>
              <a:t> </a:t>
            </a:r>
            <a:r>
              <a:rPr lang="en-GB" sz="2600" b="1" i="1">
                <a:hlinkClick r:id="rId6" tooltip="subject"/>
              </a:rPr>
              <a:t>subject</a:t>
            </a:r>
            <a:r>
              <a:rPr lang="en-GB" sz="2600" b="1" i="1"/>
              <a:t>, </a:t>
            </a:r>
            <a:r>
              <a:rPr lang="en-GB" sz="2600" b="1" i="1">
                <a:hlinkClick r:id="rId7" tooltip="especially"/>
              </a:rPr>
              <a:t>especially</a:t>
            </a:r>
            <a:r>
              <a:rPr lang="en-GB" sz="2600" b="1" i="1"/>
              <a:t> one that is done in </a:t>
            </a:r>
            <a:r>
              <a:rPr lang="en-GB" sz="2600" b="1" i="1">
                <a:hlinkClick r:id="rId8" tooltip="order"/>
              </a:rPr>
              <a:t>order</a:t>
            </a:r>
            <a:r>
              <a:rPr lang="en-GB" sz="2600" b="1" i="1"/>
              <a:t> to </a:t>
            </a:r>
            <a:r>
              <a:rPr lang="en-GB" sz="2600" b="1" i="1">
                <a:hlinkClick r:id="rId9" tooltip="receive"/>
              </a:rPr>
              <a:t>receive</a:t>
            </a:r>
            <a:r>
              <a:rPr lang="en-GB" sz="2600" b="1" i="1"/>
              <a:t> a </a:t>
            </a:r>
            <a:r>
              <a:rPr lang="en-GB" sz="2600" b="1" i="1">
                <a:hlinkClick r:id="rId10" tooltip="degree"/>
              </a:rPr>
              <a:t>degree</a:t>
            </a:r>
            <a:r>
              <a:rPr lang="en-GB" sz="2600" b="1" i="1"/>
              <a:t> at </a:t>
            </a:r>
            <a:r>
              <a:rPr lang="en-GB" sz="2600" b="1" i="1">
                <a:hlinkClick r:id="rId11" tooltip="college"/>
              </a:rPr>
              <a:t>college</a:t>
            </a:r>
            <a:r>
              <a:rPr lang="en-GB" sz="2600" b="1" i="1"/>
              <a:t> or </a:t>
            </a:r>
            <a:r>
              <a:rPr lang="en-GB" sz="2600" b="1" i="1">
                <a:hlinkClick r:id="rId12" tooltip="university"/>
              </a:rPr>
              <a:t>university</a:t>
            </a:r>
            <a:endParaRPr lang="en-GB"/>
          </a:p>
          <a:p>
            <a:r>
              <a:rPr lang="en-GB" sz="2000"/>
              <a:t>(…thank you Cambridge Dictionary.org) </a:t>
            </a:r>
          </a:p>
          <a:p>
            <a:r>
              <a:rPr lang="en-GB"/>
              <a:t>I would emphasise that a dissertation needs to follow specific structures and contain chapters of a very specific nature that you will not all necessarily need to complete. </a:t>
            </a:r>
          </a:p>
          <a:p>
            <a:r>
              <a:rPr lang="en-GB"/>
              <a:t>You are not writing a </a:t>
            </a:r>
            <a:r>
              <a:rPr lang="en-GB" err="1"/>
              <a:t>dissertaton</a:t>
            </a:r>
            <a:r>
              <a:rPr lang="en-GB"/>
              <a:t> but you are writing extensive supporting critically analytical reflections upon your research, process and product that is easily ‘called’ a dissertation. </a:t>
            </a:r>
          </a:p>
        </p:txBody>
      </p:sp>
    </p:spTree>
    <p:extLst>
      <p:ext uri="{BB962C8B-B14F-4D97-AF65-F5344CB8AC3E}">
        <p14:creationId xmlns:p14="http://schemas.microsoft.com/office/powerpoint/2010/main" val="1192304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FCB7A-C9E3-4184-B935-15ADC9F90073}"/>
              </a:ext>
            </a:extLst>
          </p:cNvPr>
          <p:cNvSpPr>
            <a:spLocks noGrp="1"/>
          </p:cNvSpPr>
          <p:nvPr>
            <p:ph type="title"/>
          </p:nvPr>
        </p:nvSpPr>
        <p:spPr/>
        <p:txBody>
          <a:bodyPr/>
          <a:lstStyle/>
          <a:p>
            <a:r>
              <a:rPr lang="en-GB"/>
              <a:t>Presentation – on the 19</a:t>
            </a:r>
            <a:r>
              <a:rPr lang="en-GB" baseline="30000"/>
              <a:t>th</a:t>
            </a:r>
            <a:r>
              <a:rPr lang="en-GB"/>
              <a:t> of March 2027</a:t>
            </a:r>
          </a:p>
        </p:txBody>
      </p:sp>
      <p:sp>
        <p:nvSpPr>
          <p:cNvPr id="3" name="Content Placeholder 2">
            <a:extLst>
              <a:ext uri="{FF2B5EF4-FFF2-40B4-BE49-F238E27FC236}">
                <a16:creationId xmlns:a16="http://schemas.microsoft.com/office/drawing/2014/main" id="{5A6FC3CC-BA0C-1383-C87E-7ABA40C62481}"/>
              </a:ext>
            </a:extLst>
          </p:cNvPr>
          <p:cNvSpPr>
            <a:spLocks noGrp="1"/>
          </p:cNvSpPr>
          <p:nvPr>
            <p:ph idx="1"/>
          </p:nvPr>
        </p:nvSpPr>
        <p:spPr/>
        <p:txBody>
          <a:bodyPr>
            <a:normAutofit fontScale="92500" lnSpcReduction="20000"/>
          </a:bodyPr>
          <a:lstStyle/>
          <a:p>
            <a:r>
              <a:rPr lang="en-GB"/>
              <a:t>The presentation section of your Independent Project module is a 10 minute, in –person, presentation possibly with a PowerPoint that provides the opportunity to:</a:t>
            </a:r>
          </a:p>
          <a:p>
            <a:endParaRPr lang="en-GB"/>
          </a:p>
          <a:p>
            <a:pPr fontAlgn="base"/>
            <a:r>
              <a:rPr lang="en-GB"/>
              <a:t>Create an individual presentation showcasing the highlights of your investigation and experimentation process.   </a:t>
            </a:r>
          </a:p>
          <a:p>
            <a:pPr fontAlgn="base"/>
            <a:r>
              <a:rPr lang="en-GB"/>
              <a:t>Exhibit / present your findings and </a:t>
            </a:r>
            <a:r>
              <a:rPr lang="en-GB" err="1"/>
              <a:t>refelctions</a:t>
            </a:r>
            <a:r>
              <a:rPr lang="en-GB"/>
              <a:t> appropriately within the expectations of the project’s discipline.    </a:t>
            </a:r>
          </a:p>
          <a:p>
            <a:pPr fontAlgn="base"/>
            <a:r>
              <a:rPr lang="en-GB"/>
              <a:t>You should reflect critically upon your project in your presentation, evaluating and discussing positives and negatives that you encountered during the course of researching, developing and delivering your project.  </a:t>
            </a:r>
          </a:p>
          <a:p>
            <a:endParaRPr lang="en-GB"/>
          </a:p>
        </p:txBody>
      </p:sp>
    </p:spTree>
    <p:extLst>
      <p:ext uri="{BB962C8B-B14F-4D97-AF65-F5344CB8AC3E}">
        <p14:creationId xmlns:p14="http://schemas.microsoft.com/office/powerpoint/2010/main" val="2250215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B59A0-0372-EB2C-BDE5-07612B337F38}"/>
              </a:ext>
            </a:extLst>
          </p:cNvPr>
          <p:cNvSpPr>
            <a:spLocks noGrp="1"/>
          </p:cNvSpPr>
          <p:nvPr>
            <p:ph type="title"/>
          </p:nvPr>
        </p:nvSpPr>
        <p:spPr/>
        <p:txBody>
          <a:bodyPr/>
          <a:lstStyle/>
          <a:p>
            <a:r>
              <a:rPr lang="en-GB"/>
              <a:t>Presentation – on the 19</a:t>
            </a:r>
            <a:r>
              <a:rPr lang="en-GB" baseline="30000"/>
              <a:t>th</a:t>
            </a:r>
            <a:r>
              <a:rPr lang="en-GB"/>
              <a:t> of March 2027</a:t>
            </a:r>
          </a:p>
        </p:txBody>
      </p:sp>
      <p:sp>
        <p:nvSpPr>
          <p:cNvPr id="3" name="Content Placeholder 2">
            <a:extLst>
              <a:ext uri="{FF2B5EF4-FFF2-40B4-BE49-F238E27FC236}">
                <a16:creationId xmlns:a16="http://schemas.microsoft.com/office/drawing/2014/main" id="{8F87F975-3969-B4EC-54EF-0FF09A0946D8}"/>
              </a:ext>
            </a:extLst>
          </p:cNvPr>
          <p:cNvSpPr>
            <a:spLocks noGrp="1"/>
          </p:cNvSpPr>
          <p:nvPr>
            <p:ph idx="1"/>
          </p:nvPr>
        </p:nvSpPr>
        <p:spPr/>
        <p:txBody>
          <a:bodyPr/>
          <a:lstStyle/>
          <a:p>
            <a:r>
              <a:rPr lang="en-GB"/>
              <a:t>‘</a:t>
            </a:r>
            <a:r>
              <a:rPr lang="en-GB" i="1"/>
              <a:t>You should reflect critically upon your project in your presentation, evaluating and discussing positives and negatives that you encountered during the course of researching, developing and delivering your project.’</a:t>
            </a:r>
          </a:p>
          <a:p>
            <a:endParaRPr lang="en-GB"/>
          </a:p>
          <a:p>
            <a:r>
              <a:rPr lang="en-GB"/>
              <a:t>I would add ‘from the perspective of a completed project’ here.  </a:t>
            </a:r>
          </a:p>
          <a:p>
            <a:endParaRPr lang="en-GB"/>
          </a:p>
          <a:p>
            <a:r>
              <a:rPr lang="en-GB"/>
              <a:t>Just search ‘sayings about hindsight’ and see what you feel about the search results…</a:t>
            </a:r>
          </a:p>
          <a:p>
            <a:endParaRPr lang="en-GB"/>
          </a:p>
          <a:p>
            <a:endParaRPr lang="en-GB"/>
          </a:p>
          <a:p>
            <a:endParaRPr lang="en-GB"/>
          </a:p>
        </p:txBody>
      </p:sp>
    </p:spTree>
    <p:extLst>
      <p:ext uri="{BB962C8B-B14F-4D97-AF65-F5344CB8AC3E}">
        <p14:creationId xmlns:p14="http://schemas.microsoft.com/office/powerpoint/2010/main" val="2295495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AC6E-0C93-86AA-2909-06941B11B26A}"/>
              </a:ext>
            </a:extLst>
          </p:cNvPr>
          <p:cNvSpPr>
            <a:spLocks noGrp="1"/>
          </p:cNvSpPr>
          <p:nvPr>
            <p:ph type="title"/>
          </p:nvPr>
        </p:nvSpPr>
        <p:spPr/>
        <p:txBody>
          <a:bodyPr/>
          <a:lstStyle/>
          <a:p>
            <a:r>
              <a:rPr lang="en-GB"/>
              <a:t>Reflective practice</a:t>
            </a:r>
          </a:p>
        </p:txBody>
      </p:sp>
      <p:sp>
        <p:nvSpPr>
          <p:cNvPr id="3" name="Content Placeholder 2">
            <a:extLst>
              <a:ext uri="{FF2B5EF4-FFF2-40B4-BE49-F238E27FC236}">
                <a16:creationId xmlns:a16="http://schemas.microsoft.com/office/drawing/2014/main" id="{C259A2EE-EA36-E673-E820-C7E2B0F0EDF8}"/>
              </a:ext>
            </a:extLst>
          </p:cNvPr>
          <p:cNvSpPr>
            <a:spLocks noGrp="1"/>
          </p:cNvSpPr>
          <p:nvPr>
            <p:ph idx="1"/>
          </p:nvPr>
        </p:nvSpPr>
        <p:spPr/>
        <p:txBody>
          <a:bodyPr/>
          <a:lstStyle/>
          <a:p>
            <a:r>
              <a:rPr lang="en-GB"/>
              <a:t>Reflection supports deep learning.</a:t>
            </a:r>
          </a:p>
          <a:p>
            <a:endParaRPr lang="en-GB"/>
          </a:p>
          <a:p>
            <a:r>
              <a:rPr lang="en-GB"/>
              <a:t>Reflection supports constructive action.</a:t>
            </a:r>
          </a:p>
          <a:p>
            <a:endParaRPr lang="en-GB"/>
          </a:p>
          <a:p>
            <a:r>
              <a:rPr lang="en-GB"/>
              <a:t>Reflection promotes positive activity.</a:t>
            </a:r>
          </a:p>
          <a:p>
            <a:endParaRPr lang="en-GB"/>
          </a:p>
          <a:p>
            <a:r>
              <a:rPr lang="en-GB"/>
              <a:t>Gibb’s reflective cycle</a:t>
            </a:r>
          </a:p>
          <a:p>
            <a:endParaRPr lang="en-GB"/>
          </a:p>
          <a:p>
            <a:endParaRPr lang="en-GB"/>
          </a:p>
          <a:p>
            <a:endParaRPr lang="en-GB"/>
          </a:p>
          <a:p>
            <a:endParaRPr lang="en-GB"/>
          </a:p>
        </p:txBody>
      </p:sp>
    </p:spTree>
    <p:extLst>
      <p:ext uri="{BB962C8B-B14F-4D97-AF65-F5344CB8AC3E}">
        <p14:creationId xmlns:p14="http://schemas.microsoft.com/office/powerpoint/2010/main" val="335210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95D92-BA65-5C11-0F3F-BFF81674C0CF}"/>
              </a:ext>
            </a:extLst>
          </p:cNvPr>
          <p:cNvSpPr>
            <a:spLocks noGrp="1"/>
          </p:cNvSpPr>
          <p:nvPr>
            <p:ph type="title"/>
          </p:nvPr>
        </p:nvSpPr>
        <p:spPr/>
        <p:txBody>
          <a:bodyPr/>
          <a:lstStyle/>
          <a:p>
            <a:r>
              <a:rPr lang="en-GB"/>
              <a:t>Portfolio</a:t>
            </a:r>
          </a:p>
        </p:txBody>
      </p:sp>
      <p:sp>
        <p:nvSpPr>
          <p:cNvPr id="3" name="Content Placeholder 2">
            <a:extLst>
              <a:ext uri="{FF2B5EF4-FFF2-40B4-BE49-F238E27FC236}">
                <a16:creationId xmlns:a16="http://schemas.microsoft.com/office/drawing/2014/main" id="{AD5CC8B9-1B4F-FB6D-68AB-546DE1574F3D}"/>
              </a:ext>
            </a:extLst>
          </p:cNvPr>
          <p:cNvSpPr>
            <a:spLocks noGrp="1"/>
          </p:cNvSpPr>
          <p:nvPr>
            <p:ph idx="1"/>
          </p:nvPr>
        </p:nvSpPr>
        <p:spPr/>
        <p:txBody>
          <a:bodyPr>
            <a:normAutofit fontScale="92500" lnSpcReduction="10000"/>
          </a:bodyPr>
          <a:lstStyle/>
          <a:p>
            <a:r>
              <a:rPr lang="en-GB"/>
              <a:t>Portfolio is the name given to a singular submission made up of several parts.</a:t>
            </a:r>
          </a:p>
          <a:p>
            <a:endParaRPr lang="en-GB"/>
          </a:p>
          <a:p>
            <a:r>
              <a:rPr lang="en-GB"/>
              <a:t>Last year these parts included:</a:t>
            </a:r>
          </a:p>
          <a:p>
            <a:r>
              <a:rPr lang="en-GB"/>
              <a:t>Written work,</a:t>
            </a:r>
          </a:p>
          <a:p>
            <a:r>
              <a:rPr lang="en-GB"/>
              <a:t>Presentations and…</a:t>
            </a:r>
          </a:p>
          <a:p>
            <a:r>
              <a:rPr lang="en-GB"/>
              <a:t>Evidence and exploration of sets, theatre styles, costumes, characters, bridges, theoretical perspective on rehearsal, puppetry, entire plays, films, workshops, lighting effects, bits of plays, feedback forms, voice over artistry vs AI, sustainable practice, basically incredible array of creative experiences explored over time and delivered in line with…</a:t>
            </a:r>
          </a:p>
        </p:txBody>
      </p:sp>
    </p:spTree>
    <p:extLst>
      <p:ext uri="{BB962C8B-B14F-4D97-AF65-F5344CB8AC3E}">
        <p14:creationId xmlns:p14="http://schemas.microsoft.com/office/powerpoint/2010/main" val="143385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B94DA-8AD8-2506-62A5-3E7392409575}"/>
              </a:ext>
            </a:extLst>
          </p:cNvPr>
          <p:cNvSpPr>
            <a:spLocks noGrp="1"/>
          </p:cNvSpPr>
          <p:nvPr>
            <p:ph type="title"/>
          </p:nvPr>
        </p:nvSpPr>
        <p:spPr/>
        <p:txBody>
          <a:bodyPr/>
          <a:lstStyle/>
          <a:p>
            <a:r>
              <a:rPr lang="en-GB"/>
              <a:t>Learning Outcomes</a:t>
            </a:r>
          </a:p>
        </p:txBody>
      </p:sp>
      <p:sp>
        <p:nvSpPr>
          <p:cNvPr id="3" name="Content Placeholder 2">
            <a:extLst>
              <a:ext uri="{FF2B5EF4-FFF2-40B4-BE49-F238E27FC236}">
                <a16:creationId xmlns:a16="http://schemas.microsoft.com/office/drawing/2014/main" id="{74DFE1A9-C827-E110-A164-11784AE8301E}"/>
              </a:ext>
            </a:extLst>
          </p:cNvPr>
          <p:cNvSpPr>
            <a:spLocks noGrp="1"/>
          </p:cNvSpPr>
          <p:nvPr>
            <p:ph idx="1"/>
          </p:nvPr>
        </p:nvSpPr>
        <p:spPr>
          <a:xfrm>
            <a:off x="838200" y="1825624"/>
            <a:ext cx="10515600" cy="5032375"/>
          </a:xfrm>
        </p:spPr>
        <p:txBody>
          <a:bodyPr>
            <a:normAutofit fontScale="92500" lnSpcReduction="20000"/>
          </a:bodyPr>
          <a:lstStyle/>
          <a:p>
            <a:pPr lvl="0" fontAlgn="base"/>
            <a:r>
              <a:rPr lang="en-GB"/>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lvl="0" fontAlgn="base"/>
            <a:r>
              <a:rPr lang="en-GB"/>
              <a:t>Evidence in-depth knowledge and critical understanding of principles necessary to underpin their education within their chosen field of study and problem-solving techniques applicable to this.  </a:t>
            </a:r>
          </a:p>
          <a:p>
            <a:pPr lvl="0" fontAlgn="base"/>
            <a:r>
              <a:rPr lang="en-GB"/>
              <a:t>Evidence independence of thought and critical evaluation in the production of an independent piece of work, demonstrating transferable skills through exercising initiative and personal responsibility in planning own learning and self-management.   </a:t>
            </a:r>
          </a:p>
          <a:p>
            <a:pPr lvl="0" fontAlgn="base"/>
            <a:r>
              <a:rPr lang="en-GB"/>
              <a:t>Organise their knowledge and learning through use of a range of media and present their work appropriately in a manner that can be understood by specialist and non-specialist audiences.   </a:t>
            </a:r>
          </a:p>
          <a:p>
            <a:endParaRPr lang="en-GB"/>
          </a:p>
        </p:txBody>
      </p:sp>
    </p:spTree>
    <p:extLst>
      <p:ext uri="{BB962C8B-B14F-4D97-AF65-F5344CB8AC3E}">
        <p14:creationId xmlns:p14="http://schemas.microsoft.com/office/powerpoint/2010/main" val="3559917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BD236-4E29-AC82-4C1F-2FA1BE6C1A88}"/>
              </a:ext>
            </a:extLst>
          </p:cNvPr>
          <p:cNvSpPr>
            <a:spLocks noGrp="1"/>
          </p:cNvSpPr>
          <p:nvPr>
            <p:ph type="title"/>
          </p:nvPr>
        </p:nvSpPr>
        <p:spPr/>
        <p:txBody>
          <a:bodyPr/>
          <a:lstStyle/>
          <a:p>
            <a:r>
              <a:rPr lang="en-GB"/>
              <a:t>Practice as Research </a:t>
            </a:r>
          </a:p>
        </p:txBody>
      </p:sp>
      <p:sp>
        <p:nvSpPr>
          <p:cNvPr id="3" name="Content Placeholder 2">
            <a:extLst>
              <a:ext uri="{FF2B5EF4-FFF2-40B4-BE49-F238E27FC236}">
                <a16:creationId xmlns:a16="http://schemas.microsoft.com/office/drawing/2014/main" id="{3071A73A-746A-DBFC-28A2-7C195D9552EC}"/>
              </a:ext>
            </a:extLst>
          </p:cNvPr>
          <p:cNvSpPr>
            <a:spLocks noGrp="1"/>
          </p:cNvSpPr>
          <p:nvPr>
            <p:ph idx="1"/>
          </p:nvPr>
        </p:nvSpPr>
        <p:spPr/>
        <p:txBody>
          <a:bodyPr/>
          <a:lstStyle/>
          <a:p>
            <a:r>
              <a:rPr lang="en-GB"/>
              <a:t>I have mentioned this method of working several times – so what is it?</a:t>
            </a:r>
          </a:p>
        </p:txBody>
      </p:sp>
    </p:spTree>
    <p:extLst>
      <p:ext uri="{BB962C8B-B14F-4D97-AF65-F5344CB8AC3E}">
        <p14:creationId xmlns:p14="http://schemas.microsoft.com/office/powerpoint/2010/main" val="4168201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B8B04-C5E1-7A4D-94A9-FE730ABA8FCD}"/>
              </a:ext>
            </a:extLst>
          </p:cNvPr>
          <p:cNvSpPr>
            <a:spLocks noGrp="1"/>
          </p:cNvSpPr>
          <p:nvPr>
            <p:ph type="title"/>
          </p:nvPr>
        </p:nvSpPr>
        <p:spPr/>
        <p:txBody>
          <a:bodyPr>
            <a:normAutofit/>
          </a:bodyPr>
          <a:lstStyle/>
          <a:p>
            <a:r>
              <a:rPr lang="en-GB" sz="4200"/>
              <a:t>Practice as Research in the Arts - Robin Nelson</a:t>
            </a:r>
          </a:p>
        </p:txBody>
      </p:sp>
      <p:sp>
        <p:nvSpPr>
          <p:cNvPr id="3" name="Content Placeholder 2">
            <a:extLst>
              <a:ext uri="{FF2B5EF4-FFF2-40B4-BE49-F238E27FC236}">
                <a16:creationId xmlns:a16="http://schemas.microsoft.com/office/drawing/2014/main" id="{515A1FA9-0F46-3A00-598C-C7F842B704FB}"/>
              </a:ext>
            </a:extLst>
          </p:cNvPr>
          <p:cNvSpPr>
            <a:spLocks noGrp="1"/>
          </p:cNvSpPr>
          <p:nvPr>
            <p:ph idx="1"/>
          </p:nvPr>
        </p:nvSpPr>
        <p:spPr/>
        <p:txBody>
          <a:bodyPr/>
          <a:lstStyle/>
          <a:p>
            <a:r>
              <a:rPr lang="en-GB"/>
              <a:t>What is?</a:t>
            </a:r>
          </a:p>
          <a:p>
            <a:endParaRPr lang="en-GB"/>
          </a:p>
          <a:p>
            <a:r>
              <a:rPr lang="en-GB"/>
              <a:t>‘(Practice as research) </a:t>
            </a:r>
            <a:r>
              <a:rPr lang="en-GB" err="1"/>
              <a:t>PaR</a:t>
            </a:r>
            <a:r>
              <a:rPr lang="en-GB"/>
              <a:t> involves a research project in which practice is a key method of inquiry and where, in respect of the arts, a practice (creative writing, dance, musical score/performance, theatre/performance, visual exhibition, film or other cultural practice) is submitted as substantial evidence of a research inquiry.’ (Nelson, 2013; p8-9)</a:t>
            </a:r>
          </a:p>
        </p:txBody>
      </p:sp>
    </p:spTree>
    <p:extLst>
      <p:ext uri="{BB962C8B-B14F-4D97-AF65-F5344CB8AC3E}">
        <p14:creationId xmlns:p14="http://schemas.microsoft.com/office/powerpoint/2010/main" val="506879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0942E-9AF9-A0EC-B615-6E97E1A965AF}"/>
              </a:ext>
            </a:extLst>
          </p:cNvPr>
          <p:cNvSpPr>
            <a:spLocks noGrp="1"/>
          </p:cNvSpPr>
          <p:nvPr>
            <p:ph type="title"/>
          </p:nvPr>
        </p:nvSpPr>
        <p:spPr/>
        <p:txBody>
          <a:bodyPr/>
          <a:lstStyle/>
          <a:p>
            <a:r>
              <a:rPr lang="en-GB"/>
              <a:t>Practice as Research in the Arts</a:t>
            </a:r>
          </a:p>
        </p:txBody>
      </p:sp>
      <p:sp>
        <p:nvSpPr>
          <p:cNvPr id="3" name="Content Placeholder 2">
            <a:extLst>
              <a:ext uri="{FF2B5EF4-FFF2-40B4-BE49-F238E27FC236}">
                <a16:creationId xmlns:a16="http://schemas.microsoft.com/office/drawing/2014/main" id="{D6526911-7568-3BE7-EE46-681FBF640A13}"/>
              </a:ext>
            </a:extLst>
          </p:cNvPr>
          <p:cNvSpPr>
            <a:spLocks noGrp="1"/>
          </p:cNvSpPr>
          <p:nvPr>
            <p:ph idx="1"/>
          </p:nvPr>
        </p:nvSpPr>
        <p:spPr/>
        <p:txBody>
          <a:bodyPr/>
          <a:lstStyle/>
          <a:p>
            <a:r>
              <a:rPr lang="en-GB"/>
              <a:t>You are currently identifying your project ‘question’.</a:t>
            </a:r>
          </a:p>
          <a:p>
            <a:endParaRPr lang="en-GB"/>
          </a:p>
          <a:p>
            <a:r>
              <a:rPr lang="en-GB"/>
              <a:t>Practice as research allows you to answer your question through engaging with practice ‘as’ your answer.</a:t>
            </a:r>
          </a:p>
          <a:p>
            <a:r>
              <a:rPr lang="en-GB"/>
              <a:t>We also want written work to support your findings but the essence of </a:t>
            </a:r>
            <a:r>
              <a:rPr lang="en-GB" err="1"/>
              <a:t>PaR</a:t>
            </a:r>
            <a:r>
              <a:rPr lang="en-GB"/>
              <a:t> is that your practical work ‘is’ your research.</a:t>
            </a:r>
          </a:p>
          <a:p>
            <a:endParaRPr lang="en-GB"/>
          </a:p>
          <a:p>
            <a:endParaRPr lang="en-GB"/>
          </a:p>
        </p:txBody>
      </p:sp>
    </p:spTree>
    <p:extLst>
      <p:ext uri="{BB962C8B-B14F-4D97-AF65-F5344CB8AC3E}">
        <p14:creationId xmlns:p14="http://schemas.microsoft.com/office/powerpoint/2010/main" val="3674235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903D7-EB88-EE67-6857-EABF81C693CF}"/>
              </a:ext>
            </a:extLst>
          </p:cNvPr>
          <p:cNvSpPr>
            <a:spLocks noGrp="1"/>
          </p:cNvSpPr>
          <p:nvPr>
            <p:ph type="title"/>
          </p:nvPr>
        </p:nvSpPr>
        <p:spPr/>
        <p:txBody>
          <a:bodyPr>
            <a:normAutofit/>
          </a:bodyPr>
          <a:lstStyle/>
          <a:p>
            <a:r>
              <a:rPr lang="en-GB" sz="4200"/>
              <a:t>Robin Nelson; Practice as Research in the Arts</a:t>
            </a:r>
          </a:p>
        </p:txBody>
      </p:sp>
      <p:sp>
        <p:nvSpPr>
          <p:cNvPr id="3" name="Content Placeholder 2">
            <a:extLst>
              <a:ext uri="{FF2B5EF4-FFF2-40B4-BE49-F238E27FC236}">
                <a16:creationId xmlns:a16="http://schemas.microsoft.com/office/drawing/2014/main" id="{0DAB78F5-357F-454C-CD51-5ACEBEF11BCC}"/>
              </a:ext>
            </a:extLst>
          </p:cNvPr>
          <p:cNvSpPr>
            <a:spLocks noGrp="1"/>
          </p:cNvSpPr>
          <p:nvPr>
            <p:ph idx="1"/>
          </p:nvPr>
        </p:nvSpPr>
        <p:spPr/>
        <p:txBody>
          <a:bodyPr/>
          <a:lstStyle/>
          <a:p>
            <a:endParaRPr lang="en-GB"/>
          </a:p>
          <a:p>
            <a:r>
              <a:rPr lang="en-GB"/>
              <a:t>‘I (Nelson) recognise that </a:t>
            </a:r>
            <a:r>
              <a:rPr lang="en-GB" err="1"/>
              <a:t>PaR</a:t>
            </a:r>
            <a:r>
              <a:rPr lang="en-GB"/>
              <a:t> projects require more labour and a broader range of skills to engage in a multi-mode research inquiry than more traditional research processes…’ (Nelson, 2013; p9)</a:t>
            </a:r>
          </a:p>
          <a:p>
            <a:endParaRPr lang="en-GB"/>
          </a:p>
          <a:p>
            <a:r>
              <a:rPr lang="en-GB"/>
              <a:t>Practical ‘knowing as doing’ is at the heart of </a:t>
            </a:r>
            <a:r>
              <a:rPr lang="en-GB" err="1"/>
              <a:t>PaR.</a:t>
            </a:r>
            <a:endParaRPr lang="en-GB"/>
          </a:p>
          <a:p>
            <a:endParaRPr lang="en-GB"/>
          </a:p>
          <a:p>
            <a:r>
              <a:rPr lang="en-GB"/>
              <a:t>What does that mean?</a:t>
            </a:r>
          </a:p>
        </p:txBody>
      </p:sp>
    </p:spTree>
    <p:extLst>
      <p:ext uri="{BB962C8B-B14F-4D97-AF65-F5344CB8AC3E}">
        <p14:creationId xmlns:p14="http://schemas.microsoft.com/office/powerpoint/2010/main" val="1569740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89CEE-0F89-71A4-6F3B-2708064B757F}"/>
              </a:ext>
            </a:extLst>
          </p:cNvPr>
          <p:cNvSpPr>
            <a:spLocks noGrp="1"/>
          </p:cNvSpPr>
          <p:nvPr>
            <p:ph type="title"/>
          </p:nvPr>
        </p:nvSpPr>
        <p:spPr/>
        <p:txBody>
          <a:bodyPr/>
          <a:lstStyle/>
          <a:p>
            <a:r>
              <a:rPr lang="en-GB"/>
              <a:t>On your bike…</a:t>
            </a:r>
          </a:p>
        </p:txBody>
      </p:sp>
      <p:sp>
        <p:nvSpPr>
          <p:cNvPr id="3" name="Content Placeholder 2">
            <a:extLst>
              <a:ext uri="{FF2B5EF4-FFF2-40B4-BE49-F238E27FC236}">
                <a16:creationId xmlns:a16="http://schemas.microsoft.com/office/drawing/2014/main" id="{B9A8687F-665A-F4AA-4570-C2169E7C419A}"/>
              </a:ext>
            </a:extLst>
          </p:cNvPr>
          <p:cNvSpPr>
            <a:spLocks noGrp="1"/>
          </p:cNvSpPr>
          <p:nvPr>
            <p:ph idx="1"/>
          </p:nvPr>
        </p:nvSpPr>
        <p:spPr/>
        <p:txBody>
          <a:bodyPr>
            <a:normAutofit lnSpcReduction="10000"/>
          </a:bodyPr>
          <a:lstStyle/>
          <a:p>
            <a:r>
              <a:rPr lang="en-GB"/>
              <a:t>Can you ride a bicycle?</a:t>
            </a:r>
          </a:p>
          <a:p>
            <a:endParaRPr lang="en-GB"/>
          </a:p>
          <a:p>
            <a:r>
              <a:rPr lang="en-GB"/>
              <a:t>If yes, we say that we ‘know how to ride a bike’ – but do we ‘know’?</a:t>
            </a:r>
          </a:p>
          <a:p>
            <a:endParaRPr lang="en-GB"/>
          </a:p>
          <a:p>
            <a:r>
              <a:rPr lang="en-GB"/>
              <a:t>Do we understand the system of balance and the workings of the inner ear / vestibular system? Do we actively ‘think’ about the muscles that are used to support the core – never mind how the legs operate?</a:t>
            </a:r>
          </a:p>
          <a:p>
            <a:r>
              <a:rPr lang="en-GB"/>
              <a:t>Do we understand the mechanics of force, friction and momentum that we create in pedalling?</a:t>
            </a:r>
          </a:p>
        </p:txBody>
      </p:sp>
    </p:spTree>
    <p:extLst>
      <p:ext uri="{BB962C8B-B14F-4D97-AF65-F5344CB8AC3E}">
        <p14:creationId xmlns:p14="http://schemas.microsoft.com/office/powerpoint/2010/main" val="1834793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BBC99-CEB0-9A59-87B7-B3FCC29C4EED}"/>
              </a:ext>
            </a:extLst>
          </p:cNvPr>
          <p:cNvSpPr>
            <a:spLocks noGrp="1"/>
          </p:cNvSpPr>
          <p:nvPr>
            <p:ph type="title"/>
          </p:nvPr>
        </p:nvSpPr>
        <p:spPr/>
        <p:txBody>
          <a:bodyPr/>
          <a:lstStyle/>
          <a:p>
            <a:r>
              <a:rPr lang="en-GB"/>
              <a:t>On your bike…</a:t>
            </a:r>
          </a:p>
        </p:txBody>
      </p:sp>
      <p:sp>
        <p:nvSpPr>
          <p:cNvPr id="3" name="Content Placeholder 2">
            <a:extLst>
              <a:ext uri="{FF2B5EF4-FFF2-40B4-BE49-F238E27FC236}">
                <a16:creationId xmlns:a16="http://schemas.microsoft.com/office/drawing/2014/main" id="{24EFF59F-5E3A-2213-87BB-73305CAE9725}"/>
              </a:ext>
            </a:extLst>
          </p:cNvPr>
          <p:cNvSpPr>
            <a:spLocks noGrp="1"/>
          </p:cNvSpPr>
          <p:nvPr>
            <p:ph idx="1"/>
          </p:nvPr>
        </p:nvSpPr>
        <p:spPr/>
        <p:txBody>
          <a:bodyPr/>
          <a:lstStyle/>
          <a:p>
            <a:r>
              <a:rPr lang="en-GB"/>
              <a:t>Knowing-in-action, practicing to a resolution. (Nelson, 2013; p9+10)</a:t>
            </a:r>
          </a:p>
          <a:p>
            <a:endParaRPr lang="en-GB"/>
          </a:p>
          <a:p>
            <a:r>
              <a:rPr lang="en-GB"/>
              <a:t>If someone explained all of the individual processes &amp; practices that went into riding a bike, we would all either never try or fall off the bike as we tried to remember all of the details. </a:t>
            </a:r>
          </a:p>
          <a:p>
            <a:endParaRPr lang="en-GB"/>
          </a:p>
          <a:p>
            <a:endParaRPr lang="en-GB"/>
          </a:p>
        </p:txBody>
      </p:sp>
    </p:spTree>
    <p:extLst>
      <p:ext uri="{BB962C8B-B14F-4D97-AF65-F5344CB8AC3E}">
        <p14:creationId xmlns:p14="http://schemas.microsoft.com/office/powerpoint/2010/main" val="498505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F56AD-1E45-D144-6F24-201B47B88A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511C2C-98DF-2D91-1455-BA1E867D9843}"/>
              </a:ext>
            </a:extLst>
          </p:cNvPr>
          <p:cNvSpPr>
            <a:spLocks noGrp="1"/>
          </p:cNvSpPr>
          <p:nvPr>
            <p:ph type="title"/>
          </p:nvPr>
        </p:nvSpPr>
        <p:spPr/>
        <p:txBody>
          <a:bodyPr/>
          <a:lstStyle/>
          <a:p>
            <a:r>
              <a:rPr lang="en-GB"/>
              <a:t>Robin Nelson; Practice as research in the Arts</a:t>
            </a:r>
          </a:p>
        </p:txBody>
      </p:sp>
      <p:sp>
        <p:nvSpPr>
          <p:cNvPr id="3" name="Content Placeholder 2">
            <a:extLst>
              <a:ext uri="{FF2B5EF4-FFF2-40B4-BE49-F238E27FC236}">
                <a16:creationId xmlns:a16="http://schemas.microsoft.com/office/drawing/2014/main" id="{3B06128D-A4C4-1F57-0D8E-49770E169C3F}"/>
              </a:ext>
            </a:extLst>
          </p:cNvPr>
          <p:cNvSpPr>
            <a:spLocks noGrp="1"/>
          </p:cNvSpPr>
          <p:nvPr>
            <p:ph idx="1"/>
          </p:nvPr>
        </p:nvSpPr>
        <p:spPr>
          <a:xfrm>
            <a:off x="838200" y="1619250"/>
            <a:ext cx="10515600" cy="4557713"/>
          </a:xfrm>
        </p:spPr>
        <p:txBody>
          <a:bodyPr/>
          <a:lstStyle/>
          <a:p>
            <a:endParaRPr lang="en-GB"/>
          </a:p>
          <a:p>
            <a:r>
              <a:rPr lang="en-GB"/>
              <a:t>A point to consider, Nelson recognises that some ‘traditional’ researchers have difficulty acknowledging Practice as Research (</a:t>
            </a:r>
            <a:r>
              <a:rPr lang="en-GB" err="1"/>
              <a:t>PaR</a:t>
            </a:r>
            <a:r>
              <a:rPr lang="en-GB"/>
              <a:t>) as a legitimate form of inquiry. </a:t>
            </a:r>
          </a:p>
          <a:p>
            <a:endParaRPr lang="en-GB"/>
          </a:p>
          <a:p>
            <a:r>
              <a:rPr lang="en-GB"/>
              <a:t>This is in-part based upon perspective of what ‘knowledge’ is.</a:t>
            </a:r>
          </a:p>
          <a:p>
            <a:endParaRPr lang="en-GB"/>
          </a:p>
          <a:p>
            <a:r>
              <a:rPr lang="en-GB"/>
              <a:t>Individual realities constitute personal knowledge for participants. </a:t>
            </a:r>
          </a:p>
          <a:p>
            <a:endParaRPr lang="en-GB"/>
          </a:p>
        </p:txBody>
      </p:sp>
    </p:spTree>
    <p:extLst>
      <p:ext uri="{BB962C8B-B14F-4D97-AF65-F5344CB8AC3E}">
        <p14:creationId xmlns:p14="http://schemas.microsoft.com/office/powerpoint/2010/main" val="14837824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E424F-1ACE-1E4C-9159-C5B0482CA7A6}"/>
              </a:ext>
            </a:extLst>
          </p:cNvPr>
          <p:cNvSpPr>
            <a:spLocks noGrp="1"/>
          </p:cNvSpPr>
          <p:nvPr>
            <p:ph type="title"/>
          </p:nvPr>
        </p:nvSpPr>
        <p:spPr/>
        <p:txBody>
          <a:bodyPr/>
          <a:lstStyle/>
          <a:p>
            <a:r>
              <a:rPr lang="en-GB"/>
              <a:t>Robin Nelson; Practice as research in the Arts</a:t>
            </a:r>
          </a:p>
        </p:txBody>
      </p:sp>
      <p:sp>
        <p:nvSpPr>
          <p:cNvPr id="3" name="Content Placeholder 2">
            <a:extLst>
              <a:ext uri="{FF2B5EF4-FFF2-40B4-BE49-F238E27FC236}">
                <a16:creationId xmlns:a16="http://schemas.microsoft.com/office/drawing/2014/main" id="{A33A844B-C70A-01C9-9C0C-62A988E8C465}"/>
              </a:ext>
            </a:extLst>
          </p:cNvPr>
          <p:cNvSpPr>
            <a:spLocks noGrp="1"/>
          </p:cNvSpPr>
          <p:nvPr>
            <p:ph idx="1"/>
          </p:nvPr>
        </p:nvSpPr>
        <p:spPr/>
        <p:txBody>
          <a:bodyPr/>
          <a:lstStyle/>
          <a:p>
            <a:r>
              <a:rPr lang="en-GB" err="1"/>
              <a:t>PaR</a:t>
            </a:r>
            <a:r>
              <a:rPr lang="en-GB"/>
              <a:t> as a process makes use of ‘praxis’ to support investigation.</a:t>
            </a:r>
          </a:p>
          <a:p>
            <a:endParaRPr lang="en-GB"/>
          </a:p>
          <a:p>
            <a:r>
              <a:rPr lang="en-GB"/>
              <a:t>Praxis is practice based upon theory – so that the practice and theory overlap each other to become something unified. </a:t>
            </a:r>
          </a:p>
          <a:p>
            <a:endParaRPr lang="en-GB"/>
          </a:p>
          <a:p>
            <a:r>
              <a:rPr lang="en-GB"/>
              <a:t>If ‘practice’ is described in literature – it is not ‘experienced’ by the reader and the tacit benefits of the activity remain out of reach or elusive. (Think about the bike analogy)</a:t>
            </a:r>
          </a:p>
        </p:txBody>
      </p:sp>
    </p:spTree>
    <p:extLst>
      <p:ext uri="{BB962C8B-B14F-4D97-AF65-F5344CB8AC3E}">
        <p14:creationId xmlns:p14="http://schemas.microsoft.com/office/powerpoint/2010/main" val="894756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C68C5-3005-1D7E-7FB3-CBD4FE8F6666}"/>
              </a:ext>
            </a:extLst>
          </p:cNvPr>
          <p:cNvSpPr>
            <a:spLocks noGrp="1"/>
          </p:cNvSpPr>
          <p:nvPr>
            <p:ph type="title"/>
          </p:nvPr>
        </p:nvSpPr>
        <p:spPr/>
        <p:txBody>
          <a:bodyPr/>
          <a:lstStyle/>
          <a:p>
            <a:r>
              <a:rPr lang="en-GB"/>
              <a:t>Praxis</a:t>
            </a:r>
          </a:p>
        </p:txBody>
      </p:sp>
      <p:sp>
        <p:nvSpPr>
          <p:cNvPr id="3" name="Content Placeholder 2">
            <a:extLst>
              <a:ext uri="{FF2B5EF4-FFF2-40B4-BE49-F238E27FC236}">
                <a16:creationId xmlns:a16="http://schemas.microsoft.com/office/drawing/2014/main" id="{3E15A7FA-92DE-F33C-D9A5-7E001427D732}"/>
              </a:ext>
            </a:extLst>
          </p:cNvPr>
          <p:cNvSpPr>
            <a:spLocks noGrp="1"/>
          </p:cNvSpPr>
          <p:nvPr>
            <p:ph idx="1"/>
          </p:nvPr>
        </p:nvSpPr>
        <p:spPr/>
        <p:txBody>
          <a:bodyPr>
            <a:normAutofit/>
          </a:bodyPr>
          <a:lstStyle/>
          <a:p>
            <a:r>
              <a:rPr lang="en-GB"/>
              <a:t>‘…doing knowing’ like ‘knowledge in practice…’</a:t>
            </a:r>
          </a:p>
          <a:p>
            <a:endParaRPr lang="en-GB"/>
          </a:p>
          <a:p>
            <a:r>
              <a:rPr lang="en-GB"/>
              <a:t>‘Knowing how to ride a bike is a knowing-doing largely beyond verbal explanation.’ (Nelson, 2013: p40)</a:t>
            </a:r>
          </a:p>
          <a:p>
            <a:r>
              <a:rPr lang="en-GB"/>
              <a:t>‘Reflection on kinds of knowledge practitioners bring to their workspaces is a useful starting point to establish what knowledges are in play, and much remains to be understood, through research, of how arts practices function.’ (Nelson, 2013: p40)</a:t>
            </a:r>
          </a:p>
        </p:txBody>
      </p:sp>
    </p:spTree>
    <p:extLst>
      <p:ext uri="{BB962C8B-B14F-4D97-AF65-F5344CB8AC3E}">
        <p14:creationId xmlns:p14="http://schemas.microsoft.com/office/powerpoint/2010/main" val="1749046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415E6-AF43-18D6-839E-B39E92BE7A18}"/>
              </a:ext>
            </a:extLst>
          </p:cNvPr>
          <p:cNvSpPr>
            <a:spLocks noGrp="1"/>
          </p:cNvSpPr>
          <p:nvPr>
            <p:ph type="title"/>
          </p:nvPr>
        </p:nvSpPr>
        <p:spPr/>
        <p:txBody>
          <a:bodyPr/>
          <a:lstStyle/>
          <a:p>
            <a:r>
              <a:rPr lang="en-GB"/>
              <a:t>Praxis</a:t>
            </a:r>
          </a:p>
        </p:txBody>
      </p:sp>
      <p:sp>
        <p:nvSpPr>
          <p:cNvPr id="3" name="Content Placeholder 2">
            <a:extLst>
              <a:ext uri="{FF2B5EF4-FFF2-40B4-BE49-F238E27FC236}">
                <a16:creationId xmlns:a16="http://schemas.microsoft.com/office/drawing/2014/main" id="{B90BA5AC-21BE-0E3C-BCCC-AC2A5654AEBB}"/>
              </a:ext>
            </a:extLst>
          </p:cNvPr>
          <p:cNvSpPr>
            <a:spLocks noGrp="1"/>
          </p:cNvSpPr>
          <p:nvPr>
            <p:ph idx="1"/>
          </p:nvPr>
        </p:nvSpPr>
        <p:spPr/>
        <p:txBody>
          <a:bodyPr/>
          <a:lstStyle/>
          <a:p>
            <a:r>
              <a:rPr lang="en-GB"/>
              <a:t>So practice when applied to and overlaid with theory is praxis.</a:t>
            </a:r>
          </a:p>
          <a:p>
            <a:endParaRPr lang="en-GB"/>
          </a:p>
          <a:p>
            <a:r>
              <a:rPr lang="en-GB"/>
              <a:t>…So is riding a bike </a:t>
            </a:r>
            <a:r>
              <a:rPr lang="en-GB" err="1"/>
              <a:t>PaR</a:t>
            </a:r>
            <a:r>
              <a:rPr lang="en-GB"/>
              <a:t>…? No sorry – however:</a:t>
            </a:r>
          </a:p>
          <a:p>
            <a:endParaRPr lang="en-GB"/>
          </a:p>
          <a:p>
            <a:r>
              <a:rPr lang="en-GB"/>
              <a:t>‘...when what means one thing, or conventionally functions in one role, discloses other possibilities…In general a double movement occurs, in which the found elements are rendered strange, and of  recontextualization, in which new families of association and structures of meaning are established.’ (Nelson, 2013: p41)</a:t>
            </a:r>
          </a:p>
        </p:txBody>
      </p:sp>
    </p:spTree>
    <p:extLst>
      <p:ext uri="{BB962C8B-B14F-4D97-AF65-F5344CB8AC3E}">
        <p14:creationId xmlns:p14="http://schemas.microsoft.com/office/powerpoint/2010/main" val="65962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2E299-51F3-ADE5-6185-BD7F6BDD492F}"/>
              </a:ext>
            </a:extLst>
          </p:cNvPr>
          <p:cNvSpPr>
            <a:spLocks noGrp="1"/>
          </p:cNvSpPr>
          <p:nvPr>
            <p:ph type="title"/>
          </p:nvPr>
        </p:nvSpPr>
        <p:spPr/>
        <p:txBody>
          <a:bodyPr/>
          <a:lstStyle/>
          <a:p>
            <a:r>
              <a:rPr lang="en-GB"/>
              <a:t>An unpacking…</a:t>
            </a:r>
          </a:p>
        </p:txBody>
      </p:sp>
      <p:sp>
        <p:nvSpPr>
          <p:cNvPr id="3" name="Content Placeholder 2">
            <a:extLst>
              <a:ext uri="{FF2B5EF4-FFF2-40B4-BE49-F238E27FC236}">
                <a16:creationId xmlns:a16="http://schemas.microsoft.com/office/drawing/2014/main" id="{88D976B5-621D-83BE-01E7-EBD4A1C3CD87}"/>
              </a:ext>
            </a:extLst>
          </p:cNvPr>
          <p:cNvSpPr>
            <a:spLocks noGrp="1"/>
          </p:cNvSpPr>
          <p:nvPr>
            <p:ph idx="1"/>
          </p:nvPr>
        </p:nvSpPr>
        <p:spPr/>
        <p:txBody>
          <a:bodyPr/>
          <a:lstStyle/>
          <a:p>
            <a:r>
              <a:rPr lang="en-GB"/>
              <a:t>‘...when what means one thing, or conventionally functions in one role, discloses other possibilities…In general a double movement occurs, in which the found elements are rendered strange, and of  recontextualization, in which new families of association and structures of meaning are established.’ (Nelson, 2013: p41)</a:t>
            </a:r>
          </a:p>
          <a:p>
            <a:endParaRPr lang="en-GB"/>
          </a:p>
          <a:p>
            <a:r>
              <a:rPr lang="en-GB"/>
              <a:t>How can we translate this into a practice and a practical language?</a:t>
            </a:r>
          </a:p>
          <a:p>
            <a:endParaRPr lang="en-GB"/>
          </a:p>
        </p:txBody>
      </p:sp>
    </p:spTree>
    <p:extLst>
      <p:ext uri="{BB962C8B-B14F-4D97-AF65-F5344CB8AC3E}">
        <p14:creationId xmlns:p14="http://schemas.microsoft.com/office/powerpoint/2010/main" val="21273102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BEC78-4306-C586-19B7-BF69867B33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A6495E-7E23-B530-E8E1-FF8C84C8AF21}"/>
              </a:ext>
            </a:extLst>
          </p:cNvPr>
          <p:cNvSpPr>
            <a:spLocks noGrp="1"/>
          </p:cNvSpPr>
          <p:nvPr>
            <p:ph type="title"/>
          </p:nvPr>
        </p:nvSpPr>
        <p:spPr/>
        <p:txBody>
          <a:bodyPr/>
          <a:lstStyle/>
          <a:p>
            <a:r>
              <a:rPr lang="en-GB"/>
              <a:t>An unpacking…</a:t>
            </a:r>
          </a:p>
        </p:txBody>
      </p:sp>
      <p:sp>
        <p:nvSpPr>
          <p:cNvPr id="3" name="Content Placeholder 2">
            <a:extLst>
              <a:ext uri="{FF2B5EF4-FFF2-40B4-BE49-F238E27FC236}">
                <a16:creationId xmlns:a16="http://schemas.microsoft.com/office/drawing/2014/main" id="{C083C55F-0A55-BCFB-5A36-53CF8F5E1E1B}"/>
              </a:ext>
            </a:extLst>
          </p:cNvPr>
          <p:cNvSpPr>
            <a:spLocks noGrp="1"/>
          </p:cNvSpPr>
          <p:nvPr>
            <p:ph idx="1"/>
          </p:nvPr>
        </p:nvSpPr>
        <p:spPr/>
        <p:txBody>
          <a:bodyPr>
            <a:normAutofit lnSpcReduction="10000"/>
          </a:bodyPr>
          <a:lstStyle/>
          <a:p>
            <a:r>
              <a:rPr lang="en-GB" sz="2200" i="1"/>
              <a:t>‘...when what means one thing, or conventionally functions in one role, discloses other possibilities…In general a double movement occurs, in which the found elements are rendered strange, and of  recontextualization, in which new families of association and structures of meaning are established.’ (Nelson, 2013: p41)</a:t>
            </a:r>
          </a:p>
          <a:p>
            <a:endParaRPr lang="en-GB"/>
          </a:p>
          <a:p>
            <a:r>
              <a:rPr lang="en-GB"/>
              <a:t>When a familiar process gives new results we start to see the process in a new light that shows new uses for the process to get novel answers…</a:t>
            </a:r>
          </a:p>
          <a:p>
            <a:r>
              <a:rPr lang="en-GB"/>
              <a:t>Or:</a:t>
            </a:r>
          </a:p>
          <a:p>
            <a:r>
              <a:rPr lang="en-GB"/>
              <a:t>When we get a new answer to an old question and we start to look at the way we use our words to create new sense in this new way…</a:t>
            </a:r>
          </a:p>
          <a:p>
            <a:endParaRPr lang="en-GB"/>
          </a:p>
        </p:txBody>
      </p:sp>
    </p:spTree>
    <p:extLst>
      <p:ext uri="{BB962C8B-B14F-4D97-AF65-F5344CB8AC3E}">
        <p14:creationId xmlns:p14="http://schemas.microsoft.com/office/powerpoint/2010/main" val="36221079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930D-80D2-E919-E4B1-4FEC8772C5AE}"/>
              </a:ext>
            </a:extLst>
          </p:cNvPr>
          <p:cNvSpPr>
            <a:spLocks noGrp="1"/>
          </p:cNvSpPr>
          <p:nvPr>
            <p:ph type="title"/>
          </p:nvPr>
        </p:nvSpPr>
        <p:spPr/>
        <p:txBody>
          <a:bodyPr/>
          <a:lstStyle/>
          <a:p>
            <a:r>
              <a:rPr lang="en-GB"/>
              <a:t>Robin Nelson; Practice as research in the Arts</a:t>
            </a:r>
          </a:p>
        </p:txBody>
      </p:sp>
      <p:sp>
        <p:nvSpPr>
          <p:cNvPr id="3" name="Content Placeholder 2">
            <a:extLst>
              <a:ext uri="{FF2B5EF4-FFF2-40B4-BE49-F238E27FC236}">
                <a16:creationId xmlns:a16="http://schemas.microsoft.com/office/drawing/2014/main" id="{8D85E010-D8B5-C813-7605-EEE91ECF2F10}"/>
              </a:ext>
            </a:extLst>
          </p:cNvPr>
          <p:cNvSpPr>
            <a:spLocks noGrp="1"/>
          </p:cNvSpPr>
          <p:nvPr>
            <p:ph idx="1"/>
          </p:nvPr>
        </p:nvSpPr>
        <p:spPr/>
        <p:txBody>
          <a:bodyPr>
            <a:normAutofit fontScale="92500" lnSpcReduction="10000"/>
          </a:bodyPr>
          <a:lstStyle/>
          <a:p>
            <a:r>
              <a:rPr lang="en-GB"/>
              <a:t>‘Housing the mix’ of practice and written or recorded documentation methods is the goal of Nelson and colleagues.</a:t>
            </a:r>
          </a:p>
          <a:p>
            <a:endParaRPr lang="en-GB"/>
          </a:p>
          <a:p>
            <a:r>
              <a:rPr lang="en-GB"/>
              <a:t> Nelson wants to assert ‘that documentation and complementary writings are not translations of the artwork but serve to </a:t>
            </a:r>
            <a:r>
              <a:rPr lang="en-GB" b="1"/>
              <a:t>augment</a:t>
            </a:r>
            <a:r>
              <a:rPr lang="en-GB"/>
              <a:t> the articulating and evidencing of the research inquiry.’ (Nelson, 2013: p70)</a:t>
            </a:r>
          </a:p>
          <a:p>
            <a:endParaRPr lang="en-GB"/>
          </a:p>
          <a:p>
            <a:r>
              <a:rPr lang="en-GB"/>
              <a:t>For us this means that we do not repeat the same information across all elements of the portfolio, but we endeavour to explore our projects further through each mode of expression. As it ‘sits’ in the process timeline.</a:t>
            </a:r>
          </a:p>
        </p:txBody>
      </p:sp>
    </p:spTree>
    <p:extLst>
      <p:ext uri="{BB962C8B-B14F-4D97-AF65-F5344CB8AC3E}">
        <p14:creationId xmlns:p14="http://schemas.microsoft.com/office/powerpoint/2010/main" val="1354589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39551-2980-01E5-F3CD-051E005FEA5F}"/>
              </a:ext>
            </a:extLst>
          </p:cNvPr>
          <p:cNvSpPr>
            <a:spLocks noGrp="1"/>
          </p:cNvSpPr>
          <p:nvPr>
            <p:ph type="title"/>
          </p:nvPr>
        </p:nvSpPr>
        <p:spPr/>
        <p:txBody>
          <a:bodyPr/>
          <a:lstStyle/>
          <a:p>
            <a:r>
              <a:rPr lang="en-GB"/>
              <a:t>There will be questions…</a:t>
            </a:r>
          </a:p>
        </p:txBody>
      </p:sp>
      <p:sp>
        <p:nvSpPr>
          <p:cNvPr id="3" name="Content Placeholder 2">
            <a:extLst>
              <a:ext uri="{FF2B5EF4-FFF2-40B4-BE49-F238E27FC236}">
                <a16:creationId xmlns:a16="http://schemas.microsoft.com/office/drawing/2014/main" id="{090839C3-798F-FADF-DFF8-BC7B7F4BC14A}"/>
              </a:ext>
            </a:extLst>
          </p:cNvPr>
          <p:cNvSpPr>
            <a:spLocks noGrp="1"/>
          </p:cNvSpPr>
          <p:nvPr>
            <p:ph idx="1"/>
          </p:nvPr>
        </p:nvSpPr>
        <p:spPr/>
        <p:txBody>
          <a:bodyPr/>
          <a:lstStyle/>
          <a:p>
            <a:r>
              <a:rPr lang="en-GB"/>
              <a:t>That’s what the timeframe is for</a:t>
            </a:r>
          </a:p>
          <a:p>
            <a:endParaRPr lang="en-GB"/>
          </a:p>
          <a:p>
            <a:r>
              <a:rPr lang="en-GB"/>
              <a:t>That’s what tutorials are for</a:t>
            </a:r>
          </a:p>
          <a:p>
            <a:endParaRPr lang="en-GB"/>
          </a:p>
          <a:p>
            <a:r>
              <a:rPr lang="en-GB"/>
              <a:t>That’s what reflection is for…</a:t>
            </a:r>
          </a:p>
        </p:txBody>
      </p:sp>
    </p:spTree>
    <p:extLst>
      <p:ext uri="{BB962C8B-B14F-4D97-AF65-F5344CB8AC3E}">
        <p14:creationId xmlns:p14="http://schemas.microsoft.com/office/powerpoint/2010/main" val="3213951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DECD0-4B34-C0EE-BACC-FCBA046D535B}"/>
              </a:ext>
            </a:extLst>
          </p:cNvPr>
          <p:cNvSpPr>
            <a:spLocks noGrp="1"/>
          </p:cNvSpPr>
          <p:nvPr>
            <p:ph type="title"/>
          </p:nvPr>
        </p:nvSpPr>
        <p:spPr/>
        <p:txBody>
          <a:bodyPr/>
          <a:lstStyle/>
          <a:p>
            <a:r>
              <a:rPr lang="en-GB"/>
              <a:t>Gibbs Reflective Cycle 1988</a:t>
            </a:r>
          </a:p>
        </p:txBody>
      </p:sp>
      <p:pic>
        <p:nvPicPr>
          <p:cNvPr id="4" name="Content Placeholder 3">
            <a:hlinkClick r:id="rId3"/>
            <a:extLst>
              <a:ext uri="{FF2B5EF4-FFF2-40B4-BE49-F238E27FC236}">
                <a16:creationId xmlns:a16="http://schemas.microsoft.com/office/drawing/2014/main" id="{8DE6A35B-730D-11E9-1E6D-DB47CDE3029A}"/>
              </a:ext>
            </a:extLst>
          </p:cNvPr>
          <p:cNvPicPr>
            <a:picLocks noGrp="1" noChangeAspect="1"/>
          </p:cNvPicPr>
          <p:nvPr>
            <p:ph idx="1"/>
          </p:nvPr>
        </p:nvPicPr>
        <p:blipFill>
          <a:blip r:embed="rId4"/>
          <a:stretch>
            <a:fillRect/>
          </a:stretch>
        </p:blipFill>
        <p:spPr>
          <a:xfrm>
            <a:off x="6555954" y="1583578"/>
            <a:ext cx="4351338" cy="4351338"/>
          </a:xfrm>
          <a:prstGeom prst="rect">
            <a:avLst/>
          </a:prstGeom>
        </p:spPr>
      </p:pic>
      <p:sp>
        <p:nvSpPr>
          <p:cNvPr id="3" name="TextBox 2">
            <a:extLst>
              <a:ext uri="{FF2B5EF4-FFF2-40B4-BE49-F238E27FC236}">
                <a16:creationId xmlns:a16="http://schemas.microsoft.com/office/drawing/2014/main" id="{3DD87441-F2D4-9933-E97A-9AB8CF1DBB7E}"/>
              </a:ext>
            </a:extLst>
          </p:cNvPr>
          <p:cNvSpPr txBox="1"/>
          <p:nvPr/>
        </p:nvSpPr>
        <p:spPr>
          <a:xfrm>
            <a:off x="635181" y="2228671"/>
            <a:ext cx="5250155" cy="1569660"/>
          </a:xfrm>
          <a:prstGeom prst="rect">
            <a:avLst/>
          </a:prstGeom>
          <a:noFill/>
        </p:spPr>
        <p:txBody>
          <a:bodyPr wrap="none" rtlCol="0">
            <a:spAutoFit/>
          </a:bodyPr>
          <a:lstStyle/>
          <a:p>
            <a:r>
              <a:rPr lang="en-GB" b="0" i="0">
                <a:solidFill>
                  <a:srgbClr val="3A3A3A"/>
                </a:solidFill>
                <a:effectLst/>
                <a:latin typeface="Source Sans Pro" panose="020B0503030403020204" pitchFamily="34" charset="0"/>
              </a:rPr>
              <a:t> ’</a:t>
            </a:r>
            <a:r>
              <a:rPr lang="en-GB" sz="2400" b="0" i="0">
                <a:solidFill>
                  <a:srgbClr val="3A3A3A"/>
                </a:solidFill>
                <a:effectLst/>
                <a:latin typeface="Source Sans Pro" panose="020B0503030403020204" pitchFamily="34" charset="0"/>
              </a:rPr>
              <a:t>Gibbs originally advocated its use in </a:t>
            </a:r>
          </a:p>
          <a:p>
            <a:r>
              <a:rPr lang="en-GB" sz="2400" b="0" i="0">
                <a:solidFill>
                  <a:srgbClr val="3A3A3A"/>
                </a:solidFill>
                <a:effectLst/>
                <a:latin typeface="Source Sans Pro" panose="020B0503030403020204" pitchFamily="34" charset="0"/>
              </a:rPr>
              <a:t>repeated situations, but the stages and </a:t>
            </a:r>
          </a:p>
          <a:p>
            <a:r>
              <a:rPr lang="en-GB" sz="2400" b="0" i="0">
                <a:solidFill>
                  <a:srgbClr val="3A3A3A"/>
                </a:solidFill>
                <a:effectLst/>
                <a:latin typeface="Source Sans Pro" panose="020B0503030403020204" pitchFamily="34" charset="0"/>
              </a:rPr>
              <a:t>principles apply equally well for single </a:t>
            </a:r>
          </a:p>
          <a:p>
            <a:r>
              <a:rPr lang="en-GB" sz="2400" b="0" i="0">
                <a:solidFill>
                  <a:srgbClr val="3A3A3A"/>
                </a:solidFill>
                <a:effectLst/>
                <a:latin typeface="Source Sans Pro" panose="020B0503030403020204" pitchFamily="34" charset="0"/>
              </a:rPr>
              <a:t>experiences too’</a:t>
            </a:r>
            <a:endParaRPr lang="en-GB" sz="2400"/>
          </a:p>
        </p:txBody>
      </p:sp>
    </p:spTree>
    <p:extLst>
      <p:ext uri="{BB962C8B-B14F-4D97-AF65-F5344CB8AC3E}">
        <p14:creationId xmlns:p14="http://schemas.microsoft.com/office/powerpoint/2010/main" val="34692382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3CC00-3CC0-90D3-FADD-D09A1D984D31}"/>
              </a:ext>
            </a:extLst>
          </p:cNvPr>
          <p:cNvSpPr>
            <a:spLocks noGrp="1"/>
          </p:cNvSpPr>
          <p:nvPr>
            <p:ph type="title"/>
          </p:nvPr>
        </p:nvSpPr>
        <p:spPr/>
        <p:txBody>
          <a:bodyPr/>
          <a:lstStyle/>
          <a:p>
            <a:r>
              <a:rPr lang="en-GB"/>
              <a:t>Gibbs Reflective Cycle</a:t>
            </a:r>
          </a:p>
        </p:txBody>
      </p:sp>
      <p:sp>
        <p:nvSpPr>
          <p:cNvPr id="3" name="Content Placeholder 2">
            <a:extLst>
              <a:ext uri="{FF2B5EF4-FFF2-40B4-BE49-F238E27FC236}">
                <a16:creationId xmlns:a16="http://schemas.microsoft.com/office/drawing/2014/main" id="{FF19C9AB-28BD-95A1-6F4C-92B2CC2724C4}"/>
              </a:ext>
            </a:extLst>
          </p:cNvPr>
          <p:cNvSpPr>
            <a:spLocks noGrp="1"/>
          </p:cNvSpPr>
          <p:nvPr>
            <p:ph idx="1"/>
          </p:nvPr>
        </p:nvSpPr>
        <p:spPr/>
        <p:txBody>
          <a:bodyPr/>
          <a:lstStyle/>
          <a:p>
            <a:endParaRPr lang="en-GB"/>
          </a:p>
          <a:p>
            <a:r>
              <a:rPr lang="en-GB"/>
              <a:t>Description</a:t>
            </a:r>
          </a:p>
          <a:p>
            <a:r>
              <a:rPr lang="en-GB"/>
              <a:t>Feeling</a:t>
            </a:r>
          </a:p>
          <a:p>
            <a:r>
              <a:rPr lang="en-GB"/>
              <a:t>Evaluation </a:t>
            </a:r>
          </a:p>
          <a:p>
            <a:r>
              <a:rPr lang="en-GB"/>
              <a:t>Analysis</a:t>
            </a:r>
          </a:p>
          <a:p>
            <a:r>
              <a:rPr lang="en-GB"/>
              <a:t>conclusion</a:t>
            </a:r>
          </a:p>
          <a:p>
            <a:r>
              <a:rPr lang="en-GB"/>
              <a:t>Action Plan</a:t>
            </a:r>
          </a:p>
        </p:txBody>
      </p:sp>
    </p:spTree>
    <p:extLst>
      <p:ext uri="{BB962C8B-B14F-4D97-AF65-F5344CB8AC3E}">
        <p14:creationId xmlns:p14="http://schemas.microsoft.com/office/powerpoint/2010/main" val="29760356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42283-6CCB-B255-D599-12EC8E51EC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6E0F99-4CF9-2668-CBFA-0E72EDFC9E71}"/>
              </a:ext>
            </a:extLst>
          </p:cNvPr>
          <p:cNvSpPr>
            <a:spLocks noGrp="1"/>
          </p:cNvSpPr>
          <p:nvPr>
            <p:ph type="title"/>
          </p:nvPr>
        </p:nvSpPr>
        <p:spPr/>
        <p:txBody>
          <a:bodyPr/>
          <a:lstStyle/>
          <a:p>
            <a:r>
              <a:rPr lang="en-GB"/>
              <a:t>Gibbs Reflective Cycle</a:t>
            </a:r>
          </a:p>
        </p:txBody>
      </p:sp>
      <p:sp>
        <p:nvSpPr>
          <p:cNvPr id="3" name="Content Placeholder 2">
            <a:extLst>
              <a:ext uri="{FF2B5EF4-FFF2-40B4-BE49-F238E27FC236}">
                <a16:creationId xmlns:a16="http://schemas.microsoft.com/office/drawing/2014/main" id="{D83A7EB9-C7C4-6EDA-C160-A638F683D665}"/>
              </a:ext>
            </a:extLst>
          </p:cNvPr>
          <p:cNvSpPr>
            <a:spLocks noGrp="1"/>
          </p:cNvSpPr>
          <p:nvPr>
            <p:ph idx="1"/>
          </p:nvPr>
        </p:nvSpPr>
        <p:spPr/>
        <p:txBody>
          <a:bodyPr/>
          <a:lstStyle/>
          <a:p>
            <a:r>
              <a:rPr lang="en-GB"/>
              <a:t>The information that you can find on the Edinburgh University website is excellent.</a:t>
            </a:r>
          </a:p>
          <a:p>
            <a:endParaRPr lang="en-GB"/>
          </a:p>
          <a:p>
            <a:r>
              <a:rPr lang="en-GB"/>
              <a:t>Link here: </a:t>
            </a:r>
            <a:r>
              <a:rPr lang="en-GB">
                <a:hlinkClick r:id="rId2"/>
              </a:rPr>
              <a:t>Link</a:t>
            </a:r>
            <a:endParaRPr lang="en-GB"/>
          </a:p>
        </p:txBody>
      </p:sp>
    </p:spTree>
    <p:extLst>
      <p:ext uri="{BB962C8B-B14F-4D97-AF65-F5344CB8AC3E}">
        <p14:creationId xmlns:p14="http://schemas.microsoft.com/office/powerpoint/2010/main" val="37115583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EDFC89CF989DF4B9C6373692BB23A3F" ma:contentTypeVersion="3" ma:contentTypeDescription="Create a new document." ma:contentTypeScope="" ma:versionID="d9860576f055d7bf34290213bfeec9e8">
  <xsd:schema xmlns:xsd="http://www.w3.org/2001/XMLSchema" xmlns:xs="http://www.w3.org/2001/XMLSchema" xmlns:p="http://schemas.microsoft.com/office/2006/metadata/properties" xmlns:ns2="361be810-6f4c-4485-8fd5-e38bb2ae91e0" targetNamespace="http://schemas.microsoft.com/office/2006/metadata/properties" ma:root="true" ma:fieldsID="a42640f80fdd7b8f5ae62f2dda2dcc6e" ns2:_="">
    <xsd:import namespace="361be810-6f4c-4485-8fd5-e38bb2ae91e0"/>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61be810-6f4c-4485-8fd5-e38bb2ae91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7BDDDE2-4F95-456B-971A-0BAB78119D04}">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09C7E9A-ABD5-4CE1-804C-D4135A6A04D3}">
  <ds:schemaRefs>
    <ds:schemaRef ds:uri="361be810-6f4c-4485-8fd5-e38bb2ae91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CE9BFE8-E5B1-4F8C-B02A-2D0370B183B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28</Slides>
  <Notes>4</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Independent Project</vt:lpstr>
      <vt:lpstr>Excellent questions – well asked…</vt:lpstr>
      <vt:lpstr>Academic Speed Dating / Elevator pitches</vt:lpstr>
      <vt:lpstr>Excellent questions – well asked…</vt:lpstr>
      <vt:lpstr>Independent Project</vt:lpstr>
      <vt:lpstr>Dissertation</vt:lpstr>
      <vt:lpstr>Presentation – on the 19th of March 2027</vt:lpstr>
      <vt:lpstr>Presentation – on the 19th of March 2027</vt:lpstr>
      <vt:lpstr>Reflective practice</vt:lpstr>
      <vt:lpstr>Portfolio</vt:lpstr>
      <vt:lpstr>Learning Outcomes</vt:lpstr>
      <vt:lpstr>Practice as Research </vt:lpstr>
      <vt:lpstr>Practice as Research in the Arts - Robin Nelson</vt:lpstr>
      <vt:lpstr>Practice as Research in the Arts</vt:lpstr>
      <vt:lpstr>Robin Nelson; Practice as Research in the Arts</vt:lpstr>
      <vt:lpstr>On your bike…</vt:lpstr>
      <vt:lpstr>On your bike…</vt:lpstr>
      <vt:lpstr>Robin Nelson; Practice as research in the Arts</vt:lpstr>
      <vt:lpstr>Robin Nelson; Practice as research in the Arts</vt:lpstr>
      <vt:lpstr>Praxis</vt:lpstr>
      <vt:lpstr>Praxis</vt:lpstr>
      <vt:lpstr>An unpacking…</vt:lpstr>
      <vt:lpstr>An unpacking…</vt:lpstr>
      <vt:lpstr>Robin Nelson; Practice as research in the Arts</vt:lpstr>
      <vt:lpstr>There will be questions…</vt:lpstr>
      <vt:lpstr>Gibbs Reflective Cycle 1988</vt:lpstr>
      <vt:lpstr>Gibbs Reflective Cycle</vt:lpstr>
      <vt:lpstr>Gibbs Reflective Cycle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revision>1</cp:revision>
  <dcterms:created xsi:type="dcterms:W3CDTF">2026-10-02T07:14:57Z</dcterms:created>
  <dcterms:modified xsi:type="dcterms:W3CDTF">2026-10-02T09:16:52Z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0x0101004EDFC89CF989DF4B9C6373692BB23A3F</vt:lpwstr>
  </property>
</Properties>
</file>