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87" r:id="rId3"/>
    <p:sldId id="344" r:id="rId4"/>
    <p:sldId id="316" r:id="rId5"/>
    <p:sldId id="317" r:id="rId6"/>
    <p:sldId id="319" r:id="rId7"/>
    <p:sldId id="318" r:id="rId8"/>
    <p:sldId id="320" r:id="rId9"/>
    <p:sldId id="347" r:id="rId10"/>
    <p:sldId id="346" r:id="rId11"/>
    <p:sldId id="321" r:id="rId12"/>
    <p:sldId id="322" r:id="rId13"/>
    <p:sldId id="323" r:id="rId14"/>
    <p:sldId id="324" r:id="rId15"/>
    <p:sldId id="325" r:id="rId16"/>
    <p:sldId id="326" r:id="rId17"/>
    <p:sldId id="327" r:id="rId18"/>
    <p:sldId id="345" r:id="rId19"/>
    <p:sldId id="328" r:id="rId20"/>
    <p:sldId id="329" r:id="rId21"/>
    <p:sldId id="350" r:id="rId22"/>
    <p:sldId id="331" r:id="rId23"/>
    <p:sldId id="330" r:id="rId24"/>
    <p:sldId id="332" r:id="rId25"/>
    <p:sldId id="349" r:id="rId26"/>
    <p:sldId id="333" r:id="rId27"/>
    <p:sldId id="334" r:id="rId28"/>
    <p:sldId id="335" r:id="rId29"/>
    <p:sldId id="336" r:id="rId30"/>
    <p:sldId id="337" r:id="rId31"/>
    <p:sldId id="338" r:id="rId32"/>
    <p:sldId id="339" r:id="rId33"/>
    <p:sldId id="340" r:id="rId34"/>
    <p:sldId id="341" r:id="rId35"/>
    <p:sldId id="343" r:id="rId36"/>
    <p:sldId id="351" r:id="rId37"/>
    <p:sldId id="342" r:id="rId38"/>
    <p:sldId id="352" r:id="rId39"/>
    <p:sldId id="353" r:id="rId40"/>
    <p:sldId id="286" r:id="rId41"/>
    <p:sldId id="315"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80" autoAdjust="0"/>
  </p:normalViewPr>
  <p:slideViewPr>
    <p:cSldViewPr>
      <p:cViewPr>
        <p:scale>
          <a:sx n="57" d="100"/>
          <a:sy n="57" d="100"/>
        </p:scale>
        <p:origin x="-1920" y="-83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22/10/2013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smtClean="0"/>
              <a:t>Each cell is served by a </a:t>
            </a:r>
            <a:r>
              <a:rPr lang="en-US" dirty="0" smtClean="0">
                <a:solidFill>
                  <a:srgbClr val="FF0000"/>
                </a:solidFill>
              </a:rPr>
              <a:t>base station (BS)</a:t>
            </a:r>
          </a:p>
          <a:p>
            <a:pPr>
              <a:lnSpc>
                <a:spcPct val="90000"/>
              </a:lnSpc>
            </a:pPr>
            <a:r>
              <a:rPr lang="en-US" dirty="0" smtClean="0"/>
              <a:t>Each BS is connected to a </a:t>
            </a:r>
            <a:r>
              <a:rPr lang="en-US" dirty="0" smtClean="0">
                <a:solidFill>
                  <a:srgbClr val="FF0000"/>
                </a:solidFill>
              </a:rPr>
              <a:t>mobile switching center (MSC) </a:t>
            </a:r>
            <a:r>
              <a:rPr lang="en-US" dirty="0" smtClean="0"/>
              <a:t>through fixed links</a:t>
            </a:r>
          </a:p>
          <a:p>
            <a:pPr>
              <a:lnSpc>
                <a:spcPct val="90000"/>
              </a:lnSpc>
            </a:pPr>
            <a:r>
              <a:rPr lang="en-US" dirty="0" smtClean="0"/>
              <a:t>Each MSC is connected to other MSCs and PSTN</a:t>
            </a:r>
          </a:p>
        </p:txBody>
      </p:sp>
      <p:sp>
        <p:nvSpPr>
          <p:cNvPr id="4" name="Slide Number Placeholder 3"/>
          <p:cNvSpPr>
            <a:spLocks noGrp="1"/>
          </p:cNvSpPr>
          <p:nvPr>
            <p:ph type="sldNum" sz="quarter" idx="10"/>
          </p:nvPr>
        </p:nvSpPr>
        <p:spPr/>
        <p:txBody>
          <a:bodyPr/>
          <a:lstStyle/>
          <a:p>
            <a:fld id="{96CD1800-AE61-436B-BD56-69B6230B0B23}" type="slidenum">
              <a:rPr lang="en-GB" smtClean="0"/>
              <a:pPr/>
              <a:t>8</a:t>
            </a:fld>
            <a:endParaRPr lang="en-GB"/>
          </a:p>
        </p:txBody>
      </p:sp>
    </p:spTree>
    <p:extLst>
      <p:ext uri="{BB962C8B-B14F-4D97-AF65-F5344CB8AC3E}">
        <p14:creationId xmlns:p14="http://schemas.microsoft.com/office/powerpoint/2010/main" val="1943956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smtClean="0"/>
              <a:t>Each MSC is a local switching exchange that handles switching of mobile user from one base station to another</a:t>
            </a:r>
          </a:p>
          <a:p>
            <a:pPr lvl="1">
              <a:lnSpc>
                <a:spcPct val="90000"/>
              </a:lnSpc>
            </a:pPr>
            <a:r>
              <a:rPr lang="en-US" dirty="0" smtClean="0"/>
              <a:t>Locating the current cell of a mobile user</a:t>
            </a:r>
          </a:p>
          <a:p>
            <a:pPr lvl="2">
              <a:lnSpc>
                <a:spcPct val="90000"/>
              </a:lnSpc>
            </a:pPr>
            <a:r>
              <a:rPr lang="en-US" dirty="0" smtClean="0">
                <a:solidFill>
                  <a:srgbClr val="FF0000"/>
                </a:solidFill>
              </a:rPr>
              <a:t>Home Location Register (HLR)</a:t>
            </a:r>
            <a:r>
              <a:rPr lang="en-US" dirty="0" smtClean="0"/>
              <a:t>: database recording the current location of each mobile that belongs to the MSC</a:t>
            </a:r>
          </a:p>
          <a:p>
            <a:pPr lvl="2">
              <a:lnSpc>
                <a:spcPct val="90000"/>
              </a:lnSpc>
            </a:pPr>
            <a:r>
              <a:rPr lang="en-US" dirty="0" smtClean="0">
                <a:solidFill>
                  <a:srgbClr val="FF0000"/>
                </a:solidFill>
              </a:rPr>
              <a:t>Visitor Location Register (VLR)</a:t>
            </a:r>
            <a:r>
              <a:rPr lang="en-US" dirty="0" smtClean="0"/>
              <a:t>: database recording the cell of “visiting” mobiles</a:t>
            </a:r>
          </a:p>
          <a:p>
            <a:pPr lvl="1">
              <a:lnSpc>
                <a:spcPct val="90000"/>
              </a:lnSpc>
            </a:pPr>
            <a:r>
              <a:rPr lang="en-US" dirty="0" smtClean="0"/>
              <a:t>Interfacing with other MSCs and PSTN</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10</a:t>
            </a:fld>
            <a:endParaRPr lang="en-GB"/>
          </a:p>
        </p:txBody>
      </p:sp>
    </p:spTree>
    <p:extLst>
      <p:ext uri="{BB962C8B-B14F-4D97-AF65-F5344CB8AC3E}">
        <p14:creationId xmlns:p14="http://schemas.microsoft.com/office/powerpoint/2010/main" val="2115124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nSpc>
                <a:spcPct val="90000"/>
              </a:lnSpc>
              <a:buFont typeface="Arial" pitchFamily="34" charset="0"/>
              <a:buChar char="•"/>
            </a:pPr>
            <a:r>
              <a:rPr lang="en-US" sz="2800" dirty="0" smtClean="0"/>
              <a:t>Mobile station communicates across Um interface (air interface) with base station transceiver in same cell as mobile unit</a:t>
            </a:r>
          </a:p>
          <a:p>
            <a:pPr>
              <a:lnSpc>
                <a:spcPct val="90000"/>
              </a:lnSpc>
              <a:buFont typeface="Arial" pitchFamily="34" charset="0"/>
              <a:buChar char="•"/>
            </a:pPr>
            <a:r>
              <a:rPr lang="en-US" sz="2800" dirty="0" smtClean="0"/>
              <a:t>Mobile equipment (ME) – physical terminal, such as a telephone or PCS</a:t>
            </a:r>
          </a:p>
          <a:p>
            <a:pPr lvl="1">
              <a:lnSpc>
                <a:spcPct val="90000"/>
              </a:lnSpc>
              <a:buFont typeface="Wingdings" pitchFamily="2" charset="2"/>
              <a:buChar char="Ø"/>
            </a:pPr>
            <a:r>
              <a:rPr lang="en-US" sz="2400" dirty="0" smtClean="0"/>
              <a:t>ME includes radio transceiver, digital signal processors and subscriber identity module (SIM)</a:t>
            </a:r>
          </a:p>
          <a:p>
            <a:pPr>
              <a:lnSpc>
                <a:spcPct val="90000"/>
              </a:lnSpc>
              <a:buFont typeface="Arial" pitchFamily="34" charset="0"/>
              <a:buChar char="•"/>
            </a:pPr>
            <a:r>
              <a:rPr lang="en-US" sz="2800" dirty="0" smtClean="0"/>
              <a:t>GSM subscriber units are generic until SIM is inserted</a:t>
            </a:r>
          </a:p>
          <a:p>
            <a:pPr lvl="1">
              <a:lnSpc>
                <a:spcPct val="90000"/>
              </a:lnSpc>
              <a:buFont typeface="Wingdings" pitchFamily="2" charset="2"/>
              <a:buChar char="Ø"/>
            </a:pPr>
            <a:r>
              <a:rPr lang="en-US" sz="2400" dirty="0" smtClean="0"/>
              <a:t>SIMs roam, not necessarily the subscriber devices</a:t>
            </a:r>
          </a:p>
          <a:p>
            <a:pPr lvl="1">
              <a:lnSpc>
                <a:spcPct val="90000"/>
              </a:lnSpc>
              <a:buFont typeface="Wingdings" pitchFamily="2" charset="2"/>
              <a:buChar char="Ø"/>
            </a:pPr>
            <a:endParaRPr lang="en-US" sz="2400" dirty="0" smtClean="0"/>
          </a:p>
          <a:p>
            <a:pPr>
              <a:buFont typeface="Arial" pitchFamily="34" charset="0"/>
              <a:buChar char="•"/>
            </a:pPr>
            <a:r>
              <a:rPr lang="en-US" sz="2800" dirty="0" smtClean="0"/>
              <a:t>BSS consists of base station controller and one or more base transceiver stations (BTS)</a:t>
            </a:r>
          </a:p>
          <a:p>
            <a:pPr>
              <a:buFont typeface="Arial" pitchFamily="34" charset="0"/>
              <a:buChar char="•"/>
            </a:pPr>
            <a:r>
              <a:rPr lang="en-US" sz="2800" dirty="0" smtClean="0"/>
              <a:t>Each BTS defines a single cell</a:t>
            </a:r>
          </a:p>
          <a:p>
            <a:pPr lvl="1">
              <a:buFont typeface="Wingdings" pitchFamily="2" charset="2"/>
              <a:buChar char="Ø"/>
            </a:pPr>
            <a:r>
              <a:rPr lang="en-US" sz="2400" dirty="0" smtClean="0"/>
              <a:t>Includes radio antenna, radio transceiver and a link to a base station controller (BSC)</a:t>
            </a:r>
          </a:p>
          <a:p>
            <a:pPr>
              <a:buFont typeface="Arial" pitchFamily="34" charset="0"/>
              <a:buChar char="•"/>
            </a:pPr>
            <a:r>
              <a:rPr lang="en-US" sz="2800" dirty="0" smtClean="0"/>
              <a:t>BSC reserves radio frequencies, manages handoff of mobile unit from one cell to another within BSS, and controls paging</a:t>
            </a:r>
          </a:p>
          <a:p>
            <a:pPr>
              <a:buFont typeface="Arial" pitchFamily="34" charset="0"/>
              <a:buChar char="•"/>
            </a:pPr>
            <a:endParaRPr lang="en-US" sz="2800" dirty="0" smtClean="0"/>
          </a:p>
          <a:p>
            <a:pPr>
              <a:buFont typeface="Arial" pitchFamily="34" charset="0"/>
              <a:buChar char="•"/>
            </a:pPr>
            <a:r>
              <a:rPr lang="en-US" sz="2800" dirty="0" smtClean="0"/>
              <a:t>Network Subsystem (NS) provides link between cellular network and public switched telecommunications networks</a:t>
            </a:r>
          </a:p>
          <a:p>
            <a:pPr lvl="1">
              <a:buFont typeface="Wingdings" pitchFamily="2" charset="2"/>
              <a:buChar char="Ø"/>
            </a:pPr>
            <a:r>
              <a:rPr lang="en-US" sz="2400" dirty="0" smtClean="0"/>
              <a:t>Controls handoffs between cells in different BSSs</a:t>
            </a:r>
          </a:p>
          <a:p>
            <a:pPr lvl="1">
              <a:buFont typeface="Wingdings" pitchFamily="2" charset="2"/>
              <a:buChar char="Ø"/>
            </a:pPr>
            <a:r>
              <a:rPr lang="en-US" sz="2400" dirty="0" smtClean="0"/>
              <a:t>Authenticates users and validates accounts</a:t>
            </a:r>
          </a:p>
          <a:p>
            <a:pPr lvl="1">
              <a:buFont typeface="Wingdings" pitchFamily="2" charset="2"/>
              <a:buChar char="Ø"/>
            </a:pPr>
            <a:r>
              <a:rPr lang="en-US" sz="2400" dirty="0" smtClean="0"/>
              <a:t>Enables worldwide roaming of mobile users</a:t>
            </a:r>
          </a:p>
          <a:p>
            <a:pPr>
              <a:buFont typeface="Arial" pitchFamily="34" charset="0"/>
              <a:buChar char="•"/>
            </a:pPr>
            <a:r>
              <a:rPr lang="en-US" sz="2800" dirty="0" smtClean="0"/>
              <a:t>Central element of NS is the mobile switching center (MSC)</a:t>
            </a:r>
          </a:p>
          <a:p>
            <a:pPr>
              <a:buFont typeface="Arial" pitchFamily="34" charset="0"/>
              <a:buChar char="•"/>
            </a:pPr>
            <a:endParaRPr lang="en-GB" dirty="0" smtClean="0"/>
          </a:p>
          <a:p>
            <a:pPr>
              <a:lnSpc>
                <a:spcPct val="90000"/>
              </a:lnSpc>
              <a:buFont typeface="Arial" pitchFamily="34" charset="0"/>
              <a:buChar char="•"/>
            </a:pPr>
            <a:r>
              <a:rPr lang="en-US" sz="1200" dirty="0" smtClean="0"/>
              <a:t>Home location register (HLR) database – stores information about each subscriber that belongs to it</a:t>
            </a:r>
          </a:p>
          <a:p>
            <a:pPr>
              <a:lnSpc>
                <a:spcPct val="90000"/>
              </a:lnSpc>
              <a:buFont typeface="Arial" pitchFamily="34" charset="0"/>
              <a:buChar char="•"/>
            </a:pPr>
            <a:r>
              <a:rPr lang="en-US" sz="1200" dirty="0" smtClean="0"/>
              <a:t>Visitor location register (VLR) database – maintains information about subscribers currently physically in the region</a:t>
            </a:r>
          </a:p>
          <a:p>
            <a:pPr>
              <a:lnSpc>
                <a:spcPct val="90000"/>
              </a:lnSpc>
              <a:buFont typeface="Arial" pitchFamily="34" charset="0"/>
              <a:buChar char="•"/>
            </a:pPr>
            <a:r>
              <a:rPr lang="en-US" sz="1200" dirty="0" smtClean="0"/>
              <a:t>Authentication center database (</a:t>
            </a:r>
            <a:r>
              <a:rPr lang="en-US" sz="1200" dirty="0" err="1" smtClean="0"/>
              <a:t>AuC</a:t>
            </a:r>
            <a:r>
              <a:rPr lang="en-US" sz="1200" dirty="0" smtClean="0"/>
              <a:t>) – used for authentication activities, holds encryption keys</a:t>
            </a:r>
          </a:p>
          <a:p>
            <a:pPr>
              <a:lnSpc>
                <a:spcPct val="90000"/>
              </a:lnSpc>
              <a:buFont typeface="Arial" pitchFamily="34" charset="0"/>
              <a:buChar char="•"/>
            </a:pPr>
            <a:r>
              <a:rPr lang="en-US" sz="1200" dirty="0" smtClean="0"/>
              <a:t>Equipment identity register database (EIR) – keeps track of the type of equipment that exists at the mobile station</a:t>
            </a: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11</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zh-TW" dirty="0" smtClean="0">
                <a:ea typeface="PMingLiU" pitchFamily="18" charset="-120"/>
              </a:rPr>
              <a:t>Cells are commonly represented by </a:t>
            </a:r>
            <a:r>
              <a:rPr lang="en-US" altLang="zh-TW" dirty="0" smtClean="0">
                <a:solidFill>
                  <a:srgbClr val="FF0000"/>
                </a:solidFill>
                <a:ea typeface="PMingLiU" pitchFamily="18" charset="-120"/>
              </a:rPr>
              <a:t>hexagons</a:t>
            </a:r>
          </a:p>
          <a:p>
            <a:endParaRPr lang="en-US" dirty="0" smtClean="0">
              <a:solidFill>
                <a:srgbClr val="FF0000"/>
              </a:solidFill>
              <a:ea typeface="PMingLiU" pitchFamily="18" charset="-120"/>
            </a:endParaRPr>
          </a:p>
          <a:p>
            <a:r>
              <a:rPr lang="en-US" b="1" dirty="0" smtClean="0">
                <a:solidFill>
                  <a:srgbClr val="FF0000"/>
                </a:solidFill>
                <a:ea typeface="PMingLiU" pitchFamily="18" charset="-120"/>
              </a:rPr>
              <a:t>Channel reuse:</a:t>
            </a:r>
          </a:p>
          <a:p>
            <a:r>
              <a:rPr lang="en-US" altLang="zh-TW" dirty="0" smtClean="0">
                <a:ea typeface="PMingLiU" pitchFamily="18" charset="-120"/>
              </a:rPr>
              <a:t>The total number of channels are divided into </a:t>
            </a:r>
            <a:r>
              <a:rPr lang="en-US" altLang="zh-TW" i="1" dirty="0" smtClean="0">
                <a:ea typeface="PMingLiU" pitchFamily="18" charset="-120"/>
              </a:rPr>
              <a:t>K</a:t>
            </a:r>
            <a:r>
              <a:rPr lang="en-US" altLang="zh-TW" dirty="0" smtClean="0">
                <a:ea typeface="PMingLiU" pitchFamily="18" charset="-120"/>
              </a:rPr>
              <a:t> groups.</a:t>
            </a:r>
          </a:p>
          <a:p>
            <a:pPr lvl="1"/>
            <a:r>
              <a:rPr lang="en-US" altLang="zh-TW" i="1" dirty="0" smtClean="0">
                <a:ea typeface="PMingLiU" pitchFamily="18" charset="-120"/>
              </a:rPr>
              <a:t>K</a:t>
            </a:r>
            <a:r>
              <a:rPr lang="en-US" altLang="zh-TW" dirty="0" smtClean="0">
                <a:ea typeface="PMingLiU" pitchFamily="18" charset="-120"/>
              </a:rPr>
              <a:t> is called </a:t>
            </a:r>
            <a:r>
              <a:rPr lang="en-US" altLang="zh-TW" dirty="0" smtClean="0">
                <a:solidFill>
                  <a:srgbClr val="0000FF"/>
                </a:solidFill>
                <a:ea typeface="PMingLiU" pitchFamily="18" charset="-120"/>
              </a:rPr>
              <a:t>reuse factor</a:t>
            </a:r>
            <a:r>
              <a:rPr lang="en-US" altLang="zh-TW" dirty="0" smtClean="0">
                <a:ea typeface="PMingLiU" pitchFamily="18" charset="-120"/>
              </a:rPr>
              <a:t> or </a:t>
            </a:r>
            <a:r>
              <a:rPr lang="en-US" altLang="zh-TW" dirty="0" smtClean="0">
                <a:solidFill>
                  <a:srgbClr val="0000FF"/>
                </a:solidFill>
                <a:ea typeface="PMingLiU" pitchFamily="18" charset="-120"/>
              </a:rPr>
              <a:t>cluster size</a:t>
            </a:r>
            <a:r>
              <a:rPr lang="en-US" altLang="zh-TW" dirty="0" smtClean="0">
                <a:ea typeface="PMingLiU" pitchFamily="18" charset="-120"/>
              </a:rPr>
              <a:t>.</a:t>
            </a:r>
          </a:p>
          <a:p>
            <a:r>
              <a:rPr lang="en-US" altLang="zh-TW" dirty="0" smtClean="0">
                <a:ea typeface="PMingLiU" pitchFamily="18" charset="-120"/>
              </a:rPr>
              <a:t>Each cell is assigned one of the groups.</a:t>
            </a:r>
          </a:p>
          <a:p>
            <a:r>
              <a:rPr lang="en-US" altLang="zh-TW" dirty="0" smtClean="0">
                <a:ea typeface="PMingLiU" pitchFamily="18" charset="-120"/>
              </a:rPr>
              <a:t>The same group can be reused by two different cells provided that they are </a:t>
            </a:r>
            <a:r>
              <a:rPr lang="en-US" altLang="zh-TW" dirty="0" smtClean="0">
                <a:solidFill>
                  <a:srgbClr val="FF0000"/>
                </a:solidFill>
                <a:ea typeface="PMingLiU" pitchFamily="18" charset="-120"/>
              </a:rPr>
              <a:t>sufficiently far apart</a:t>
            </a:r>
            <a:r>
              <a:rPr lang="en-US" altLang="zh-TW" dirty="0" smtClean="0">
                <a:ea typeface="PMingLiU" pitchFamily="18" charset="-120"/>
              </a:rPr>
              <a:t>.</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13</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dirty="0" smtClean="0"/>
              <a:t>Types of Power Control:</a:t>
            </a:r>
          </a:p>
          <a:p>
            <a:pPr>
              <a:lnSpc>
                <a:spcPct val="90000"/>
              </a:lnSpc>
            </a:pPr>
            <a:r>
              <a:rPr lang="en-US" sz="2800" dirty="0" smtClean="0"/>
              <a:t>Open-loop power control</a:t>
            </a:r>
          </a:p>
          <a:p>
            <a:pPr lvl="1">
              <a:lnSpc>
                <a:spcPct val="90000"/>
              </a:lnSpc>
            </a:pPr>
            <a:r>
              <a:rPr lang="en-US" sz="2400" dirty="0" smtClean="0"/>
              <a:t>Depends solely on mobile unit</a:t>
            </a:r>
          </a:p>
          <a:p>
            <a:pPr lvl="1">
              <a:lnSpc>
                <a:spcPct val="90000"/>
              </a:lnSpc>
            </a:pPr>
            <a:r>
              <a:rPr lang="en-US" sz="2400" dirty="0" smtClean="0"/>
              <a:t>No feedback from BS</a:t>
            </a:r>
          </a:p>
          <a:p>
            <a:pPr lvl="1">
              <a:lnSpc>
                <a:spcPct val="90000"/>
              </a:lnSpc>
            </a:pPr>
            <a:r>
              <a:rPr lang="en-US" sz="2400" dirty="0" smtClean="0"/>
              <a:t>Not as accurate as closed-loop, but can react quicker to fluctuations in signal strength </a:t>
            </a:r>
          </a:p>
          <a:p>
            <a:pPr>
              <a:lnSpc>
                <a:spcPct val="90000"/>
              </a:lnSpc>
            </a:pPr>
            <a:r>
              <a:rPr lang="en-US" sz="2800" dirty="0" smtClean="0"/>
              <a:t>Closed-loop power control</a:t>
            </a:r>
          </a:p>
          <a:p>
            <a:pPr lvl="1">
              <a:lnSpc>
                <a:spcPct val="90000"/>
              </a:lnSpc>
            </a:pPr>
            <a:r>
              <a:rPr lang="en-US" sz="2400" dirty="0" smtClean="0"/>
              <a:t>Adjusts signal strength in reverse channel based on metric of performance</a:t>
            </a:r>
          </a:p>
          <a:p>
            <a:pPr lvl="1">
              <a:lnSpc>
                <a:spcPct val="90000"/>
              </a:lnSpc>
            </a:pPr>
            <a:r>
              <a:rPr lang="en-US" sz="2400" dirty="0" smtClean="0"/>
              <a:t>BS makes power adjustment decision and communicates to mobile on control channel</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20</a:t>
            </a:fld>
            <a:endParaRPr lang="en-GB"/>
          </a:p>
        </p:txBody>
      </p:sp>
    </p:spTree>
    <p:extLst>
      <p:ext uri="{BB962C8B-B14F-4D97-AF65-F5344CB8AC3E}">
        <p14:creationId xmlns:p14="http://schemas.microsoft.com/office/powerpoint/2010/main" val="662882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pitchFamily="34" charset="0"/>
              </a:rPr>
              <a:t>The LTE architecture consists of E-UTRAN (Evolved </a:t>
            </a:r>
            <a:r>
              <a:rPr lang="en-US" b="1" dirty="0" smtClean="0">
                <a:latin typeface="Arial" pitchFamily="34" charset="0"/>
              </a:rPr>
              <a:t>UMTS Terrestrial Radio Access Network</a:t>
            </a:r>
            <a:r>
              <a:rPr lang="en-US" dirty="0" smtClean="0">
                <a:latin typeface="Arial" pitchFamily="34" charset="0"/>
              </a:rPr>
              <a:t>) on the access side and EPC (Evolved Packet Core) on the core side.</a:t>
            </a:r>
          </a:p>
          <a:p>
            <a:endParaRPr lang="en-US" dirty="0" smtClean="0">
              <a:latin typeface="Arial" pitchFamily="34" charset="0"/>
            </a:endParaRPr>
          </a:p>
          <a:p>
            <a:r>
              <a:rPr lang="en-US" dirty="0" smtClean="0">
                <a:latin typeface="Arial" pitchFamily="34" charset="0"/>
              </a:rPr>
              <a:t>A typical LTE/SAE network will have two types of network elements.</a:t>
            </a:r>
          </a:p>
          <a:p>
            <a:r>
              <a:rPr lang="en-US" dirty="0" smtClean="0">
                <a:latin typeface="Arial" pitchFamily="34" charset="0"/>
              </a:rPr>
              <a:t>	The first is the new enhanced base station, so called “Evolved </a:t>
            </a:r>
            <a:r>
              <a:rPr lang="en-US" dirty="0" err="1" smtClean="0">
                <a:latin typeface="Arial" pitchFamily="34" charset="0"/>
              </a:rPr>
              <a:t>NodeB</a:t>
            </a:r>
            <a:r>
              <a:rPr lang="en-US" dirty="0" smtClean="0">
                <a:latin typeface="Arial" pitchFamily="34" charset="0"/>
              </a:rPr>
              <a:t> (</a:t>
            </a:r>
            <a:r>
              <a:rPr lang="en-US" dirty="0" err="1" smtClean="0">
                <a:latin typeface="Arial" pitchFamily="34" charset="0"/>
              </a:rPr>
              <a:t>eNodeB</a:t>
            </a:r>
            <a:r>
              <a:rPr lang="en-US" dirty="0" smtClean="0">
                <a:latin typeface="Arial" pitchFamily="34" charset="0"/>
              </a:rPr>
              <a:t>)” per 3GPP standards. This enhanced Base Transceiver System (BTS) provides the LTE air interface and performs radio resource management for the evolved access system.</a:t>
            </a:r>
          </a:p>
          <a:p>
            <a:endParaRPr lang="en-US" dirty="0" smtClean="0">
              <a:latin typeface="Arial" pitchFamily="34" charset="0"/>
            </a:endParaRPr>
          </a:p>
          <a:p>
            <a:r>
              <a:rPr lang="en-US" dirty="0" smtClean="0">
                <a:latin typeface="Arial" pitchFamily="34" charset="0"/>
              </a:rPr>
              <a:t>	The second is the new Access Gateway (AGW). The AGW provides termination of the LTE bearer. It also acts as a mobility anchor point for the user plane. It implements key logical functions including MME (Mobility Management Entity) for the Control Plane and for the User Plane. These functions may be split into separate physical nodes, depending on the vendor-specific implementation.</a:t>
            </a:r>
          </a:p>
          <a:p>
            <a:endParaRPr lang="en-US" dirty="0" smtClean="0">
              <a:latin typeface="Arial" pitchFamily="34" charset="0"/>
            </a:endParaRPr>
          </a:p>
          <a:p>
            <a:pPr marL="112713" indent="-112713">
              <a:buFontTx/>
              <a:buNone/>
            </a:pPr>
            <a:r>
              <a:rPr lang="en-US" sz="1200" dirty="0" smtClean="0"/>
              <a:t>MME (Mobility Management Entity):</a:t>
            </a:r>
          </a:p>
          <a:p>
            <a:pPr marL="112713" indent="-112713">
              <a:buFontTx/>
              <a:buNone/>
            </a:pPr>
            <a:r>
              <a:rPr lang="en-US" sz="1200" b="0" dirty="0" smtClean="0"/>
              <a:t>-Manages and stores the User Equipment (UE) control plane context, generates temporary Id, provides UE authentication, authorization, mobility management</a:t>
            </a:r>
          </a:p>
        </p:txBody>
      </p:sp>
      <p:sp>
        <p:nvSpPr>
          <p:cNvPr id="4" name="Slide Number Placeholder 3"/>
          <p:cNvSpPr>
            <a:spLocks noGrp="1"/>
          </p:cNvSpPr>
          <p:nvPr>
            <p:ph type="sldNum" sz="quarter" idx="10"/>
          </p:nvPr>
        </p:nvSpPr>
        <p:spPr/>
        <p:txBody>
          <a:bodyPr/>
          <a:lstStyle/>
          <a:p>
            <a:fld id="{96CD1800-AE61-436B-BD56-69B6230B0B23}" type="slidenum">
              <a:rPr lang="en-GB" smtClean="0"/>
              <a:pPr/>
              <a:t>21</a:t>
            </a:fld>
            <a:endParaRPr lang="en-GB"/>
          </a:p>
        </p:txBody>
      </p:sp>
    </p:spTree>
    <p:extLst>
      <p:ext uri="{BB962C8B-B14F-4D97-AF65-F5344CB8AC3E}">
        <p14:creationId xmlns:p14="http://schemas.microsoft.com/office/powerpoint/2010/main" val="944056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22</a:t>
            </a:fld>
            <a:endParaRPr lang="en-GB"/>
          </a:p>
        </p:txBody>
      </p:sp>
    </p:spTree>
    <p:extLst>
      <p:ext uri="{BB962C8B-B14F-4D97-AF65-F5344CB8AC3E}">
        <p14:creationId xmlns:p14="http://schemas.microsoft.com/office/powerpoint/2010/main" val="1446879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buFontTx/>
              <a:buNone/>
              <a:defRPr/>
            </a:pPr>
            <a:r>
              <a:rPr lang="en-US" sz="1200" dirty="0" smtClean="0"/>
              <a:t>System Architecture Evolution </a:t>
            </a:r>
            <a:r>
              <a:rPr lang="en-US" sz="1200" b="0" dirty="0" smtClean="0"/>
              <a:t>(aka SAE) is the core network architecture of 3GPP's future LTE wireless communication standard.</a:t>
            </a:r>
          </a:p>
        </p:txBody>
      </p:sp>
      <p:sp>
        <p:nvSpPr>
          <p:cNvPr id="4" name="Slide Number Placeholder 3"/>
          <p:cNvSpPr>
            <a:spLocks noGrp="1"/>
          </p:cNvSpPr>
          <p:nvPr>
            <p:ph type="sldNum" sz="quarter" idx="10"/>
          </p:nvPr>
        </p:nvSpPr>
        <p:spPr/>
        <p:txBody>
          <a:bodyPr/>
          <a:lstStyle/>
          <a:p>
            <a:fld id="{96CD1800-AE61-436B-BD56-69B6230B0B23}" type="slidenum">
              <a:rPr lang="en-GB" smtClean="0"/>
              <a:pPr/>
              <a:t>23</a:t>
            </a:fld>
            <a:endParaRPr lang="en-GB"/>
          </a:p>
        </p:txBody>
      </p:sp>
    </p:spTree>
    <p:extLst>
      <p:ext uri="{BB962C8B-B14F-4D97-AF65-F5344CB8AC3E}">
        <p14:creationId xmlns:p14="http://schemas.microsoft.com/office/powerpoint/2010/main" val="3111852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27</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UE – User Equipment</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29</a:t>
            </a:fld>
            <a:endParaRPr lang="en-GB"/>
          </a:p>
        </p:txBody>
      </p:sp>
    </p:spTree>
    <p:extLst>
      <p:ext uri="{BB962C8B-B14F-4D97-AF65-F5344CB8AC3E}">
        <p14:creationId xmlns:p14="http://schemas.microsoft.com/office/powerpoint/2010/main" val="2351317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UE – User Equipment</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22/10/2013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22/10/2013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smtClean="0"/>
              <a:t>Cellular Networks:</a:t>
            </a:r>
            <a:br>
              <a:rPr lang="en-GB" b="1" dirty="0" smtClean="0"/>
            </a:br>
            <a:r>
              <a:rPr lang="en-GB" sz="3600" b="1" dirty="0" smtClean="0"/>
              <a:t>LTE</a:t>
            </a:r>
            <a:endParaRPr lang="en-GB" b="1" dirty="0"/>
          </a:p>
        </p:txBody>
      </p:sp>
      <p:sp>
        <p:nvSpPr>
          <p:cNvPr id="3" name="Subtitle 2"/>
          <p:cNvSpPr>
            <a:spLocks noGrp="1"/>
          </p:cNvSpPr>
          <p:nvPr>
            <p:ph type="subTitle" idx="1"/>
          </p:nvPr>
        </p:nvSpPr>
        <p:spPr/>
        <p:txBody>
          <a:bodyPr/>
          <a:lstStyle/>
          <a:p>
            <a:r>
              <a:rPr lang="en-GB" dirty="0" smtClean="0"/>
              <a:t>Lecture 4</a:t>
            </a:r>
            <a:endParaRPr lang="en-GB" dirty="0"/>
          </a:p>
        </p:txBody>
      </p:sp>
      <p:pic>
        <p:nvPicPr>
          <p:cNvPr id="2051" name="Picture 3" descr="C:\Users\arya\Documents\logo\fwdnewuniversityandschoolofappliedcomputinglogos\image005.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8709" y="4748084"/>
            <a:ext cx="5734050" cy="20574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arya\Documents\logo\fwdnewuniversityandschoolofappliedcomputinglogos\TSD_swan2013.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831397" y="127968"/>
            <a:ext cx="3608674" cy="1419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lnSpcReduction="10000"/>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the cellular networks </a:t>
            </a:r>
            <a:r>
              <a:rPr lang="en-US" altLang="zh-TW" sz="2400" dirty="0" err="1" smtClean="0">
                <a:ea typeface="新細明體" pitchFamily="18" charset="-120"/>
              </a:rPr>
              <a:t>cconcepts</a:t>
            </a:r>
            <a:r>
              <a:rPr lang="en-US" altLang="zh-TW" sz="2400" dirty="0" smtClean="0">
                <a:ea typeface="新細明體" pitchFamily="18" charset="-120"/>
              </a:rPr>
              <a:t> and hierarchy</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cellular network general architecture </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cellular mobile phone systems</a:t>
            </a:r>
          </a:p>
          <a:p>
            <a:pPr lvl="1">
              <a:buFont typeface="Wingdings" pitchFamily="2" charset="2"/>
              <a:buChar char="§"/>
            </a:pPr>
            <a:r>
              <a:rPr lang="en-US" altLang="zh-TW" sz="2400" dirty="0" smtClean="0">
                <a:ea typeface="新細明體" pitchFamily="18" charset="-120"/>
              </a:rPr>
              <a:t>Know the advantages and challenges</a:t>
            </a:r>
          </a:p>
          <a:p>
            <a:pPr lvl="1">
              <a:buFont typeface="Wingdings" pitchFamily="2" charset="2"/>
              <a:buChar char="§"/>
            </a:pPr>
            <a:r>
              <a:rPr lang="en-US" altLang="zh-TW" sz="2400" dirty="0" smtClean="0">
                <a:ea typeface="新細明體" pitchFamily="18" charset="-120"/>
              </a:rPr>
              <a:t>Know what is LTE, its features and concepts.</a:t>
            </a:r>
          </a:p>
          <a:p>
            <a:pPr lvl="1">
              <a:buFont typeface="Wingdings" pitchFamily="2" charset="2"/>
              <a:buChar char="§"/>
            </a:pPr>
            <a:r>
              <a:rPr lang="en-US" altLang="zh-TW" sz="2400" dirty="0" smtClean="0">
                <a:ea typeface="新細明體" pitchFamily="18" charset="-120"/>
              </a:rPr>
              <a:t>Know about the evolution of LTE Advanced</a:t>
            </a:r>
          </a:p>
          <a:p>
            <a:pPr lvl="1">
              <a:buFont typeface="Wingdings" pitchFamily="2" charset="2"/>
              <a:buChar char="§"/>
            </a:pPr>
            <a:r>
              <a:rPr lang="en-US" altLang="zh-TW" sz="2400" dirty="0" smtClean="0">
                <a:ea typeface="新細明體" pitchFamily="18" charset="-120"/>
              </a:rPr>
              <a:t>Compare LTE and LTE Advanced</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Cellular Networks History</a:t>
            </a:r>
            <a:endParaRPr lang="en-GB" dirty="0"/>
          </a:p>
        </p:txBody>
      </p:sp>
      <p:sp>
        <p:nvSpPr>
          <p:cNvPr id="3" name="Content Placeholder 2"/>
          <p:cNvSpPr>
            <a:spLocks noGrp="1"/>
          </p:cNvSpPr>
          <p:nvPr>
            <p:ph idx="1"/>
          </p:nvPr>
        </p:nvSpPr>
        <p:spPr/>
        <p:txBody>
          <a:bodyPr>
            <a:normAutofit fontScale="77500" lnSpcReduction="20000"/>
          </a:bodyPr>
          <a:lstStyle/>
          <a:p>
            <a:r>
              <a:rPr lang="en-US" dirty="0" smtClean="0"/>
              <a:t>1G, analog voice</a:t>
            </a:r>
          </a:p>
          <a:p>
            <a:pPr lvl="2"/>
            <a:r>
              <a:rPr lang="en-US" dirty="0" smtClean="0"/>
              <a:t>AMPS (Advanced Mobile Phone System) is example, deployed from 1980s. Modulation based on FM (as in radio).</a:t>
            </a:r>
          </a:p>
          <a:p>
            <a:r>
              <a:rPr lang="en-US" dirty="0" smtClean="0"/>
              <a:t>2G, analog voice and digital data</a:t>
            </a:r>
          </a:p>
          <a:p>
            <a:pPr lvl="2"/>
            <a:r>
              <a:rPr lang="en-US" dirty="0" smtClean="0"/>
              <a:t>GSM (Global System for Mobile communications) is example, deployed from 1990s. Modulation based on QPSK.</a:t>
            </a:r>
          </a:p>
          <a:p>
            <a:r>
              <a:rPr lang="en-US" dirty="0" smtClean="0"/>
              <a:t>3G, digital voice and data</a:t>
            </a:r>
          </a:p>
          <a:p>
            <a:pPr lvl="2"/>
            <a:r>
              <a:rPr lang="en-US" dirty="0" smtClean="0"/>
              <a:t>UMTS (Universal Mobile Telecommunications System) is example, deployed from 2000s. Modulation based on CDMA</a:t>
            </a:r>
          </a:p>
          <a:p>
            <a:r>
              <a:rPr lang="en-US" dirty="0" smtClean="0"/>
              <a:t>4G, digital data including voice</a:t>
            </a:r>
          </a:p>
          <a:p>
            <a:pPr lvl="2"/>
            <a:r>
              <a:rPr lang="en-US" dirty="0" smtClean="0"/>
              <a:t>LTE (Long Term Evolution) is example, deployed from 2010s. Modulation based on OFDM</a:t>
            </a:r>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3600" dirty="0" smtClean="0"/>
              <a:t>Cellular Concept</a:t>
            </a:r>
            <a:endParaRPr lang="en-GB" sz="3600" dirty="0"/>
          </a:p>
        </p:txBody>
      </p:sp>
      <p:sp>
        <p:nvSpPr>
          <p:cNvPr id="3" name="Content Placeholder 2"/>
          <p:cNvSpPr>
            <a:spLocks noGrp="1"/>
          </p:cNvSpPr>
          <p:nvPr>
            <p:ph idx="1"/>
          </p:nvPr>
        </p:nvSpPr>
        <p:spPr>
          <a:xfrm>
            <a:off x="457200" y="1124744"/>
            <a:ext cx="8229600" cy="5001419"/>
          </a:xfrm>
        </p:spPr>
        <p:txBody>
          <a:bodyPr>
            <a:normAutofit fontScale="55000" lnSpcReduction="20000"/>
          </a:bodyPr>
          <a:lstStyle/>
          <a:p>
            <a:pPr algn="just"/>
            <a:r>
              <a:rPr lang="en-GB" sz="3800" dirty="0" smtClean="0"/>
              <a:t>Cellular network uses a number of Base stations (BSs) which are radio transceivers.</a:t>
            </a:r>
          </a:p>
          <a:p>
            <a:pPr algn="just"/>
            <a:r>
              <a:rPr lang="en-GB" sz="3800" dirty="0" smtClean="0"/>
              <a:t>An infrastructure multi-BS network configuration that exploits the frequency reuse concept.</a:t>
            </a:r>
          </a:p>
          <a:p>
            <a:pPr algn="just"/>
            <a:r>
              <a:rPr lang="en-GB" sz="3800" dirty="0" smtClean="0"/>
              <a:t>Frequency reuse is spatially reusing the available spectrum so that the spectrum can support multiple users. </a:t>
            </a:r>
          </a:p>
          <a:p>
            <a:pPr algn="just"/>
            <a:r>
              <a:rPr lang="en-GB" sz="3800" dirty="0" smtClean="0"/>
              <a:t>The fundamental principle of the cellular concept is to divide the coverage area into a number of contiguous areas each served by its own station.</a:t>
            </a:r>
          </a:p>
          <a:p>
            <a:pPr algn="just"/>
            <a:r>
              <a:rPr lang="en-GB" sz="3800" dirty="0" smtClean="0"/>
              <a:t>Cellular radio means deploying a large number of low power BSs for transmission, each having a limited coverage area.</a:t>
            </a:r>
          </a:p>
          <a:p>
            <a:pPr algn="just"/>
            <a:r>
              <a:rPr lang="en-GB" sz="3800" dirty="0" smtClean="0"/>
              <a:t>Each of the smaller areas is called a cell which are group into clusters.</a:t>
            </a:r>
          </a:p>
          <a:p>
            <a:pPr algn="just"/>
            <a:r>
              <a:rPr lang="en-GB" sz="3800" dirty="0" smtClean="0"/>
              <a:t>The reason for clustering is that adjacent cells cannot use the same frequency spectrum because of interference.</a:t>
            </a:r>
          </a:p>
          <a:p>
            <a:endParaRPr lang="en-GB" dirty="0" smtClean="0"/>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Cellular Concept</a:t>
            </a:r>
            <a:endParaRPr lang="en-GB" sz="3600" dirty="0"/>
          </a:p>
        </p:txBody>
      </p:sp>
      <p:sp>
        <p:nvSpPr>
          <p:cNvPr id="3" name="Content Placeholder 2"/>
          <p:cNvSpPr>
            <a:spLocks noGrp="1"/>
          </p:cNvSpPr>
          <p:nvPr>
            <p:ph idx="1"/>
          </p:nvPr>
        </p:nvSpPr>
        <p:spPr>
          <a:xfrm>
            <a:off x="457200" y="1268760"/>
            <a:ext cx="8229600" cy="4857403"/>
          </a:xfrm>
        </p:spPr>
        <p:txBody>
          <a:bodyPr/>
          <a:lstStyle/>
          <a:p>
            <a:r>
              <a:rPr lang="en-GB" dirty="0" smtClean="0"/>
              <a:t>Two types of interference:</a:t>
            </a:r>
          </a:p>
          <a:p>
            <a:pPr lvl="1"/>
            <a:r>
              <a:rPr lang="en-GB" b="1" dirty="0" smtClean="0"/>
              <a:t>Co-channel interference </a:t>
            </a:r>
            <a:r>
              <a:rPr lang="en-GB" dirty="0" smtClean="0"/>
              <a:t>is caused when using the same frequency in the cells of different clusters.</a:t>
            </a:r>
          </a:p>
          <a:p>
            <a:pPr lvl="1"/>
            <a:r>
              <a:rPr lang="en-GB" b="1" dirty="0" smtClean="0"/>
              <a:t>Adjacent channel interference </a:t>
            </a:r>
            <a:r>
              <a:rPr lang="en-GB" dirty="0" smtClean="0"/>
              <a:t>is caused when the interference from frequency channels used within a cluster whose side lobes overlap.</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Cellular Hierarchy</a:t>
            </a:r>
            <a:endParaRPr lang="en-GB" sz="3600" dirty="0"/>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413" y="1052736"/>
            <a:ext cx="7683003"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dirty="0" smtClean="0"/>
              <a:t>Cellular Hierarchy</a:t>
            </a:r>
            <a:endParaRPr lang="en-GB" sz="3600" dirty="0"/>
          </a:p>
        </p:txBody>
      </p:sp>
      <p:sp>
        <p:nvSpPr>
          <p:cNvPr id="3" name="Content Placeholder 2"/>
          <p:cNvSpPr>
            <a:spLocks noGrp="1"/>
          </p:cNvSpPr>
          <p:nvPr>
            <p:ph idx="1"/>
          </p:nvPr>
        </p:nvSpPr>
        <p:spPr>
          <a:xfrm>
            <a:off x="457200" y="1124744"/>
            <a:ext cx="8229600" cy="5001419"/>
          </a:xfrm>
        </p:spPr>
        <p:txBody>
          <a:bodyPr>
            <a:normAutofit fontScale="70000" lnSpcReduction="20000"/>
          </a:bodyPr>
          <a:lstStyle/>
          <a:p>
            <a:r>
              <a:rPr lang="en-GB" dirty="0" smtClean="0"/>
              <a:t>Personal cells:</a:t>
            </a:r>
          </a:p>
          <a:p>
            <a:pPr lvl="1"/>
            <a:r>
              <a:rPr lang="en-GB" dirty="0" smtClean="0"/>
              <a:t>The smallest unit only cover a few meters, used for connection of personal equipment such as laptops, cellular phones.  </a:t>
            </a:r>
          </a:p>
          <a:p>
            <a:r>
              <a:rPr lang="en-GB" dirty="0" err="1" smtClean="0"/>
              <a:t>Picocells</a:t>
            </a:r>
            <a:r>
              <a:rPr lang="en-GB" dirty="0" smtClean="0"/>
              <a:t>:</a:t>
            </a:r>
          </a:p>
          <a:p>
            <a:pPr lvl="1"/>
            <a:r>
              <a:rPr lang="en-GB" dirty="0" smtClean="0"/>
              <a:t>These are small cells inside a building to support local indoors networks such as WLAN.</a:t>
            </a:r>
          </a:p>
          <a:p>
            <a:r>
              <a:rPr lang="en-GB" dirty="0" smtClean="0"/>
              <a:t>Microcells:</a:t>
            </a:r>
          </a:p>
          <a:p>
            <a:pPr lvl="1"/>
            <a:r>
              <a:rPr lang="en-GB" dirty="0" smtClean="0"/>
              <a:t>These covers the inside of streets with antenna mounted at heights lower than the rooftops of the buildings along the streets. </a:t>
            </a:r>
          </a:p>
          <a:p>
            <a:r>
              <a:rPr lang="en-GB" dirty="0" err="1" smtClean="0"/>
              <a:t>Macrocells</a:t>
            </a:r>
            <a:r>
              <a:rPr lang="en-GB" dirty="0" smtClean="0"/>
              <a:t>:</a:t>
            </a:r>
          </a:p>
          <a:p>
            <a:pPr lvl="1"/>
            <a:r>
              <a:rPr lang="en-GB" dirty="0" smtClean="0"/>
              <a:t>Cover metropolitan areas and they are the traditional cells installed during the early phases of cellular telephony. </a:t>
            </a:r>
          </a:p>
          <a:p>
            <a:r>
              <a:rPr lang="en-GB" dirty="0" err="1" smtClean="0"/>
              <a:t>Megacells</a:t>
            </a:r>
            <a:r>
              <a:rPr lang="en-GB" dirty="0" smtClean="0"/>
              <a:t>:</a:t>
            </a:r>
          </a:p>
          <a:p>
            <a:pPr lvl="1"/>
            <a:r>
              <a:rPr lang="en-GB" dirty="0" smtClean="0"/>
              <a:t>Cover nationwide areas with ranges of hundreds of kilometres and are mainly used with satellites. </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GB" dirty="0" smtClean="0"/>
              <a:t>General architecture</a:t>
            </a:r>
            <a:endParaRPr lang="en-GB"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3720"/>
          <a:stretch/>
        </p:blipFill>
        <p:spPr bwMode="auto">
          <a:xfrm>
            <a:off x="11169769" y="2496126"/>
            <a:ext cx="4560565" cy="4333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Content Placeholder 2"/>
          <p:cNvSpPr>
            <a:spLocks noGrp="1"/>
          </p:cNvSpPr>
          <p:nvPr>
            <p:ph idx="1"/>
          </p:nvPr>
        </p:nvSpPr>
        <p:spPr>
          <a:xfrm>
            <a:off x="107504" y="1052736"/>
            <a:ext cx="4320480" cy="5073427"/>
          </a:xfrm>
        </p:spPr>
        <p:txBody>
          <a:bodyPr>
            <a:normAutofit/>
          </a:bodyPr>
          <a:lstStyle/>
          <a:p>
            <a:pPr>
              <a:lnSpc>
                <a:spcPct val="90000"/>
              </a:lnSpc>
            </a:pPr>
            <a:endParaRPr lang="en-US" dirty="0" smtClean="0"/>
          </a:p>
          <a:p>
            <a:endParaRPr lang="en-GB" dirty="0"/>
          </a:p>
        </p:txBody>
      </p:sp>
      <p:grpSp>
        <p:nvGrpSpPr>
          <p:cNvPr id="9" name="Group 8"/>
          <p:cNvGrpSpPr/>
          <p:nvPr/>
        </p:nvGrpSpPr>
        <p:grpSpPr>
          <a:xfrm>
            <a:off x="755576" y="980727"/>
            <a:ext cx="7992888" cy="5169463"/>
            <a:chOff x="180976" y="714894"/>
            <a:chExt cx="8148378" cy="6729885"/>
          </a:xfrm>
        </p:grpSpPr>
        <p:pic>
          <p:nvPicPr>
            <p:cNvPr id="2053"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t="2410" r="9089"/>
            <a:stretch/>
          </p:blipFill>
          <p:spPr bwMode="auto">
            <a:xfrm>
              <a:off x="180976" y="714894"/>
              <a:ext cx="8148378" cy="6729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976" y="6858000"/>
              <a:ext cx="1366688" cy="459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22114"/>
          </a:xfrm>
        </p:spPr>
        <p:txBody>
          <a:bodyPr/>
          <a:lstStyle/>
          <a:p>
            <a:r>
              <a:rPr lang="en-GB" dirty="0" smtClean="0"/>
              <a:t>General Architecture</a:t>
            </a:r>
            <a:endParaRPr lang="en-GB" dirty="0"/>
          </a:p>
        </p:txBody>
      </p:sp>
      <p:sp>
        <p:nvSpPr>
          <p:cNvPr id="3" name="Content Placeholder 2"/>
          <p:cNvSpPr>
            <a:spLocks noGrp="1"/>
          </p:cNvSpPr>
          <p:nvPr>
            <p:ph idx="1"/>
          </p:nvPr>
        </p:nvSpPr>
        <p:spPr>
          <a:xfrm>
            <a:off x="457200" y="1124744"/>
            <a:ext cx="8229600" cy="5001419"/>
          </a:xfrm>
        </p:spPr>
        <p:txBody>
          <a:bodyPr>
            <a:normAutofit fontScale="85000" lnSpcReduction="20000"/>
          </a:bodyPr>
          <a:lstStyle/>
          <a:p>
            <a:r>
              <a:rPr lang="en-US" sz="2800" dirty="0">
                <a:latin typeface="Calibri" pitchFamily="34" charset="0"/>
                <a:cs typeface="Calibri" pitchFamily="34" charset="0"/>
              </a:rPr>
              <a:t>BSS consists of base station controller and one or more base transceiver stations (BTS)</a:t>
            </a:r>
          </a:p>
          <a:p>
            <a:r>
              <a:rPr lang="en-US" sz="2800" dirty="0">
                <a:latin typeface="Calibri" pitchFamily="34" charset="0"/>
                <a:cs typeface="Calibri" pitchFamily="34" charset="0"/>
              </a:rPr>
              <a:t>Each BTS defines a single cell</a:t>
            </a:r>
          </a:p>
          <a:p>
            <a:pPr lvl="1">
              <a:buFont typeface="Wingdings" pitchFamily="2" charset="2"/>
              <a:buChar char="Ø"/>
            </a:pPr>
            <a:r>
              <a:rPr lang="en-US" sz="2400" dirty="0">
                <a:latin typeface="Calibri" pitchFamily="34" charset="0"/>
                <a:cs typeface="Calibri" pitchFamily="34" charset="0"/>
              </a:rPr>
              <a:t>Includes radio antenna, radio transceiver and a link to a base station controller (BSC)</a:t>
            </a:r>
          </a:p>
          <a:p>
            <a:r>
              <a:rPr lang="en-US" sz="2800" dirty="0">
                <a:latin typeface="Calibri" pitchFamily="34" charset="0"/>
                <a:cs typeface="Calibri" pitchFamily="34" charset="0"/>
              </a:rPr>
              <a:t>BSC reserves radio frequencies, manages handoff of mobile unit from one cell to another within BSS, and controls paging</a:t>
            </a:r>
          </a:p>
          <a:p>
            <a:endParaRPr lang="en-US" sz="2800" dirty="0">
              <a:latin typeface="Calibri" pitchFamily="34" charset="0"/>
              <a:cs typeface="Calibri" pitchFamily="34" charset="0"/>
            </a:endParaRPr>
          </a:p>
          <a:p>
            <a:r>
              <a:rPr lang="en-US" sz="2800" dirty="0">
                <a:latin typeface="Calibri" pitchFamily="34" charset="0"/>
                <a:cs typeface="Calibri" pitchFamily="34" charset="0"/>
              </a:rPr>
              <a:t>Network </a:t>
            </a:r>
            <a:r>
              <a:rPr lang="en-US" sz="2800" dirty="0" smtClean="0">
                <a:latin typeface="Calibri" pitchFamily="34" charset="0"/>
                <a:cs typeface="Calibri" pitchFamily="34" charset="0"/>
              </a:rPr>
              <a:t>and Switching Subsystem </a:t>
            </a:r>
            <a:r>
              <a:rPr lang="en-US" sz="2800" dirty="0">
                <a:latin typeface="Calibri" pitchFamily="34" charset="0"/>
                <a:cs typeface="Calibri" pitchFamily="34" charset="0"/>
              </a:rPr>
              <a:t>(</a:t>
            </a:r>
            <a:r>
              <a:rPr lang="en-US" sz="2800" dirty="0" smtClean="0">
                <a:latin typeface="Calibri" pitchFamily="34" charset="0"/>
                <a:cs typeface="Calibri" pitchFamily="34" charset="0"/>
              </a:rPr>
              <a:t>NSS</a:t>
            </a:r>
            <a:r>
              <a:rPr lang="en-US" sz="2800" dirty="0">
                <a:latin typeface="Calibri" pitchFamily="34" charset="0"/>
                <a:cs typeface="Calibri" pitchFamily="34" charset="0"/>
              </a:rPr>
              <a:t>) provides link between cellular network and public switched telecommunications networks</a:t>
            </a:r>
          </a:p>
          <a:p>
            <a:pPr lvl="1">
              <a:buFont typeface="Wingdings" pitchFamily="2" charset="2"/>
              <a:buChar char="Ø"/>
            </a:pPr>
            <a:r>
              <a:rPr lang="en-US" sz="2400" dirty="0">
                <a:latin typeface="Calibri" pitchFamily="34" charset="0"/>
                <a:cs typeface="Calibri" pitchFamily="34" charset="0"/>
              </a:rPr>
              <a:t>Controls handoffs between cells in different BSSs</a:t>
            </a:r>
          </a:p>
          <a:p>
            <a:pPr lvl="1">
              <a:buFont typeface="Wingdings" pitchFamily="2" charset="2"/>
              <a:buChar char="Ø"/>
            </a:pPr>
            <a:r>
              <a:rPr lang="en-US" sz="2400" dirty="0">
                <a:latin typeface="Calibri" pitchFamily="34" charset="0"/>
                <a:cs typeface="Calibri" pitchFamily="34" charset="0"/>
              </a:rPr>
              <a:t>Authenticates users and validates accounts</a:t>
            </a:r>
          </a:p>
          <a:p>
            <a:pPr lvl="1">
              <a:buFont typeface="Wingdings" pitchFamily="2" charset="2"/>
              <a:buChar char="Ø"/>
            </a:pPr>
            <a:r>
              <a:rPr lang="en-US" sz="2400" dirty="0">
                <a:latin typeface="Calibri" pitchFamily="34" charset="0"/>
                <a:cs typeface="Calibri" pitchFamily="34" charset="0"/>
              </a:rPr>
              <a:t>Enables worldwide roaming of mobile users</a:t>
            </a:r>
          </a:p>
          <a:p>
            <a:r>
              <a:rPr lang="en-US" sz="2800" dirty="0">
                <a:latin typeface="Calibri" pitchFamily="34" charset="0"/>
                <a:cs typeface="Calibri" pitchFamily="34" charset="0"/>
              </a:rPr>
              <a:t>Central element of </a:t>
            </a:r>
            <a:r>
              <a:rPr lang="en-US" sz="2800" dirty="0" smtClean="0">
                <a:latin typeface="Calibri" pitchFamily="34" charset="0"/>
                <a:cs typeface="Calibri" pitchFamily="34" charset="0"/>
              </a:rPr>
              <a:t>NSS </a:t>
            </a:r>
            <a:r>
              <a:rPr lang="en-US" sz="2800" dirty="0">
                <a:latin typeface="Calibri" pitchFamily="34" charset="0"/>
                <a:cs typeface="Calibri" pitchFamily="34" charset="0"/>
              </a:rPr>
              <a:t>is the mobile switching center (MSC)</a:t>
            </a:r>
          </a:p>
          <a:p>
            <a:endParaRPr lang="en-GB" dirty="0">
              <a:latin typeface="Calibri" pitchFamily="34" charset="0"/>
              <a:cs typeface="Calibri" pitchFamily="34" charset="0"/>
            </a:endParaRPr>
          </a:p>
          <a:p>
            <a:endParaRPr lang="en-GB" dirty="0">
              <a:latin typeface="Calibri" pitchFamily="34" charset="0"/>
              <a:cs typeface="Calibri" pitchFamily="34" charset="0"/>
            </a:endParaRPr>
          </a:p>
        </p:txBody>
      </p:sp>
    </p:spTree>
    <p:extLst>
      <p:ext uri="{BB962C8B-B14F-4D97-AF65-F5344CB8AC3E}">
        <p14:creationId xmlns:p14="http://schemas.microsoft.com/office/powerpoint/2010/main" val="13157122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General architecture</a:t>
            </a:r>
          </a:p>
        </p:txBody>
      </p:sp>
      <p:sp>
        <p:nvSpPr>
          <p:cNvPr id="3" name="Content Placeholder 2"/>
          <p:cNvSpPr>
            <a:spLocks noGrp="1"/>
          </p:cNvSpPr>
          <p:nvPr>
            <p:ph idx="1"/>
          </p:nvPr>
        </p:nvSpPr>
        <p:spPr>
          <a:xfrm>
            <a:off x="323528" y="1600200"/>
            <a:ext cx="3816424" cy="4525963"/>
          </a:xfrm>
        </p:spPr>
        <p:txBody>
          <a:bodyPr>
            <a:normAutofit/>
          </a:bodyPr>
          <a:lstStyle/>
          <a:p>
            <a:endParaRPr lang="en-GB" dirty="0"/>
          </a:p>
        </p:txBody>
      </p:sp>
      <p:grpSp>
        <p:nvGrpSpPr>
          <p:cNvPr id="8" name="Group 7"/>
          <p:cNvGrpSpPr/>
          <p:nvPr/>
        </p:nvGrpSpPr>
        <p:grpSpPr>
          <a:xfrm>
            <a:off x="144016" y="957196"/>
            <a:ext cx="8820472" cy="5064092"/>
            <a:chOff x="144016" y="885188"/>
            <a:chExt cx="8820472" cy="5064092"/>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016" y="885188"/>
              <a:ext cx="8820472" cy="5064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44016" y="5301208"/>
              <a:ext cx="1187624"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8993094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lstStyle/>
          <a:p>
            <a:r>
              <a:rPr lang="en-GB" dirty="0" smtClean="0"/>
              <a:t>General architecture</a:t>
            </a:r>
            <a:endParaRPr lang="en-GB" dirty="0"/>
          </a:p>
        </p:txBody>
      </p:sp>
      <p:sp>
        <p:nvSpPr>
          <p:cNvPr id="3" name="Content Placeholder 2"/>
          <p:cNvSpPr>
            <a:spLocks noGrp="1"/>
          </p:cNvSpPr>
          <p:nvPr>
            <p:ph idx="1"/>
          </p:nvPr>
        </p:nvSpPr>
        <p:spPr>
          <a:xfrm>
            <a:off x="457200" y="908720"/>
            <a:ext cx="8229600" cy="5361459"/>
          </a:xfrm>
        </p:spPr>
        <p:txBody>
          <a:bodyPr>
            <a:normAutofit fontScale="85000" lnSpcReduction="10000"/>
          </a:bodyPr>
          <a:lstStyle/>
          <a:p>
            <a:pPr algn="just">
              <a:lnSpc>
                <a:spcPct val="90000"/>
              </a:lnSpc>
              <a:spcBef>
                <a:spcPts val="0"/>
              </a:spcBef>
            </a:pPr>
            <a:r>
              <a:rPr lang="en-US" sz="2800" dirty="0">
                <a:latin typeface="Calibri" pitchFamily="34" charset="0"/>
                <a:cs typeface="Calibri" pitchFamily="34" charset="0"/>
              </a:rPr>
              <a:t>Mobile station communicates across Um interface (air interface) with base station transceiver in same cell as mobile unit</a:t>
            </a:r>
          </a:p>
          <a:p>
            <a:pPr algn="just">
              <a:lnSpc>
                <a:spcPct val="90000"/>
              </a:lnSpc>
              <a:spcBef>
                <a:spcPts val="0"/>
              </a:spcBef>
            </a:pPr>
            <a:r>
              <a:rPr lang="en-US" sz="2800" dirty="0">
                <a:latin typeface="Calibri" pitchFamily="34" charset="0"/>
                <a:cs typeface="Calibri" pitchFamily="34" charset="0"/>
              </a:rPr>
              <a:t>Mobile equipment (ME) – physical terminal, such as a telephone or PCS</a:t>
            </a:r>
          </a:p>
          <a:p>
            <a:pPr lvl="1" algn="just">
              <a:lnSpc>
                <a:spcPct val="90000"/>
              </a:lnSpc>
              <a:spcBef>
                <a:spcPts val="0"/>
              </a:spcBef>
            </a:pPr>
            <a:r>
              <a:rPr lang="en-US" sz="2400" dirty="0">
                <a:latin typeface="Calibri" pitchFamily="34" charset="0"/>
                <a:cs typeface="Calibri" pitchFamily="34" charset="0"/>
              </a:rPr>
              <a:t>ME includes radio transceiver, digital signal processors and subscriber identity module (SIM)</a:t>
            </a:r>
          </a:p>
          <a:p>
            <a:pPr algn="just">
              <a:lnSpc>
                <a:spcPct val="90000"/>
              </a:lnSpc>
              <a:spcBef>
                <a:spcPts val="0"/>
              </a:spcBef>
            </a:pPr>
            <a:r>
              <a:rPr lang="en-US" dirty="0">
                <a:latin typeface="Calibri" pitchFamily="34" charset="0"/>
                <a:cs typeface="Calibri" pitchFamily="34" charset="0"/>
              </a:rPr>
              <a:t>Home location register (HLR) database – stores information about each subscriber that belongs to it</a:t>
            </a:r>
          </a:p>
          <a:p>
            <a:pPr algn="just">
              <a:lnSpc>
                <a:spcPct val="90000"/>
              </a:lnSpc>
              <a:spcBef>
                <a:spcPts val="0"/>
              </a:spcBef>
            </a:pPr>
            <a:r>
              <a:rPr lang="en-US" dirty="0">
                <a:latin typeface="Calibri" pitchFamily="34" charset="0"/>
                <a:cs typeface="Calibri" pitchFamily="34" charset="0"/>
              </a:rPr>
              <a:t>Visitor location register (VLR) database – maintains information about subscribers currently physically in the region</a:t>
            </a:r>
          </a:p>
          <a:p>
            <a:pPr algn="just">
              <a:lnSpc>
                <a:spcPct val="90000"/>
              </a:lnSpc>
              <a:spcBef>
                <a:spcPts val="0"/>
              </a:spcBef>
            </a:pPr>
            <a:r>
              <a:rPr lang="en-US" dirty="0">
                <a:latin typeface="Calibri" pitchFamily="34" charset="0"/>
                <a:cs typeface="Calibri" pitchFamily="34" charset="0"/>
              </a:rPr>
              <a:t>Authentication center database (</a:t>
            </a:r>
            <a:r>
              <a:rPr lang="en-US" dirty="0" err="1">
                <a:latin typeface="Calibri" pitchFamily="34" charset="0"/>
                <a:cs typeface="Calibri" pitchFamily="34" charset="0"/>
              </a:rPr>
              <a:t>AuC</a:t>
            </a:r>
            <a:r>
              <a:rPr lang="en-US" dirty="0">
                <a:latin typeface="Calibri" pitchFamily="34" charset="0"/>
                <a:cs typeface="Calibri" pitchFamily="34" charset="0"/>
              </a:rPr>
              <a:t>) – used for authentication activities, holds encryption keys</a:t>
            </a:r>
          </a:p>
          <a:p>
            <a:pPr algn="just">
              <a:lnSpc>
                <a:spcPct val="90000"/>
              </a:lnSpc>
              <a:spcBef>
                <a:spcPts val="0"/>
              </a:spcBef>
            </a:pPr>
            <a:r>
              <a:rPr lang="en-US" dirty="0">
                <a:latin typeface="Calibri" pitchFamily="34" charset="0"/>
                <a:cs typeface="Calibri" pitchFamily="34" charset="0"/>
              </a:rPr>
              <a:t>Equipment identity register database (EIR) – keeps track of the type of equipment that exists at the mobile station</a:t>
            </a:r>
          </a:p>
          <a:p>
            <a:pPr>
              <a:lnSpc>
                <a:spcPct val="90000"/>
              </a:lnSpc>
            </a:pPr>
            <a:endParaRPr lang="en-US" dirty="0" smtClean="0"/>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architecture</a:t>
            </a:r>
            <a:endParaRPr lang="en-GB" dirty="0"/>
          </a:p>
        </p:txBody>
      </p:sp>
      <p:sp>
        <p:nvSpPr>
          <p:cNvPr id="3" name="Content Placeholder 2"/>
          <p:cNvSpPr>
            <a:spLocks noGrp="1"/>
          </p:cNvSpPr>
          <p:nvPr>
            <p:ph idx="1"/>
          </p:nvPr>
        </p:nvSpPr>
        <p:spPr/>
        <p:txBody>
          <a:bodyPr/>
          <a:lstStyle/>
          <a:p>
            <a:r>
              <a:rPr lang="en-US" dirty="0" smtClean="0"/>
              <a:t>One channel in each cell is set aside for </a:t>
            </a:r>
            <a:r>
              <a:rPr lang="en-US" dirty="0" err="1" smtClean="0">
                <a:solidFill>
                  <a:srgbClr val="FF0000"/>
                </a:solidFill>
              </a:rPr>
              <a:t>signalling</a:t>
            </a:r>
            <a:r>
              <a:rPr lang="en-US" dirty="0" smtClean="0"/>
              <a:t> information between BS and mobiles</a:t>
            </a:r>
          </a:p>
          <a:p>
            <a:pPr lvl="1"/>
            <a:r>
              <a:rPr lang="en-US" dirty="0" smtClean="0"/>
              <a:t>Mobile-to-BS: location, call setup for outgoing, response to incoming</a:t>
            </a:r>
          </a:p>
          <a:p>
            <a:pPr lvl="1"/>
            <a:r>
              <a:rPr lang="en-US" dirty="0" smtClean="0"/>
              <a:t>BS-to-Mobile: cell identity, call setup for incoming, location updating</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US" dirty="0" smtClean="0"/>
              <a:t>Cellular mobile phone systems</a:t>
            </a:r>
            <a:endParaRPr lang="en-GB" dirty="0"/>
          </a:p>
        </p:txBody>
      </p:sp>
      <p:sp>
        <p:nvSpPr>
          <p:cNvPr id="3" name="Content Placeholder 2"/>
          <p:cNvSpPr>
            <a:spLocks noGrp="1"/>
          </p:cNvSpPr>
          <p:nvPr>
            <p:ph idx="1"/>
          </p:nvPr>
        </p:nvSpPr>
        <p:spPr>
          <a:xfrm>
            <a:off x="457200" y="1196753"/>
            <a:ext cx="8229600" cy="1944216"/>
          </a:xfrm>
        </p:spPr>
        <p:txBody>
          <a:bodyPr>
            <a:normAutofit fontScale="85000" lnSpcReduction="10000"/>
          </a:bodyPr>
          <a:lstStyle/>
          <a:p>
            <a:r>
              <a:rPr lang="en-US" dirty="0" smtClean="0"/>
              <a:t>All based on notion of spatial regions called cells</a:t>
            </a:r>
          </a:p>
          <a:p>
            <a:pPr marL="514350" lvl="2" indent="-285750">
              <a:buFont typeface="Wingdings" pitchFamily="2" charset="2"/>
              <a:buChar char="§"/>
            </a:pPr>
            <a:r>
              <a:rPr lang="en-US" dirty="0" smtClean="0"/>
              <a:t>Each mobile uses a frequency in a cell; moves cause </a:t>
            </a:r>
            <a:r>
              <a:rPr lang="en-US" u="sng" dirty="0" smtClean="0"/>
              <a:t>handoff</a:t>
            </a:r>
          </a:p>
          <a:p>
            <a:pPr marL="514350" lvl="2" indent="-285750">
              <a:buFont typeface="Wingdings" pitchFamily="2" charset="2"/>
              <a:buChar char="§"/>
            </a:pPr>
            <a:r>
              <a:rPr lang="en-US" dirty="0" smtClean="0"/>
              <a:t>Frequencies are reused across non-adjacent cells</a:t>
            </a:r>
          </a:p>
          <a:p>
            <a:pPr marL="514350" lvl="2" indent="-285750">
              <a:buFont typeface="Wingdings" pitchFamily="2" charset="2"/>
              <a:buChar char="§"/>
            </a:pPr>
            <a:r>
              <a:rPr lang="en-US" dirty="0" smtClean="0"/>
              <a:t>To support more mobiles, smaller cells can be used</a:t>
            </a:r>
          </a:p>
          <a:p>
            <a:endParaRPr lang="en-GB" dirty="0"/>
          </a:p>
        </p:txBody>
      </p:sp>
      <p:grpSp>
        <p:nvGrpSpPr>
          <p:cNvPr id="7" name="Group 6"/>
          <p:cNvGrpSpPr/>
          <p:nvPr/>
        </p:nvGrpSpPr>
        <p:grpSpPr>
          <a:xfrm>
            <a:off x="755577" y="3140968"/>
            <a:ext cx="7776864" cy="2952328"/>
            <a:chOff x="1075531" y="2800350"/>
            <a:chExt cx="7255317" cy="3455432"/>
          </a:xfrm>
        </p:grpSpPr>
        <p:pic>
          <p:nvPicPr>
            <p:cNvPr id="4" name="Picture 2"/>
            <p:cNvPicPr>
              <a:picLocks noChangeAspect="1" noChangeArrowheads="1"/>
            </p:cNvPicPr>
            <p:nvPr/>
          </p:nvPicPr>
          <p:blipFill>
            <a:blip r:embed="rId3" cstate="print"/>
            <a:srcRect b="10670"/>
            <a:stretch>
              <a:fillRect/>
            </a:stretch>
          </p:blipFill>
          <p:spPr bwMode="auto">
            <a:xfrm>
              <a:off x="1075531" y="2800350"/>
              <a:ext cx="6992938" cy="3169936"/>
            </a:xfrm>
            <a:prstGeom prst="rect">
              <a:avLst/>
            </a:prstGeom>
            <a:noFill/>
            <a:ln w="9525">
              <a:noFill/>
              <a:miter lim="800000"/>
              <a:headEnd/>
              <a:tailEnd/>
            </a:ln>
          </p:spPr>
        </p:pic>
        <p:sp>
          <p:nvSpPr>
            <p:cNvPr id="5" name="TextBox 4"/>
            <p:cNvSpPr txBox="1"/>
            <p:nvPr/>
          </p:nvSpPr>
          <p:spPr>
            <a:xfrm>
              <a:off x="1438275" y="5886450"/>
              <a:ext cx="2390398" cy="369332"/>
            </a:xfrm>
            <a:prstGeom prst="rect">
              <a:avLst/>
            </a:prstGeom>
            <a:noFill/>
          </p:spPr>
          <p:txBody>
            <a:bodyPr wrap="none" rtlCol="0">
              <a:spAutoFit/>
            </a:bodyPr>
            <a:lstStyle/>
            <a:p>
              <a:r>
                <a:rPr lang="en-US" dirty="0" smtClean="0"/>
                <a:t>Cellular reuse pattern</a:t>
              </a:r>
              <a:endParaRPr lang="en-US" dirty="0"/>
            </a:p>
          </p:txBody>
        </p:sp>
        <p:sp>
          <p:nvSpPr>
            <p:cNvPr id="6" name="TextBox 5"/>
            <p:cNvSpPr txBox="1"/>
            <p:nvPr/>
          </p:nvSpPr>
          <p:spPr>
            <a:xfrm>
              <a:off x="4953000" y="5867400"/>
              <a:ext cx="3377848" cy="369332"/>
            </a:xfrm>
            <a:prstGeom prst="rect">
              <a:avLst/>
            </a:prstGeom>
            <a:noFill/>
          </p:spPr>
          <p:txBody>
            <a:bodyPr wrap="none" rtlCol="0">
              <a:spAutoFit/>
            </a:bodyPr>
            <a:lstStyle/>
            <a:p>
              <a:r>
                <a:rPr lang="en-US" dirty="0" smtClean="0"/>
                <a:t>Smaller cells for dense mobiles</a:t>
              </a:r>
              <a:endParaRPr lang="en-US" dirty="0"/>
            </a:p>
          </p:txBody>
        </p:sp>
      </p:gr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Mobile Radio Propagation Effects</a:t>
            </a:r>
            <a:endParaRPr lang="en-GB" dirty="0"/>
          </a:p>
        </p:txBody>
      </p:sp>
      <p:sp>
        <p:nvSpPr>
          <p:cNvPr id="3" name="Content Placeholder 2"/>
          <p:cNvSpPr>
            <a:spLocks noGrp="1"/>
          </p:cNvSpPr>
          <p:nvPr>
            <p:ph idx="1"/>
          </p:nvPr>
        </p:nvSpPr>
        <p:spPr/>
        <p:txBody>
          <a:bodyPr/>
          <a:lstStyle/>
          <a:p>
            <a:pPr>
              <a:lnSpc>
                <a:spcPct val="90000"/>
              </a:lnSpc>
            </a:pPr>
            <a:r>
              <a:rPr lang="en-US" sz="2800" dirty="0" smtClean="0"/>
              <a:t>Signal strength</a:t>
            </a:r>
          </a:p>
          <a:p>
            <a:pPr lvl="1">
              <a:lnSpc>
                <a:spcPct val="90000"/>
              </a:lnSpc>
            </a:pPr>
            <a:r>
              <a:rPr lang="en-US" sz="2400" dirty="0" smtClean="0"/>
              <a:t>Must be strong enough between base station and mobile unit to maintain signal quality at the receiver</a:t>
            </a:r>
          </a:p>
          <a:p>
            <a:pPr lvl="1">
              <a:lnSpc>
                <a:spcPct val="90000"/>
              </a:lnSpc>
            </a:pPr>
            <a:r>
              <a:rPr lang="en-US" sz="2400" dirty="0" smtClean="0"/>
              <a:t>Must not be so strong as to create too much </a:t>
            </a:r>
            <a:r>
              <a:rPr lang="en-US" sz="2400" dirty="0" err="1" smtClean="0"/>
              <a:t>cochannel</a:t>
            </a:r>
            <a:r>
              <a:rPr lang="en-US" sz="2400" dirty="0" smtClean="0"/>
              <a:t> interference with channels in another cell using the same frequency band</a:t>
            </a:r>
          </a:p>
          <a:p>
            <a:pPr>
              <a:lnSpc>
                <a:spcPct val="90000"/>
              </a:lnSpc>
            </a:pPr>
            <a:r>
              <a:rPr lang="en-US" sz="2800" dirty="0" smtClean="0"/>
              <a:t>Fading</a:t>
            </a:r>
          </a:p>
          <a:p>
            <a:pPr lvl="1">
              <a:lnSpc>
                <a:spcPct val="90000"/>
              </a:lnSpc>
            </a:pPr>
            <a:r>
              <a:rPr lang="en-US" sz="2400" dirty="0" smtClean="0"/>
              <a:t>Signal propagation effects may disrupt the signal and cause errors</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Control</a:t>
            </a:r>
            <a:endParaRPr lang="en-GB" dirty="0"/>
          </a:p>
        </p:txBody>
      </p:sp>
      <p:sp>
        <p:nvSpPr>
          <p:cNvPr id="3" name="Content Placeholder 2"/>
          <p:cNvSpPr>
            <a:spLocks noGrp="1"/>
          </p:cNvSpPr>
          <p:nvPr>
            <p:ph idx="1"/>
          </p:nvPr>
        </p:nvSpPr>
        <p:spPr/>
        <p:txBody>
          <a:bodyPr/>
          <a:lstStyle/>
          <a:p>
            <a:pPr>
              <a:lnSpc>
                <a:spcPct val="90000"/>
              </a:lnSpc>
            </a:pPr>
            <a:r>
              <a:rPr lang="en-US" sz="2800" dirty="0" smtClean="0"/>
              <a:t>Design issues making it desirable to include dynamic power control in a cellular system</a:t>
            </a:r>
          </a:p>
          <a:p>
            <a:pPr lvl="1">
              <a:lnSpc>
                <a:spcPct val="90000"/>
              </a:lnSpc>
            </a:pPr>
            <a:r>
              <a:rPr lang="en-US" sz="2400" dirty="0" smtClean="0"/>
              <a:t>Received power must be sufficiently above the background noise for effective communication</a:t>
            </a:r>
          </a:p>
          <a:p>
            <a:pPr lvl="1">
              <a:lnSpc>
                <a:spcPct val="90000"/>
              </a:lnSpc>
            </a:pPr>
            <a:r>
              <a:rPr lang="en-US" sz="2400" dirty="0" smtClean="0"/>
              <a:t>Desirable to minimize power in the transmitted signal from the mobile</a:t>
            </a:r>
          </a:p>
          <a:p>
            <a:pPr lvl="2">
              <a:lnSpc>
                <a:spcPct val="90000"/>
              </a:lnSpc>
            </a:pPr>
            <a:r>
              <a:rPr lang="en-US" sz="2000" dirty="0" smtClean="0"/>
              <a:t>Reduce </a:t>
            </a:r>
            <a:r>
              <a:rPr lang="en-US" sz="2000" dirty="0" err="1" smtClean="0"/>
              <a:t>cochannel</a:t>
            </a:r>
            <a:r>
              <a:rPr lang="en-US" sz="2000" dirty="0" smtClean="0"/>
              <a:t> interference, alleviate health concerns, save battery power</a:t>
            </a:r>
          </a:p>
          <a:p>
            <a:pPr lvl="1">
              <a:lnSpc>
                <a:spcPct val="90000"/>
              </a:lnSpc>
            </a:pPr>
            <a:r>
              <a:rPr lang="en-US" sz="2400" dirty="0" smtClean="0"/>
              <a:t>In SS systems using CDMA, it’s desirable to equalize the received power level from all mobile units at the BS</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&amp; challenges</a:t>
            </a:r>
            <a:endParaRPr lang="en-GB" dirty="0"/>
          </a:p>
        </p:txBody>
      </p:sp>
      <p:sp>
        <p:nvSpPr>
          <p:cNvPr id="3" name="Content Placeholder 2"/>
          <p:cNvSpPr>
            <a:spLocks noGrp="1"/>
          </p:cNvSpPr>
          <p:nvPr>
            <p:ph idx="1"/>
          </p:nvPr>
        </p:nvSpPr>
        <p:spPr/>
        <p:txBody>
          <a:bodyPr>
            <a:normAutofit fontScale="70000" lnSpcReduction="20000"/>
          </a:bodyPr>
          <a:lstStyle/>
          <a:p>
            <a:r>
              <a:rPr lang="en-US" dirty="0" smtClean="0">
                <a:solidFill>
                  <a:srgbClr val="FF0000"/>
                </a:solidFill>
              </a:rPr>
              <a:t>Advantages</a:t>
            </a:r>
            <a:r>
              <a:rPr lang="en-US" dirty="0" smtClean="0"/>
              <a:t>:</a:t>
            </a:r>
          </a:p>
          <a:p>
            <a:pPr lvl="1"/>
            <a:r>
              <a:rPr lang="en-US" dirty="0" smtClean="0"/>
              <a:t>higher capacity, higher number of users</a:t>
            </a:r>
          </a:p>
          <a:p>
            <a:pPr lvl="1"/>
            <a:r>
              <a:rPr lang="en-US" dirty="0" smtClean="0"/>
              <a:t>less transmission power needed</a:t>
            </a:r>
          </a:p>
          <a:p>
            <a:pPr lvl="1"/>
            <a:r>
              <a:rPr lang="en-US" dirty="0" smtClean="0"/>
              <a:t>more robust, decentralized</a:t>
            </a:r>
          </a:p>
          <a:p>
            <a:pPr lvl="1"/>
            <a:r>
              <a:rPr lang="en-US" dirty="0" smtClean="0"/>
              <a:t>base station deals with interference, transmission area etc. locally</a:t>
            </a:r>
          </a:p>
          <a:p>
            <a:pPr>
              <a:lnSpc>
                <a:spcPct val="80000"/>
              </a:lnSpc>
            </a:pPr>
            <a:r>
              <a:rPr lang="en-US" sz="2800" dirty="0" smtClean="0">
                <a:solidFill>
                  <a:srgbClr val="FF0000"/>
                </a:solidFill>
              </a:rPr>
              <a:t>Problems</a:t>
            </a:r>
            <a:r>
              <a:rPr lang="en-US" sz="2800" dirty="0" smtClean="0"/>
              <a:t>:</a:t>
            </a:r>
          </a:p>
          <a:p>
            <a:pPr lvl="1">
              <a:lnSpc>
                <a:spcPct val="80000"/>
              </a:lnSpc>
            </a:pPr>
            <a:r>
              <a:rPr lang="en-US" sz="2600" dirty="0" smtClean="0"/>
              <a:t>fixed network needed for the base stations</a:t>
            </a:r>
          </a:p>
          <a:p>
            <a:pPr lvl="1">
              <a:lnSpc>
                <a:spcPct val="80000"/>
              </a:lnSpc>
            </a:pPr>
            <a:r>
              <a:rPr lang="en-US" sz="2600" dirty="0" smtClean="0"/>
              <a:t>handover necessary</a:t>
            </a:r>
          </a:p>
          <a:p>
            <a:pPr lvl="1">
              <a:lnSpc>
                <a:spcPct val="80000"/>
              </a:lnSpc>
            </a:pPr>
            <a:r>
              <a:rPr lang="en-US" sz="2600" dirty="0" smtClean="0"/>
              <a:t>interference with co-channel, adjacent-channel</a:t>
            </a:r>
          </a:p>
          <a:p>
            <a:pPr>
              <a:lnSpc>
                <a:spcPct val="80000"/>
              </a:lnSpc>
            </a:pPr>
            <a:endParaRPr lang="en-US" sz="2800" dirty="0" smtClean="0">
              <a:solidFill>
                <a:srgbClr val="FF0000"/>
              </a:solidFill>
            </a:endParaRPr>
          </a:p>
          <a:p>
            <a:pPr>
              <a:lnSpc>
                <a:spcPct val="80000"/>
              </a:lnSpc>
            </a:pPr>
            <a:r>
              <a:rPr lang="en-US" sz="2800" dirty="0" smtClean="0">
                <a:solidFill>
                  <a:srgbClr val="FF0000"/>
                </a:solidFill>
              </a:rPr>
              <a:t>Important Issues</a:t>
            </a:r>
            <a:r>
              <a:rPr lang="en-US" sz="2800" dirty="0" smtClean="0"/>
              <a:t>:</a:t>
            </a:r>
          </a:p>
          <a:p>
            <a:pPr lvl="1">
              <a:lnSpc>
                <a:spcPct val="80000"/>
              </a:lnSpc>
            </a:pPr>
            <a:r>
              <a:rPr lang="en-US" sz="2600" dirty="0" smtClean="0"/>
              <a:t>Cell sizing; Frequency reuse planning</a:t>
            </a:r>
          </a:p>
          <a:p>
            <a:pPr lvl="1">
              <a:lnSpc>
                <a:spcPct val="80000"/>
              </a:lnSpc>
            </a:pPr>
            <a:r>
              <a:rPr lang="en-US" sz="2600" dirty="0" smtClean="0"/>
              <a:t>Channel allocation strategies</a:t>
            </a:r>
          </a:p>
          <a:p>
            <a:pPr>
              <a:lnSpc>
                <a:spcPct val="80000"/>
              </a:lnSpc>
              <a:buFontTx/>
              <a:buNone/>
            </a:pPr>
            <a:endParaRPr lang="en-US" sz="2800" dirty="0" smtClean="0"/>
          </a:p>
          <a:p>
            <a:pPr>
              <a:lnSpc>
                <a:spcPct val="80000"/>
              </a:lnSpc>
              <a:buFontTx/>
              <a:buNone/>
            </a:pPr>
            <a:r>
              <a:rPr lang="en-US" sz="2800" dirty="0" smtClean="0">
                <a:solidFill>
                  <a:srgbClr val="990000"/>
                </a:solidFill>
              </a:rPr>
              <a:t>Bottom line: Attempt to maximize availability of channels in an area</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3600" b="1" dirty="0" smtClean="0"/>
              <a:t>Long Term Evolution (LTE)</a:t>
            </a:r>
            <a:endParaRPr lang="en-GB" sz="3600" b="1" dirty="0"/>
          </a:p>
        </p:txBody>
      </p:sp>
      <p:sp>
        <p:nvSpPr>
          <p:cNvPr id="3" name="Content Placeholder 2"/>
          <p:cNvSpPr>
            <a:spLocks noGrp="1"/>
          </p:cNvSpPr>
          <p:nvPr>
            <p:ph idx="1"/>
          </p:nvPr>
        </p:nvSpPr>
        <p:spPr>
          <a:xfrm>
            <a:off x="457200" y="1052736"/>
            <a:ext cx="8229600" cy="2016224"/>
          </a:xfrm>
        </p:spPr>
        <p:txBody>
          <a:bodyPr>
            <a:normAutofit fontScale="85000" lnSpcReduction="20000"/>
          </a:bodyPr>
          <a:lstStyle/>
          <a:p>
            <a:pPr>
              <a:buClr>
                <a:schemeClr val="tx1"/>
              </a:buClr>
              <a:buNone/>
            </a:pPr>
            <a:r>
              <a:rPr lang="de-DE" b="1" dirty="0" smtClean="0"/>
              <a:t>Mobile Evolution</a:t>
            </a:r>
          </a:p>
          <a:p>
            <a:pPr>
              <a:buClr>
                <a:schemeClr val="tx1"/>
              </a:buClr>
              <a:buFont typeface="Wingdings" pitchFamily="2" charset="2"/>
              <a:buChar char="§"/>
            </a:pPr>
            <a:r>
              <a:rPr lang="de-DE" dirty="0" smtClean="0"/>
              <a:t>Improvements in mobile communication technology during the last two decades</a:t>
            </a:r>
          </a:p>
          <a:p>
            <a:pPr>
              <a:buClr>
                <a:schemeClr val="tx1"/>
              </a:buClr>
              <a:buFont typeface="Wingdings" pitchFamily="2" charset="2"/>
              <a:buChar char="§"/>
            </a:pPr>
            <a:r>
              <a:rPr lang="de-DE" dirty="0" smtClean="0"/>
              <a:t>The Mobile Broadband is as important as Internt</a:t>
            </a:r>
            <a:endParaRPr lang="en-US" dirty="0" smtClean="0"/>
          </a:p>
          <a:p>
            <a:endParaRPr lang="en-GB" dirty="0"/>
          </a:p>
        </p:txBody>
      </p:sp>
      <p:grpSp>
        <p:nvGrpSpPr>
          <p:cNvPr id="6" name="Group 5"/>
          <p:cNvGrpSpPr/>
          <p:nvPr/>
        </p:nvGrpSpPr>
        <p:grpSpPr>
          <a:xfrm>
            <a:off x="574675" y="3284538"/>
            <a:ext cx="8105775" cy="2652712"/>
            <a:chOff x="574675" y="3284538"/>
            <a:chExt cx="8105775" cy="2652712"/>
          </a:xfrm>
        </p:grpSpPr>
        <p:pic>
          <p:nvPicPr>
            <p:cNvPr id="4" name="Picture 6"/>
            <p:cNvPicPr>
              <a:picLocks noChangeAspect="1" noChangeArrowheads="1"/>
            </p:cNvPicPr>
            <p:nvPr/>
          </p:nvPicPr>
          <p:blipFill>
            <a:blip r:embed="rId2" cstate="print"/>
            <a:srcRect/>
            <a:stretch>
              <a:fillRect/>
            </a:stretch>
          </p:blipFill>
          <p:spPr>
            <a:xfrm>
              <a:off x="611188" y="3284538"/>
              <a:ext cx="8069262" cy="1612900"/>
            </a:xfrm>
            <a:prstGeom prst="rect">
              <a:avLst/>
            </a:prstGeom>
          </p:spPr>
        </p:pic>
        <p:pic>
          <p:nvPicPr>
            <p:cNvPr id="5" name="Picture 7"/>
            <p:cNvPicPr>
              <a:picLocks noChangeAspect="1" noChangeArrowheads="1"/>
            </p:cNvPicPr>
            <p:nvPr/>
          </p:nvPicPr>
          <p:blipFill>
            <a:blip r:embed="rId3" cstate="print"/>
            <a:srcRect/>
            <a:stretch>
              <a:fillRect/>
            </a:stretch>
          </p:blipFill>
          <p:spPr bwMode="auto">
            <a:xfrm>
              <a:off x="574675" y="4903788"/>
              <a:ext cx="8101013" cy="1033462"/>
            </a:xfrm>
            <a:prstGeom prst="rect">
              <a:avLst/>
            </a:prstGeom>
            <a:noFill/>
            <a:ln w="9525">
              <a:noFill/>
              <a:miter lim="800000"/>
              <a:headEnd/>
              <a:tailEnd/>
            </a:ln>
          </p:spPr>
        </p:pic>
      </p:gr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TW" dirty="0" smtClean="0"/>
              <a:t>Evolution of Radio Access Technologies</a:t>
            </a:r>
            <a:endParaRPr lang="en-GB" dirty="0"/>
          </a:p>
        </p:txBody>
      </p:sp>
      <p:sp>
        <p:nvSpPr>
          <p:cNvPr id="3" name="Content Placeholder 2"/>
          <p:cNvSpPr>
            <a:spLocks noGrp="1"/>
          </p:cNvSpPr>
          <p:nvPr>
            <p:ph idx="1"/>
          </p:nvPr>
        </p:nvSpPr>
        <p:spPr/>
        <p:txBody>
          <a:bodyPr/>
          <a:lstStyle/>
          <a:p>
            <a:endParaRPr lang="en-GB"/>
          </a:p>
        </p:txBody>
      </p:sp>
      <p:pic>
        <p:nvPicPr>
          <p:cNvPr id="4" name="Picture 5"/>
          <p:cNvPicPr>
            <a:picLocks noChangeAspect="1" noChangeArrowheads="1"/>
          </p:cNvPicPr>
          <p:nvPr/>
        </p:nvPicPr>
        <p:blipFill>
          <a:blip r:embed="rId2" cstate="print"/>
          <a:srcRect/>
          <a:stretch>
            <a:fillRect/>
          </a:stretch>
        </p:blipFill>
        <p:spPr bwMode="auto">
          <a:xfrm>
            <a:off x="381000" y="1700808"/>
            <a:ext cx="8295456" cy="44100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smtClean="0"/>
              <a:t>3GPP</a:t>
            </a:r>
            <a:endParaRPr lang="en-GB" dirty="0"/>
          </a:p>
        </p:txBody>
      </p:sp>
      <p:sp>
        <p:nvSpPr>
          <p:cNvPr id="3" name="Content Placeholder 2"/>
          <p:cNvSpPr>
            <a:spLocks noGrp="1"/>
          </p:cNvSpPr>
          <p:nvPr>
            <p:ph idx="1"/>
          </p:nvPr>
        </p:nvSpPr>
        <p:spPr/>
        <p:txBody>
          <a:bodyPr>
            <a:normAutofit/>
          </a:bodyPr>
          <a:lstStyle/>
          <a:p>
            <a:pPr marL="609600" indent="-609600">
              <a:buClr>
                <a:schemeClr val="tx1"/>
              </a:buClr>
              <a:buFont typeface="Wingdings" pitchFamily="2" charset="2"/>
              <a:buChar char="§"/>
            </a:pPr>
            <a:r>
              <a:rPr lang="de-DE" dirty="0" smtClean="0"/>
              <a:t>The 3rd generation partnership project</a:t>
            </a:r>
          </a:p>
          <a:p>
            <a:pPr marL="609600" indent="-609600">
              <a:buClr>
                <a:schemeClr val="tx1"/>
              </a:buClr>
              <a:buFont typeface="Wingdings" pitchFamily="2" charset="2"/>
              <a:buChar char="§"/>
            </a:pPr>
            <a:r>
              <a:rPr lang="de-DE" dirty="0" smtClean="0"/>
              <a:t>A global partnership of  six SDOs:</a:t>
            </a:r>
          </a:p>
          <a:p>
            <a:pPr marL="1371600" lvl="2" indent="-457200">
              <a:buFont typeface="Wingdings" pitchFamily="2" charset="2"/>
              <a:buAutoNum type="arabicPeriod"/>
            </a:pPr>
            <a:r>
              <a:rPr lang="de-DE" sz="2000" dirty="0" smtClean="0"/>
              <a:t>Europe  ETSI</a:t>
            </a:r>
          </a:p>
          <a:p>
            <a:pPr marL="1371600" lvl="2" indent="-457200">
              <a:buFont typeface="Wingdings" pitchFamily="2" charset="2"/>
              <a:buAutoNum type="arabicPeriod"/>
            </a:pPr>
            <a:r>
              <a:rPr lang="de-DE" sz="2000" dirty="0" smtClean="0"/>
              <a:t>USA      ATIS</a:t>
            </a:r>
          </a:p>
          <a:p>
            <a:pPr marL="1371600" lvl="2" indent="-457200">
              <a:buFont typeface="Wingdings" pitchFamily="2" charset="2"/>
              <a:buAutoNum type="arabicPeriod"/>
            </a:pPr>
            <a:r>
              <a:rPr lang="de-DE" sz="2000" dirty="0" smtClean="0"/>
              <a:t>China    CCSA</a:t>
            </a:r>
          </a:p>
          <a:p>
            <a:pPr marL="1371600" lvl="2" indent="-457200">
              <a:buFont typeface="Wingdings" pitchFamily="2" charset="2"/>
              <a:buAutoNum type="arabicPeriod"/>
            </a:pPr>
            <a:r>
              <a:rPr lang="de-DE" sz="2000" dirty="0" smtClean="0"/>
              <a:t>Japan    ARIB &amp; TTC</a:t>
            </a:r>
          </a:p>
          <a:p>
            <a:pPr marL="1371600" lvl="2" indent="-457200">
              <a:buFont typeface="Wingdings" pitchFamily="2" charset="2"/>
              <a:buAutoNum type="arabicPeriod"/>
            </a:pPr>
            <a:r>
              <a:rPr lang="de-DE" sz="2000" dirty="0" smtClean="0"/>
              <a:t>Korea    TTA</a:t>
            </a:r>
            <a:endParaRPr lang="en-GB" dirty="0"/>
          </a:p>
        </p:txBody>
      </p:sp>
      <p:pic>
        <p:nvPicPr>
          <p:cNvPr id="4" name="Picture 4"/>
          <p:cNvPicPr>
            <a:picLocks noChangeAspect="1" noChangeArrowheads="1"/>
          </p:cNvPicPr>
          <p:nvPr/>
        </p:nvPicPr>
        <p:blipFill>
          <a:blip r:embed="rId2" cstate="print"/>
          <a:srcRect/>
          <a:stretch>
            <a:fillRect/>
          </a:stretch>
        </p:blipFill>
        <p:spPr bwMode="auto">
          <a:xfrm>
            <a:off x="4427538" y="3716338"/>
            <a:ext cx="4210050" cy="2187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GB" dirty="0" smtClean="0"/>
              <a:t>What is LTE?</a:t>
            </a:r>
            <a:endParaRPr lang="en-GB" dirty="0"/>
          </a:p>
        </p:txBody>
      </p:sp>
      <p:sp>
        <p:nvSpPr>
          <p:cNvPr id="3" name="Content Placeholder 2"/>
          <p:cNvSpPr>
            <a:spLocks noGrp="1"/>
          </p:cNvSpPr>
          <p:nvPr>
            <p:ph idx="1"/>
          </p:nvPr>
        </p:nvSpPr>
        <p:spPr>
          <a:xfrm>
            <a:off x="457200" y="980728"/>
            <a:ext cx="8229600" cy="5145435"/>
          </a:xfrm>
        </p:spPr>
        <p:txBody>
          <a:bodyPr>
            <a:normAutofit fontScale="62500" lnSpcReduction="20000"/>
          </a:bodyPr>
          <a:lstStyle/>
          <a:p>
            <a:r>
              <a:rPr lang="en-US" altLang="zh-TW" sz="3700" dirty="0" smtClean="0">
                <a:latin typeface="Calibri" pitchFamily="34" charset="0"/>
                <a:cs typeface="Calibri" pitchFamily="34" charset="0"/>
              </a:rPr>
              <a:t>In Nov. 2004, 3GPP began a project to define the long-term evolution (LTE) of Universal Mobile Telecommunications System (UMTS) cellular technology</a:t>
            </a:r>
          </a:p>
          <a:p>
            <a:pPr lvl="1"/>
            <a:r>
              <a:rPr lang="en-US" altLang="zh-TW" sz="3700" dirty="0" smtClean="0">
                <a:latin typeface="Calibri" pitchFamily="34" charset="0"/>
                <a:cs typeface="Calibri" pitchFamily="34" charset="0"/>
              </a:rPr>
              <a:t>Higher performance</a:t>
            </a:r>
          </a:p>
          <a:p>
            <a:pPr lvl="1"/>
            <a:r>
              <a:rPr lang="en-US" altLang="zh-TW" sz="3700" dirty="0" smtClean="0">
                <a:latin typeface="Calibri" pitchFamily="34" charset="0"/>
                <a:cs typeface="Calibri" pitchFamily="34" charset="0"/>
              </a:rPr>
              <a:t>Backwards compatible</a:t>
            </a:r>
          </a:p>
          <a:p>
            <a:pPr lvl="1"/>
            <a:r>
              <a:rPr lang="en-US" altLang="zh-TW" sz="3700" dirty="0" smtClean="0">
                <a:latin typeface="Calibri" pitchFamily="34" charset="0"/>
                <a:cs typeface="Calibri" pitchFamily="34" charset="0"/>
              </a:rPr>
              <a:t>Wide application</a:t>
            </a:r>
          </a:p>
          <a:p>
            <a:pPr>
              <a:buClr>
                <a:schemeClr val="tx1"/>
              </a:buClr>
            </a:pPr>
            <a:r>
              <a:rPr lang="en-US" sz="3700" dirty="0" smtClean="0">
                <a:latin typeface="Calibri" pitchFamily="34" charset="0"/>
                <a:cs typeface="Calibri" pitchFamily="34" charset="0"/>
              </a:rPr>
              <a:t>The latest standard in the mobile network    technology tree </a:t>
            </a:r>
          </a:p>
          <a:p>
            <a:pPr>
              <a:buClr>
                <a:schemeClr val="tx1"/>
              </a:buClr>
            </a:pPr>
            <a:r>
              <a:rPr lang="en-US" sz="3700" dirty="0" smtClean="0">
                <a:latin typeface="Calibri" pitchFamily="34" charset="0"/>
                <a:cs typeface="Calibri" pitchFamily="34" charset="0"/>
              </a:rPr>
              <a:t>A project of 3GPP &amp; m</a:t>
            </a:r>
            <a:r>
              <a:rPr lang="de-DE" sz="3700" dirty="0" smtClean="0">
                <a:latin typeface="Calibri" pitchFamily="34" charset="0"/>
                <a:cs typeface="Calibri" pitchFamily="34" charset="0"/>
              </a:rPr>
              <a:t>ainly built on 3GPP cellular systems´ family</a:t>
            </a:r>
            <a:endParaRPr lang="en-US" sz="3700" dirty="0" smtClean="0">
              <a:latin typeface="Calibri" pitchFamily="34" charset="0"/>
              <a:cs typeface="Calibri" pitchFamily="34" charset="0"/>
            </a:endParaRPr>
          </a:p>
          <a:p>
            <a:pPr>
              <a:buClr>
                <a:schemeClr val="tx1"/>
              </a:buClr>
            </a:pPr>
            <a:r>
              <a:rPr lang="en-US" sz="3700" dirty="0" smtClean="0">
                <a:latin typeface="Calibri" pitchFamily="34" charset="0"/>
                <a:cs typeface="Calibri" pitchFamily="34" charset="0"/>
              </a:rPr>
              <a:t>May be referred as E-UTRA &amp; E-UTRAN </a:t>
            </a:r>
          </a:p>
          <a:p>
            <a:pPr>
              <a:buClr>
                <a:schemeClr val="tx1"/>
              </a:buClr>
            </a:pPr>
            <a:r>
              <a:rPr lang="de-DE" sz="3700" dirty="0" smtClean="0">
                <a:latin typeface="Calibri" pitchFamily="34" charset="0"/>
                <a:cs typeface="Calibri" pitchFamily="34" charset="0"/>
              </a:rPr>
              <a:t>Has advanced new radio interface</a:t>
            </a:r>
          </a:p>
          <a:p>
            <a:pPr>
              <a:buClr>
                <a:schemeClr val="tx1"/>
              </a:buClr>
            </a:pPr>
            <a:r>
              <a:rPr lang="de-DE" sz="3700" dirty="0" smtClean="0">
                <a:latin typeface="Calibri" pitchFamily="34" charset="0"/>
                <a:cs typeface="Calibri" pitchFamily="34" charset="0"/>
              </a:rPr>
              <a:t>Circuit switched networks</a:t>
            </a:r>
            <a:r>
              <a:rPr lang="de-DE" sz="3700" dirty="0" smtClean="0">
                <a:latin typeface="Calibri" pitchFamily="34" charset="0"/>
                <a:cs typeface="Calibri" pitchFamily="34" charset="0"/>
                <a:sym typeface="Wingdings" pitchFamily="2" charset="2"/>
              </a:rPr>
              <a:t>all-IP networks</a:t>
            </a:r>
          </a:p>
          <a:p>
            <a:pPr>
              <a:buClr>
                <a:schemeClr val="tx1"/>
              </a:buClr>
            </a:pPr>
            <a:r>
              <a:rPr lang="de-DE" sz="3700" dirty="0" smtClean="0">
                <a:latin typeface="Calibri" pitchFamily="34" charset="0"/>
                <a:cs typeface="Calibri" pitchFamily="34" charset="0"/>
                <a:sym typeface="Wingdings" pitchFamily="2" charset="2"/>
              </a:rPr>
              <a:t>Broadband connectivity on the move</a:t>
            </a:r>
          </a:p>
          <a:p>
            <a:pPr>
              <a:buClr>
                <a:schemeClr val="tx1"/>
              </a:buClr>
            </a:pPr>
            <a:r>
              <a:rPr lang="en-US" sz="3700" dirty="0" smtClean="0">
                <a:latin typeface="Calibri" pitchFamily="34" charset="0"/>
                <a:cs typeface="Calibri" pitchFamily="34" charset="0"/>
              </a:rPr>
              <a:t>100Mbps(DL), 50Mbps(UL), ~10 ms Latency</a:t>
            </a:r>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LTE Network Architecture</a:t>
            </a:r>
            <a:endParaRPr lang="en-GB" dirty="0"/>
          </a:p>
        </p:txBody>
      </p:sp>
      <p:sp>
        <p:nvSpPr>
          <p:cNvPr id="3" name="Content Placeholder 2"/>
          <p:cNvSpPr>
            <a:spLocks noGrp="1"/>
          </p:cNvSpPr>
          <p:nvPr>
            <p:ph idx="1"/>
          </p:nvPr>
        </p:nvSpPr>
        <p:spPr/>
        <p:txBody>
          <a:bodyPr/>
          <a:lstStyle/>
          <a:p>
            <a:endParaRPr lang="en-GB"/>
          </a:p>
        </p:txBody>
      </p:sp>
      <p:pic>
        <p:nvPicPr>
          <p:cNvPr id="4" name="Content Placeholder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447898" y="1513527"/>
            <a:ext cx="8229600" cy="4289425"/>
          </a:xfrm>
          <a:prstGeom prst="rect">
            <a:avLst/>
          </a:prstGeom>
          <a:noFill/>
        </p:spPr>
      </p:pic>
    </p:spTree>
    <p:extLst>
      <p:ext uri="{BB962C8B-B14F-4D97-AF65-F5344CB8AC3E}">
        <p14:creationId xmlns:p14="http://schemas.microsoft.com/office/powerpoint/2010/main" val="37791975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LTE Basic Concepts</a:t>
            </a:r>
            <a:endParaRPr lang="en-GB" dirty="0"/>
          </a:p>
        </p:txBody>
      </p:sp>
      <p:sp>
        <p:nvSpPr>
          <p:cNvPr id="3" name="Content Placeholder 2"/>
          <p:cNvSpPr>
            <a:spLocks noGrp="1"/>
          </p:cNvSpPr>
          <p:nvPr>
            <p:ph idx="1"/>
          </p:nvPr>
        </p:nvSpPr>
        <p:spPr/>
        <p:txBody>
          <a:bodyPr/>
          <a:lstStyle/>
          <a:p>
            <a:r>
              <a:rPr lang="en-US" altLang="zh-TW" dirty="0" smtClean="0"/>
              <a:t>LTE employs </a:t>
            </a:r>
            <a:r>
              <a:rPr lang="en-US" altLang="en-US" dirty="0" smtClean="0"/>
              <a:t>Orthogonal</a:t>
            </a:r>
            <a:r>
              <a:rPr lang="en-US" altLang="zh-TW" dirty="0" smtClean="0"/>
              <a:t> </a:t>
            </a:r>
            <a:r>
              <a:rPr lang="en-US" altLang="en-US" dirty="0" smtClean="0"/>
              <a:t>Frequency Division Multiple</a:t>
            </a:r>
            <a:r>
              <a:rPr lang="en-US" altLang="zh-TW" dirty="0" smtClean="0"/>
              <a:t> Access (</a:t>
            </a:r>
            <a:r>
              <a:rPr lang="en-US" altLang="zh-TW" dirty="0" smtClean="0">
                <a:solidFill>
                  <a:srgbClr val="FF0000"/>
                </a:solidFill>
              </a:rPr>
              <a:t>OFDMA</a:t>
            </a:r>
            <a:r>
              <a:rPr lang="en-US" altLang="zh-TW" dirty="0" smtClean="0"/>
              <a:t>) for downlink data transmission and </a:t>
            </a:r>
            <a:r>
              <a:rPr lang="en-US" altLang="en-US" dirty="0" smtClean="0"/>
              <a:t>Single Carrier FDMA (</a:t>
            </a:r>
            <a:r>
              <a:rPr lang="en-US" altLang="zh-TW" dirty="0" smtClean="0">
                <a:solidFill>
                  <a:srgbClr val="FF0000"/>
                </a:solidFill>
              </a:rPr>
              <a:t>SC-FDMA</a:t>
            </a:r>
            <a:r>
              <a:rPr lang="en-US" altLang="zh-TW" dirty="0" smtClean="0"/>
              <a:t>) for uplink transmission</a:t>
            </a:r>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5760"/>
            <a:ext cx="8229600" cy="1143000"/>
          </a:xfrm>
        </p:spPr>
        <p:txBody>
          <a:bodyPr/>
          <a:lstStyle/>
          <a:p>
            <a:r>
              <a:rPr lang="en-GB" dirty="0" smtClean="0"/>
              <a:t>LTE  Features</a:t>
            </a:r>
            <a:endParaRPr lang="en-GB" dirty="0"/>
          </a:p>
        </p:txBody>
      </p:sp>
      <p:sp>
        <p:nvSpPr>
          <p:cNvPr id="3" name="Content Placeholder 2"/>
          <p:cNvSpPr>
            <a:spLocks noGrp="1"/>
          </p:cNvSpPr>
          <p:nvPr>
            <p:ph idx="1"/>
          </p:nvPr>
        </p:nvSpPr>
        <p:spPr>
          <a:xfrm>
            <a:off x="457200" y="1340768"/>
            <a:ext cx="8229600" cy="4785395"/>
          </a:xfrm>
        </p:spPr>
        <p:txBody>
          <a:bodyPr>
            <a:normAutofit lnSpcReduction="10000"/>
          </a:bodyPr>
          <a:lstStyle/>
          <a:p>
            <a:pPr>
              <a:lnSpc>
                <a:spcPct val="90000"/>
              </a:lnSpc>
              <a:buClr>
                <a:schemeClr val="tx1"/>
              </a:buClr>
            </a:pPr>
            <a:r>
              <a:rPr lang="en-US" dirty="0" smtClean="0">
                <a:latin typeface="Calibri" pitchFamily="34" charset="0"/>
                <a:cs typeface="Calibri" pitchFamily="34" charset="0"/>
              </a:rPr>
              <a:t>High Spectral Efficiency</a:t>
            </a:r>
            <a:r>
              <a:rPr lang="en-US" dirty="0" smtClean="0">
                <a:latin typeface="Calibri" pitchFamily="34" charset="0"/>
                <a:cs typeface="Calibri" pitchFamily="34" charset="0"/>
                <a:sym typeface="Wingdings" pitchFamily="2" charset="2"/>
              </a:rPr>
              <a:t> </a:t>
            </a:r>
            <a:r>
              <a:rPr lang="en-US" sz="2800" dirty="0" smtClean="0">
                <a:latin typeface="Calibri" pitchFamily="34" charset="0"/>
                <a:cs typeface="Calibri" pitchFamily="34" charset="0"/>
                <a:sym typeface="Wingdings" pitchFamily="2" charset="2"/>
              </a:rPr>
              <a:t>more</a:t>
            </a:r>
            <a:r>
              <a:rPr lang="en-US" dirty="0" smtClean="0">
                <a:latin typeface="Calibri" pitchFamily="34" charset="0"/>
                <a:cs typeface="Calibri" pitchFamily="34" charset="0"/>
                <a:sym typeface="Wingdings" pitchFamily="2" charset="2"/>
              </a:rPr>
              <a:t> </a:t>
            </a:r>
            <a:r>
              <a:rPr lang="en-US" sz="2800" dirty="0" smtClean="0">
                <a:latin typeface="Calibri" pitchFamily="34" charset="0"/>
                <a:cs typeface="Calibri" pitchFamily="34" charset="0"/>
                <a:sym typeface="Wingdings" pitchFamily="2" charset="2"/>
              </a:rPr>
              <a:t>customers, less costs</a:t>
            </a:r>
            <a:endParaRPr lang="en-US" sz="2800" dirty="0" smtClean="0">
              <a:latin typeface="Calibri" pitchFamily="34" charset="0"/>
              <a:cs typeface="Calibri" pitchFamily="34" charset="0"/>
            </a:endParaRPr>
          </a:p>
          <a:p>
            <a:pPr>
              <a:lnSpc>
                <a:spcPct val="90000"/>
              </a:lnSpc>
              <a:buClr>
                <a:schemeClr val="tx1"/>
              </a:buClr>
            </a:pPr>
            <a:r>
              <a:rPr lang="en-US" dirty="0" smtClean="0">
                <a:latin typeface="Calibri" pitchFamily="34" charset="0"/>
                <a:cs typeface="Calibri" pitchFamily="34" charset="0"/>
              </a:rPr>
              <a:t>Co-existence with other standards</a:t>
            </a:r>
          </a:p>
          <a:p>
            <a:pPr>
              <a:lnSpc>
                <a:spcPct val="90000"/>
              </a:lnSpc>
              <a:buClr>
                <a:schemeClr val="tx1"/>
              </a:buClr>
            </a:pPr>
            <a:r>
              <a:rPr lang="en-US" dirty="0" smtClean="0">
                <a:latin typeface="Calibri" pitchFamily="34" charset="0"/>
                <a:cs typeface="Calibri" pitchFamily="34" charset="0"/>
              </a:rPr>
              <a:t>Flexible radio planning </a:t>
            </a:r>
            <a:r>
              <a:rPr lang="en-US" sz="2800" dirty="0" smtClean="0">
                <a:latin typeface="Calibri" pitchFamily="34" charset="0"/>
                <a:cs typeface="Calibri" pitchFamily="34" charset="0"/>
              </a:rPr>
              <a:t>(cell size of 5km</a:t>
            </a:r>
            <a:r>
              <a:rPr lang="en-US" sz="2800" dirty="0" smtClean="0">
                <a:latin typeface="Calibri" pitchFamily="34" charset="0"/>
                <a:cs typeface="Calibri" pitchFamily="34" charset="0"/>
                <a:sym typeface="Wingdings" pitchFamily="2" charset="2"/>
              </a:rPr>
              <a:t>30/100km</a:t>
            </a:r>
            <a:r>
              <a:rPr lang="en-US" sz="2800" dirty="0" smtClean="0">
                <a:latin typeface="Calibri" pitchFamily="34" charset="0"/>
                <a:cs typeface="Calibri" pitchFamily="34" charset="0"/>
              </a:rPr>
              <a:t>)</a:t>
            </a:r>
          </a:p>
          <a:p>
            <a:pPr>
              <a:lnSpc>
                <a:spcPct val="90000"/>
              </a:lnSpc>
              <a:buClr>
                <a:schemeClr val="tx1"/>
              </a:buClr>
            </a:pPr>
            <a:r>
              <a:rPr lang="en-US" dirty="0" smtClean="0">
                <a:latin typeface="Calibri" pitchFamily="34" charset="0"/>
                <a:cs typeface="Calibri" pitchFamily="34" charset="0"/>
              </a:rPr>
              <a:t>Reduced Latency</a:t>
            </a:r>
            <a:r>
              <a:rPr lang="en-US" dirty="0" smtClean="0">
                <a:latin typeface="Calibri" pitchFamily="34" charset="0"/>
                <a:cs typeface="Calibri" pitchFamily="34" charset="0"/>
                <a:sym typeface="Wingdings" pitchFamily="2" charset="2"/>
              </a:rPr>
              <a:t> </a:t>
            </a:r>
            <a:r>
              <a:rPr lang="en-US" sz="2800" dirty="0" smtClean="0">
                <a:latin typeface="Calibri" pitchFamily="34" charset="0"/>
                <a:cs typeface="Calibri" pitchFamily="34" charset="0"/>
                <a:sym typeface="Wingdings" pitchFamily="2" charset="2"/>
              </a:rPr>
              <a:t>less RTT,  multi-player gaming, audio/video conferencing</a:t>
            </a:r>
            <a:endParaRPr lang="en-US" sz="2800" dirty="0" smtClean="0">
              <a:latin typeface="Calibri" pitchFamily="34" charset="0"/>
              <a:cs typeface="Calibri" pitchFamily="34" charset="0"/>
            </a:endParaRPr>
          </a:p>
          <a:p>
            <a:pPr>
              <a:lnSpc>
                <a:spcPct val="90000"/>
              </a:lnSpc>
              <a:buClr>
                <a:schemeClr val="tx1"/>
              </a:buClr>
            </a:pPr>
            <a:r>
              <a:rPr lang="de-DE" dirty="0" smtClean="0">
                <a:latin typeface="Calibri" pitchFamily="34" charset="0"/>
                <a:cs typeface="Calibri" pitchFamily="34" charset="0"/>
              </a:rPr>
              <a:t>Reduced costs for operators </a:t>
            </a:r>
            <a:r>
              <a:rPr lang="de-DE" sz="2800" dirty="0" smtClean="0">
                <a:latin typeface="Calibri" pitchFamily="34" charset="0"/>
                <a:cs typeface="Calibri" pitchFamily="34" charset="0"/>
              </a:rPr>
              <a:t>(OPEX &amp; CAPEX)</a:t>
            </a:r>
            <a:endParaRPr lang="en-US" sz="2800" dirty="0" smtClean="0">
              <a:latin typeface="Calibri" pitchFamily="34" charset="0"/>
              <a:cs typeface="Calibri" pitchFamily="34" charset="0"/>
            </a:endParaRPr>
          </a:p>
          <a:p>
            <a:pPr>
              <a:lnSpc>
                <a:spcPct val="90000"/>
              </a:lnSpc>
              <a:buClr>
                <a:schemeClr val="tx1"/>
              </a:buClr>
            </a:pPr>
            <a:r>
              <a:rPr lang="en-US" dirty="0" smtClean="0">
                <a:latin typeface="Calibri" pitchFamily="34" charset="0"/>
                <a:cs typeface="Calibri" pitchFamily="34" charset="0"/>
              </a:rPr>
              <a:t>Increased data rates via enhanced air interface </a:t>
            </a:r>
            <a:r>
              <a:rPr lang="en-US" sz="2800" dirty="0" smtClean="0">
                <a:latin typeface="Calibri" pitchFamily="34" charset="0"/>
                <a:cs typeface="Calibri" pitchFamily="34" charset="0"/>
              </a:rPr>
              <a:t>(OFDMA,SC-FDMA,MIMO)</a:t>
            </a:r>
          </a:p>
          <a:p>
            <a:pPr>
              <a:lnSpc>
                <a:spcPct val="90000"/>
              </a:lnSpc>
              <a:buClr>
                <a:schemeClr val="tx1"/>
              </a:buClr>
            </a:pPr>
            <a:r>
              <a:rPr lang="en-US" dirty="0" smtClean="0">
                <a:latin typeface="Calibri" pitchFamily="34" charset="0"/>
                <a:cs typeface="Calibri" pitchFamily="34" charset="0"/>
              </a:rPr>
              <a:t>All-IP environment</a:t>
            </a:r>
            <a:r>
              <a:rPr lang="en-US" dirty="0" smtClean="0">
                <a:sym typeface="Wingdings" pitchFamily="2" charset="2"/>
              </a:rPr>
              <a:t> </a:t>
            </a:r>
            <a:r>
              <a:rPr lang="en-US" sz="2800" dirty="0" smtClean="0">
                <a:latin typeface="Calibri" pitchFamily="34" charset="0"/>
                <a:cs typeface="Calibri" pitchFamily="34" charset="0"/>
              </a:rPr>
              <a:t>SAE or EPC</a:t>
            </a:r>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FDM vs. OFDM</a:t>
            </a:r>
            <a:endParaRPr lang="en-GB" dirty="0"/>
          </a:p>
        </p:txBody>
      </p:sp>
      <p:sp>
        <p:nvSpPr>
          <p:cNvPr id="3" name="Content Placeholder 2"/>
          <p:cNvSpPr>
            <a:spLocks noGrp="1"/>
          </p:cNvSpPr>
          <p:nvPr>
            <p:ph idx="1"/>
          </p:nvPr>
        </p:nvSpPr>
        <p:spPr/>
        <p:txBody>
          <a:bodyPr/>
          <a:lstStyle/>
          <a:p>
            <a:endParaRPr lang="en-GB" dirty="0"/>
          </a:p>
        </p:txBody>
      </p:sp>
      <p:pic>
        <p:nvPicPr>
          <p:cNvPr id="4" name="Picture 4" descr="fig2"/>
          <p:cNvPicPr>
            <a:picLocks noChangeAspect="1" noChangeArrowheads="1"/>
          </p:cNvPicPr>
          <p:nvPr/>
        </p:nvPicPr>
        <p:blipFill>
          <a:blip r:embed="rId2" cstate="print"/>
          <a:srcRect/>
          <a:stretch>
            <a:fillRect/>
          </a:stretch>
        </p:blipFill>
        <p:spPr bwMode="auto">
          <a:xfrm>
            <a:off x="304800" y="1916832"/>
            <a:ext cx="8686800" cy="3806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22114"/>
          </a:xfrm>
        </p:spPr>
        <p:txBody>
          <a:bodyPr/>
          <a:lstStyle/>
          <a:p>
            <a:r>
              <a:rPr lang="en-US" altLang="zh-TW" dirty="0"/>
              <a:t>LTE Uplink (SC-FDMA)</a:t>
            </a:r>
            <a:endParaRPr lang="en-GB" dirty="0"/>
          </a:p>
        </p:txBody>
      </p:sp>
      <p:sp>
        <p:nvSpPr>
          <p:cNvPr id="3" name="Content Placeholder 2"/>
          <p:cNvSpPr>
            <a:spLocks noGrp="1"/>
          </p:cNvSpPr>
          <p:nvPr>
            <p:ph idx="1"/>
          </p:nvPr>
        </p:nvSpPr>
        <p:spPr>
          <a:xfrm>
            <a:off x="457200" y="1052737"/>
            <a:ext cx="8229600" cy="1656184"/>
          </a:xfrm>
        </p:spPr>
        <p:txBody>
          <a:bodyPr>
            <a:normAutofit fontScale="92500"/>
          </a:bodyPr>
          <a:lstStyle/>
          <a:p>
            <a:r>
              <a:rPr lang="en-US" altLang="zh-TW" dirty="0"/>
              <a:t>SC-FDMA is a new single carrier multiple access technique which has similar structure and performance to OFDMA</a:t>
            </a:r>
          </a:p>
          <a:p>
            <a:endParaRPr lang="en-GB" dirty="0"/>
          </a:p>
        </p:txBody>
      </p:sp>
      <p:pic>
        <p:nvPicPr>
          <p:cNvPr id="4" name="Picture 4" descr="sc_fdma_ofdm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16" y="2492896"/>
            <a:ext cx="6477000" cy="360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5"/>
          <p:cNvSpPr txBox="1">
            <a:spLocks noChangeArrowheads="1"/>
          </p:cNvSpPr>
          <p:nvPr/>
        </p:nvSpPr>
        <p:spPr bwMode="auto">
          <a:xfrm>
            <a:off x="6096000" y="2852936"/>
            <a:ext cx="2870200" cy="337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000000"/>
                </a:solidFill>
                <a:miter lim="800000"/>
                <a:headEnd/>
                <a:tailEnd/>
              </a14:hiddenLine>
            </a:ext>
          </a:extLst>
        </p:spPr>
        <p:txBody>
          <a:bodyPr>
            <a:spAutoFit/>
          </a:bodyPr>
          <a:lstStyle>
            <a:lvl1pPr marL="342900" indent="-342900" eaLnBrk="0" hangingPunct="0">
              <a:defRPr kumimoji="1">
                <a:solidFill>
                  <a:schemeClr val="tx1"/>
                </a:solidFill>
                <a:latin typeface="Tahoma" pitchFamily="34" charset="0"/>
                <a:ea typeface="PMingLiU" pitchFamily="18" charset="-120"/>
              </a:defRPr>
            </a:lvl1pPr>
            <a:lvl2pPr eaLnBrk="0" hangingPunct="0">
              <a:defRPr kumimoji="1">
                <a:solidFill>
                  <a:schemeClr val="tx1"/>
                </a:solidFill>
                <a:latin typeface="Tahoma" pitchFamily="34" charset="0"/>
                <a:ea typeface="PMingLiU" pitchFamily="18" charset="-120"/>
              </a:defRPr>
            </a:lvl2pPr>
            <a:lvl3pPr eaLnBrk="0" hangingPunct="0">
              <a:defRPr kumimoji="1">
                <a:solidFill>
                  <a:schemeClr val="tx1"/>
                </a:solidFill>
                <a:latin typeface="Tahoma" pitchFamily="34" charset="0"/>
                <a:ea typeface="PMingLiU" pitchFamily="18" charset="-120"/>
              </a:defRPr>
            </a:lvl3pPr>
            <a:lvl4pPr marL="1600200" indent="-228600" eaLnBrk="0" hangingPunct="0">
              <a:defRPr kumimoji="1">
                <a:solidFill>
                  <a:schemeClr val="tx1"/>
                </a:solidFill>
                <a:latin typeface="Tahoma" pitchFamily="34" charset="0"/>
                <a:ea typeface="PMingLiU" pitchFamily="18" charset="-120"/>
              </a:defRPr>
            </a:lvl4pPr>
            <a:lvl5pPr marL="2057400" indent="-228600" eaLnBrk="0" hangingPunct="0">
              <a:defRPr kumimoji="1">
                <a:solidFill>
                  <a:schemeClr val="tx1"/>
                </a:solidFill>
                <a:latin typeface="Tahoma" pitchFamily="34" charset="0"/>
                <a:ea typeface="PMingLiU" pitchFamily="18" charset="-120"/>
              </a:defRPr>
            </a:lvl5pPr>
            <a:lvl6pPr marL="2514600" indent="-228600" algn="ctr" eaLnBrk="0" fontAlgn="base" hangingPunct="0">
              <a:spcBef>
                <a:spcPct val="0"/>
              </a:spcBef>
              <a:spcAft>
                <a:spcPct val="0"/>
              </a:spcAft>
              <a:defRPr kumimoji="1">
                <a:solidFill>
                  <a:schemeClr val="tx1"/>
                </a:solidFill>
                <a:latin typeface="Tahoma" pitchFamily="34" charset="0"/>
                <a:ea typeface="PMingLiU" pitchFamily="18" charset="-120"/>
              </a:defRPr>
            </a:lvl6pPr>
            <a:lvl7pPr marL="2971800" indent="-228600" algn="ctr" eaLnBrk="0" fontAlgn="base" hangingPunct="0">
              <a:spcBef>
                <a:spcPct val="0"/>
              </a:spcBef>
              <a:spcAft>
                <a:spcPct val="0"/>
              </a:spcAft>
              <a:defRPr kumimoji="1">
                <a:solidFill>
                  <a:schemeClr val="tx1"/>
                </a:solidFill>
                <a:latin typeface="Tahoma" pitchFamily="34" charset="0"/>
                <a:ea typeface="PMingLiU" pitchFamily="18" charset="-120"/>
              </a:defRPr>
            </a:lvl7pPr>
            <a:lvl8pPr marL="3429000" indent="-228600" algn="ctr" eaLnBrk="0" fontAlgn="base" hangingPunct="0">
              <a:spcBef>
                <a:spcPct val="0"/>
              </a:spcBef>
              <a:spcAft>
                <a:spcPct val="0"/>
              </a:spcAft>
              <a:defRPr kumimoji="1">
                <a:solidFill>
                  <a:schemeClr val="tx1"/>
                </a:solidFill>
                <a:latin typeface="Tahoma" pitchFamily="34" charset="0"/>
                <a:ea typeface="PMingLiU" pitchFamily="18" charset="-120"/>
              </a:defRPr>
            </a:lvl8pPr>
            <a:lvl9pPr marL="3886200" indent="-228600" algn="ctr" eaLnBrk="0" fontAlgn="base" hangingPunct="0">
              <a:spcBef>
                <a:spcPct val="0"/>
              </a:spcBef>
              <a:spcAft>
                <a:spcPct val="0"/>
              </a:spcAft>
              <a:defRPr kumimoji="1">
                <a:solidFill>
                  <a:schemeClr val="tx1"/>
                </a:solidFill>
                <a:latin typeface="Tahoma" pitchFamily="34" charset="0"/>
                <a:ea typeface="PMingLiU" pitchFamily="18" charset="-120"/>
              </a:defRPr>
            </a:lvl9pPr>
          </a:lstStyle>
          <a:p>
            <a:pPr lvl="1" algn="l" eaLnBrk="1" hangingPunct="1"/>
            <a:r>
              <a:rPr lang="en-US" altLang="zh-TW" sz="2400" dirty="0">
                <a:latin typeface="Times New Roman" pitchFamily="18" charset="0"/>
              </a:rPr>
              <a:t>A salient advantage of SC-FDMA over OFDM is low to Peak to Average Power Ratio (PAPR) :</a:t>
            </a:r>
          </a:p>
          <a:p>
            <a:pPr lvl="2" algn="l" eaLnBrk="1" hangingPunct="1"/>
            <a:r>
              <a:rPr lang="en-US" altLang="zh-TW" sz="2400" dirty="0">
                <a:solidFill>
                  <a:srgbClr val="FF0000"/>
                </a:solidFill>
                <a:latin typeface="Times New Roman" pitchFamily="18" charset="0"/>
              </a:rPr>
              <a:t>Increasing battery life</a:t>
            </a:r>
          </a:p>
        </p:txBody>
      </p:sp>
    </p:spTree>
    <p:extLst>
      <p:ext uri="{BB962C8B-B14F-4D97-AF65-F5344CB8AC3E}">
        <p14:creationId xmlns:p14="http://schemas.microsoft.com/office/powerpoint/2010/main" val="25007277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Multi-antenna techniques</a:t>
            </a:r>
            <a:endParaRPr lang="en-GB" dirty="0"/>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cstate="print"/>
          <a:srcRect/>
          <a:stretch>
            <a:fillRect/>
          </a:stretch>
        </p:blipFill>
        <p:spPr bwMode="auto">
          <a:xfrm>
            <a:off x="304800" y="1484784"/>
            <a:ext cx="8380413" cy="4467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altLang="zh-TW" dirty="0" smtClean="0"/>
              <a:t>LTE Release 8 Key Features</a:t>
            </a:r>
            <a:endParaRPr lang="en-GB" dirty="0"/>
          </a:p>
        </p:txBody>
      </p:sp>
      <p:sp>
        <p:nvSpPr>
          <p:cNvPr id="3" name="Content Placeholder 2"/>
          <p:cNvSpPr>
            <a:spLocks noGrp="1"/>
          </p:cNvSpPr>
          <p:nvPr>
            <p:ph idx="1"/>
          </p:nvPr>
        </p:nvSpPr>
        <p:spPr>
          <a:xfrm>
            <a:off x="457200" y="1124744"/>
            <a:ext cx="8229600" cy="5001419"/>
          </a:xfrm>
        </p:spPr>
        <p:txBody>
          <a:bodyPr>
            <a:normAutofit fontScale="85000" lnSpcReduction="20000"/>
          </a:bodyPr>
          <a:lstStyle/>
          <a:p>
            <a:pPr>
              <a:lnSpc>
                <a:spcPct val="90000"/>
              </a:lnSpc>
            </a:pPr>
            <a:r>
              <a:rPr lang="en-US" altLang="zh-TW" dirty="0" smtClean="0"/>
              <a:t>High spectral efficiency</a:t>
            </a:r>
          </a:p>
          <a:p>
            <a:pPr lvl="1">
              <a:lnSpc>
                <a:spcPct val="90000"/>
              </a:lnSpc>
            </a:pPr>
            <a:r>
              <a:rPr lang="en-US" altLang="zh-TW" dirty="0" smtClean="0"/>
              <a:t>OFDM in Downlink</a:t>
            </a:r>
          </a:p>
          <a:p>
            <a:pPr lvl="1">
              <a:lnSpc>
                <a:spcPct val="90000"/>
              </a:lnSpc>
            </a:pPr>
            <a:r>
              <a:rPr lang="en-US" altLang="zh-TW" dirty="0" smtClean="0"/>
              <a:t>Single‐Carrier FDMA in Uplink</a:t>
            </a:r>
          </a:p>
          <a:p>
            <a:pPr>
              <a:lnSpc>
                <a:spcPct val="90000"/>
              </a:lnSpc>
            </a:pPr>
            <a:r>
              <a:rPr lang="en-US" altLang="zh-TW" dirty="0" smtClean="0"/>
              <a:t>Very low latency</a:t>
            </a:r>
          </a:p>
          <a:p>
            <a:pPr lvl="1">
              <a:lnSpc>
                <a:spcPct val="90000"/>
              </a:lnSpc>
            </a:pPr>
            <a:r>
              <a:rPr lang="en-US" altLang="zh-TW" dirty="0" smtClean="0"/>
              <a:t>Short setup time &amp; Short transfer delay</a:t>
            </a:r>
          </a:p>
          <a:p>
            <a:pPr lvl="1">
              <a:lnSpc>
                <a:spcPct val="90000"/>
              </a:lnSpc>
            </a:pPr>
            <a:r>
              <a:rPr lang="en-US" altLang="zh-TW" dirty="0" smtClean="0"/>
              <a:t>Short hand over latency and interruption time</a:t>
            </a:r>
          </a:p>
          <a:p>
            <a:pPr>
              <a:lnSpc>
                <a:spcPct val="90000"/>
              </a:lnSpc>
            </a:pPr>
            <a:r>
              <a:rPr lang="en-US" altLang="zh-TW" dirty="0" smtClean="0"/>
              <a:t>Support of variable bandwidth</a:t>
            </a:r>
          </a:p>
          <a:p>
            <a:pPr lvl="1">
              <a:lnSpc>
                <a:spcPct val="90000"/>
              </a:lnSpc>
            </a:pPr>
            <a:r>
              <a:rPr lang="en-US" altLang="zh-TW" dirty="0" smtClean="0"/>
              <a:t>1.4, 3, 5, 10, 15 and 20 MHz</a:t>
            </a:r>
          </a:p>
          <a:p>
            <a:r>
              <a:rPr lang="en-US" altLang="zh-TW" dirty="0" smtClean="0"/>
              <a:t>Compatibility and interworking with earlier 3GPP Releases</a:t>
            </a:r>
          </a:p>
          <a:p>
            <a:r>
              <a:rPr lang="en-US" altLang="zh-TW" dirty="0" smtClean="0"/>
              <a:t>FDD and TDD within a single radio access  technology</a:t>
            </a:r>
          </a:p>
          <a:p>
            <a:r>
              <a:rPr lang="en-US" altLang="zh-TW" dirty="0" smtClean="0"/>
              <a:t>Efficient Multicast/Broadcast</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Evolution of LTE-Advanced</a:t>
            </a:r>
            <a:endParaRPr lang="en-GB" dirty="0"/>
          </a:p>
        </p:txBody>
      </p:sp>
      <p:sp>
        <p:nvSpPr>
          <p:cNvPr id="3" name="Content Placeholder 2"/>
          <p:cNvSpPr>
            <a:spLocks noGrp="1"/>
          </p:cNvSpPr>
          <p:nvPr>
            <p:ph idx="1"/>
          </p:nvPr>
        </p:nvSpPr>
        <p:spPr/>
        <p:txBody>
          <a:bodyPr/>
          <a:lstStyle/>
          <a:p>
            <a:pPr>
              <a:lnSpc>
                <a:spcPct val="90000"/>
              </a:lnSpc>
            </a:pPr>
            <a:r>
              <a:rPr lang="en-US" altLang="zh-TW" dirty="0" smtClean="0"/>
              <a:t>Asymmetric transmission bandwidth</a:t>
            </a:r>
          </a:p>
          <a:p>
            <a:pPr>
              <a:lnSpc>
                <a:spcPct val="90000"/>
              </a:lnSpc>
            </a:pPr>
            <a:r>
              <a:rPr lang="en-US" altLang="zh-TW" dirty="0" smtClean="0"/>
              <a:t>Layered OFDMA</a:t>
            </a:r>
          </a:p>
          <a:p>
            <a:pPr>
              <a:lnSpc>
                <a:spcPct val="90000"/>
              </a:lnSpc>
            </a:pPr>
            <a:r>
              <a:rPr lang="en-US" altLang="zh-TW" dirty="0" smtClean="0"/>
              <a:t>Advanced Multi-cell Transmission/Reception Techniques</a:t>
            </a:r>
          </a:p>
          <a:p>
            <a:pPr>
              <a:lnSpc>
                <a:spcPct val="90000"/>
              </a:lnSpc>
            </a:pPr>
            <a:r>
              <a:rPr lang="en-US" altLang="zh-TW" dirty="0" smtClean="0"/>
              <a:t>Enhanced Multi-antenna Transmission Techniques</a:t>
            </a:r>
          </a:p>
          <a:p>
            <a:pPr>
              <a:lnSpc>
                <a:spcPct val="90000"/>
              </a:lnSpc>
            </a:pPr>
            <a:r>
              <a:rPr lang="en-US" altLang="zh-TW" dirty="0" smtClean="0"/>
              <a:t>Support of Larger Bandwidth in LTE-Advanced</a:t>
            </a:r>
          </a:p>
          <a:p>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Autofit/>
          </a:bodyPr>
          <a:lstStyle/>
          <a:p>
            <a:r>
              <a:rPr lang="en-US" altLang="zh-TW" sz="3600" dirty="0" smtClean="0"/>
              <a:t>Asymmetric transmission bandwidth</a:t>
            </a:r>
            <a:endParaRPr lang="en-GB" sz="3600" dirty="0"/>
          </a:p>
        </p:txBody>
      </p:sp>
      <p:sp>
        <p:nvSpPr>
          <p:cNvPr id="3" name="Content Placeholder 2"/>
          <p:cNvSpPr>
            <a:spLocks noGrp="1"/>
          </p:cNvSpPr>
          <p:nvPr>
            <p:ph idx="1"/>
          </p:nvPr>
        </p:nvSpPr>
        <p:spPr>
          <a:xfrm>
            <a:off x="457200" y="1268760"/>
            <a:ext cx="8229600" cy="1540768"/>
          </a:xfrm>
        </p:spPr>
        <p:txBody>
          <a:bodyPr>
            <a:normAutofit fontScale="92500" lnSpcReduction="20000"/>
          </a:bodyPr>
          <a:lstStyle/>
          <a:p>
            <a:r>
              <a:rPr lang="en-US" altLang="zh-TW" sz="2800" dirty="0" smtClean="0"/>
              <a:t>Symmetric transmission</a:t>
            </a:r>
          </a:p>
          <a:p>
            <a:pPr lvl="1"/>
            <a:r>
              <a:rPr lang="en-US" altLang="zh-TW" sz="2400" dirty="0" smtClean="0"/>
              <a:t>voice transmission : UE to UE </a:t>
            </a:r>
          </a:p>
          <a:p>
            <a:r>
              <a:rPr lang="en-US" altLang="zh-TW" sz="2800" dirty="0" smtClean="0"/>
              <a:t>Asymmetric transmission</a:t>
            </a:r>
          </a:p>
          <a:p>
            <a:pPr lvl="1"/>
            <a:r>
              <a:rPr lang="en-US" altLang="zh-TW" sz="2400" dirty="0" smtClean="0"/>
              <a:t>streaming video : the server to the UE (the downlink)</a:t>
            </a:r>
          </a:p>
          <a:p>
            <a:endParaRPr lang="en-GB" dirty="0"/>
          </a:p>
        </p:txBody>
      </p:sp>
      <p:pic>
        <p:nvPicPr>
          <p:cNvPr id="4" name="Picture 4"/>
          <p:cNvPicPr>
            <a:picLocks noChangeAspect="1" noChangeArrowheads="1"/>
          </p:cNvPicPr>
          <p:nvPr/>
        </p:nvPicPr>
        <p:blipFill>
          <a:blip r:embed="rId3" cstate="print"/>
          <a:srcRect/>
          <a:stretch>
            <a:fillRect/>
          </a:stretch>
        </p:blipFill>
        <p:spPr bwMode="auto">
          <a:xfrm>
            <a:off x="838200" y="2852936"/>
            <a:ext cx="7467600" cy="32289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Layered OFDMA</a:t>
            </a:r>
            <a:endParaRPr lang="en-GB" dirty="0"/>
          </a:p>
        </p:txBody>
      </p:sp>
      <p:sp>
        <p:nvSpPr>
          <p:cNvPr id="3" name="Content Placeholder 2"/>
          <p:cNvSpPr>
            <a:spLocks noGrp="1"/>
          </p:cNvSpPr>
          <p:nvPr>
            <p:ph idx="1"/>
          </p:nvPr>
        </p:nvSpPr>
        <p:spPr/>
        <p:txBody>
          <a:bodyPr/>
          <a:lstStyle/>
          <a:p>
            <a:r>
              <a:rPr lang="en-US" altLang="zh-TW" dirty="0" smtClean="0"/>
              <a:t>The bandwidth of basic frequency block is, 15–20 MHz</a:t>
            </a:r>
          </a:p>
          <a:p>
            <a:r>
              <a:rPr lang="en-US" altLang="zh-TW" dirty="0" smtClean="0"/>
              <a:t>Layered OFDMA radio access scheme in LTE-A will have layered transmission bandwidth, support of layered environments and control signal formats</a:t>
            </a:r>
          </a:p>
          <a:p>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zh-TW" sz="3200" b="1" dirty="0" smtClean="0"/>
              <a:t>Advanced Multi-cell Transmission/Reception Techniques</a:t>
            </a:r>
            <a:endParaRPr lang="en-GB" sz="3200" b="1" dirty="0"/>
          </a:p>
        </p:txBody>
      </p:sp>
      <p:sp>
        <p:nvSpPr>
          <p:cNvPr id="3" name="Content Placeholder 2"/>
          <p:cNvSpPr>
            <a:spLocks noGrp="1"/>
          </p:cNvSpPr>
          <p:nvPr>
            <p:ph idx="1"/>
          </p:nvPr>
        </p:nvSpPr>
        <p:spPr/>
        <p:txBody>
          <a:bodyPr>
            <a:normAutofit lnSpcReduction="10000"/>
          </a:bodyPr>
          <a:lstStyle/>
          <a:p>
            <a:r>
              <a:rPr lang="en-US" altLang="zh-TW" dirty="0" smtClean="0"/>
              <a:t>In LTE-A, the advanced multi-cell transmission/reception processes helps in increasing frequency efficiency and cell edge user throughput</a:t>
            </a:r>
          </a:p>
          <a:p>
            <a:pPr lvl="1"/>
            <a:r>
              <a:rPr lang="en-US" altLang="zh-TW" dirty="0" smtClean="0"/>
              <a:t>Estimation unit</a:t>
            </a:r>
          </a:p>
          <a:p>
            <a:pPr lvl="1"/>
            <a:r>
              <a:rPr lang="en-US" altLang="zh-TW" dirty="0" smtClean="0"/>
              <a:t>Calculation unit</a:t>
            </a:r>
          </a:p>
          <a:p>
            <a:pPr lvl="1"/>
            <a:r>
              <a:rPr lang="en-US" altLang="zh-TW" dirty="0" smtClean="0"/>
              <a:t>Determination unit</a:t>
            </a:r>
          </a:p>
          <a:p>
            <a:pPr lvl="1"/>
            <a:r>
              <a:rPr lang="en-US" altLang="zh-TW" dirty="0" smtClean="0"/>
              <a:t>Feedback unit</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Autofit/>
          </a:bodyPr>
          <a:lstStyle/>
          <a:p>
            <a:r>
              <a:rPr lang="en-US" altLang="zh-TW" sz="3600" dirty="0" smtClean="0"/>
              <a:t>Enhanced Multi-antenna Transmission Techniques</a:t>
            </a:r>
            <a:endParaRPr lang="en-GB" sz="3600" dirty="0"/>
          </a:p>
        </p:txBody>
      </p:sp>
      <p:sp>
        <p:nvSpPr>
          <p:cNvPr id="3" name="Content Placeholder 2"/>
          <p:cNvSpPr>
            <a:spLocks noGrp="1"/>
          </p:cNvSpPr>
          <p:nvPr>
            <p:ph idx="1"/>
          </p:nvPr>
        </p:nvSpPr>
        <p:spPr>
          <a:xfrm>
            <a:off x="457200" y="1412776"/>
            <a:ext cx="8229600" cy="2088231"/>
          </a:xfrm>
        </p:spPr>
        <p:txBody>
          <a:bodyPr>
            <a:normAutofit fontScale="85000" lnSpcReduction="20000"/>
          </a:bodyPr>
          <a:lstStyle/>
          <a:p>
            <a:pPr>
              <a:lnSpc>
                <a:spcPct val="90000"/>
              </a:lnSpc>
            </a:pPr>
            <a:r>
              <a:rPr lang="en-US" altLang="zh-TW" dirty="0" smtClean="0"/>
              <a:t>In LTE-A, the MIMO scheme has to be further improved in the area of spectrum efficiency, average cell through put and cell edge performances</a:t>
            </a:r>
          </a:p>
          <a:p>
            <a:pPr>
              <a:lnSpc>
                <a:spcPct val="90000"/>
              </a:lnSpc>
            </a:pPr>
            <a:r>
              <a:rPr lang="en-US" altLang="zh-TW" dirty="0" smtClean="0"/>
              <a:t>In LTE-A the antenna configurations of 8x8 in DL and 4x4 in UL are planned</a:t>
            </a:r>
          </a:p>
          <a:p>
            <a:endParaRPr lang="en-GB" dirty="0"/>
          </a:p>
        </p:txBody>
      </p:sp>
      <p:grpSp>
        <p:nvGrpSpPr>
          <p:cNvPr id="8" name="Group 7"/>
          <p:cNvGrpSpPr/>
          <p:nvPr/>
        </p:nvGrpSpPr>
        <p:grpSpPr>
          <a:xfrm>
            <a:off x="755576" y="3356992"/>
            <a:ext cx="7704856" cy="2880320"/>
            <a:chOff x="755576" y="3356992"/>
            <a:chExt cx="7704856" cy="2880320"/>
          </a:xfrm>
        </p:grpSpPr>
        <p:pic>
          <p:nvPicPr>
            <p:cNvPr id="4" name="Picture 4"/>
            <p:cNvPicPr>
              <a:picLocks noChangeAspect="1" noChangeArrowheads="1"/>
            </p:cNvPicPr>
            <p:nvPr/>
          </p:nvPicPr>
          <p:blipFill>
            <a:blip r:embed="rId2" cstate="print"/>
            <a:srcRect/>
            <a:stretch>
              <a:fillRect/>
            </a:stretch>
          </p:blipFill>
          <p:spPr bwMode="auto">
            <a:xfrm>
              <a:off x="755576" y="3356992"/>
              <a:ext cx="7704856" cy="2880320"/>
            </a:xfrm>
            <a:prstGeom prst="rect">
              <a:avLst/>
            </a:prstGeom>
            <a:noFill/>
            <a:ln w="9525">
              <a:noFill/>
              <a:miter lim="800000"/>
              <a:headEnd/>
              <a:tailEnd/>
            </a:ln>
          </p:spPr>
        </p:pic>
        <p:sp>
          <p:nvSpPr>
            <p:cNvPr id="7" name="Rectangle 6"/>
            <p:cNvSpPr/>
            <p:nvPr/>
          </p:nvSpPr>
          <p:spPr>
            <a:xfrm>
              <a:off x="2627784" y="6021288"/>
              <a:ext cx="72008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TW" dirty="0" smtClean="0"/>
              <a:t>Enhanced Techniques to Extend Coverage Area</a:t>
            </a:r>
            <a:endParaRPr lang="en-GB" dirty="0"/>
          </a:p>
        </p:txBody>
      </p:sp>
      <p:sp>
        <p:nvSpPr>
          <p:cNvPr id="3" name="Content Placeholder 2"/>
          <p:cNvSpPr>
            <a:spLocks noGrp="1"/>
          </p:cNvSpPr>
          <p:nvPr>
            <p:ph idx="1"/>
          </p:nvPr>
        </p:nvSpPr>
        <p:spPr>
          <a:xfrm>
            <a:off x="457200" y="1600200"/>
            <a:ext cx="8229600" cy="1684783"/>
          </a:xfrm>
        </p:spPr>
        <p:txBody>
          <a:bodyPr>
            <a:normAutofit fontScale="92500" lnSpcReduction="20000"/>
          </a:bodyPr>
          <a:lstStyle/>
          <a:p>
            <a:r>
              <a:rPr lang="en-US" altLang="zh-TW" dirty="0" smtClean="0"/>
              <a:t>Remote Radio Requirements (RREs) using optical fiber should be used in LTE-A as effective technique to extend cell coverage</a:t>
            </a:r>
          </a:p>
          <a:p>
            <a:endParaRPr lang="en-GB" dirty="0"/>
          </a:p>
        </p:txBody>
      </p:sp>
      <p:grpSp>
        <p:nvGrpSpPr>
          <p:cNvPr id="6" name="Group 5"/>
          <p:cNvGrpSpPr/>
          <p:nvPr/>
        </p:nvGrpSpPr>
        <p:grpSpPr>
          <a:xfrm>
            <a:off x="1841500" y="3167063"/>
            <a:ext cx="5970860" cy="2998241"/>
            <a:chOff x="1841500" y="3167063"/>
            <a:chExt cx="5970860" cy="2998241"/>
          </a:xfrm>
        </p:grpSpPr>
        <p:pic>
          <p:nvPicPr>
            <p:cNvPr id="4" name="Picture 4"/>
            <p:cNvPicPr>
              <a:picLocks noChangeAspect="1" noChangeArrowheads="1"/>
            </p:cNvPicPr>
            <p:nvPr/>
          </p:nvPicPr>
          <p:blipFill>
            <a:blip r:embed="rId3" cstate="print"/>
            <a:srcRect/>
            <a:stretch>
              <a:fillRect/>
            </a:stretch>
          </p:blipFill>
          <p:spPr bwMode="auto">
            <a:xfrm>
              <a:off x="1841500" y="3167063"/>
              <a:ext cx="5970860" cy="2998241"/>
            </a:xfrm>
            <a:prstGeom prst="rect">
              <a:avLst/>
            </a:prstGeom>
            <a:noFill/>
            <a:ln w="9525">
              <a:noFill/>
              <a:miter lim="800000"/>
              <a:headEnd/>
              <a:tailEnd/>
            </a:ln>
          </p:spPr>
        </p:pic>
        <p:sp>
          <p:nvSpPr>
            <p:cNvPr id="5" name="Rectangle 4"/>
            <p:cNvSpPr/>
            <p:nvPr/>
          </p:nvSpPr>
          <p:spPr>
            <a:xfrm flipV="1">
              <a:off x="3635896" y="6021288"/>
              <a:ext cx="792088" cy="144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TW" dirty="0" smtClean="0"/>
              <a:t>Support of Larger Bandwidth in LTE-Advanced</a:t>
            </a:r>
            <a:endParaRPr lang="en-GB" dirty="0"/>
          </a:p>
        </p:txBody>
      </p:sp>
      <p:sp>
        <p:nvSpPr>
          <p:cNvPr id="3" name="Content Placeholder 2"/>
          <p:cNvSpPr>
            <a:spLocks noGrp="1"/>
          </p:cNvSpPr>
          <p:nvPr>
            <p:ph idx="1"/>
          </p:nvPr>
        </p:nvSpPr>
        <p:spPr>
          <a:xfrm>
            <a:off x="457200" y="1600201"/>
            <a:ext cx="8229600" cy="1684784"/>
          </a:xfrm>
        </p:spPr>
        <p:txBody>
          <a:bodyPr>
            <a:normAutofit fontScale="92500" lnSpcReduction="20000"/>
          </a:bodyPr>
          <a:lstStyle/>
          <a:p>
            <a:r>
              <a:rPr lang="en-US" altLang="zh-TW" dirty="0" smtClean="0"/>
              <a:t>Peak data rates up to 1Gbps are expected from bandwidths of 100MHz. OFDM adds additional sub-carrier to increase bandwidth</a:t>
            </a:r>
          </a:p>
          <a:p>
            <a:endParaRPr lang="en-GB" dirty="0"/>
          </a:p>
        </p:txBody>
      </p:sp>
      <p:pic>
        <p:nvPicPr>
          <p:cNvPr id="4" name="Picture 4"/>
          <p:cNvPicPr>
            <a:picLocks noChangeAspect="1" noChangeArrowheads="1"/>
          </p:cNvPicPr>
          <p:nvPr/>
        </p:nvPicPr>
        <p:blipFill>
          <a:blip r:embed="rId2" cstate="print"/>
          <a:srcRect/>
          <a:stretch>
            <a:fillRect/>
          </a:stretch>
        </p:blipFill>
        <p:spPr bwMode="auto">
          <a:xfrm>
            <a:off x="381000" y="3289201"/>
            <a:ext cx="8229600" cy="27320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LTE Advanced</a:t>
            </a:r>
            <a:endParaRPr lang="en-GB" dirty="0"/>
          </a:p>
        </p:txBody>
      </p:sp>
      <p:sp>
        <p:nvSpPr>
          <p:cNvPr id="3" name="Content Placeholder 2"/>
          <p:cNvSpPr>
            <a:spLocks noGrp="1"/>
          </p:cNvSpPr>
          <p:nvPr>
            <p:ph idx="1"/>
          </p:nvPr>
        </p:nvSpPr>
        <p:spPr/>
        <p:txBody>
          <a:bodyPr/>
          <a:lstStyle/>
          <a:p>
            <a:r>
              <a:rPr lang="en-US" altLang="zh-TW" dirty="0" smtClean="0"/>
              <a:t>LTE-A helps in integrating the existing networks, new networks, services and terminals to suit the escalating user demands</a:t>
            </a:r>
          </a:p>
          <a:p>
            <a:r>
              <a:rPr lang="en-US" altLang="zh-TW" dirty="0" smtClean="0"/>
              <a:t>LTE-Advanced will be standardized in the 3GPP specification Release 10 (LTE-A) and will be designed to meet the 4G requirements as defined by ITU</a:t>
            </a:r>
          </a:p>
          <a:p>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 Concern</a:t>
            </a:r>
            <a:endParaRPr lang="en-GB" dirty="0"/>
          </a:p>
        </p:txBody>
      </p:sp>
      <p:sp>
        <p:nvSpPr>
          <p:cNvPr id="3" name="Content Placeholder 2"/>
          <p:cNvSpPr>
            <a:spLocks noGrp="1"/>
          </p:cNvSpPr>
          <p:nvPr>
            <p:ph idx="1"/>
          </p:nvPr>
        </p:nvSpPr>
        <p:spPr/>
        <p:txBody>
          <a:bodyPr/>
          <a:lstStyle/>
          <a:p>
            <a:endParaRPr lang="en-GB"/>
          </a:p>
        </p:txBody>
      </p:sp>
      <p:sp>
        <p:nvSpPr>
          <p:cNvPr id="4" name="Content Placeholder 2"/>
          <p:cNvSpPr txBox="1">
            <a:spLocks/>
          </p:cNvSpPr>
          <p:nvPr/>
        </p:nvSpPr>
        <p:spPr>
          <a:xfrm>
            <a:off x="219075" y="1600201"/>
            <a:ext cx="4937125" cy="4343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mtClean="0"/>
              <a:t>MTC Security </a:t>
            </a:r>
          </a:p>
          <a:p>
            <a:r>
              <a:rPr lang="en-GB" smtClean="0"/>
              <a:t>–Security Architecture </a:t>
            </a:r>
          </a:p>
          <a:p>
            <a:r>
              <a:rPr lang="en-GB" smtClean="0"/>
              <a:t>–Security in Handover Procedure </a:t>
            </a:r>
          </a:p>
          <a:p>
            <a:r>
              <a:rPr lang="en-GB" smtClean="0"/>
              <a:t>–IMS Security </a:t>
            </a:r>
          </a:p>
          <a:p>
            <a:r>
              <a:rPr lang="en-GB" smtClean="0"/>
              <a:t>–HeNB Security</a:t>
            </a:r>
            <a:endParaRPr lang="en-GB" dirty="0" smtClean="0"/>
          </a:p>
        </p:txBody>
      </p:sp>
      <p:sp>
        <p:nvSpPr>
          <p:cNvPr id="5" name="Content Placeholder 2"/>
          <p:cNvSpPr txBox="1">
            <a:spLocks/>
          </p:cNvSpPr>
          <p:nvPr/>
        </p:nvSpPr>
        <p:spPr>
          <a:xfrm>
            <a:off x="4206875" y="1752601"/>
            <a:ext cx="4632325" cy="4343400"/>
          </a:xfrm>
          <a:prstGeom prst="rect">
            <a:avLst/>
          </a:prstGeom>
        </p:spPr>
        <p:txBody>
          <a:bodyPr vert="horz" lIns="91440" tIns="45720" rIns="91440" bIns="45720" rtlCol="0">
            <a:normAutofit fontScale="92500" lnSpcReduction="20000"/>
          </a:bodyPr>
          <a:lstStyle/>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Physical tampering with H(e)NB</a:t>
            </a:r>
            <a:r>
              <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 </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Fraudulent software update / configuration changes</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Denial of service attacks against core network</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Eavesdropping of the other user’s UTRAN or E-UTRAN user data</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rPr>
              <a:t>User cloning the H(e)NB authentication Token</a:t>
            </a:r>
            <a:endParaRPr kumimoji="0" lang="en-US" sz="2400" b="0" i="0" u="none" strike="noStrike" kern="1200" cap="none" spc="0" normalizeH="0" baseline="0" noProof="0" dirty="0" smtClean="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extLst>
      <p:ext uri="{BB962C8B-B14F-4D97-AF65-F5344CB8AC3E}">
        <p14:creationId xmlns:p14="http://schemas.microsoft.com/office/powerpoint/2010/main" val="2631997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cstate="print"/>
          <a:srcRect/>
          <a:stretch>
            <a:fillRect/>
          </a:stretch>
        </p:blipFill>
        <p:spPr bwMode="auto">
          <a:xfrm>
            <a:off x="76200" y="0"/>
            <a:ext cx="8744272" cy="609329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Comparing LTE and </a:t>
            </a:r>
            <a:r>
              <a:rPr lang="en-GB" dirty="0" err="1" smtClean="0"/>
              <a:t>WiMAX</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423863" y="1533526"/>
            <a:ext cx="8296275" cy="4410075"/>
          </a:xfrm>
          <a:prstGeom prst="rect">
            <a:avLst/>
          </a:prstGeom>
          <a:noFill/>
          <a:ln w="9525">
            <a:noFill/>
            <a:miter lim="800000"/>
            <a:headEnd/>
            <a:tailEnd/>
          </a:ln>
          <a:effectLst/>
        </p:spPr>
      </p:pic>
    </p:spTree>
    <p:extLst>
      <p:ext uri="{BB962C8B-B14F-4D97-AF65-F5344CB8AC3E}">
        <p14:creationId xmlns:p14="http://schemas.microsoft.com/office/powerpoint/2010/main" val="10684954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Comparison with LTE and other Technology</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393700" y="1665065"/>
            <a:ext cx="8369299" cy="4140199"/>
          </a:xfrm>
          <a:prstGeom prst="rect">
            <a:avLst/>
          </a:prstGeom>
          <a:noFill/>
          <a:ln w="9525">
            <a:noFill/>
            <a:miter lim="800000"/>
            <a:headEnd/>
            <a:tailEnd/>
          </a:ln>
          <a:effectLst/>
        </p:spPr>
      </p:pic>
    </p:spTree>
    <p:extLst>
      <p:ext uri="{BB962C8B-B14F-4D97-AF65-F5344CB8AC3E}">
        <p14:creationId xmlns:p14="http://schemas.microsoft.com/office/powerpoint/2010/main" val="12238398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A. S. </a:t>
            </a:r>
            <a:r>
              <a:rPr lang="en-GB" dirty="0" err="1">
                <a:latin typeface="Times New Roman" pitchFamily="18" charset="0"/>
                <a:cs typeface="Times New Roman" pitchFamily="18" charset="0"/>
              </a:rPr>
              <a:t>Tanenbaum</a:t>
            </a:r>
            <a:r>
              <a:rPr lang="en-GB" dirty="0">
                <a:latin typeface="Times New Roman" pitchFamily="18" charset="0"/>
                <a:cs typeface="Times New Roman" pitchFamily="18" charset="0"/>
              </a:rPr>
              <a:t>, D. J. </a:t>
            </a:r>
            <a:r>
              <a:rPr lang="en-GB" dirty="0" err="1">
                <a:latin typeface="Times New Roman" pitchFamily="18" charset="0"/>
                <a:cs typeface="Times New Roman" pitchFamily="18" charset="0"/>
              </a:rPr>
              <a:t>Wetherall</a:t>
            </a:r>
            <a:r>
              <a:rPr lang="en-GB"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K. </a:t>
            </a:r>
            <a:r>
              <a:rPr lang="en-GB" dirty="0" err="1">
                <a:latin typeface="Times New Roman" pitchFamily="18" charset="0"/>
                <a:cs typeface="Times New Roman" pitchFamily="18" charset="0"/>
              </a:rPr>
              <a:t>Pahlavan</a:t>
            </a:r>
            <a:r>
              <a:rPr lang="en-GB" dirty="0">
                <a:latin typeface="Times New Roman" pitchFamily="18" charset="0"/>
                <a:cs typeface="Times New Roman" pitchFamily="18" charset="0"/>
              </a:rPr>
              <a:t>, P. Krishnamurthy, Networking Fundamental, wide, Local and Personal Area Communications, John Wiley &amp; Sons Ltd, 2009</a:t>
            </a:r>
            <a:r>
              <a:rPr lang="en-GB" dirty="0" smtClean="0">
                <a:latin typeface="Times New Roman" pitchFamily="18" charset="0"/>
                <a:cs typeface="Times New Roman" pitchFamily="18" charset="0"/>
              </a:rPr>
              <a:t>.</a:t>
            </a:r>
          </a:p>
          <a:p>
            <a:r>
              <a:rPr lang="en-US" altLang="ja-JP" dirty="0"/>
              <a:t>Frank </a:t>
            </a:r>
            <a:r>
              <a:rPr lang="en-US" altLang="ja-JP" dirty="0" err="1"/>
              <a:t>Ohrtman</a:t>
            </a:r>
            <a:r>
              <a:rPr lang="en-US" altLang="ja-JP" dirty="0"/>
              <a:t>: “</a:t>
            </a:r>
            <a:r>
              <a:rPr lang="en-US" altLang="ja-JP" dirty="0" err="1"/>
              <a:t>Wimax</a:t>
            </a:r>
            <a:r>
              <a:rPr lang="en-US" altLang="ja-JP" dirty="0"/>
              <a:t> overview”: </a:t>
            </a:r>
            <a:r>
              <a:rPr lang="en-US" altLang="ja-JP" dirty="0">
                <a:hlinkClick r:id="rId2"/>
              </a:rPr>
              <a:t>http://www.wimax.com/education/wimax/wimax_overview</a:t>
            </a:r>
            <a:endParaRPr lang="en-US" altLang="ja-JP" dirty="0"/>
          </a:p>
          <a:p>
            <a:r>
              <a:rPr lang="en-US" altLang="ja-JP" dirty="0"/>
              <a:t>“The 802.16 </a:t>
            </a:r>
            <a:r>
              <a:rPr lang="en-US" altLang="ja-JP" dirty="0" err="1"/>
              <a:t>WirelessMAN</a:t>
            </a:r>
            <a:r>
              <a:rPr lang="en-US" altLang="ja-JP" dirty="0"/>
              <a:t>™ MAC: It’s Done, but What Is It?” (2001-11-12)</a:t>
            </a:r>
          </a:p>
          <a:p>
            <a:pPr marL="349250" lvl="0" indent="-349250">
              <a:spcBef>
                <a:spcPts val="2000"/>
              </a:spcBef>
              <a:buClr>
                <a:schemeClr val="accent1">
                  <a:lumMod val="60000"/>
                  <a:lumOff val="40000"/>
                </a:schemeClr>
              </a:buClr>
              <a:buSzPct val="110000"/>
              <a:buFont typeface="Wingdings 2" pitchFamily="18" charset="2"/>
              <a:buChar char=""/>
            </a:pPr>
            <a:r>
              <a:rPr lang="en-GB" b="1" dirty="0" smtClean="0">
                <a:latin typeface="Times New Roman" pitchFamily="18" charset="0"/>
                <a:cs typeface="Times New Roman" pitchFamily="18" charset="0"/>
              </a:rPr>
              <a:t>C</a:t>
            </a:r>
            <a:r>
              <a:rPr lang="en-GB" b="1" dirty="0">
                <a:latin typeface="Times New Roman" pitchFamily="18" charset="0"/>
                <a:cs typeface="Times New Roman" pitchFamily="18" charset="0"/>
              </a:rPr>
              <a:t>. Campbell</a:t>
            </a:r>
            <a:r>
              <a:rPr lang="en-GB"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b="1" dirty="0">
                <a:latin typeface="Times New Roman" pitchFamily="18" charset="0"/>
                <a:cs typeface="Times New Roman" pitchFamily="18" charset="0"/>
              </a:rPr>
              <a:t>S. Khan</a:t>
            </a:r>
            <a:r>
              <a:rPr lang="en-GB" dirty="0">
                <a:latin typeface="Times New Roman" pitchFamily="18" charset="0"/>
                <a:cs typeface="Times New Roman" pitchFamily="18" charset="0"/>
              </a:rPr>
              <a:t>, A. K. </a:t>
            </a:r>
            <a:r>
              <a:rPr lang="en-GB" dirty="0" err="1">
                <a:latin typeface="Times New Roman" pitchFamily="18" charset="0"/>
                <a:cs typeface="Times New Roman" pitchFamily="18" charset="0"/>
              </a:rPr>
              <a:t>Pathan</a:t>
            </a:r>
            <a:r>
              <a:rPr lang="en-GB" dirty="0">
                <a:latin typeface="Times New Roman" pitchFamily="18" charset="0"/>
                <a:cs typeface="Times New Roman" pitchFamily="18" charset="0"/>
              </a:rPr>
              <a:t>, N. </a:t>
            </a:r>
            <a:r>
              <a:rPr lang="en-GB" dirty="0" err="1">
                <a:latin typeface="Times New Roman" pitchFamily="18" charset="0"/>
                <a:cs typeface="Times New Roman" pitchFamily="18" charset="0"/>
              </a:rPr>
              <a:t>Alrajeh</a:t>
            </a:r>
            <a:r>
              <a:rPr lang="en-GB" u="sng" dirty="0">
                <a:latin typeface="Times New Roman" pitchFamily="18" charset="0"/>
                <a:cs typeface="Times New Roman" pitchFamily="18" charset="0"/>
              </a:rPr>
              <a:t>,</a:t>
            </a:r>
            <a:r>
              <a:rPr lang="en-GB" dirty="0">
                <a:latin typeface="Times New Roman" pitchFamily="18" charset="0"/>
                <a:cs typeface="Times New Roman" pitchFamily="18" charset="0"/>
              </a:rPr>
              <a:t> , Wireless Sensor Networks: Current Status and Future Trends ,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u="sng"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US" dirty="0">
                <a:latin typeface="Times New Roman" pitchFamily="18" charset="0"/>
                <a:cs typeface="Times New Roman" pitchFamily="18" charset="0"/>
              </a:rPr>
              <a:t>, S. Khan, D. Singh, </a:t>
            </a:r>
            <a:r>
              <a:rPr lang="en-GB" dirty="0">
                <a:latin typeface="Times New Roman" pitchFamily="18" charset="0"/>
                <a:cs typeface="Times New Roman" pitchFamily="18" charset="0"/>
              </a:rPr>
              <a:t>K.K. Loo</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Multi-channel Multi-radio using 802.11 based Media Access for Sink Nodes in Wireless Sensor Networks,  </a:t>
            </a:r>
            <a:r>
              <a:rPr lang="en-GB" i="1" dirty="0">
                <a:latin typeface="Times New Roman" pitchFamily="18" charset="0"/>
                <a:cs typeface="Times New Roman" pitchFamily="18" charset="0"/>
              </a:rPr>
              <a:t>Sensors </a:t>
            </a:r>
            <a:r>
              <a:rPr lang="en-GB" b="1" dirty="0">
                <a:latin typeface="Times New Roman" pitchFamily="18" charset="0"/>
                <a:cs typeface="Times New Roman" pitchFamily="18" charset="0"/>
              </a:rPr>
              <a:t>2011</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pp.</a:t>
            </a:r>
            <a:r>
              <a:rPr lang="en-GB" dirty="0">
                <a:latin typeface="Times New Roman" pitchFamily="18" charset="0"/>
                <a:cs typeface="Times New Roman" pitchFamily="18" charset="0"/>
              </a:rPr>
              <a:t> 4917-4942 (SCI-E)</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GB" dirty="0">
                <a:latin typeface="Times New Roman" pitchFamily="18" charset="0"/>
                <a:cs typeface="Times New Roman" pitchFamily="18" charset="0"/>
              </a:rPr>
              <a:t>, K.K. Loo, H. A. </a:t>
            </a:r>
            <a:r>
              <a:rPr lang="en-GB" dirty="0" err="1">
                <a:latin typeface="Times New Roman" pitchFamily="18" charset="0"/>
                <a:cs typeface="Times New Roman" pitchFamily="18" charset="0"/>
              </a:rPr>
              <a:t>Kurdi</a:t>
            </a:r>
            <a:r>
              <a:rPr lang="en-GB" dirty="0">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lvl="0" indent="-349250">
              <a:spcBef>
                <a:spcPts val="2000"/>
              </a:spcBef>
              <a:buClr>
                <a:schemeClr val="accent1">
                  <a:lumMod val="60000"/>
                  <a:lumOff val="40000"/>
                </a:schemeClr>
              </a:buClr>
              <a:buSzPct val="110000"/>
              <a:buFont typeface="Wingdings 2" pitchFamily="18" charset="2"/>
              <a:buChar char=""/>
              <a:defRPr/>
            </a:pPr>
            <a:r>
              <a:rPr lang="en-US" b="1" dirty="0">
                <a:latin typeface="Times New Roman" pitchFamily="18" charset="0"/>
                <a:cs typeface="Times New Roman" pitchFamily="18" charset="0"/>
              </a:rPr>
              <a:t>C. E-A Campbell</a:t>
            </a:r>
            <a:r>
              <a:rPr lang="en-US" dirty="0">
                <a:latin typeface="Times New Roman" pitchFamily="18" charset="0"/>
                <a:cs typeface="Times New Roman" pitchFamily="18" charset="0"/>
              </a:rPr>
              <a:t>, I. A. Shah, K.K. Loo, Medium Access Control and Transport protocol for Wireless Sensor Networks: An overview, International Journal of Applied Research on Information Technology and Computing (IJARITAC),  2010, pp. 79-92.</a:t>
            </a:r>
          </a:p>
          <a:p>
            <a:pPr marL="349250" lvl="0" indent="-349250">
              <a:spcBef>
                <a:spcPts val="2000"/>
              </a:spcBef>
              <a:buClr>
                <a:schemeClr val="accent1">
                  <a:lumMod val="60000"/>
                  <a:lumOff val="40000"/>
                </a:schemeClr>
              </a:buClr>
              <a:buSzPct val="110000"/>
              <a:buFont typeface="Wingdings 2" pitchFamily="18" charset="2"/>
              <a:buChar char=""/>
              <a:defRPr/>
            </a:pPr>
            <a:r>
              <a:rPr lang="en-GB" b="1" cap="small" dirty="0">
                <a:latin typeface="Times New Roman" pitchFamily="18" charset="0"/>
                <a:cs typeface="Times New Roman" pitchFamily="18" charset="0"/>
              </a:rPr>
              <a:t>C. </a:t>
            </a:r>
            <a:r>
              <a:rPr lang="en-GB" b="1" dirty="0">
                <a:latin typeface="Times New Roman" pitchFamily="18" charset="0"/>
                <a:cs typeface="Times New Roman" pitchFamily="18" charset="0"/>
              </a:rPr>
              <a:t>E-A Campbell</a:t>
            </a:r>
            <a:r>
              <a:rPr lang="en-GB" dirty="0">
                <a:latin typeface="Times New Roman" pitchFamily="18" charset="0"/>
                <a:cs typeface="Times New Roman" pitchFamily="18" charset="0"/>
              </a:rPr>
              <a:t>, K.K. Loo, O. </a:t>
            </a:r>
            <a:r>
              <a:rPr lang="en-GB" dirty="0" err="1">
                <a:latin typeface="Times New Roman" pitchFamily="18" charset="0"/>
                <a:cs typeface="Times New Roman" pitchFamily="18" charset="0"/>
              </a:rPr>
              <a:t>Gemikonakli</a:t>
            </a:r>
            <a:r>
              <a:rPr lang="en-GB" dirty="0">
                <a:latin typeface="Times New Roman" pitchFamily="18" charset="0"/>
                <a:cs typeface="Times New Roman" pitchFamily="18" charset="0"/>
              </a:rPr>
              <a:t>,</a:t>
            </a:r>
            <a:r>
              <a:rPr lang="en-GB" baseline="30000" dirty="0">
                <a:latin typeface="Times New Roman" pitchFamily="18" charset="0"/>
                <a:cs typeface="Times New Roman" pitchFamily="18" charset="0"/>
              </a:rPr>
              <a:t> </a:t>
            </a:r>
            <a:r>
              <a:rPr lang="en-GB" dirty="0">
                <a:latin typeface="Times New Roman" pitchFamily="18" charset="0"/>
                <a:cs typeface="Times New Roman" pitchFamily="18" charset="0"/>
              </a:rPr>
              <a:t>D. Singh, Multi-channel Distributed Coordinated Function over Single Radio in Wireless Sensor Networks, </a:t>
            </a:r>
            <a:r>
              <a:rPr lang="en-GB" i="1" dirty="0">
                <a:latin typeface="Times New Roman" pitchFamily="18" charset="0"/>
                <a:cs typeface="Times New Roman" pitchFamily="18" charset="0"/>
              </a:rPr>
              <a:t>Sensors</a:t>
            </a:r>
            <a:r>
              <a:rPr lang="en-GB" dirty="0">
                <a:latin typeface="Times New Roman" pitchFamily="18" charset="0"/>
                <a:cs typeface="Times New Roman" pitchFamily="18" charset="0"/>
              </a:rPr>
              <a:t> </a:t>
            </a:r>
            <a:r>
              <a:rPr lang="en-GB" cap="small" dirty="0">
                <a:latin typeface="Times New Roman" pitchFamily="18" charset="0"/>
                <a:cs typeface="Times New Roman" pitchFamily="18" charset="0"/>
              </a:rPr>
              <a:t>2010, pp. 964-991 (SCI-E).</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4478</TotalTime>
  <Words>2263</Words>
  <Application>Microsoft Office PowerPoint</Application>
  <PresentationFormat>On-screen Show (4:3)</PresentationFormat>
  <Paragraphs>282</Paragraphs>
  <Slides>41</Slides>
  <Notes>12</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Cellular Networks: LTE</vt:lpstr>
      <vt:lpstr>Learning outcome</vt:lpstr>
      <vt:lpstr>Cellular Networks History</vt:lpstr>
      <vt:lpstr>Cellular Concept</vt:lpstr>
      <vt:lpstr>Cellular Concept</vt:lpstr>
      <vt:lpstr>Cellular Hierarchy</vt:lpstr>
      <vt:lpstr>Cellular Hierarchy</vt:lpstr>
      <vt:lpstr>General architecture</vt:lpstr>
      <vt:lpstr>General Architecture</vt:lpstr>
      <vt:lpstr>General architecture</vt:lpstr>
      <vt:lpstr>General architecture</vt:lpstr>
      <vt:lpstr>General architecture</vt:lpstr>
      <vt:lpstr>Cellular mobile phone systems</vt:lpstr>
      <vt:lpstr>Mobile Radio Propagation Effects</vt:lpstr>
      <vt:lpstr>Power Control</vt:lpstr>
      <vt:lpstr>Advantages &amp; challenges</vt:lpstr>
      <vt:lpstr>Long Term Evolution (LTE)</vt:lpstr>
      <vt:lpstr>Evolution of Radio Access Technologies</vt:lpstr>
      <vt:lpstr>3GPP</vt:lpstr>
      <vt:lpstr>What is LTE?</vt:lpstr>
      <vt:lpstr>LTE Network Architecture</vt:lpstr>
      <vt:lpstr>LTE Basic Concepts</vt:lpstr>
      <vt:lpstr>LTE  Features</vt:lpstr>
      <vt:lpstr>FDM vs. OFDM</vt:lpstr>
      <vt:lpstr>LTE Uplink (SC-FDMA)</vt:lpstr>
      <vt:lpstr>Multi-antenna techniques</vt:lpstr>
      <vt:lpstr>LTE Release 8 Key Features</vt:lpstr>
      <vt:lpstr>Evolution of LTE-Advanced</vt:lpstr>
      <vt:lpstr>Asymmetric transmission bandwidth</vt:lpstr>
      <vt:lpstr>Layered OFDMA</vt:lpstr>
      <vt:lpstr>Advanced Multi-cell Transmission/Reception Techniques</vt:lpstr>
      <vt:lpstr>Enhanced Multi-antenna Transmission Techniques</vt:lpstr>
      <vt:lpstr>Enhanced Techniques to Extend Coverage Area</vt:lpstr>
      <vt:lpstr>Support of Larger Bandwidth in LTE-Advanced</vt:lpstr>
      <vt:lpstr>LTE Advanced</vt:lpstr>
      <vt:lpstr>Security Concern</vt:lpstr>
      <vt:lpstr>PowerPoint Presentation</vt:lpstr>
      <vt:lpstr>Comparing LTE and WiMAX</vt:lpstr>
      <vt:lpstr>Comparison with LTE and other Technology</vt:lpstr>
      <vt:lpstr>PowerPoint Presentation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sc-cc</cp:lastModifiedBy>
  <cp:revision>76</cp:revision>
  <cp:lastPrinted>2013-10-21T17:17:27Z</cp:lastPrinted>
  <dcterms:created xsi:type="dcterms:W3CDTF">2013-10-01T08:59:03Z</dcterms:created>
  <dcterms:modified xsi:type="dcterms:W3CDTF">2013-10-22T08:00:39Z</dcterms:modified>
</cp:coreProperties>
</file>