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4"/>
  </p:sldMasterIdLst>
  <p:sldIdLst>
    <p:sldId id="278" r:id="rId5"/>
    <p:sldId id="256" r:id="rId6"/>
    <p:sldId id="257" r:id="rId7"/>
    <p:sldId id="259" r:id="rId8"/>
    <p:sldId id="261" r:id="rId9"/>
    <p:sldId id="260" r:id="rId10"/>
    <p:sldId id="262" r:id="rId11"/>
    <p:sldId id="263" r:id="rId12"/>
    <p:sldId id="265" r:id="rId13"/>
    <p:sldId id="264"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E8D5CC7D-BA48-CE45-AA62-45063DEFCE64}">
          <p14:sldIdLst>
            <p14:sldId id="278"/>
            <p14:sldId id="256"/>
            <p14:sldId id="257"/>
            <p14:sldId id="259"/>
            <p14:sldId id="261"/>
            <p14:sldId id="260"/>
            <p14:sldId id="262"/>
            <p14:sldId id="263"/>
            <p14:sldId id="265"/>
            <p14:sldId id="264"/>
            <p14:sldId id="266"/>
            <p14:sldId id="267"/>
            <p14:sldId id="268"/>
            <p14:sldId id="269"/>
            <p14:sldId id="270"/>
            <p14:sldId id="271"/>
            <p14:sldId id="272"/>
            <p14:sldId id="273"/>
            <p14:sldId id="274"/>
            <p14:sldId id="275"/>
            <p14:sldId id="276"/>
            <p14:sldId id="27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0" autoAdjust="0"/>
    <p:restoredTop sz="94700"/>
  </p:normalViewPr>
  <p:slideViewPr>
    <p:cSldViewPr snapToGrid="0">
      <p:cViewPr varScale="1">
        <p:scale>
          <a:sx n="65" d="100"/>
          <a:sy n="65" d="100"/>
        </p:scale>
        <p:origin x="93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15F126A-8805-4D1C-8F70-F31EB63C28AF}" type="datetimeFigureOut">
              <a:rPr lang="en-US" smtClean="0"/>
              <a:t>6/28/2024</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5B175D85-5DBA-4F57-A585-08B615A3D691}"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19748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5F126A-8805-4D1C-8F70-F31EB63C28AF}" type="datetimeFigureOut">
              <a:rPr lang="en-US" smtClean="0"/>
              <a:t>6/28/2024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175D85-5DBA-4F57-A585-08B615A3D691}"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725158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5F126A-8805-4D1C-8F70-F31EB63C28AF}" type="datetimeFigureOut">
              <a:rPr lang="en-US" smtClean="0"/>
              <a:t>6/28/2024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175D85-5DBA-4F57-A585-08B615A3D691}"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621161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15F126A-8805-4D1C-8F70-F31EB63C28AF}" type="datetimeFigureOut">
              <a:rPr lang="en-US" smtClean="0"/>
              <a:t>6/28/2024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B175D85-5DBA-4F57-A585-08B615A3D691}"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42476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15F126A-8805-4D1C-8F70-F31EB63C28AF}" type="datetimeFigureOut">
              <a:rPr lang="en-US" smtClean="0"/>
              <a:t>6/28/2024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B175D85-5DBA-4F57-A585-08B615A3D691}"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136096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15F126A-8805-4D1C-8F70-F31EB63C28AF}" type="datetimeFigureOut">
              <a:rPr lang="en-US" smtClean="0"/>
              <a:t>6/28/2024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B175D85-5DBA-4F57-A585-08B615A3D691}"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68303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5F126A-8805-4D1C-8F70-F31EB63C28AF}" type="datetimeFigureOut">
              <a:rPr lang="en-US" smtClean="0"/>
              <a:t>6/28/2024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B175D85-5DBA-4F57-A585-08B615A3D691}" type="slidenum">
              <a:rPr lang="en-US" smtClean="0"/>
              <a:t>‹#›</a:t>
            </a:fld>
            <a:endParaRPr lang="en-US"/>
          </a:p>
        </p:txBody>
      </p:sp>
    </p:spTree>
    <p:extLst>
      <p:ext uri="{BB962C8B-B14F-4D97-AF65-F5344CB8AC3E}">
        <p14:creationId xmlns:p14="http://schemas.microsoft.com/office/powerpoint/2010/main" val="40805977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15F126A-8805-4D1C-8F70-F31EB63C28AF}" type="datetimeFigureOut">
              <a:rPr lang="en-US" smtClean="0"/>
              <a:t>6/28/2024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B175D85-5DBA-4F57-A585-08B615A3D691}"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466905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315F126A-8805-4D1C-8F70-F31EB63C28AF}" type="datetimeFigureOut">
              <a:rPr lang="en-US" smtClean="0"/>
              <a:t>6/28/2024</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5B175D85-5DBA-4F57-A585-08B615A3D691}"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481681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5F126A-8805-4D1C-8F70-F31EB63C28AF}" type="datetimeFigureOut">
              <a:rPr lang="en-US" smtClean="0"/>
              <a:t>6/28/2024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175D85-5DBA-4F57-A585-08B615A3D691}"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847196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5F126A-8805-4D1C-8F70-F31EB63C28AF}" type="datetimeFigureOut">
              <a:rPr lang="en-US" smtClean="0"/>
              <a:t>6/28/2024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175D85-5DBA-4F57-A585-08B615A3D691}"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209792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315F126A-8805-4D1C-8F70-F31EB63C28AF}" type="datetimeFigureOut">
              <a:rPr lang="en-US" smtClean="0"/>
              <a:t>6/28/2024</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5B175D85-5DBA-4F57-A585-08B615A3D691}"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1729008"/>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jpg"/><Relationship Id="rId1" Type="http://schemas.openxmlformats.org/officeDocument/2006/relationships/slideLayout" Target="../slideLayouts/slideLayout2.xml"/><Relationship Id="rId5" Type="http://schemas.openxmlformats.org/officeDocument/2006/relationships/image" Target="../media/image7.jpg"/><Relationship Id="rId4" Type="http://schemas.openxmlformats.org/officeDocument/2006/relationships/image" Target="../media/image5.sv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8.jpg"/><Relationship Id="rId1" Type="http://schemas.openxmlformats.org/officeDocument/2006/relationships/slideLayout" Target="../slideLayouts/slideLayout5.xml"/><Relationship Id="rId4" Type="http://schemas.openxmlformats.org/officeDocument/2006/relationships/image" Target="../media/image5.sv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0.jpg"/><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1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6.xml"/><Relationship Id="rId5" Type="http://schemas.openxmlformats.org/officeDocument/2006/relationships/image" Target="../media/image10.jpg"/><Relationship Id="rId4" Type="http://schemas.openxmlformats.org/officeDocument/2006/relationships/image" Target="../media/image9.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8" Type="http://schemas.openxmlformats.org/officeDocument/2006/relationships/hyperlink" Target="https://www.elderly-homecare.com/types-of-senior-care-how-to-choose-the-best-elder-care-option/" TargetMode="External"/><Relationship Id="rId3" Type="http://schemas.openxmlformats.org/officeDocument/2006/relationships/hyperlink" Target="https://www.ageuk.org.uk/globalassets/age-uk/documents/reports-andpublications/later_life_uk_factsheet.pdf" TargetMode="External"/><Relationship Id="rId7" Type="http://schemas.openxmlformats.org/officeDocument/2006/relationships/hyperlink" Target="https://www.ageuk.org.uk/information-advice/care/housing-options/assisted-living-and-extra-care-housing/#:~:text=Assisted%20living%20(also%20known%20as,the%20toilet%20or%20taking%20medication." TargetMode="External"/><Relationship Id="rId2" Type="http://schemas.openxmlformats.org/officeDocument/2006/relationships/hyperlink" Target="https://agecare.uk.com/what-is-residential-care/" TargetMode="External"/><Relationship Id="rId1" Type="http://schemas.openxmlformats.org/officeDocument/2006/relationships/slideLayout" Target="../slideLayouts/slideLayout2.xml"/><Relationship Id="rId6" Type="http://schemas.openxmlformats.org/officeDocument/2006/relationships/hyperlink" Target="https://www.ageuk.org.uk/information-advice/care/paying-for-care/paying-for-a-care-home/" TargetMode="External"/><Relationship Id="rId5" Type="http://schemas.openxmlformats.org/officeDocument/2006/relationships/hyperlink" Target="https://www.ageuk.org.uk/information-advice/care/paying-for-care/paying-for-homecare/" TargetMode="External"/><Relationship Id="rId4" Type="http://schemas.openxmlformats.org/officeDocument/2006/relationships/hyperlink" Target="https://www.ageuk.org.uk/globalassets/age-uk/documents/reports-and-publications/reports-and-briefings/health--wellbeing/age-uk-briefing-state-of-health-and-care-july-2023-abridged-version.pdf" TargetMode="External"/><Relationship Id="rId9" Type="http://schemas.openxmlformats.org/officeDocument/2006/relationships/hyperlink" Target="https://www.avonparkcarehome.co.uk/the-advantages-and-disadvantages-of-care-homes-in-southampton-blog"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health-ni.gov.uk/articles/domiciliary-care" TargetMode="External"/><Relationship Id="rId7" Type="http://schemas.openxmlformats.org/officeDocument/2006/relationships/hyperlink" Target="https://leafcare.co.uk/domiciliary-care-advantages-and-disadvantages/" TargetMode="External"/><Relationship Id="rId2" Type="http://schemas.openxmlformats.org/officeDocument/2006/relationships/hyperlink" Target="https://www.bbc.com/news/uk-england-tees-54209757" TargetMode="External"/><Relationship Id="rId1" Type="http://schemas.openxmlformats.org/officeDocument/2006/relationships/slideLayout" Target="../slideLayouts/slideLayout2.xml"/><Relationship Id="rId6" Type="http://schemas.openxmlformats.org/officeDocument/2006/relationships/hyperlink" Target="https://onlinelibrary.wiley.com/doi/10.1002/9781405165518.wbeose026" TargetMode="External"/><Relationship Id="rId5" Type="http://schemas.openxmlformats.org/officeDocument/2006/relationships/hyperlink" Target="https://lottie.org/home-care-services-guides/what-is-domiciliary-care/" TargetMode="External"/><Relationship Id="rId4" Type="http://schemas.openxmlformats.org/officeDocument/2006/relationships/hyperlink" Target="https://www.harwoodhouse.co.uk/care-and-services/end-of-life-care/"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www.wiltshirecarepartnership.org.uk/the-difference-between-residential-and-domiciliary-care" TargetMode="External"/><Relationship Id="rId3" Type="http://schemas.openxmlformats.org/officeDocument/2006/relationships/hyperlink" Target="https://www.england.nhs.uk/ourwork/clinical-policy/older-people/improving-carefor-older-people/" TargetMode="External"/><Relationship Id="rId7" Type="http://schemas.openxmlformats.org/officeDocument/2006/relationships/hyperlink" Target="https://www.westparkcare.co.uk/costs/care-funding-options/" TargetMode="External"/><Relationship Id="rId2" Type="http://schemas.openxmlformats.org/officeDocument/2006/relationships/hyperlink" Target="https://www.carehome.co.uk/advice/who-pays-what" TargetMode="External"/><Relationship Id="rId1" Type="http://schemas.openxmlformats.org/officeDocument/2006/relationships/slideLayout" Target="../slideLayouts/slideLayout2.xml"/><Relationship Id="rId6" Type="http://schemas.openxmlformats.org/officeDocument/2006/relationships/hyperlink" Target="https://www.uniqueiq.co.uk/what-is-domiciliary-care/" TargetMode="External"/><Relationship Id="rId5" Type="http://schemas.openxmlformats.org/officeDocument/2006/relationships/hyperlink" Target="https://www.seniorliving.org/compare/assisted-living-vs-nursing-home/" TargetMode="External"/><Relationship Id="rId4" Type="http://schemas.openxmlformats.org/officeDocument/2006/relationships/hyperlink" Target="https://www.nhs.uk/conditions/end-of-life-care/what-it-involves-and-when-it-star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812E67-217F-214C-88A3-80254EEBE7B4}"/>
              </a:ext>
            </a:extLst>
          </p:cNvPr>
          <p:cNvSpPr>
            <a:spLocks noGrp="1"/>
          </p:cNvSpPr>
          <p:nvPr>
            <p:ph idx="1"/>
          </p:nvPr>
        </p:nvSpPr>
        <p:spPr>
          <a:xfrm>
            <a:off x="1451579" y="717452"/>
            <a:ext cx="9603275" cy="4748894"/>
          </a:xfrm>
        </p:spPr>
        <p:txBody>
          <a:bodyPr>
            <a:normAutofit/>
          </a:bodyPr>
          <a:lstStyle/>
          <a:p>
            <a:pPr marL="0" indent="0" algn="ctr">
              <a:buNone/>
            </a:pPr>
            <a:r>
              <a:rPr lang="en-US" sz="2400" b="1" dirty="0">
                <a:latin typeface="American Typewriter" panose="02090604020004020304" pitchFamily="18" charset="77"/>
              </a:rPr>
              <a:t>ASSIGNMENT COMPONENT 1</a:t>
            </a:r>
          </a:p>
          <a:p>
            <a:pPr marL="0" indent="0" algn="ctr">
              <a:buNone/>
            </a:pPr>
            <a:r>
              <a:rPr lang="en-US" sz="2400" b="1" dirty="0">
                <a:latin typeface="American Typewriter" panose="02090604020004020304" pitchFamily="18" charset="77"/>
              </a:rPr>
              <a:t>MODULE CODE: BMHP6009_BIRM</a:t>
            </a:r>
          </a:p>
          <a:p>
            <a:pPr marL="0" indent="0" algn="ctr">
              <a:buNone/>
            </a:pPr>
            <a:r>
              <a:rPr lang="en-US" sz="2400" b="1" dirty="0">
                <a:latin typeface="American Typewriter" panose="02090604020004020304" pitchFamily="18" charset="77"/>
              </a:rPr>
              <a:t>MODULE TITLE: LIVING WITH CARE; THE OLD PERSON</a:t>
            </a:r>
            <a:br>
              <a:rPr lang="en-US" sz="2400" b="1" dirty="0">
                <a:latin typeface="American Typewriter" panose="02090604020004020304" pitchFamily="18" charset="77"/>
              </a:rPr>
            </a:br>
            <a:r>
              <a:rPr lang="en-US" sz="2400" b="1" dirty="0">
                <a:latin typeface="American Typewriter" panose="02090604020004020304" pitchFamily="18" charset="77"/>
              </a:rPr>
              <a:t>LECTURERS:  JOANNE DAVIES &amp; LIZ TILLY</a:t>
            </a:r>
          </a:p>
          <a:p>
            <a:pPr marL="0" indent="0" algn="ctr">
              <a:buNone/>
            </a:pPr>
            <a:r>
              <a:rPr lang="en-US" sz="2400" b="1" dirty="0">
                <a:latin typeface="American Typewriter" panose="02090604020004020304" pitchFamily="18" charset="77"/>
              </a:rPr>
              <a:t>BY:</a:t>
            </a:r>
          </a:p>
          <a:p>
            <a:pPr marL="0" indent="0" algn="ctr">
              <a:buNone/>
            </a:pPr>
            <a:endParaRPr lang="en-US" sz="2400" b="1" dirty="0">
              <a:latin typeface="American Typewriter" panose="02090604020004020304" pitchFamily="18" charset="77"/>
            </a:endParaRPr>
          </a:p>
          <a:p>
            <a:pPr marL="0" indent="0" algn="ctr">
              <a:buNone/>
            </a:pPr>
            <a:r>
              <a:rPr lang="en-US" sz="2400" b="1" dirty="0">
                <a:latin typeface="American Typewriter" panose="02090604020004020304" pitchFamily="18" charset="77"/>
              </a:rPr>
              <a:t>OMODUNNI ADEOBA 1914727</a:t>
            </a:r>
          </a:p>
          <a:p>
            <a:pPr marL="0" indent="0" algn="ctr">
              <a:buNone/>
            </a:pPr>
            <a:r>
              <a:rPr lang="en-US" sz="2400" b="1" dirty="0">
                <a:latin typeface="American Typewriter" panose="02090604020004020304" pitchFamily="18" charset="77"/>
              </a:rPr>
              <a:t>FATIMA AL HASSAN 2129080</a:t>
            </a:r>
          </a:p>
        </p:txBody>
      </p:sp>
    </p:spTree>
    <p:extLst>
      <p:ext uri="{BB962C8B-B14F-4D97-AF65-F5344CB8AC3E}">
        <p14:creationId xmlns:p14="http://schemas.microsoft.com/office/powerpoint/2010/main" val="16234084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A3ABD25-3141-1F73-629A-4FB1097C261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795" y="1871292"/>
            <a:ext cx="12192000" cy="4691625"/>
          </a:xfrm>
          <a:prstGeom prst="rect">
            <a:avLst/>
          </a:prstGeom>
        </p:spPr>
      </p:pic>
      <p:sp>
        <p:nvSpPr>
          <p:cNvPr id="2" name="Title 1">
            <a:extLst>
              <a:ext uri="{FF2B5EF4-FFF2-40B4-BE49-F238E27FC236}">
                <a16:creationId xmlns:a16="http://schemas.microsoft.com/office/drawing/2014/main" id="{C617DFAF-73E4-FD4F-7D12-61E33E37EF5A}"/>
              </a:ext>
            </a:extLst>
          </p:cNvPr>
          <p:cNvSpPr>
            <a:spLocks noGrp="1"/>
          </p:cNvSpPr>
          <p:nvPr>
            <p:ph type="ctrTitle"/>
          </p:nvPr>
        </p:nvSpPr>
        <p:spPr>
          <a:xfrm>
            <a:off x="1504709" y="430172"/>
            <a:ext cx="9248172" cy="738872"/>
          </a:xfr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path path="circle">
              <a:fillToRect t="100000" r="100000"/>
            </a:path>
            <a:tileRect l="-100000" b="-100000"/>
          </a:gradFill>
        </p:spPr>
        <p:style>
          <a:lnRef idx="1">
            <a:schemeClr val="accent1"/>
          </a:lnRef>
          <a:fillRef idx="2">
            <a:schemeClr val="accent1"/>
          </a:fillRef>
          <a:effectRef idx="1">
            <a:schemeClr val="accent1"/>
          </a:effectRef>
          <a:fontRef idx="minor">
            <a:schemeClr val="dk1"/>
          </a:fontRef>
        </p:style>
        <p:txBody>
          <a:bodyPr anchor="ctr">
            <a:normAutofit fontScale="90000"/>
          </a:bodyPr>
          <a:lstStyle/>
          <a:p>
            <a:r>
              <a:rPr lang="en-US" sz="2800" b="1" dirty="0">
                <a:solidFill>
                  <a:schemeClr val="tx1"/>
                </a:solidFill>
                <a:latin typeface="Arial" panose="020B0604020202020204" pitchFamily="34" charset="0"/>
                <a:cs typeface="Arial" panose="020B0604020202020204" pitchFamily="34" charset="0"/>
              </a:rPr>
              <a:t>Remaining in your own home is best for everyone</a:t>
            </a:r>
          </a:p>
        </p:txBody>
      </p:sp>
      <p:sp>
        <p:nvSpPr>
          <p:cNvPr id="3" name="Subtitle 2">
            <a:extLst>
              <a:ext uri="{FF2B5EF4-FFF2-40B4-BE49-F238E27FC236}">
                <a16:creationId xmlns:a16="http://schemas.microsoft.com/office/drawing/2014/main" id="{BAAE3BA9-86B1-F981-6BD0-24CA130040E1}"/>
              </a:ext>
            </a:extLst>
          </p:cNvPr>
          <p:cNvSpPr>
            <a:spLocks noGrp="1"/>
          </p:cNvSpPr>
          <p:nvPr>
            <p:ph type="subTitle" idx="1"/>
          </p:nvPr>
        </p:nvSpPr>
        <p:spPr>
          <a:xfrm>
            <a:off x="0" y="1643681"/>
            <a:ext cx="2326512" cy="455222"/>
          </a:xfrm>
          <a:custGeom>
            <a:avLst/>
            <a:gdLst>
              <a:gd name="connsiteX0" fmla="*/ 0 w 2326512"/>
              <a:gd name="connsiteY0" fmla="*/ 0 h 455222"/>
              <a:gd name="connsiteX1" fmla="*/ 604893 w 2326512"/>
              <a:gd name="connsiteY1" fmla="*/ 0 h 455222"/>
              <a:gd name="connsiteX2" fmla="*/ 1116726 w 2326512"/>
              <a:gd name="connsiteY2" fmla="*/ 0 h 455222"/>
              <a:gd name="connsiteX3" fmla="*/ 1698354 w 2326512"/>
              <a:gd name="connsiteY3" fmla="*/ 0 h 455222"/>
              <a:gd name="connsiteX4" fmla="*/ 2326512 w 2326512"/>
              <a:gd name="connsiteY4" fmla="*/ 0 h 455222"/>
              <a:gd name="connsiteX5" fmla="*/ 2326512 w 2326512"/>
              <a:gd name="connsiteY5" fmla="*/ 455222 h 455222"/>
              <a:gd name="connsiteX6" fmla="*/ 1721619 w 2326512"/>
              <a:gd name="connsiteY6" fmla="*/ 455222 h 455222"/>
              <a:gd name="connsiteX7" fmla="*/ 1209786 w 2326512"/>
              <a:gd name="connsiteY7" fmla="*/ 455222 h 455222"/>
              <a:gd name="connsiteX8" fmla="*/ 604893 w 2326512"/>
              <a:gd name="connsiteY8" fmla="*/ 455222 h 455222"/>
              <a:gd name="connsiteX9" fmla="*/ 0 w 2326512"/>
              <a:gd name="connsiteY9" fmla="*/ 455222 h 455222"/>
              <a:gd name="connsiteX10" fmla="*/ 0 w 2326512"/>
              <a:gd name="connsiteY10" fmla="*/ 0 h 455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26512" h="455222" fill="none" extrusionOk="0">
                <a:moveTo>
                  <a:pt x="0" y="0"/>
                </a:moveTo>
                <a:cubicBezTo>
                  <a:pt x="141685" y="-63537"/>
                  <a:pt x="453147" y="10563"/>
                  <a:pt x="604893" y="0"/>
                </a:cubicBezTo>
                <a:cubicBezTo>
                  <a:pt x="756639" y="-10563"/>
                  <a:pt x="884727" y="12523"/>
                  <a:pt x="1116726" y="0"/>
                </a:cubicBezTo>
                <a:cubicBezTo>
                  <a:pt x="1348725" y="-12523"/>
                  <a:pt x="1449858" y="57202"/>
                  <a:pt x="1698354" y="0"/>
                </a:cubicBezTo>
                <a:cubicBezTo>
                  <a:pt x="1946850" y="-57202"/>
                  <a:pt x="2084872" y="5457"/>
                  <a:pt x="2326512" y="0"/>
                </a:cubicBezTo>
                <a:cubicBezTo>
                  <a:pt x="2338545" y="121418"/>
                  <a:pt x="2318124" y="238836"/>
                  <a:pt x="2326512" y="455222"/>
                </a:cubicBezTo>
                <a:cubicBezTo>
                  <a:pt x="2094980" y="466883"/>
                  <a:pt x="1974214" y="414481"/>
                  <a:pt x="1721619" y="455222"/>
                </a:cubicBezTo>
                <a:cubicBezTo>
                  <a:pt x="1469024" y="495963"/>
                  <a:pt x="1393084" y="412273"/>
                  <a:pt x="1209786" y="455222"/>
                </a:cubicBezTo>
                <a:cubicBezTo>
                  <a:pt x="1026488" y="498171"/>
                  <a:pt x="843854" y="405238"/>
                  <a:pt x="604893" y="455222"/>
                </a:cubicBezTo>
                <a:cubicBezTo>
                  <a:pt x="365932" y="505206"/>
                  <a:pt x="221426" y="408808"/>
                  <a:pt x="0" y="455222"/>
                </a:cubicBezTo>
                <a:cubicBezTo>
                  <a:pt x="-23081" y="360436"/>
                  <a:pt x="625" y="97020"/>
                  <a:pt x="0" y="0"/>
                </a:cubicBezTo>
                <a:close/>
              </a:path>
              <a:path w="2326512" h="455222" stroke="0" extrusionOk="0">
                <a:moveTo>
                  <a:pt x="0" y="0"/>
                </a:moveTo>
                <a:cubicBezTo>
                  <a:pt x="123042" y="-8877"/>
                  <a:pt x="316720" y="8948"/>
                  <a:pt x="511833" y="0"/>
                </a:cubicBezTo>
                <a:cubicBezTo>
                  <a:pt x="706946" y="-8948"/>
                  <a:pt x="911021" y="27894"/>
                  <a:pt x="1093461" y="0"/>
                </a:cubicBezTo>
                <a:cubicBezTo>
                  <a:pt x="1275901" y="-27894"/>
                  <a:pt x="1470699" y="1048"/>
                  <a:pt x="1675089" y="0"/>
                </a:cubicBezTo>
                <a:cubicBezTo>
                  <a:pt x="1879479" y="-1048"/>
                  <a:pt x="2112996" y="70924"/>
                  <a:pt x="2326512" y="0"/>
                </a:cubicBezTo>
                <a:cubicBezTo>
                  <a:pt x="2360122" y="149588"/>
                  <a:pt x="2304317" y="269518"/>
                  <a:pt x="2326512" y="455222"/>
                </a:cubicBezTo>
                <a:cubicBezTo>
                  <a:pt x="2145983" y="509992"/>
                  <a:pt x="1941084" y="430414"/>
                  <a:pt x="1791414" y="455222"/>
                </a:cubicBezTo>
                <a:cubicBezTo>
                  <a:pt x="1641744" y="480030"/>
                  <a:pt x="1368310" y="399463"/>
                  <a:pt x="1209786" y="455222"/>
                </a:cubicBezTo>
                <a:cubicBezTo>
                  <a:pt x="1051262" y="510981"/>
                  <a:pt x="829734" y="394683"/>
                  <a:pt x="674688" y="455222"/>
                </a:cubicBezTo>
                <a:cubicBezTo>
                  <a:pt x="519642" y="515761"/>
                  <a:pt x="142784" y="410302"/>
                  <a:pt x="0" y="455222"/>
                </a:cubicBezTo>
                <a:cubicBezTo>
                  <a:pt x="-31763" y="312122"/>
                  <a:pt x="49312" y="116392"/>
                  <a:pt x="0" y="0"/>
                </a:cubicBezTo>
                <a:close/>
              </a:path>
            </a:pathLst>
          </a:custGeom>
          <a:gradFill flip="none" rotWithShape="1">
            <a:gsLst>
              <a:gs pos="0">
                <a:srgbClr val="00B050">
                  <a:shade val="30000"/>
                  <a:satMod val="115000"/>
                </a:srgbClr>
              </a:gs>
              <a:gs pos="50000">
                <a:srgbClr val="00B050">
                  <a:shade val="67500"/>
                  <a:satMod val="115000"/>
                </a:srgbClr>
              </a:gs>
              <a:gs pos="100000">
                <a:srgbClr val="00B050">
                  <a:shade val="100000"/>
                  <a:satMod val="115000"/>
                </a:srgbClr>
              </a:gs>
            </a:gsLst>
            <a:lin ang="10800000" scaled="1"/>
            <a:tileRect/>
          </a:gradFill>
          <a:ln>
            <a:extLst>
              <a:ext uri="{C807C97D-BFC1-408E-A445-0C87EB9F89A2}">
                <ask:lineSketchStyleProps xmlns:ask="http://schemas.microsoft.com/office/drawing/2018/sketchyshapes" sd="4043402170">
                  <ask:type>
                    <ask:lineSketchScribble/>
                  </ask:type>
                </ask:lineSketchStyleProps>
              </a:ext>
            </a:extLst>
          </a:ln>
        </p:spPr>
        <p:style>
          <a:lnRef idx="0">
            <a:schemeClr val="accent5"/>
          </a:lnRef>
          <a:fillRef idx="3">
            <a:schemeClr val="accent5"/>
          </a:fillRef>
          <a:effectRef idx="3">
            <a:schemeClr val="accent5"/>
          </a:effectRef>
          <a:fontRef idx="minor">
            <a:schemeClr val="lt1"/>
          </a:fontRef>
        </p:style>
        <p:txBody>
          <a:bodyPr>
            <a:noAutofit/>
          </a:bodyPr>
          <a:lstStyle/>
          <a:p>
            <a:r>
              <a:rPr lang="en-US" sz="1600" dirty="0">
                <a:solidFill>
                  <a:schemeClr val="bg1"/>
                </a:solidFill>
                <a:latin typeface="Arial" panose="020B0604020202020204" pitchFamily="34" charset="0"/>
                <a:cs typeface="Arial" panose="020B0604020202020204" pitchFamily="34" charset="0"/>
              </a:rPr>
              <a:t>Domiciliary Care</a:t>
            </a:r>
          </a:p>
        </p:txBody>
      </p:sp>
      <p:sp>
        <p:nvSpPr>
          <p:cNvPr id="7" name="Subtitle 2">
            <a:extLst>
              <a:ext uri="{FF2B5EF4-FFF2-40B4-BE49-F238E27FC236}">
                <a16:creationId xmlns:a16="http://schemas.microsoft.com/office/drawing/2014/main" id="{D48984C0-72AC-2333-1440-31EDFFE2C812}"/>
              </a:ext>
            </a:extLst>
          </p:cNvPr>
          <p:cNvSpPr txBox="1">
            <a:spLocks/>
          </p:cNvSpPr>
          <p:nvPr/>
        </p:nvSpPr>
        <p:spPr>
          <a:xfrm>
            <a:off x="9527894" y="1736204"/>
            <a:ext cx="2664106" cy="455222"/>
          </a:xfrm>
          <a:prstGeom prst="rect">
            <a:avLst/>
          </a:prstGeom>
          <a:gradFill flip="none" rotWithShape="1">
            <a:gsLst>
              <a:gs pos="0">
                <a:schemeClr val="accent1">
                  <a:lumMod val="60000"/>
                  <a:lumOff val="40000"/>
                  <a:shade val="30000"/>
                  <a:satMod val="115000"/>
                </a:schemeClr>
              </a:gs>
              <a:gs pos="50000">
                <a:schemeClr val="accent1">
                  <a:lumMod val="60000"/>
                  <a:lumOff val="40000"/>
                  <a:shade val="67500"/>
                  <a:satMod val="115000"/>
                </a:schemeClr>
              </a:gs>
              <a:gs pos="100000">
                <a:schemeClr val="accent1">
                  <a:lumMod val="60000"/>
                  <a:lumOff val="40000"/>
                  <a:shade val="100000"/>
                  <a:satMod val="115000"/>
                </a:schemeClr>
              </a:gs>
            </a:gsLst>
            <a:lin ang="2700000" scaled="1"/>
            <a:tileRect/>
          </a:gradFill>
          <a:ln>
            <a:noFill/>
          </a:ln>
        </p:spPr>
        <p:style>
          <a:lnRef idx="0">
            <a:scrgbClr r="0" g="0" b="0"/>
          </a:lnRef>
          <a:fillRef idx="0">
            <a:scrgbClr r="0" g="0" b="0"/>
          </a:fillRef>
          <a:effectRef idx="0">
            <a:scrgbClr r="0" g="0" b="0"/>
          </a:effectRef>
          <a:fontRef idx="minor">
            <a:schemeClr val="lt1"/>
          </a:fontRef>
        </p:style>
        <p:txBody>
          <a:bodyPr vert="horz" lIns="91440" tIns="91440" rIns="91440" bIns="91440" rtlCol="0">
            <a:noAutofit/>
          </a:bodyPr>
          <a:lstStyle>
            <a:lvl1pPr marL="0" indent="0" algn="l" defTabSz="914400" rtl="0" eaLnBrk="1" latinLnBrk="0" hangingPunct="1">
              <a:lnSpc>
                <a:spcPct val="120000"/>
              </a:lnSpc>
              <a:spcBef>
                <a:spcPts val="1000"/>
              </a:spcBef>
              <a:buClr>
                <a:schemeClr val="accent1"/>
              </a:buClr>
              <a:buSzPct val="100000"/>
              <a:buFont typeface="Arial" panose="020B0604020202020204" pitchFamily="34" charset="0"/>
              <a:buNone/>
              <a:defRPr sz="1800" b="0" kern="1200" cap="all" baseline="0">
                <a:solidFill>
                  <a:schemeClr val="tx1"/>
                </a:solidFill>
                <a:effectLst/>
                <a:latin typeface="+mn-lt"/>
                <a:ea typeface="+mn-ea"/>
                <a:cs typeface="+mn-cs"/>
              </a:defRPr>
            </a:lvl1pPr>
            <a:lvl2pPr marL="4572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800" kern="1200" cap="none" baseline="0">
                <a:solidFill>
                  <a:schemeClr val="tx1"/>
                </a:solidFill>
                <a:effectLst/>
                <a:latin typeface="+mn-lt"/>
                <a:ea typeface="+mn-ea"/>
                <a:cs typeface="+mn-cs"/>
              </a:defRPr>
            </a:lvl2pPr>
            <a:lvl3pPr marL="9144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800" kern="1200">
                <a:solidFill>
                  <a:schemeClr val="tx1"/>
                </a:solidFill>
                <a:effectLst/>
                <a:latin typeface="+mn-lt"/>
                <a:ea typeface="+mn-ea"/>
                <a:cs typeface="+mn-cs"/>
              </a:defRPr>
            </a:lvl3pPr>
            <a:lvl4pPr marL="13716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cap="none" baseline="0">
                <a:solidFill>
                  <a:schemeClr val="tx1"/>
                </a:solidFill>
                <a:effectLst/>
                <a:latin typeface="+mn-lt"/>
                <a:ea typeface="+mn-ea"/>
                <a:cs typeface="+mn-cs"/>
              </a:defRPr>
            </a:lvl4pPr>
            <a:lvl5pPr marL="18288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a:solidFill>
                  <a:schemeClr val="tx1"/>
                </a:solidFill>
                <a:effectLst/>
                <a:latin typeface="+mn-lt"/>
                <a:ea typeface="+mn-ea"/>
                <a:cs typeface="+mn-cs"/>
              </a:defRPr>
            </a:lvl5pPr>
            <a:lvl6pPr marL="22860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a:solidFill>
                  <a:schemeClr val="tx1"/>
                </a:solidFill>
                <a:effectLst/>
                <a:latin typeface="+mn-lt"/>
                <a:ea typeface="+mn-ea"/>
                <a:cs typeface="+mn-cs"/>
              </a:defRPr>
            </a:lvl6pPr>
            <a:lvl7pPr marL="27432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a:solidFill>
                  <a:schemeClr val="tx1"/>
                </a:solidFill>
                <a:effectLst/>
                <a:latin typeface="+mn-lt"/>
                <a:ea typeface="+mn-ea"/>
                <a:cs typeface="+mn-cs"/>
              </a:defRPr>
            </a:lvl7pPr>
            <a:lvl8pPr marL="32004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baseline="0">
                <a:solidFill>
                  <a:schemeClr val="tx1"/>
                </a:solidFill>
                <a:effectLst/>
                <a:latin typeface="+mn-lt"/>
                <a:ea typeface="+mn-ea"/>
                <a:cs typeface="+mn-cs"/>
              </a:defRPr>
            </a:lvl8pPr>
            <a:lvl9pPr marL="36576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baseline="0">
                <a:solidFill>
                  <a:schemeClr val="tx1"/>
                </a:solidFill>
                <a:effectLst/>
                <a:latin typeface="+mn-lt"/>
                <a:ea typeface="+mn-ea"/>
                <a:cs typeface="+mn-cs"/>
              </a:defRPr>
            </a:lvl9pPr>
          </a:lstStyle>
          <a:p>
            <a:pPr algn="r"/>
            <a:r>
              <a:rPr lang="en-US" sz="1600" dirty="0">
                <a:solidFill>
                  <a:schemeClr val="bg1"/>
                </a:solidFill>
                <a:latin typeface="Arial" panose="020B0604020202020204" pitchFamily="34" charset="0"/>
                <a:cs typeface="Arial" panose="020B0604020202020204" pitchFamily="34" charset="0"/>
              </a:rPr>
              <a:t>Residential Care</a:t>
            </a:r>
          </a:p>
        </p:txBody>
      </p:sp>
    </p:spTree>
    <p:extLst>
      <p:ext uri="{BB962C8B-B14F-4D97-AF65-F5344CB8AC3E}">
        <p14:creationId xmlns:p14="http://schemas.microsoft.com/office/powerpoint/2010/main" val="3276575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097F7-338E-687A-8E64-07FE8CFD99EA}"/>
              </a:ext>
            </a:extLst>
          </p:cNvPr>
          <p:cNvSpPr>
            <a:spLocks noGrp="1"/>
          </p:cNvSpPr>
          <p:nvPr>
            <p:ph type="title"/>
          </p:nvPr>
        </p:nvSpPr>
        <p:spPr>
          <a:xfrm>
            <a:off x="1451578" y="1098087"/>
            <a:ext cx="9603275" cy="587136"/>
          </a:xfrm>
        </p:spPr>
        <p:txBody>
          <a:bodyPr anchor="ctr">
            <a:normAutofit/>
          </a:bodyPr>
          <a:lstStyle/>
          <a:p>
            <a:r>
              <a:rPr lang="en-US" sz="2400"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DF76CAF4-7791-80CD-6562-A766A3BBA4B7}"/>
              </a:ext>
            </a:extLst>
          </p:cNvPr>
          <p:cNvSpPr>
            <a:spLocks noGrp="1"/>
          </p:cNvSpPr>
          <p:nvPr>
            <p:ph idx="1"/>
          </p:nvPr>
        </p:nvSpPr>
        <p:spPr>
          <a:solidFill>
            <a:schemeClr val="bg1"/>
          </a:solidFill>
          <a:ln w="19050">
            <a:solidFill>
              <a:schemeClr val="tx1"/>
            </a:solidFill>
          </a:ln>
        </p:spPr>
        <p:txBody>
          <a:bodyPr>
            <a:normAutofit/>
          </a:bodyPr>
          <a:lstStyle/>
          <a:p>
            <a:pPr marL="0" indent="0">
              <a:buNone/>
            </a:pPr>
            <a:r>
              <a:rPr lang="en-US" dirty="0">
                <a:latin typeface="Arial" panose="020B0604020202020204" pitchFamily="34" charset="0"/>
                <a:cs typeface="Arial" panose="020B0604020202020204" pitchFamily="34" charset="0"/>
              </a:rPr>
              <a:t>Ageing is a beautiful and inevitable part of life, some may say a privilege even. Yes, a privilege, that signifies having lived a long life, a privilege to see your children become parents, a privilege to see your grandkids, a privilege to accumulate wisdom through life experiences. </a:t>
            </a:r>
          </a:p>
        </p:txBody>
      </p:sp>
      <p:pic>
        <p:nvPicPr>
          <p:cNvPr id="6" name="Picture 5">
            <a:extLst>
              <a:ext uri="{FF2B5EF4-FFF2-40B4-BE49-F238E27FC236}">
                <a16:creationId xmlns:a16="http://schemas.microsoft.com/office/drawing/2014/main" id="{730D870D-CCDC-024C-850D-9648000A048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20476202">
            <a:off x="7629767" y="3412520"/>
            <a:ext cx="4222111" cy="2814742"/>
          </a:xfrm>
          <a:prstGeom prst="rect">
            <a:avLst/>
          </a:prstGeom>
          <a:ln w="28575">
            <a:solidFill>
              <a:schemeClr val="accent1"/>
            </a:solidFill>
          </a:ln>
        </p:spPr>
      </p:pic>
      <p:pic>
        <p:nvPicPr>
          <p:cNvPr id="9" name="Graphic 8" descr="Paperclip with solid fill">
            <a:extLst>
              <a:ext uri="{FF2B5EF4-FFF2-40B4-BE49-F238E27FC236}">
                <a16:creationId xmlns:a16="http://schemas.microsoft.com/office/drawing/2014/main" id="{15D026DB-A934-7575-9932-FA84C186F71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19892375">
            <a:off x="8891288" y="2986267"/>
            <a:ext cx="914400" cy="914400"/>
          </a:xfrm>
          <a:prstGeom prst="rect">
            <a:avLst/>
          </a:prstGeom>
        </p:spPr>
      </p:pic>
    </p:spTree>
    <p:extLst>
      <p:ext uri="{BB962C8B-B14F-4D97-AF65-F5344CB8AC3E}">
        <p14:creationId xmlns:p14="http://schemas.microsoft.com/office/powerpoint/2010/main" val="39077738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3C3B0-092A-56CE-BF07-2E08DFD5FF59}"/>
              </a:ext>
            </a:extLst>
          </p:cNvPr>
          <p:cNvSpPr>
            <a:spLocks noGrp="1"/>
          </p:cNvSpPr>
          <p:nvPr>
            <p:ph type="title"/>
          </p:nvPr>
        </p:nvSpPr>
        <p:spPr>
          <a:xfrm>
            <a:off x="1451579" y="1203767"/>
            <a:ext cx="9603275" cy="649987"/>
          </a:xfrm>
        </p:spPr>
        <p:txBody>
          <a:bodyPr>
            <a:normAutofit/>
          </a:bodyPr>
          <a:lstStyle/>
          <a:p>
            <a:r>
              <a:rPr lang="en-US" sz="2400"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89A50F7A-20C9-321B-DA2D-D91AE7C0F2BC}"/>
              </a:ext>
            </a:extLst>
          </p:cNvPr>
          <p:cNvSpPr>
            <a:spLocks noGrp="1"/>
          </p:cNvSpPr>
          <p:nvPr>
            <p:ph idx="1"/>
          </p:nvPr>
        </p:nvSpPr>
        <p:spPr>
          <a:solidFill>
            <a:schemeClr val="bg1"/>
          </a:solidFill>
          <a:ln w="19050">
            <a:solidFill>
              <a:schemeClr val="tx1"/>
            </a:solidFill>
          </a:ln>
        </p:spPr>
        <p:txBody>
          <a:bodyPr anchor="ctr"/>
          <a:lstStyle/>
          <a:p>
            <a:r>
              <a:rPr lang="en-US" dirty="0">
                <a:latin typeface="Arial" panose="020B0604020202020204" pitchFamily="34" charset="0"/>
                <a:cs typeface="Arial" panose="020B0604020202020204" pitchFamily="34" charset="0"/>
              </a:rPr>
              <a:t>As we age into senior folks, our overall health tends to deteriorate, which makes us highly dependent on healthcare services, otherwise called Elder Care.</a:t>
            </a:r>
          </a:p>
          <a:p>
            <a:r>
              <a:rPr lang="en-US" dirty="0">
                <a:latin typeface="Arial" panose="020B0604020202020204" pitchFamily="34" charset="0"/>
                <a:cs typeface="Arial" panose="020B0604020202020204" pitchFamily="34" charset="0"/>
              </a:rPr>
              <a:t>There are two major types of Elder Care: Domiciliary Care and Residential Care.</a:t>
            </a:r>
          </a:p>
          <a:p>
            <a:r>
              <a:rPr lang="en-US" dirty="0">
                <a:latin typeface="Arial" panose="020B0604020202020204" pitchFamily="34" charset="0"/>
                <a:cs typeface="Arial" panose="020B0604020202020204" pitchFamily="34" charset="0"/>
              </a:rPr>
              <a:t>One entails us receiving care from the comfort of our homes, while for we other, we move into care homes that offer 24-hour care services.</a:t>
            </a:r>
          </a:p>
        </p:txBody>
      </p:sp>
    </p:spTree>
    <p:extLst>
      <p:ext uri="{BB962C8B-B14F-4D97-AF65-F5344CB8AC3E}">
        <p14:creationId xmlns:p14="http://schemas.microsoft.com/office/powerpoint/2010/main" val="1388971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3C3B0-092A-56CE-BF07-2E08DFD5FF59}"/>
              </a:ext>
            </a:extLst>
          </p:cNvPr>
          <p:cNvSpPr>
            <a:spLocks noGrp="1"/>
          </p:cNvSpPr>
          <p:nvPr>
            <p:ph type="title"/>
          </p:nvPr>
        </p:nvSpPr>
        <p:spPr>
          <a:xfrm>
            <a:off x="1451579" y="1203767"/>
            <a:ext cx="9603275" cy="649987"/>
          </a:xfrm>
        </p:spPr>
        <p:txBody>
          <a:bodyPr>
            <a:normAutofit/>
          </a:bodyPr>
          <a:lstStyle/>
          <a:p>
            <a:r>
              <a:rPr lang="en-US" sz="2400"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89A50F7A-20C9-321B-DA2D-D91AE7C0F2BC}"/>
              </a:ext>
            </a:extLst>
          </p:cNvPr>
          <p:cNvSpPr>
            <a:spLocks noGrp="1"/>
          </p:cNvSpPr>
          <p:nvPr>
            <p:ph idx="1"/>
          </p:nvPr>
        </p:nvSpPr>
        <p:spPr>
          <a:xfrm>
            <a:off x="1451579" y="1961840"/>
            <a:ext cx="9603275" cy="3450613"/>
          </a:xfrm>
          <a:solidFill>
            <a:schemeClr val="bg1"/>
          </a:solidFill>
          <a:ln w="19050">
            <a:solidFill>
              <a:schemeClr val="tx1"/>
            </a:solidFill>
          </a:ln>
        </p:spPr>
        <p:txBody>
          <a:bodyPr anchor="t"/>
          <a:lstStyle/>
          <a:p>
            <a:r>
              <a:rPr lang="en-US" dirty="0">
                <a:latin typeface="Arial" panose="020B0604020202020204" pitchFamily="34" charset="0"/>
                <a:cs typeface="Arial" panose="020B0604020202020204" pitchFamily="34" charset="0"/>
              </a:rPr>
              <a:t>This presentation aims to explore the two main types of elder care, offering compelling arguments both for and against older people remaining in their own homes versus moving into a care home.</a:t>
            </a:r>
          </a:p>
        </p:txBody>
      </p:sp>
      <p:pic>
        <p:nvPicPr>
          <p:cNvPr id="5" name="Picture 4">
            <a:extLst>
              <a:ext uri="{FF2B5EF4-FFF2-40B4-BE49-F238E27FC236}">
                <a16:creationId xmlns:a16="http://schemas.microsoft.com/office/drawing/2014/main" id="{4E5A4BA0-5061-68E3-07B7-1A98F1BC66E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253736">
            <a:off x="7328727" y="3719241"/>
            <a:ext cx="4562332" cy="2798694"/>
          </a:xfrm>
          <a:prstGeom prst="rect">
            <a:avLst/>
          </a:prstGeom>
          <a:ln w="19050">
            <a:solidFill>
              <a:schemeClr val="accent1"/>
            </a:solidFill>
          </a:ln>
        </p:spPr>
      </p:pic>
      <p:pic>
        <p:nvPicPr>
          <p:cNvPr id="6" name="Graphic 5" descr="Paperclip with solid fill">
            <a:extLst>
              <a:ext uri="{FF2B5EF4-FFF2-40B4-BE49-F238E27FC236}">
                <a16:creationId xmlns:a16="http://schemas.microsoft.com/office/drawing/2014/main" id="{16CC44FC-84C6-C609-FF99-061AD8FDDED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1569049">
            <a:off x="9764597" y="3229947"/>
            <a:ext cx="914400" cy="914400"/>
          </a:xfrm>
          <a:prstGeom prst="rect">
            <a:avLst/>
          </a:prstGeom>
        </p:spPr>
      </p:pic>
      <p:pic>
        <p:nvPicPr>
          <p:cNvPr id="9" name="Picture 8">
            <a:extLst>
              <a:ext uri="{FF2B5EF4-FFF2-40B4-BE49-F238E27FC236}">
                <a16:creationId xmlns:a16="http://schemas.microsoft.com/office/drawing/2014/main" id="{54964DCB-4808-AFDC-A368-BDC309FD81D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21313685">
            <a:off x="299527" y="4001872"/>
            <a:ext cx="3863868" cy="2458552"/>
          </a:xfrm>
          <a:prstGeom prst="rect">
            <a:avLst/>
          </a:prstGeom>
          <a:ln w="19050">
            <a:solidFill>
              <a:schemeClr val="accent1"/>
            </a:solidFill>
          </a:ln>
        </p:spPr>
      </p:pic>
      <p:pic>
        <p:nvPicPr>
          <p:cNvPr id="10" name="Graphic 9" descr="Paperclip with solid fill">
            <a:extLst>
              <a:ext uri="{FF2B5EF4-FFF2-40B4-BE49-F238E27FC236}">
                <a16:creationId xmlns:a16="http://schemas.microsoft.com/office/drawing/2014/main" id="{8F9E7F8A-3EC0-1D32-DCEB-29B11B57898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20623932">
            <a:off x="1374725" y="3646658"/>
            <a:ext cx="764912" cy="764912"/>
          </a:xfrm>
          <a:prstGeom prst="rect">
            <a:avLst/>
          </a:prstGeom>
        </p:spPr>
      </p:pic>
    </p:spTree>
    <p:extLst>
      <p:ext uri="{BB962C8B-B14F-4D97-AF65-F5344CB8AC3E}">
        <p14:creationId xmlns:p14="http://schemas.microsoft.com/office/powerpoint/2010/main" val="37331740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D9B51-46C6-7C7B-F1FB-A9D04D24C891}"/>
              </a:ext>
            </a:extLst>
          </p:cNvPr>
          <p:cNvSpPr>
            <a:spLocks noGrp="1"/>
          </p:cNvSpPr>
          <p:nvPr>
            <p:ph type="title"/>
          </p:nvPr>
        </p:nvSpPr>
        <p:spPr>
          <a:xfrm>
            <a:off x="1447191" y="1209553"/>
            <a:ext cx="9607661" cy="650929"/>
          </a:xfrm>
        </p:spPr>
        <p:txBody>
          <a:bodyPr>
            <a:normAutofit/>
          </a:bodyPr>
          <a:lstStyle/>
          <a:p>
            <a:r>
              <a:rPr lang="en-US" sz="2400" dirty="0">
                <a:latin typeface="Arial" panose="020B0604020202020204" pitchFamily="34" charset="0"/>
                <a:cs typeface="Arial" panose="020B0604020202020204" pitchFamily="34" charset="0"/>
              </a:rPr>
              <a:t>What is old age?</a:t>
            </a:r>
          </a:p>
        </p:txBody>
      </p:sp>
      <p:pic>
        <p:nvPicPr>
          <p:cNvPr id="5" name="Content Placeholder 4">
            <a:extLst>
              <a:ext uri="{FF2B5EF4-FFF2-40B4-BE49-F238E27FC236}">
                <a16:creationId xmlns:a16="http://schemas.microsoft.com/office/drawing/2014/main" id="{D1A55EA3-0465-C2C9-ABFA-E3D8623BDA72}"/>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546693" y="831852"/>
            <a:ext cx="2858947" cy="4305782"/>
          </a:xfrm>
          <a:ln w="19050">
            <a:solidFill>
              <a:schemeClr val="accent1"/>
            </a:solidFill>
          </a:ln>
        </p:spPr>
      </p:pic>
      <p:sp>
        <p:nvSpPr>
          <p:cNvPr id="9" name="Content Placeholder 8">
            <a:extLst>
              <a:ext uri="{FF2B5EF4-FFF2-40B4-BE49-F238E27FC236}">
                <a16:creationId xmlns:a16="http://schemas.microsoft.com/office/drawing/2014/main" id="{AB6249CE-5FDF-4DE3-6935-0FFFA7E89F80}"/>
              </a:ext>
            </a:extLst>
          </p:cNvPr>
          <p:cNvSpPr>
            <a:spLocks noGrp="1"/>
          </p:cNvSpPr>
          <p:nvPr>
            <p:ph sz="quarter" idx="4"/>
          </p:nvPr>
        </p:nvSpPr>
        <p:spPr>
          <a:xfrm>
            <a:off x="1447190" y="2110315"/>
            <a:ext cx="5798561" cy="3538132"/>
          </a:xfrm>
          <a:solidFill>
            <a:schemeClr val="bg1"/>
          </a:solidFill>
          <a:ln>
            <a:solidFill>
              <a:schemeClr val="tx1"/>
            </a:solidFill>
          </a:ln>
        </p:spPr>
        <p:txBody>
          <a:bodyPr anchor="ctr"/>
          <a:lstStyle/>
          <a:p>
            <a:r>
              <a:rPr lang="en-US" dirty="0">
                <a:latin typeface="Arial" panose="020B0604020202020204" pitchFamily="34" charset="0"/>
                <a:cs typeface="Arial" panose="020B0604020202020204" pitchFamily="34" charset="0"/>
              </a:rPr>
              <a:t>When a person is over the age of 65, generally we could consider them as old.</a:t>
            </a:r>
          </a:p>
          <a:p>
            <a:r>
              <a:rPr lang="en-US" dirty="0">
                <a:latin typeface="Arial" panose="020B0604020202020204" pitchFamily="34" charset="0"/>
                <a:cs typeface="Arial" panose="020B0604020202020204" pitchFamily="34" charset="0"/>
              </a:rPr>
              <a:t>But is this always the case?</a:t>
            </a:r>
          </a:p>
          <a:p>
            <a:r>
              <a:rPr lang="en-US" dirty="0">
                <a:latin typeface="Arial" panose="020B0604020202020204" pitchFamily="34" charset="0"/>
                <a:cs typeface="Arial" panose="020B0604020202020204" pitchFamily="34" charset="0"/>
              </a:rPr>
              <a:t>No! because we age biologically at different rates</a:t>
            </a:r>
          </a:p>
          <a:p>
            <a:r>
              <a:rPr lang="en-US" dirty="0">
                <a:latin typeface="Arial" panose="020B0604020202020204" pitchFamily="34" charset="0"/>
                <a:cs typeface="Arial" panose="020B0604020202020204" pitchFamily="34" charset="0"/>
              </a:rPr>
              <a:t>This means that a 75 year old might just be healthier than a 60 year old</a:t>
            </a:r>
          </a:p>
        </p:txBody>
      </p:sp>
      <p:pic>
        <p:nvPicPr>
          <p:cNvPr id="6" name="Graphic 5" descr="Paperclip with solid fill">
            <a:extLst>
              <a:ext uri="{FF2B5EF4-FFF2-40B4-BE49-F238E27FC236}">
                <a16:creationId xmlns:a16="http://schemas.microsoft.com/office/drawing/2014/main" id="{1686C493-27C3-7CCE-5582-921234EB60A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20623932">
            <a:off x="8593711" y="417714"/>
            <a:ext cx="764912" cy="764912"/>
          </a:xfrm>
          <a:prstGeom prst="rect">
            <a:avLst/>
          </a:prstGeom>
        </p:spPr>
      </p:pic>
      <p:sp>
        <p:nvSpPr>
          <p:cNvPr id="10" name="TextBox 9">
            <a:extLst>
              <a:ext uri="{FF2B5EF4-FFF2-40B4-BE49-F238E27FC236}">
                <a16:creationId xmlns:a16="http://schemas.microsoft.com/office/drawing/2014/main" id="{3E1D12CC-87F8-971D-6DD8-68D4C48E5F1A}"/>
              </a:ext>
            </a:extLst>
          </p:cNvPr>
          <p:cNvSpPr txBox="1"/>
          <p:nvPr/>
        </p:nvSpPr>
        <p:spPr>
          <a:xfrm>
            <a:off x="10761840" y="6362923"/>
            <a:ext cx="1430160" cy="369332"/>
          </a:xfrm>
          <a:prstGeom prst="rect">
            <a:avLst/>
          </a:prstGeom>
          <a:noFill/>
        </p:spPr>
        <p:txBody>
          <a:bodyPr wrap="square" rtlCol="0">
            <a:spAutoFit/>
          </a:bodyPr>
          <a:lstStyle/>
          <a:p>
            <a:r>
              <a:rPr lang="en-US" dirty="0"/>
              <a:t>(NHS, 2020)</a:t>
            </a:r>
          </a:p>
        </p:txBody>
      </p:sp>
    </p:spTree>
    <p:extLst>
      <p:ext uri="{BB962C8B-B14F-4D97-AF65-F5344CB8AC3E}">
        <p14:creationId xmlns:p14="http://schemas.microsoft.com/office/powerpoint/2010/main" val="2441689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50DA1-3A9E-4AC8-FCF2-0448F73F80F6}"/>
              </a:ext>
            </a:extLst>
          </p:cNvPr>
          <p:cNvSpPr>
            <a:spLocks noGrp="1"/>
          </p:cNvSpPr>
          <p:nvPr>
            <p:ph type="title"/>
          </p:nvPr>
        </p:nvSpPr>
        <p:spPr>
          <a:xfrm>
            <a:off x="1451579" y="1215342"/>
            <a:ext cx="9603275" cy="638412"/>
          </a:xfrm>
        </p:spPr>
        <p:txBody>
          <a:bodyPr>
            <a:normAutofit/>
          </a:bodyPr>
          <a:lstStyle/>
          <a:p>
            <a:r>
              <a:rPr lang="en-US" sz="2400" dirty="0">
                <a:latin typeface="Arial" panose="020B0604020202020204" pitchFamily="34" charset="0"/>
                <a:cs typeface="Arial" panose="020B0604020202020204" pitchFamily="34" charset="0"/>
              </a:rPr>
              <a:t>So What then is old age?</a:t>
            </a:r>
          </a:p>
        </p:txBody>
      </p:sp>
      <p:sp>
        <p:nvSpPr>
          <p:cNvPr id="3" name="Content Placeholder 2">
            <a:extLst>
              <a:ext uri="{FF2B5EF4-FFF2-40B4-BE49-F238E27FC236}">
                <a16:creationId xmlns:a16="http://schemas.microsoft.com/office/drawing/2014/main" id="{52D83BC6-EA9D-EFBE-46F2-5CACAF37EE59}"/>
              </a:ext>
            </a:extLst>
          </p:cNvPr>
          <p:cNvSpPr>
            <a:spLocks noGrp="1"/>
          </p:cNvSpPr>
          <p:nvPr>
            <p:ph idx="1"/>
          </p:nvPr>
        </p:nvSpPr>
        <p:spPr>
          <a:solidFill>
            <a:schemeClr val="bg1"/>
          </a:solidFill>
          <a:ln>
            <a:solidFill>
              <a:schemeClr val="tx1"/>
            </a:solidFill>
          </a:ln>
        </p:spPr>
        <p:txBody>
          <a:bodyPr anchor="ctr"/>
          <a:lstStyle/>
          <a:p>
            <a:r>
              <a:rPr lang="en-US" dirty="0">
                <a:latin typeface="Arial" panose="020B0604020202020204" pitchFamily="34" charset="0"/>
                <a:cs typeface="Arial" panose="020B0604020202020204" pitchFamily="34" charset="0"/>
              </a:rPr>
              <a:t>In numerous developing countries, the notion of old age is often identified as the stage when a person is no longer able to actively participate in productive activities.</a:t>
            </a:r>
          </a:p>
        </p:txBody>
      </p:sp>
      <p:sp>
        <p:nvSpPr>
          <p:cNvPr id="4" name="TextBox 3">
            <a:extLst>
              <a:ext uri="{FF2B5EF4-FFF2-40B4-BE49-F238E27FC236}">
                <a16:creationId xmlns:a16="http://schemas.microsoft.com/office/drawing/2014/main" id="{F1C4A09E-B6FE-257B-74D8-23EFB68D00E8}"/>
              </a:ext>
            </a:extLst>
          </p:cNvPr>
          <p:cNvSpPr txBox="1"/>
          <p:nvPr/>
        </p:nvSpPr>
        <p:spPr>
          <a:xfrm>
            <a:off x="10440365" y="6362923"/>
            <a:ext cx="1751635" cy="369332"/>
          </a:xfrm>
          <a:prstGeom prst="rect">
            <a:avLst/>
          </a:prstGeom>
          <a:noFill/>
        </p:spPr>
        <p:txBody>
          <a:bodyPr wrap="square" rtlCol="0">
            <a:spAutoFit/>
          </a:bodyPr>
          <a:lstStyle/>
          <a:p>
            <a:r>
              <a:rPr lang="en-US" dirty="0"/>
              <a:t>(</a:t>
            </a:r>
            <a:r>
              <a:rPr lang="en-US" sz="1600" dirty="0">
                <a:latin typeface="Arial" panose="020B0604020202020204" pitchFamily="34" charset="0"/>
                <a:cs typeface="Arial" panose="020B0604020202020204" pitchFamily="34" charset="0"/>
              </a:rPr>
              <a:t>Gorman, 2020)</a:t>
            </a:r>
          </a:p>
        </p:txBody>
      </p:sp>
    </p:spTree>
    <p:extLst>
      <p:ext uri="{BB962C8B-B14F-4D97-AF65-F5344CB8AC3E}">
        <p14:creationId xmlns:p14="http://schemas.microsoft.com/office/powerpoint/2010/main" val="35057662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5CCB2-ABE4-AEEE-7F59-61FBFCFD50E7}"/>
              </a:ext>
            </a:extLst>
          </p:cNvPr>
          <p:cNvSpPr>
            <a:spLocks noGrp="1"/>
          </p:cNvSpPr>
          <p:nvPr>
            <p:ph type="title"/>
          </p:nvPr>
        </p:nvSpPr>
        <p:spPr>
          <a:xfrm>
            <a:off x="1451579" y="1284790"/>
            <a:ext cx="9603275" cy="568964"/>
          </a:xfrm>
        </p:spPr>
        <p:txBody>
          <a:bodyPr>
            <a:normAutofit/>
          </a:bodyPr>
          <a:lstStyle/>
          <a:p>
            <a:r>
              <a:rPr lang="en-US" sz="2400" dirty="0">
                <a:latin typeface="Arial" panose="020B0604020202020204" pitchFamily="34" charset="0"/>
                <a:cs typeface="Arial" panose="020B0604020202020204" pitchFamily="34" charset="0"/>
              </a:rPr>
              <a:t>Understanding elder care</a:t>
            </a:r>
          </a:p>
        </p:txBody>
      </p:sp>
      <p:sp>
        <p:nvSpPr>
          <p:cNvPr id="3" name="Content Placeholder 2">
            <a:extLst>
              <a:ext uri="{FF2B5EF4-FFF2-40B4-BE49-F238E27FC236}">
                <a16:creationId xmlns:a16="http://schemas.microsoft.com/office/drawing/2014/main" id="{2B809634-F48A-CABF-688D-D8C55555458C}"/>
              </a:ext>
            </a:extLst>
          </p:cNvPr>
          <p:cNvSpPr>
            <a:spLocks noGrp="1"/>
          </p:cNvSpPr>
          <p:nvPr>
            <p:ph idx="1"/>
          </p:nvPr>
        </p:nvSpPr>
        <p:spPr>
          <a:solidFill>
            <a:schemeClr val="bg1"/>
          </a:solidFill>
          <a:ln>
            <a:solidFill>
              <a:schemeClr val="tx1"/>
            </a:solidFill>
          </a:ln>
        </p:spPr>
        <p:txBody>
          <a:bodyPr anchor="ctr"/>
          <a:lstStyle/>
          <a:p>
            <a:r>
              <a:rPr lang="en-US" dirty="0">
                <a:latin typeface="Arial" panose="020B0604020202020204" pitchFamily="34" charset="0"/>
                <a:cs typeface="Arial" panose="020B0604020202020204" pitchFamily="34" charset="0"/>
              </a:rPr>
              <a:t>Elder care involves assisting seniors with chronic health issues or disabilities. This assistance includes household chores, indoor and outdoor home maintenance, banking and financial management, personal care, and overall care management.</a:t>
            </a:r>
          </a:p>
        </p:txBody>
      </p:sp>
      <p:sp>
        <p:nvSpPr>
          <p:cNvPr id="4" name="TextBox 3">
            <a:extLst>
              <a:ext uri="{FF2B5EF4-FFF2-40B4-BE49-F238E27FC236}">
                <a16:creationId xmlns:a16="http://schemas.microsoft.com/office/drawing/2014/main" id="{D2848159-B78D-A825-1A4E-54F5D0C9D0E2}"/>
              </a:ext>
            </a:extLst>
          </p:cNvPr>
          <p:cNvSpPr txBox="1"/>
          <p:nvPr/>
        </p:nvSpPr>
        <p:spPr>
          <a:xfrm>
            <a:off x="10440365" y="6362923"/>
            <a:ext cx="1751635" cy="369332"/>
          </a:xfrm>
          <a:prstGeom prst="rect">
            <a:avLst/>
          </a:prstGeom>
          <a:noFill/>
        </p:spPr>
        <p:txBody>
          <a:bodyPr wrap="square" rtlCol="0">
            <a:spAutoFit/>
          </a:bodyPr>
          <a:lstStyle/>
          <a:p>
            <a:r>
              <a:rPr lang="en-US" dirty="0"/>
              <a:t>(</a:t>
            </a:r>
            <a:r>
              <a:rPr lang="en-US" sz="1600" dirty="0">
                <a:latin typeface="Arial" panose="020B0604020202020204" pitchFamily="34" charset="0"/>
                <a:cs typeface="Arial" panose="020B0604020202020204" pitchFamily="34" charset="0"/>
              </a:rPr>
              <a:t>Keating, 2007)</a:t>
            </a:r>
          </a:p>
        </p:txBody>
      </p:sp>
    </p:spTree>
    <p:extLst>
      <p:ext uri="{BB962C8B-B14F-4D97-AF65-F5344CB8AC3E}">
        <p14:creationId xmlns:p14="http://schemas.microsoft.com/office/powerpoint/2010/main" val="10083754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5CCB2-ABE4-AEEE-7F59-61FBFCFD50E7}"/>
              </a:ext>
            </a:extLst>
          </p:cNvPr>
          <p:cNvSpPr>
            <a:spLocks noGrp="1"/>
          </p:cNvSpPr>
          <p:nvPr>
            <p:ph type="title"/>
          </p:nvPr>
        </p:nvSpPr>
        <p:spPr>
          <a:xfrm>
            <a:off x="1451579" y="1284790"/>
            <a:ext cx="9603275" cy="568964"/>
          </a:xfrm>
        </p:spPr>
        <p:txBody>
          <a:bodyPr>
            <a:normAutofit/>
          </a:bodyPr>
          <a:lstStyle/>
          <a:p>
            <a:r>
              <a:rPr lang="en-US" sz="2400" dirty="0">
                <a:latin typeface="Arial" panose="020B0604020202020204" pitchFamily="34" charset="0"/>
                <a:cs typeface="Arial" panose="020B0604020202020204" pitchFamily="34" charset="0"/>
              </a:rPr>
              <a:t>Understanding elder care</a:t>
            </a:r>
          </a:p>
        </p:txBody>
      </p:sp>
      <p:sp>
        <p:nvSpPr>
          <p:cNvPr id="3" name="Content Placeholder 2">
            <a:extLst>
              <a:ext uri="{FF2B5EF4-FFF2-40B4-BE49-F238E27FC236}">
                <a16:creationId xmlns:a16="http://schemas.microsoft.com/office/drawing/2014/main" id="{2B809634-F48A-CABF-688D-D8C55555458C}"/>
              </a:ext>
            </a:extLst>
          </p:cNvPr>
          <p:cNvSpPr>
            <a:spLocks noGrp="1"/>
          </p:cNvSpPr>
          <p:nvPr>
            <p:ph idx="1"/>
          </p:nvPr>
        </p:nvSpPr>
        <p:spPr>
          <a:solidFill>
            <a:schemeClr val="bg1"/>
          </a:solidFill>
          <a:ln>
            <a:solidFill>
              <a:schemeClr val="tx1"/>
            </a:solidFill>
          </a:ln>
        </p:spPr>
        <p:txBody>
          <a:bodyPr anchor="ctr"/>
          <a:lstStyle/>
          <a:p>
            <a:r>
              <a:rPr lang="en-US" dirty="0">
                <a:latin typeface="Arial" panose="020B0604020202020204" pitchFamily="34" charset="0"/>
                <a:cs typeface="Arial" panose="020B0604020202020204" pitchFamily="34" charset="0"/>
              </a:rPr>
              <a:t>As a continuation of understanding elder care, it's important to also consider the specific needs that arise at the end of life. This brings us to the concepts of end of life care and palliative care</a:t>
            </a:r>
          </a:p>
        </p:txBody>
      </p:sp>
    </p:spTree>
    <p:extLst>
      <p:ext uri="{BB962C8B-B14F-4D97-AF65-F5344CB8AC3E}">
        <p14:creationId xmlns:p14="http://schemas.microsoft.com/office/powerpoint/2010/main" val="4587444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5CCB2-ABE4-AEEE-7F59-61FBFCFD50E7}"/>
              </a:ext>
            </a:extLst>
          </p:cNvPr>
          <p:cNvSpPr>
            <a:spLocks noGrp="1"/>
          </p:cNvSpPr>
          <p:nvPr>
            <p:ph type="title"/>
          </p:nvPr>
        </p:nvSpPr>
        <p:spPr>
          <a:xfrm>
            <a:off x="1451579" y="1226916"/>
            <a:ext cx="9603275" cy="626838"/>
          </a:xfrm>
        </p:spPr>
        <p:txBody>
          <a:bodyPr>
            <a:normAutofit/>
          </a:bodyPr>
          <a:lstStyle/>
          <a:p>
            <a:r>
              <a:rPr lang="en-US" sz="2400" dirty="0">
                <a:latin typeface="Arial" panose="020B0604020202020204" pitchFamily="34" charset="0"/>
                <a:cs typeface="Arial" panose="020B0604020202020204" pitchFamily="34" charset="0"/>
              </a:rPr>
              <a:t>What is end of life CARE?</a:t>
            </a:r>
          </a:p>
        </p:txBody>
      </p:sp>
      <p:sp>
        <p:nvSpPr>
          <p:cNvPr id="3" name="Content Placeholder 2">
            <a:extLst>
              <a:ext uri="{FF2B5EF4-FFF2-40B4-BE49-F238E27FC236}">
                <a16:creationId xmlns:a16="http://schemas.microsoft.com/office/drawing/2014/main" id="{2B809634-F48A-CABF-688D-D8C55555458C}"/>
              </a:ext>
            </a:extLst>
          </p:cNvPr>
          <p:cNvSpPr>
            <a:spLocks noGrp="1"/>
          </p:cNvSpPr>
          <p:nvPr>
            <p:ph idx="1"/>
          </p:nvPr>
        </p:nvSpPr>
        <p:spPr>
          <a:solidFill>
            <a:schemeClr val="bg1"/>
          </a:solidFill>
          <a:ln>
            <a:solidFill>
              <a:schemeClr val="tx1"/>
            </a:solidFill>
          </a:ln>
        </p:spPr>
        <p:txBody>
          <a:bodyPr anchor="ctr">
            <a:normAutofit/>
          </a:bodyPr>
          <a:lstStyle/>
          <a:p>
            <a:r>
              <a:rPr lang="en-US" dirty="0">
                <a:effectLst/>
                <a:latin typeface="Arial" panose="020B0604020202020204" pitchFamily="34" charset="0"/>
                <a:ea typeface="Calibri" panose="020F0502020204030204" pitchFamily="34" charset="0"/>
              </a:rPr>
              <a:t>End of life care is dedicated support for individuals in their final months or years of life. </a:t>
            </a:r>
          </a:p>
          <a:p>
            <a:r>
              <a:rPr lang="en-US" dirty="0">
                <a:effectLst/>
                <a:latin typeface="Arial" panose="020B0604020202020204" pitchFamily="34" charset="0"/>
                <a:ea typeface="Calibri" panose="020F0502020204030204" pitchFamily="34" charset="0"/>
              </a:rPr>
              <a:t>It aims to help them live as comfortably as possible until death, ensuring dignity throughout.</a:t>
            </a:r>
            <a:endParaRPr lang="en-US" dirty="0"/>
          </a:p>
        </p:txBody>
      </p:sp>
      <p:pic>
        <p:nvPicPr>
          <p:cNvPr id="8" name="Picture 7">
            <a:extLst>
              <a:ext uri="{FF2B5EF4-FFF2-40B4-BE49-F238E27FC236}">
                <a16:creationId xmlns:a16="http://schemas.microsoft.com/office/drawing/2014/main" id="{19FE0DB1-B4AD-10FD-0AEE-41AA453772B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21300114">
            <a:off x="7568628" y="243762"/>
            <a:ext cx="4222271" cy="2533363"/>
          </a:xfrm>
          <a:prstGeom prst="rect">
            <a:avLst/>
          </a:prstGeom>
          <a:ln w="19050">
            <a:solidFill>
              <a:schemeClr val="accent1"/>
            </a:solidFill>
          </a:ln>
        </p:spPr>
      </p:pic>
      <p:sp>
        <p:nvSpPr>
          <p:cNvPr id="6" name="TextBox 5">
            <a:extLst>
              <a:ext uri="{FF2B5EF4-FFF2-40B4-BE49-F238E27FC236}">
                <a16:creationId xmlns:a16="http://schemas.microsoft.com/office/drawing/2014/main" id="{09FDA2A6-63B0-0A97-2B78-B5192A4C0FC2}"/>
              </a:ext>
            </a:extLst>
          </p:cNvPr>
          <p:cNvSpPr txBox="1"/>
          <p:nvPr/>
        </p:nvSpPr>
        <p:spPr>
          <a:xfrm>
            <a:off x="10440365" y="6362923"/>
            <a:ext cx="1751635" cy="369332"/>
          </a:xfrm>
          <a:prstGeom prst="rect">
            <a:avLst/>
          </a:prstGeom>
          <a:noFill/>
        </p:spPr>
        <p:txBody>
          <a:bodyPr wrap="square" rtlCol="0">
            <a:spAutoFit/>
          </a:bodyPr>
          <a:lstStyle/>
          <a:p>
            <a:r>
              <a:rPr lang="en-US" dirty="0"/>
              <a:t>(</a:t>
            </a:r>
            <a:r>
              <a:rPr lang="en-US" sz="1600" dirty="0">
                <a:latin typeface="Arial" panose="020B0604020202020204" pitchFamily="34" charset="0"/>
                <a:cs typeface="Arial" panose="020B0604020202020204" pitchFamily="34" charset="0"/>
              </a:rPr>
              <a:t>NHS, 2022)</a:t>
            </a:r>
          </a:p>
        </p:txBody>
      </p:sp>
      <p:pic>
        <p:nvPicPr>
          <p:cNvPr id="9" name="Graphic 8" descr="Paperclip with solid fill">
            <a:extLst>
              <a:ext uri="{FF2B5EF4-FFF2-40B4-BE49-F238E27FC236}">
                <a16:creationId xmlns:a16="http://schemas.microsoft.com/office/drawing/2014/main" id="{FE5D0BAA-9173-C62B-C391-A803E86762C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20623932">
            <a:off x="9207169" y="-63683"/>
            <a:ext cx="764912" cy="764912"/>
          </a:xfrm>
          <a:prstGeom prst="rect">
            <a:avLst/>
          </a:prstGeom>
        </p:spPr>
      </p:pic>
    </p:spTree>
    <p:extLst>
      <p:ext uri="{BB962C8B-B14F-4D97-AF65-F5344CB8AC3E}">
        <p14:creationId xmlns:p14="http://schemas.microsoft.com/office/powerpoint/2010/main" val="41696314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5CCB2-ABE4-AEEE-7F59-61FBFCFD50E7}"/>
              </a:ext>
            </a:extLst>
          </p:cNvPr>
          <p:cNvSpPr>
            <a:spLocks noGrp="1"/>
          </p:cNvSpPr>
          <p:nvPr>
            <p:ph type="title"/>
          </p:nvPr>
        </p:nvSpPr>
        <p:spPr>
          <a:xfrm>
            <a:off x="1451579" y="1226916"/>
            <a:ext cx="9603275" cy="626838"/>
          </a:xfrm>
        </p:spPr>
        <p:txBody>
          <a:bodyPr>
            <a:normAutofit/>
          </a:bodyPr>
          <a:lstStyle/>
          <a:p>
            <a:r>
              <a:rPr lang="en-US" sz="2400" dirty="0">
                <a:latin typeface="Arial" panose="020B0604020202020204" pitchFamily="34" charset="0"/>
                <a:cs typeface="Arial" panose="020B0604020202020204" pitchFamily="34" charset="0"/>
              </a:rPr>
              <a:t>What is palliative care?</a:t>
            </a:r>
          </a:p>
        </p:txBody>
      </p:sp>
      <p:sp>
        <p:nvSpPr>
          <p:cNvPr id="3" name="Content Placeholder 2">
            <a:extLst>
              <a:ext uri="{FF2B5EF4-FFF2-40B4-BE49-F238E27FC236}">
                <a16:creationId xmlns:a16="http://schemas.microsoft.com/office/drawing/2014/main" id="{2B809634-F48A-CABF-688D-D8C55555458C}"/>
              </a:ext>
            </a:extLst>
          </p:cNvPr>
          <p:cNvSpPr>
            <a:spLocks noGrp="1"/>
          </p:cNvSpPr>
          <p:nvPr>
            <p:ph idx="1"/>
          </p:nvPr>
        </p:nvSpPr>
        <p:spPr>
          <a:solidFill>
            <a:schemeClr val="bg1"/>
          </a:solidFill>
          <a:ln>
            <a:solidFill>
              <a:schemeClr val="tx1"/>
            </a:solidFill>
          </a:ln>
        </p:spPr>
        <p:txBody>
          <a:bodyPr>
            <a:normAutofit/>
          </a:bodyPr>
          <a:lstStyle/>
          <a:p>
            <a:r>
              <a:rPr lang="en-US" dirty="0">
                <a:effectLst/>
                <a:latin typeface="Arial" panose="020B0604020202020204" pitchFamily="34" charset="0"/>
                <a:ea typeface="Calibri" panose="020F0502020204030204" pitchFamily="34" charset="0"/>
                <a:cs typeface="Arial" panose="020B0604020202020204" pitchFamily="34" charset="0"/>
              </a:rPr>
              <a:t>Palliative care provides comfort by managing pain and other symptoms for those with incurable illnesses. </a:t>
            </a:r>
          </a:p>
          <a:p>
            <a:r>
              <a:rPr lang="en-US" dirty="0">
                <a:effectLst/>
                <a:latin typeface="Arial" panose="020B0604020202020204" pitchFamily="34" charset="0"/>
                <a:ea typeface="Calibri" panose="020F0502020204030204" pitchFamily="34" charset="0"/>
                <a:cs typeface="Arial" panose="020B0604020202020204" pitchFamily="34" charset="0"/>
              </a:rPr>
              <a:t>This care starts early after diagnosis of a life-limiting illness</a:t>
            </a:r>
            <a:r>
              <a:rPr lang="en-US" dirty="0">
                <a:latin typeface="Arial" panose="020B0604020202020204" pitchFamily="34" charset="0"/>
                <a:ea typeface="Calibri" panose="020F0502020204030204" pitchFamily="34" charset="0"/>
                <a:cs typeface="Arial" panose="020B0604020202020204" pitchFamily="34" charset="0"/>
              </a:rPr>
              <a:t>.</a:t>
            </a:r>
            <a:endParaRPr lang="en-US" dirty="0">
              <a:effectLst/>
              <a:latin typeface="Arial" panose="020B0604020202020204" pitchFamily="34" charset="0"/>
              <a:ea typeface="Calibri" panose="020F050202020403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It can be provided alongside curative treatments.</a:t>
            </a:r>
          </a:p>
          <a:p>
            <a:r>
              <a:rPr lang="en-US" dirty="0">
                <a:effectLst/>
                <a:latin typeface="Arial" panose="020B0604020202020204" pitchFamily="34" charset="0"/>
                <a:ea typeface="Calibri" panose="020F0502020204030204" pitchFamily="34" charset="0"/>
                <a:cs typeface="Arial" panose="020B0604020202020204" pitchFamily="34" charset="0"/>
              </a:rPr>
              <a:t>It includes holistic support for patients and their families. </a:t>
            </a:r>
            <a:endParaRPr lang="en-US"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7FAC60A3-0921-2A7B-2473-B4DE2078C702}"/>
              </a:ext>
            </a:extLst>
          </p:cNvPr>
          <p:cNvSpPr txBox="1"/>
          <p:nvPr/>
        </p:nvSpPr>
        <p:spPr>
          <a:xfrm>
            <a:off x="127322" y="6166153"/>
            <a:ext cx="1751635" cy="369332"/>
          </a:xfrm>
          <a:prstGeom prst="rect">
            <a:avLst/>
          </a:prstGeom>
          <a:noFill/>
        </p:spPr>
        <p:txBody>
          <a:bodyPr wrap="square" rtlCol="0">
            <a:spAutoFit/>
          </a:bodyPr>
          <a:lstStyle/>
          <a:p>
            <a:r>
              <a:rPr lang="en-US" dirty="0"/>
              <a:t>(</a:t>
            </a:r>
            <a:r>
              <a:rPr lang="en-US" sz="1600" dirty="0">
                <a:latin typeface="Arial" panose="020B0604020202020204" pitchFamily="34" charset="0"/>
                <a:cs typeface="Arial" panose="020B0604020202020204" pitchFamily="34" charset="0"/>
              </a:rPr>
              <a:t>NHS, 2022)</a:t>
            </a:r>
          </a:p>
        </p:txBody>
      </p:sp>
      <p:pic>
        <p:nvPicPr>
          <p:cNvPr id="6" name="Picture 5">
            <a:extLst>
              <a:ext uri="{FF2B5EF4-FFF2-40B4-BE49-F238E27FC236}">
                <a16:creationId xmlns:a16="http://schemas.microsoft.com/office/drawing/2014/main" id="{44B04DA0-36E6-62F5-5355-F4950EF07879}"/>
              </a:ext>
            </a:extLst>
          </p:cNvPr>
          <p:cNvPicPr>
            <a:picLocks noChangeAspect="1"/>
          </p:cNvPicPr>
          <p:nvPr/>
        </p:nvPicPr>
        <p:blipFill>
          <a:blip r:embed="rId2">
            <a:alphaModFix/>
            <a:extLst>
              <a:ext uri="{28A0092B-C50C-407E-A947-70E740481C1C}">
                <a14:useLocalDpi xmlns:a14="http://schemas.microsoft.com/office/drawing/2010/main" val="0"/>
              </a:ext>
            </a:extLst>
          </a:blip>
          <a:stretch>
            <a:fillRect/>
          </a:stretch>
        </p:blipFill>
        <p:spPr>
          <a:xfrm rot="844604">
            <a:off x="7937186" y="3673137"/>
            <a:ext cx="3990981" cy="2662219"/>
          </a:xfrm>
          <a:prstGeom prst="rect">
            <a:avLst/>
          </a:prstGeom>
          <a:ln w="19050">
            <a:solidFill>
              <a:schemeClr val="accent1"/>
            </a:solidFill>
          </a:ln>
        </p:spPr>
      </p:pic>
      <p:pic>
        <p:nvPicPr>
          <p:cNvPr id="7" name="Graphic 6" descr="Paperclip with solid fill">
            <a:extLst>
              <a:ext uri="{FF2B5EF4-FFF2-40B4-BE49-F238E27FC236}">
                <a16:creationId xmlns:a16="http://schemas.microsoft.com/office/drawing/2014/main" id="{5D1D0F3B-2027-3AE6-0852-2CA1BA1042A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1015992">
            <a:off x="10027490" y="3436984"/>
            <a:ext cx="764912" cy="764912"/>
          </a:xfrm>
          <a:prstGeom prst="rect">
            <a:avLst/>
          </a:prstGeom>
        </p:spPr>
      </p:pic>
    </p:spTree>
    <p:extLst>
      <p:ext uri="{BB962C8B-B14F-4D97-AF65-F5344CB8AC3E}">
        <p14:creationId xmlns:p14="http://schemas.microsoft.com/office/powerpoint/2010/main" val="3085994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9B05E-67FB-BE82-CA59-B12359B9F28B}"/>
              </a:ext>
            </a:extLst>
          </p:cNvPr>
          <p:cNvSpPr>
            <a:spLocks noGrp="1"/>
          </p:cNvSpPr>
          <p:nvPr>
            <p:ph type="title"/>
          </p:nvPr>
        </p:nvSpPr>
        <p:spPr>
          <a:xfrm>
            <a:off x="1449217" y="1215342"/>
            <a:ext cx="9755077" cy="648852"/>
          </a:xfrm>
        </p:spPr>
        <p:txBody>
          <a:bodyPr>
            <a:normAutofit/>
          </a:bodyPr>
          <a:lstStyle/>
          <a:p>
            <a:r>
              <a:rPr lang="en-US" sz="2400" dirty="0">
                <a:latin typeface="Arial" panose="020B0604020202020204" pitchFamily="34" charset="0"/>
                <a:cs typeface="Arial" panose="020B0604020202020204" pitchFamily="34" charset="0"/>
              </a:rPr>
              <a:t>is there a gap between THE need &amp; availability of care?</a:t>
            </a:r>
          </a:p>
        </p:txBody>
      </p:sp>
      <p:pic>
        <p:nvPicPr>
          <p:cNvPr id="9" name="Content Placeholder 8">
            <a:extLst>
              <a:ext uri="{FF2B5EF4-FFF2-40B4-BE49-F238E27FC236}">
                <a16:creationId xmlns:a16="http://schemas.microsoft.com/office/drawing/2014/main" id="{A3B54D70-93CB-3DF2-EB03-C0EDC767026E}"/>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85196" y="1948158"/>
            <a:ext cx="6759614" cy="4568653"/>
          </a:xfrm>
          <a:ln w="19050">
            <a:solidFill>
              <a:schemeClr val="accent1"/>
            </a:solidFill>
          </a:ln>
        </p:spPr>
      </p:pic>
      <p:sp>
        <p:nvSpPr>
          <p:cNvPr id="5" name="Content Placeholder 4">
            <a:extLst>
              <a:ext uri="{FF2B5EF4-FFF2-40B4-BE49-F238E27FC236}">
                <a16:creationId xmlns:a16="http://schemas.microsoft.com/office/drawing/2014/main" id="{CB34C583-10EE-04E6-57B5-3C8B32925990}"/>
              </a:ext>
            </a:extLst>
          </p:cNvPr>
          <p:cNvSpPr>
            <a:spLocks noGrp="1"/>
          </p:cNvSpPr>
          <p:nvPr>
            <p:ph sz="half" idx="2"/>
          </p:nvPr>
        </p:nvSpPr>
        <p:spPr>
          <a:xfrm>
            <a:off x="7199453" y="2017341"/>
            <a:ext cx="4807351" cy="3989919"/>
          </a:xfrm>
          <a:solidFill>
            <a:schemeClr val="bg1"/>
          </a:solidFill>
          <a:ln>
            <a:solidFill>
              <a:schemeClr val="tx1"/>
            </a:solidFill>
          </a:ln>
        </p:spPr>
        <p:txBody>
          <a:bodyPr/>
          <a:lstStyle/>
          <a:p>
            <a:r>
              <a:rPr lang="en-US" sz="1800" dirty="0">
                <a:effectLst/>
                <a:latin typeface="Arial" panose="020B0604020202020204" pitchFamily="34" charset="0"/>
                <a:ea typeface="Calibri" panose="020F0502020204030204" pitchFamily="34" charset="0"/>
              </a:rPr>
              <a:t>An estimated 1.6 million people aged 65 and older have unmet care and support needs. </a:t>
            </a:r>
          </a:p>
          <a:p>
            <a:r>
              <a:rPr lang="en-US" sz="1800" dirty="0">
                <a:effectLst/>
                <a:latin typeface="Arial" panose="020B0604020202020204" pitchFamily="34" charset="0"/>
                <a:ea typeface="Calibri" panose="020F0502020204030204" pitchFamily="34" charset="0"/>
              </a:rPr>
              <a:t>Many struggle with three or more daily activities, like getting out of bed, using the toilet, and eating, and either receive no help or insufficient help. </a:t>
            </a:r>
          </a:p>
          <a:p>
            <a:r>
              <a:rPr lang="en-US" sz="1800" dirty="0">
                <a:effectLst/>
                <a:latin typeface="Arial" panose="020B0604020202020204" pitchFamily="34" charset="0"/>
                <a:ea typeface="Calibri" panose="020F0502020204030204" pitchFamily="34" charset="0"/>
              </a:rPr>
              <a:t>This highlights a significant gap in support for basic tasks among the elderly.</a:t>
            </a:r>
            <a:endParaRPr lang="en-US" dirty="0"/>
          </a:p>
        </p:txBody>
      </p:sp>
      <p:sp>
        <p:nvSpPr>
          <p:cNvPr id="10" name="TextBox 9">
            <a:extLst>
              <a:ext uri="{FF2B5EF4-FFF2-40B4-BE49-F238E27FC236}">
                <a16:creationId xmlns:a16="http://schemas.microsoft.com/office/drawing/2014/main" id="{1DAB8EF3-8A0B-00AC-E410-193F37C49BF7}"/>
              </a:ext>
            </a:extLst>
          </p:cNvPr>
          <p:cNvSpPr txBox="1"/>
          <p:nvPr/>
        </p:nvSpPr>
        <p:spPr>
          <a:xfrm>
            <a:off x="10509813" y="6362923"/>
            <a:ext cx="1682187" cy="307777"/>
          </a:xfrm>
          <a:prstGeom prst="rect">
            <a:avLst/>
          </a:prstGeom>
          <a:noFill/>
        </p:spPr>
        <p:txBody>
          <a:bodyPr wrap="square" rtlCol="0">
            <a:spAutoFit/>
          </a:bodyPr>
          <a:lstStyle/>
          <a:p>
            <a:r>
              <a:rPr lang="en-US" sz="1400" dirty="0"/>
              <a:t>(Age UK, 2023, p. 8)</a:t>
            </a:r>
          </a:p>
        </p:txBody>
      </p:sp>
      <p:sp>
        <p:nvSpPr>
          <p:cNvPr id="11" name="TextBox 10">
            <a:extLst>
              <a:ext uri="{FF2B5EF4-FFF2-40B4-BE49-F238E27FC236}">
                <a16:creationId xmlns:a16="http://schemas.microsoft.com/office/drawing/2014/main" id="{714DA682-415A-F9A8-CCC8-6F1078B04AFD}"/>
              </a:ext>
            </a:extLst>
          </p:cNvPr>
          <p:cNvSpPr txBox="1"/>
          <p:nvPr/>
        </p:nvSpPr>
        <p:spPr>
          <a:xfrm>
            <a:off x="544010" y="6439867"/>
            <a:ext cx="6400800" cy="461665"/>
          </a:xfrm>
          <a:prstGeom prst="rect">
            <a:avLst/>
          </a:prstGeom>
          <a:noFill/>
        </p:spPr>
        <p:txBody>
          <a:bodyPr wrap="square" rtlCol="0">
            <a:spAutoFit/>
          </a:bodyPr>
          <a:lstStyle/>
          <a:p>
            <a:r>
              <a:rPr lang="en-US" sz="1200" dirty="0"/>
              <a:t>[Fig 8: Percentage of people aged 65+ with various ADL needs, broken down by whether or not</a:t>
            </a:r>
          </a:p>
          <a:p>
            <a:r>
              <a:rPr lang="en-US" sz="1200" dirty="0"/>
              <a:t>they receive help, 2018/19, England]</a:t>
            </a:r>
          </a:p>
        </p:txBody>
      </p:sp>
    </p:spTree>
    <p:extLst>
      <p:ext uri="{BB962C8B-B14F-4D97-AF65-F5344CB8AC3E}">
        <p14:creationId xmlns:p14="http://schemas.microsoft.com/office/powerpoint/2010/main" val="52230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0234E0E0-67A5-5017-0EDD-14B1C0BE8490}"/>
              </a:ext>
            </a:extLst>
          </p:cNvPr>
          <p:cNvPicPr>
            <a:picLocks noChangeAspect="1"/>
          </p:cNvPicPr>
          <p:nvPr/>
        </p:nvPicPr>
        <p:blipFill>
          <a:blip r:embed="rId2">
            <a:alphaModFix/>
            <a:extLst>
              <a:ext uri="{28A0092B-C50C-407E-A947-70E740481C1C}">
                <a14:useLocalDpi xmlns:a14="http://schemas.microsoft.com/office/drawing/2010/main" val="0"/>
              </a:ext>
            </a:extLst>
          </a:blip>
          <a:stretch>
            <a:fillRect/>
          </a:stretch>
        </p:blipFill>
        <p:spPr>
          <a:xfrm rot="1225871">
            <a:off x="1523797" y="724546"/>
            <a:ext cx="4286205" cy="2410990"/>
          </a:xfrm>
          <a:prstGeom prst="rect">
            <a:avLst/>
          </a:prstGeom>
        </p:spPr>
      </p:pic>
      <p:pic>
        <p:nvPicPr>
          <p:cNvPr id="18" name="Picture 17">
            <a:extLst>
              <a:ext uri="{FF2B5EF4-FFF2-40B4-BE49-F238E27FC236}">
                <a16:creationId xmlns:a16="http://schemas.microsoft.com/office/drawing/2014/main" id="{B7EAA2C3-646A-1A25-DA3B-35794154F436}"/>
              </a:ext>
            </a:extLst>
          </p:cNvPr>
          <p:cNvPicPr>
            <a:picLocks noChangeAspect="1"/>
          </p:cNvPicPr>
          <p:nvPr/>
        </p:nvPicPr>
        <p:blipFill>
          <a:blip r:embed="rId3">
            <a:alphaModFix/>
            <a:extLst>
              <a:ext uri="{28A0092B-C50C-407E-A947-70E740481C1C}">
                <a14:useLocalDpi xmlns:a14="http://schemas.microsoft.com/office/drawing/2010/main" val="0"/>
              </a:ext>
            </a:extLst>
          </a:blip>
          <a:stretch>
            <a:fillRect/>
          </a:stretch>
        </p:blipFill>
        <p:spPr>
          <a:xfrm rot="20096828">
            <a:off x="7504066" y="748224"/>
            <a:ext cx="3858600" cy="2572400"/>
          </a:xfrm>
          <a:prstGeom prst="rect">
            <a:avLst/>
          </a:prstGeom>
        </p:spPr>
      </p:pic>
      <p:pic>
        <p:nvPicPr>
          <p:cNvPr id="20" name="Picture 19">
            <a:extLst>
              <a:ext uri="{FF2B5EF4-FFF2-40B4-BE49-F238E27FC236}">
                <a16:creationId xmlns:a16="http://schemas.microsoft.com/office/drawing/2014/main" id="{212AF3BE-9F8B-95BA-FBFD-AC4F185A1992}"/>
              </a:ext>
            </a:extLst>
          </p:cNvPr>
          <p:cNvPicPr>
            <a:picLocks noChangeAspect="1"/>
          </p:cNvPicPr>
          <p:nvPr/>
        </p:nvPicPr>
        <p:blipFill>
          <a:blip r:embed="rId4">
            <a:alphaModFix/>
            <a:extLst>
              <a:ext uri="{28A0092B-C50C-407E-A947-70E740481C1C}">
                <a14:useLocalDpi xmlns:a14="http://schemas.microsoft.com/office/drawing/2010/main" val="0"/>
              </a:ext>
            </a:extLst>
          </a:blip>
          <a:stretch>
            <a:fillRect/>
          </a:stretch>
        </p:blipFill>
        <p:spPr>
          <a:xfrm rot="20896209">
            <a:off x="380252" y="3472574"/>
            <a:ext cx="4868426" cy="2921056"/>
          </a:xfrm>
          <a:prstGeom prst="rect">
            <a:avLst/>
          </a:prstGeom>
          <a:ln w="19050">
            <a:noFill/>
          </a:ln>
        </p:spPr>
      </p:pic>
      <p:sp>
        <p:nvSpPr>
          <p:cNvPr id="2" name="Title 1">
            <a:extLst>
              <a:ext uri="{FF2B5EF4-FFF2-40B4-BE49-F238E27FC236}">
                <a16:creationId xmlns:a16="http://schemas.microsoft.com/office/drawing/2014/main" id="{F29FE679-4204-19D9-F52F-F4C967C72553}"/>
              </a:ext>
            </a:extLst>
          </p:cNvPr>
          <p:cNvSpPr>
            <a:spLocks noGrp="1"/>
          </p:cNvSpPr>
          <p:nvPr>
            <p:ph type="title"/>
          </p:nvPr>
        </p:nvSpPr>
        <p:spPr>
          <a:xfrm>
            <a:off x="3246857" y="3199377"/>
            <a:ext cx="6257161" cy="966408"/>
          </a:xfrm>
          <a:solidFill>
            <a:schemeClr val="bg1"/>
          </a:solidFill>
          <a:ln>
            <a:solidFill>
              <a:schemeClr val="tx1"/>
            </a:solidFill>
          </a:ln>
        </p:spPr>
        <p:txBody>
          <a:bodyPr anchor="ctr"/>
          <a:lstStyle/>
          <a:p>
            <a:r>
              <a:rPr lang="en-US" dirty="0"/>
              <a:t>TYPES OF ELDER CARE SETTINGS</a:t>
            </a:r>
          </a:p>
        </p:txBody>
      </p:sp>
      <p:pic>
        <p:nvPicPr>
          <p:cNvPr id="14" name="Picture 13">
            <a:extLst>
              <a:ext uri="{FF2B5EF4-FFF2-40B4-BE49-F238E27FC236}">
                <a16:creationId xmlns:a16="http://schemas.microsoft.com/office/drawing/2014/main" id="{4E20F92C-90B3-9734-A4CF-6D360C256211}"/>
              </a:ext>
            </a:extLst>
          </p:cNvPr>
          <p:cNvPicPr>
            <a:picLocks noChangeAspect="1"/>
          </p:cNvPicPr>
          <p:nvPr/>
        </p:nvPicPr>
        <p:blipFill>
          <a:blip r:embed="rId5">
            <a:alphaModFix/>
            <a:extLst>
              <a:ext uri="{28A0092B-C50C-407E-A947-70E740481C1C}">
                <a14:useLocalDpi xmlns:a14="http://schemas.microsoft.com/office/drawing/2010/main" val="0"/>
              </a:ext>
            </a:extLst>
          </a:blip>
          <a:stretch>
            <a:fillRect/>
          </a:stretch>
        </p:blipFill>
        <p:spPr>
          <a:xfrm>
            <a:off x="8480386" y="4314984"/>
            <a:ext cx="3577450" cy="2386370"/>
          </a:xfrm>
          <a:prstGeom prst="rect">
            <a:avLst/>
          </a:prstGeom>
        </p:spPr>
      </p:pic>
    </p:spTree>
    <p:extLst>
      <p:ext uri="{BB962C8B-B14F-4D97-AF65-F5344CB8AC3E}">
        <p14:creationId xmlns:p14="http://schemas.microsoft.com/office/powerpoint/2010/main" val="15167112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74B11-5A9E-3986-398A-DEACC8CEF771}"/>
              </a:ext>
            </a:extLst>
          </p:cNvPr>
          <p:cNvSpPr>
            <a:spLocks noGrp="1"/>
          </p:cNvSpPr>
          <p:nvPr>
            <p:ph type="title"/>
          </p:nvPr>
        </p:nvSpPr>
        <p:spPr>
          <a:xfrm>
            <a:off x="1451579" y="1307939"/>
            <a:ext cx="9603275" cy="545815"/>
          </a:xfrm>
        </p:spPr>
        <p:txBody>
          <a:bodyPr>
            <a:normAutofit/>
          </a:bodyPr>
          <a:lstStyle/>
          <a:p>
            <a:r>
              <a:rPr lang="en-US" sz="2400" dirty="0">
                <a:latin typeface="Arial" panose="020B0604020202020204" pitchFamily="34" charset="0"/>
                <a:cs typeface="Arial" panose="020B0604020202020204" pitchFamily="34" charset="0"/>
              </a:rPr>
              <a:t>Domiciliary care</a:t>
            </a:r>
          </a:p>
        </p:txBody>
      </p:sp>
      <p:sp>
        <p:nvSpPr>
          <p:cNvPr id="3" name="Content Placeholder 2">
            <a:extLst>
              <a:ext uri="{FF2B5EF4-FFF2-40B4-BE49-F238E27FC236}">
                <a16:creationId xmlns:a16="http://schemas.microsoft.com/office/drawing/2014/main" id="{5577DC9A-40FC-455A-7564-F1D364862FA7}"/>
              </a:ext>
            </a:extLst>
          </p:cNvPr>
          <p:cNvSpPr>
            <a:spLocks noGrp="1"/>
          </p:cNvSpPr>
          <p:nvPr>
            <p:ph idx="1"/>
          </p:nvPr>
        </p:nvSpPr>
        <p:spPr>
          <a:solidFill>
            <a:schemeClr val="bg1"/>
          </a:solidFill>
          <a:ln>
            <a:solidFill>
              <a:schemeClr val="tx1"/>
            </a:solidFill>
          </a:ln>
        </p:spPr>
        <p:txBody>
          <a:bodyPr>
            <a:normAutofit/>
          </a:bodyPr>
          <a:lstStyle/>
          <a:p>
            <a:r>
              <a:rPr lang="en-US" dirty="0">
                <a:effectLst/>
                <a:latin typeface="Arial" panose="020B0604020202020204" pitchFamily="34" charset="0"/>
                <a:ea typeface="Calibri" panose="020F0502020204030204" pitchFamily="34" charset="0"/>
              </a:rPr>
              <a:t>Domiciliary care allows individuals to receive support in their own homes. </a:t>
            </a:r>
          </a:p>
          <a:p>
            <a:r>
              <a:rPr lang="en-US" dirty="0">
                <a:latin typeface="Arial" panose="020B0604020202020204" pitchFamily="34" charset="0"/>
                <a:ea typeface="Calibri" panose="020F0502020204030204" pitchFamily="34" charset="0"/>
              </a:rPr>
              <a:t>Seniors receive</a:t>
            </a:r>
            <a:r>
              <a:rPr lang="en-US" dirty="0">
                <a:effectLst/>
                <a:latin typeface="Arial" panose="020B0604020202020204" pitchFamily="34" charset="0"/>
                <a:ea typeface="Calibri" panose="020F0502020204030204" pitchFamily="34" charset="0"/>
              </a:rPr>
              <a:t> assistance with daily activities like personal care, medication, household tasks, and social interaction. </a:t>
            </a:r>
          </a:p>
          <a:p>
            <a:r>
              <a:rPr lang="en-US" dirty="0">
                <a:effectLst/>
                <a:latin typeface="Arial" panose="020B0604020202020204" pitchFamily="34" charset="0"/>
                <a:ea typeface="Calibri" panose="020F0502020204030204" pitchFamily="34" charset="0"/>
              </a:rPr>
              <a:t>It involves delegating tasks like cooking meals and cleaning to a primary caregiver, typically a family member or a professional care assistant.</a:t>
            </a:r>
          </a:p>
          <a:p>
            <a:r>
              <a:rPr lang="en-US" dirty="0">
                <a:effectLst/>
                <a:latin typeface="Arial" panose="020B0604020202020204" pitchFamily="34" charset="0"/>
                <a:ea typeface="Calibri" panose="020F0502020204030204" pitchFamily="34" charset="0"/>
              </a:rPr>
              <a:t>It offers flexibility to meet individual needs and is ideal for those wishing to maintain independence at home with necessary support.</a:t>
            </a:r>
            <a:endParaRPr lang="en-US" dirty="0"/>
          </a:p>
        </p:txBody>
      </p:sp>
      <p:sp>
        <p:nvSpPr>
          <p:cNvPr id="5" name="TextBox 4">
            <a:extLst>
              <a:ext uri="{FF2B5EF4-FFF2-40B4-BE49-F238E27FC236}">
                <a16:creationId xmlns:a16="http://schemas.microsoft.com/office/drawing/2014/main" id="{8D39335E-AB49-B7D5-9560-01D92F308272}"/>
              </a:ext>
            </a:extLst>
          </p:cNvPr>
          <p:cNvSpPr txBox="1"/>
          <p:nvPr/>
        </p:nvSpPr>
        <p:spPr>
          <a:xfrm>
            <a:off x="8358850" y="6353278"/>
            <a:ext cx="3916101" cy="307777"/>
          </a:xfrm>
          <a:prstGeom prst="rect">
            <a:avLst/>
          </a:prstGeom>
          <a:noFill/>
        </p:spPr>
        <p:txBody>
          <a:bodyPr wrap="square" rtlCol="0">
            <a:spAutoFit/>
          </a:bodyPr>
          <a:lstStyle/>
          <a:p>
            <a:r>
              <a:rPr lang="en-US" sz="1400" dirty="0"/>
              <a:t>(Age Care, 2022; Wiltshire Care Partnership, 2023)</a:t>
            </a:r>
          </a:p>
        </p:txBody>
      </p:sp>
    </p:spTree>
    <p:extLst>
      <p:ext uri="{BB962C8B-B14F-4D97-AF65-F5344CB8AC3E}">
        <p14:creationId xmlns:p14="http://schemas.microsoft.com/office/powerpoint/2010/main" val="26152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74B11-5A9E-3986-398A-DEACC8CEF771}"/>
              </a:ext>
            </a:extLst>
          </p:cNvPr>
          <p:cNvSpPr>
            <a:spLocks noGrp="1"/>
          </p:cNvSpPr>
          <p:nvPr>
            <p:ph type="title"/>
          </p:nvPr>
        </p:nvSpPr>
        <p:spPr>
          <a:xfrm>
            <a:off x="1451579" y="1307939"/>
            <a:ext cx="9603275" cy="545815"/>
          </a:xfrm>
        </p:spPr>
        <p:txBody>
          <a:bodyPr>
            <a:normAutofit/>
          </a:bodyPr>
          <a:lstStyle/>
          <a:p>
            <a:r>
              <a:rPr lang="en-US" sz="2400" dirty="0">
                <a:latin typeface="Arial" panose="020B0604020202020204" pitchFamily="34" charset="0"/>
                <a:cs typeface="Arial" panose="020B0604020202020204" pitchFamily="34" charset="0"/>
              </a:rPr>
              <a:t>residential care</a:t>
            </a:r>
          </a:p>
        </p:txBody>
      </p:sp>
      <p:sp>
        <p:nvSpPr>
          <p:cNvPr id="3" name="Content Placeholder 2">
            <a:extLst>
              <a:ext uri="{FF2B5EF4-FFF2-40B4-BE49-F238E27FC236}">
                <a16:creationId xmlns:a16="http://schemas.microsoft.com/office/drawing/2014/main" id="{5577DC9A-40FC-455A-7564-F1D364862FA7}"/>
              </a:ext>
            </a:extLst>
          </p:cNvPr>
          <p:cNvSpPr>
            <a:spLocks noGrp="1"/>
          </p:cNvSpPr>
          <p:nvPr>
            <p:ph idx="1"/>
          </p:nvPr>
        </p:nvSpPr>
        <p:spPr>
          <a:solidFill>
            <a:schemeClr val="bg1"/>
          </a:solidFill>
          <a:ln>
            <a:solidFill>
              <a:schemeClr val="tx1"/>
            </a:solidFill>
          </a:ln>
        </p:spPr>
        <p:txBody>
          <a:bodyPr>
            <a:normAutofit/>
          </a:bodyPr>
          <a:lstStyle/>
          <a:p>
            <a:r>
              <a:rPr lang="en-US" dirty="0">
                <a:latin typeface="Arial" panose="020B0604020202020204" pitchFamily="34" charset="0"/>
                <a:cs typeface="Arial" panose="020B0604020202020204" pitchFamily="34" charset="0"/>
              </a:rPr>
              <a:t>Residential care refers to the comprehensive support offered in a typical elderly care home. </a:t>
            </a:r>
          </a:p>
          <a:p>
            <a:r>
              <a:rPr lang="en-US" dirty="0">
                <a:effectLst/>
                <a:latin typeface="Arial" panose="020B0604020202020204" pitchFamily="34" charset="0"/>
                <a:ea typeface="Calibri" panose="020F0502020204030204" pitchFamily="34" charset="0"/>
                <a:cs typeface="Arial" panose="020B0604020202020204" pitchFamily="34" charset="0"/>
              </a:rPr>
              <a:t>It </a:t>
            </a:r>
            <a:r>
              <a:rPr lang="en-US" dirty="0">
                <a:latin typeface="Arial" panose="020B0604020202020204" pitchFamily="34" charset="0"/>
                <a:cs typeface="Arial" panose="020B0604020202020204" pitchFamily="34" charset="0"/>
              </a:rPr>
              <a:t>involves individuals residing in a care home or nursing home, where they have private rooms and share communal areas like dining rooms, lounges, and gardens. </a:t>
            </a:r>
          </a:p>
          <a:p>
            <a:r>
              <a:rPr lang="en-US" dirty="0">
                <a:latin typeface="Arial" panose="020B0604020202020204" pitchFamily="34" charset="0"/>
                <a:cs typeface="Arial" panose="020B0604020202020204" pitchFamily="34" charset="0"/>
              </a:rPr>
              <a:t> It also benefits individuals who may be experiencing loneliness or isolation, offering opportunities for social engagement and community interaction </a:t>
            </a:r>
          </a:p>
        </p:txBody>
      </p:sp>
      <p:sp>
        <p:nvSpPr>
          <p:cNvPr id="4" name="TextBox 3">
            <a:extLst>
              <a:ext uri="{FF2B5EF4-FFF2-40B4-BE49-F238E27FC236}">
                <a16:creationId xmlns:a16="http://schemas.microsoft.com/office/drawing/2014/main" id="{38DBDA5D-A82C-3D68-3EF9-BB4866EDEF7F}"/>
              </a:ext>
            </a:extLst>
          </p:cNvPr>
          <p:cNvSpPr txBox="1"/>
          <p:nvPr/>
        </p:nvSpPr>
        <p:spPr>
          <a:xfrm>
            <a:off x="8356922" y="6420797"/>
            <a:ext cx="3916101" cy="307777"/>
          </a:xfrm>
          <a:prstGeom prst="rect">
            <a:avLst/>
          </a:prstGeom>
          <a:noFill/>
        </p:spPr>
        <p:txBody>
          <a:bodyPr wrap="square" rtlCol="0">
            <a:spAutoFit/>
          </a:bodyPr>
          <a:lstStyle/>
          <a:p>
            <a:r>
              <a:rPr lang="en-US" sz="1400" dirty="0"/>
              <a:t>(Age Care, 2022; Wiltshire Care Partnership, 2023)</a:t>
            </a:r>
          </a:p>
        </p:txBody>
      </p:sp>
    </p:spTree>
    <p:extLst>
      <p:ext uri="{BB962C8B-B14F-4D97-AF65-F5344CB8AC3E}">
        <p14:creationId xmlns:p14="http://schemas.microsoft.com/office/powerpoint/2010/main" val="1371386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3B57A-CBE3-C139-F052-484BBEBC8AA6}"/>
              </a:ext>
            </a:extLst>
          </p:cNvPr>
          <p:cNvSpPr>
            <a:spLocks noGrp="1"/>
          </p:cNvSpPr>
          <p:nvPr>
            <p:ph type="title"/>
          </p:nvPr>
        </p:nvSpPr>
        <p:spPr>
          <a:xfrm>
            <a:off x="1447191" y="1284790"/>
            <a:ext cx="9607661" cy="575692"/>
          </a:xfrm>
        </p:spPr>
        <p:txBody>
          <a:bodyPr>
            <a:normAutofit/>
          </a:bodyPr>
          <a:lstStyle/>
          <a:p>
            <a:r>
              <a:rPr lang="en-US" sz="2400" dirty="0">
                <a:latin typeface="Arial" panose="020B0604020202020204" pitchFamily="34" charset="0"/>
                <a:cs typeface="Arial" panose="020B0604020202020204" pitchFamily="34" charset="0"/>
              </a:rPr>
              <a:t>Domiciliary care  vs Residential care (pros)</a:t>
            </a:r>
          </a:p>
        </p:txBody>
      </p:sp>
      <p:sp>
        <p:nvSpPr>
          <p:cNvPr id="3" name="Text Placeholder 2">
            <a:extLst>
              <a:ext uri="{FF2B5EF4-FFF2-40B4-BE49-F238E27FC236}">
                <a16:creationId xmlns:a16="http://schemas.microsoft.com/office/drawing/2014/main" id="{BBC23631-6A2B-C4B2-1C87-238CD424006A}"/>
              </a:ext>
            </a:extLst>
          </p:cNvPr>
          <p:cNvSpPr>
            <a:spLocks noGrp="1"/>
          </p:cNvSpPr>
          <p:nvPr>
            <p:ph type="body" idx="1"/>
          </p:nvPr>
        </p:nvSpPr>
        <p:spPr>
          <a:xfrm>
            <a:off x="1447191" y="2019549"/>
            <a:ext cx="4645152" cy="422709"/>
          </a:xfrm>
          <a:ln>
            <a:solidFill>
              <a:schemeClr val="bg1"/>
            </a:solidFill>
          </a:ln>
        </p:spPr>
        <p:txBody>
          <a:bodyPr>
            <a:normAutofit lnSpcReduction="10000"/>
          </a:bodyPr>
          <a:lstStyle/>
          <a:p>
            <a:pPr algn="ctr"/>
            <a:r>
              <a:rPr lang="en-US" dirty="0"/>
              <a:t>DOMICILIARY CARE</a:t>
            </a:r>
          </a:p>
        </p:txBody>
      </p:sp>
      <p:sp>
        <p:nvSpPr>
          <p:cNvPr id="4" name="Content Placeholder 3">
            <a:extLst>
              <a:ext uri="{FF2B5EF4-FFF2-40B4-BE49-F238E27FC236}">
                <a16:creationId xmlns:a16="http://schemas.microsoft.com/office/drawing/2014/main" id="{1F1C1658-0F1B-694A-3410-6130F2510F4F}"/>
              </a:ext>
            </a:extLst>
          </p:cNvPr>
          <p:cNvSpPr>
            <a:spLocks noGrp="1"/>
          </p:cNvSpPr>
          <p:nvPr>
            <p:ph sz="half" idx="2"/>
          </p:nvPr>
        </p:nvSpPr>
        <p:spPr>
          <a:xfrm>
            <a:off x="1447191" y="2601325"/>
            <a:ext cx="4645152" cy="2867401"/>
          </a:xfrm>
          <a:solidFill>
            <a:schemeClr val="bg1"/>
          </a:solidFill>
          <a:ln>
            <a:solidFill>
              <a:schemeClr val="tx1"/>
            </a:solidFill>
          </a:ln>
        </p:spPr>
        <p:txBody>
          <a:bodyPr anchor="ctr"/>
          <a:lstStyle/>
          <a:p>
            <a:r>
              <a:rPr lang="en-US" dirty="0"/>
              <a:t>Comfort in your own home</a:t>
            </a:r>
          </a:p>
          <a:p>
            <a:r>
              <a:rPr lang="en-US" dirty="0"/>
              <a:t>Personalized Care</a:t>
            </a:r>
          </a:p>
          <a:p>
            <a:r>
              <a:rPr lang="en-US" dirty="0"/>
              <a:t>Independence &amp; Freedom</a:t>
            </a:r>
          </a:p>
          <a:p>
            <a:r>
              <a:rPr lang="en-US" dirty="0"/>
              <a:t>Being Closer to Family</a:t>
            </a:r>
          </a:p>
        </p:txBody>
      </p:sp>
      <p:sp>
        <p:nvSpPr>
          <p:cNvPr id="5" name="Text Placeholder 4">
            <a:extLst>
              <a:ext uri="{FF2B5EF4-FFF2-40B4-BE49-F238E27FC236}">
                <a16:creationId xmlns:a16="http://schemas.microsoft.com/office/drawing/2014/main" id="{BFF6B4DA-244A-7846-7BF3-C3EEFC6C2756}"/>
              </a:ext>
            </a:extLst>
          </p:cNvPr>
          <p:cNvSpPr>
            <a:spLocks noGrp="1"/>
          </p:cNvSpPr>
          <p:nvPr>
            <p:ph type="body" sz="quarter" idx="3"/>
          </p:nvPr>
        </p:nvSpPr>
        <p:spPr>
          <a:xfrm>
            <a:off x="6412362" y="2023003"/>
            <a:ext cx="4645152" cy="419255"/>
          </a:xfrm>
          <a:ln>
            <a:solidFill>
              <a:schemeClr val="bg1"/>
            </a:solidFill>
          </a:ln>
        </p:spPr>
        <p:txBody>
          <a:bodyPr>
            <a:normAutofit lnSpcReduction="10000"/>
          </a:bodyPr>
          <a:lstStyle/>
          <a:p>
            <a:pPr algn="ctr"/>
            <a:r>
              <a:rPr lang="en-US" dirty="0"/>
              <a:t>RESIDENTIAL CARE</a:t>
            </a:r>
          </a:p>
        </p:txBody>
      </p:sp>
      <p:sp>
        <p:nvSpPr>
          <p:cNvPr id="6" name="Content Placeholder 5">
            <a:extLst>
              <a:ext uri="{FF2B5EF4-FFF2-40B4-BE49-F238E27FC236}">
                <a16:creationId xmlns:a16="http://schemas.microsoft.com/office/drawing/2014/main" id="{9F3A8D8E-FF7E-6A0B-2762-3A3B6D77694E}"/>
              </a:ext>
            </a:extLst>
          </p:cNvPr>
          <p:cNvSpPr>
            <a:spLocks noGrp="1"/>
          </p:cNvSpPr>
          <p:nvPr>
            <p:ph sz="quarter" idx="4"/>
          </p:nvPr>
        </p:nvSpPr>
        <p:spPr>
          <a:xfrm>
            <a:off x="6412362" y="2601325"/>
            <a:ext cx="4645152" cy="2857537"/>
          </a:xfrm>
          <a:solidFill>
            <a:schemeClr val="bg1"/>
          </a:solidFill>
          <a:ln>
            <a:solidFill>
              <a:schemeClr val="tx1"/>
            </a:solidFill>
          </a:ln>
        </p:spPr>
        <p:txBody>
          <a:bodyPr anchor="ctr"/>
          <a:lstStyle/>
          <a:p>
            <a:r>
              <a:rPr lang="en-US" dirty="0"/>
              <a:t>Professional Care &amp; Support</a:t>
            </a:r>
          </a:p>
          <a:p>
            <a:r>
              <a:rPr lang="en-US" dirty="0"/>
              <a:t>Social Interaction</a:t>
            </a:r>
          </a:p>
          <a:p>
            <a:r>
              <a:rPr lang="en-US" dirty="0"/>
              <a:t>Safety &amp; Security</a:t>
            </a:r>
          </a:p>
          <a:p>
            <a:r>
              <a:rPr lang="en-US" dirty="0"/>
              <a:t>Easy Access to Medical Care</a:t>
            </a:r>
          </a:p>
        </p:txBody>
      </p:sp>
      <p:sp>
        <p:nvSpPr>
          <p:cNvPr id="7" name="TextBox 6">
            <a:extLst>
              <a:ext uri="{FF2B5EF4-FFF2-40B4-BE49-F238E27FC236}">
                <a16:creationId xmlns:a16="http://schemas.microsoft.com/office/drawing/2014/main" id="{A8C70E46-8A3A-EBE9-1356-E1155B901904}"/>
              </a:ext>
            </a:extLst>
          </p:cNvPr>
          <p:cNvSpPr txBox="1"/>
          <p:nvPr/>
        </p:nvSpPr>
        <p:spPr>
          <a:xfrm>
            <a:off x="9606987" y="6443946"/>
            <a:ext cx="2585013" cy="307777"/>
          </a:xfrm>
          <a:prstGeom prst="rect">
            <a:avLst/>
          </a:prstGeom>
          <a:noFill/>
        </p:spPr>
        <p:txBody>
          <a:bodyPr wrap="square" rtlCol="0">
            <a:spAutoFit/>
          </a:bodyPr>
          <a:lstStyle/>
          <a:p>
            <a:r>
              <a:rPr lang="en-US" sz="1400" dirty="0"/>
              <a:t>(Avon Park, 2023; Leaf Care, n.d)</a:t>
            </a:r>
          </a:p>
        </p:txBody>
      </p:sp>
    </p:spTree>
    <p:extLst>
      <p:ext uri="{BB962C8B-B14F-4D97-AF65-F5344CB8AC3E}">
        <p14:creationId xmlns:p14="http://schemas.microsoft.com/office/powerpoint/2010/main" val="4682175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3B57A-CBE3-C139-F052-484BBEBC8AA6}"/>
              </a:ext>
            </a:extLst>
          </p:cNvPr>
          <p:cNvSpPr>
            <a:spLocks noGrp="1"/>
          </p:cNvSpPr>
          <p:nvPr>
            <p:ph type="title"/>
          </p:nvPr>
        </p:nvSpPr>
        <p:spPr>
          <a:xfrm>
            <a:off x="1447191" y="1284790"/>
            <a:ext cx="9607661" cy="575692"/>
          </a:xfrm>
        </p:spPr>
        <p:txBody>
          <a:bodyPr>
            <a:normAutofit/>
          </a:bodyPr>
          <a:lstStyle/>
          <a:p>
            <a:r>
              <a:rPr lang="en-US" sz="2400" dirty="0">
                <a:latin typeface="Arial" panose="020B0604020202020204" pitchFamily="34" charset="0"/>
                <a:cs typeface="Arial" panose="020B0604020202020204" pitchFamily="34" charset="0"/>
              </a:rPr>
              <a:t>Domiciliary care  vs Residential care (Cons)</a:t>
            </a:r>
          </a:p>
        </p:txBody>
      </p:sp>
      <p:sp>
        <p:nvSpPr>
          <p:cNvPr id="3" name="Text Placeholder 2">
            <a:extLst>
              <a:ext uri="{FF2B5EF4-FFF2-40B4-BE49-F238E27FC236}">
                <a16:creationId xmlns:a16="http://schemas.microsoft.com/office/drawing/2014/main" id="{BBC23631-6A2B-C4B2-1C87-238CD424006A}"/>
              </a:ext>
            </a:extLst>
          </p:cNvPr>
          <p:cNvSpPr>
            <a:spLocks noGrp="1"/>
          </p:cNvSpPr>
          <p:nvPr>
            <p:ph type="body" idx="1"/>
          </p:nvPr>
        </p:nvSpPr>
        <p:spPr>
          <a:xfrm>
            <a:off x="1447191" y="2019549"/>
            <a:ext cx="4645152" cy="422709"/>
          </a:xfrm>
          <a:ln>
            <a:solidFill>
              <a:schemeClr val="bg1"/>
            </a:solidFill>
          </a:ln>
        </p:spPr>
        <p:txBody>
          <a:bodyPr>
            <a:normAutofit lnSpcReduction="10000"/>
          </a:bodyPr>
          <a:lstStyle/>
          <a:p>
            <a:pPr algn="ctr"/>
            <a:r>
              <a:rPr lang="en-US" dirty="0"/>
              <a:t>DOMICILIARY CARE</a:t>
            </a:r>
          </a:p>
        </p:txBody>
      </p:sp>
      <p:sp>
        <p:nvSpPr>
          <p:cNvPr id="4" name="Content Placeholder 3">
            <a:extLst>
              <a:ext uri="{FF2B5EF4-FFF2-40B4-BE49-F238E27FC236}">
                <a16:creationId xmlns:a16="http://schemas.microsoft.com/office/drawing/2014/main" id="{1F1C1658-0F1B-694A-3410-6130F2510F4F}"/>
              </a:ext>
            </a:extLst>
          </p:cNvPr>
          <p:cNvSpPr>
            <a:spLocks noGrp="1"/>
          </p:cNvSpPr>
          <p:nvPr>
            <p:ph sz="half" idx="2"/>
          </p:nvPr>
        </p:nvSpPr>
        <p:spPr>
          <a:xfrm>
            <a:off x="1447191" y="2601325"/>
            <a:ext cx="4645152" cy="2867401"/>
          </a:xfrm>
          <a:solidFill>
            <a:schemeClr val="bg1"/>
          </a:solidFill>
          <a:ln>
            <a:solidFill>
              <a:schemeClr val="tx1"/>
            </a:solidFill>
          </a:ln>
        </p:spPr>
        <p:txBody>
          <a:bodyPr anchor="ctr"/>
          <a:lstStyle/>
          <a:p>
            <a:r>
              <a:rPr lang="en-US" dirty="0"/>
              <a:t>Limited Medical Care</a:t>
            </a:r>
          </a:p>
          <a:p>
            <a:r>
              <a:rPr lang="en-US" dirty="0"/>
              <a:t>Caregiver Availability</a:t>
            </a:r>
          </a:p>
          <a:p>
            <a:r>
              <a:rPr lang="en-US" dirty="0"/>
              <a:t>Home Safety Concerns</a:t>
            </a:r>
          </a:p>
          <a:p>
            <a:r>
              <a:rPr lang="en-US" dirty="0"/>
              <a:t>Isolation</a:t>
            </a:r>
          </a:p>
        </p:txBody>
      </p:sp>
      <p:sp>
        <p:nvSpPr>
          <p:cNvPr id="5" name="Text Placeholder 4">
            <a:extLst>
              <a:ext uri="{FF2B5EF4-FFF2-40B4-BE49-F238E27FC236}">
                <a16:creationId xmlns:a16="http://schemas.microsoft.com/office/drawing/2014/main" id="{BFF6B4DA-244A-7846-7BF3-C3EEFC6C2756}"/>
              </a:ext>
            </a:extLst>
          </p:cNvPr>
          <p:cNvSpPr>
            <a:spLocks noGrp="1"/>
          </p:cNvSpPr>
          <p:nvPr>
            <p:ph type="body" sz="quarter" idx="3"/>
          </p:nvPr>
        </p:nvSpPr>
        <p:spPr>
          <a:xfrm>
            <a:off x="6412362" y="2023003"/>
            <a:ext cx="4645152" cy="419255"/>
          </a:xfrm>
          <a:ln>
            <a:solidFill>
              <a:schemeClr val="bg1"/>
            </a:solidFill>
          </a:ln>
        </p:spPr>
        <p:txBody>
          <a:bodyPr>
            <a:normAutofit lnSpcReduction="10000"/>
          </a:bodyPr>
          <a:lstStyle/>
          <a:p>
            <a:pPr algn="ctr"/>
            <a:r>
              <a:rPr lang="en-US" dirty="0"/>
              <a:t>RESIDENTIAL CARE</a:t>
            </a:r>
          </a:p>
        </p:txBody>
      </p:sp>
      <p:sp>
        <p:nvSpPr>
          <p:cNvPr id="6" name="Content Placeholder 5">
            <a:extLst>
              <a:ext uri="{FF2B5EF4-FFF2-40B4-BE49-F238E27FC236}">
                <a16:creationId xmlns:a16="http://schemas.microsoft.com/office/drawing/2014/main" id="{9F3A8D8E-FF7E-6A0B-2762-3A3B6D77694E}"/>
              </a:ext>
            </a:extLst>
          </p:cNvPr>
          <p:cNvSpPr>
            <a:spLocks noGrp="1"/>
          </p:cNvSpPr>
          <p:nvPr>
            <p:ph sz="quarter" idx="4"/>
          </p:nvPr>
        </p:nvSpPr>
        <p:spPr>
          <a:xfrm>
            <a:off x="6412362" y="2601325"/>
            <a:ext cx="4645152" cy="2857537"/>
          </a:xfrm>
          <a:solidFill>
            <a:schemeClr val="bg1"/>
          </a:solidFill>
          <a:ln>
            <a:solidFill>
              <a:schemeClr val="tx1"/>
            </a:solidFill>
          </a:ln>
        </p:spPr>
        <p:txBody>
          <a:bodyPr anchor="ctr"/>
          <a:lstStyle/>
          <a:p>
            <a:r>
              <a:rPr lang="en-US" dirty="0"/>
              <a:t>High Cost</a:t>
            </a:r>
          </a:p>
          <a:p>
            <a:r>
              <a:rPr lang="en-US" dirty="0"/>
              <a:t>Lack of Independence</a:t>
            </a:r>
          </a:p>
          <a:p>
            <a:r>
              <a:rPr lang="en-US" dirty="0"/>
              <a:t>Limited Privacy</a:t>
            </a:r>
          </a:p>
          <a:p>
            <a:r>
              <a:rPr lang="en-US" dirty="0"/>
              <a:t>Emotional Impact</a:t>
            </a:r>
          </a:p>
        </p:txBody>
      </p:sp>
      <p:sp>
        <p:nvSpPr>
          <p:cNvPr id="7" name="TextBox 6">
            <a:extLst>
              <a:ext uri="{FF2B5EF4-FFF2-40B4-BE49-F238E27FC236}">
                <a16:creationId xmlns:a16="http://schemas.microsoft.com/office/drawing/2014/main" id="{0A2D45EB-632E-F80E-D91F-5452AFDCA1E6}"/>
              </a:ext>
            </a:extLst>
          </p:cNvPr>
          <p:cNvSpPr txBox="1"/>
          <p:nvPr/>
        </p:nvSpPr>
        <p:spPr>
          <a:xfrm>
            <a:off x="9606987" y="6443946"/>
            <a:ext cx="2585013" cy="307777"/>
          </a:xfrm>
          <a:prstGeom prst="rect">
            <a:avLst/>
          </a:prstGeom>
          <a:noFill/>
        </p:spPr>
        <p:txBody>
          <a:bodyPr wrap="square" rtlCol="0">
            <a:spAutoFit/>
          </a:bodyPr>
          <a:lstStyle/>
          <a:p>
            <a:r>
              <a:rPr lang="en-US" sz="1400" dirty="0"/>
              <a:t>(Avon Park, 2023; Leaf Care, n.d)</a:t>
            </a:r>
          </a:p>
        </p:txBody>
      </p:sp>
    </p:spTree>
    <p:extLst>
      <p:ext uri="{BB962C8B-B14F-4D97-AF65-F5344CB8AC3E}">
        <p14:creationId xmlns:p14="http://schemas.microsoft.com/office/powerpoint/2010/main" val="18430990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3B57A-CBE3-C139-F052-484BBEBC8AA6}"/>
              </a:ext>
            </a:extLst>
          </p:cNvPr>
          <p:cNvSpPr>
            <a:spLocks noGrp="1"/>
          </p:cNvSpPr>
          <p:nvPr>
            <p:ph type="title"/>
          </p:nvPr>
        </p:nvSpPr>
        <p:spPr>
          <a:xfrm>
            <a:off x="1469646" y="1183183"/>
            <a:ext cx="9607661" cy="575692"/>
          </a:xfrm>
        </p:spPr>
        <p:txBody>
          <a:bodyPr>
            <a:normAutofit fontScale="90000"/>
          </a:bodyPr>
          <a:lstStyle/>
          <a:p>
            <a:r>
              <a:rPr lang="en-US" sz="2400" dirty="0">
                <a:latin typeface="Arial" panose="020B0604020202020204" pitchFamily="34" charset="0"/>
                <a:cs typeface="Arial" panose="020B0604020202020204" pitchFamily="34" charset="0"/>
              </a:rPr>
              <a:t>Domiciliary care  vs Residential care (funding options)</a:t>
            </a:r>
          </a:p>
        </p:txBody>
      </p:sp>
      <p:sp>
        <p:nvSpPr>
          <p:cNvPr id="3" name="Text Placeholder 2">
            <a:extLst>
              <a:ext uri="{FF2B5EF4-FFF2-40B4-BE49-F238E27FC236}">
                <a16:creationId xmlns:a16="http://schemas.microsoft.com/office/drawing/2014/main" id="{BBC23631-6A2B-C4B2-1C87-238CD424006A}"/>
              </a:ext>
            </a:extLst>
          </p:cNvPr>
          <p:cNvSpPr>
            <a:spLocks noGrp="1"/>
          </p:cNvSpPr>
          <p:nvPr>
            <p:ph type="body" idx="1"/>
          </p:nvPr>
        </p:nvSpPr>
        <p:spPr>
          <a:xfrm>
            <a:off x="1450848" y="1918149"/>
            <a:ext cx="4645152" cy="422709"/>
          </a:xfrm>
          <a:ln>
            <a:solidFill>
              <a:schemeClr val="bg1"/>
            </a:solidFill>
          </a:ln>
        </p:spPr>
        <p:txBody>
          <a:bodyPr>
            <a:normAutofit lnSpcReduction="10000"/>
          </a:bodyPr>
          <a:lstStyle/>
          <a:p>
            <a:pPr algn="ctr"/>
            <a:r>
              <a:rPr lang="en-US" dirty="0"/>
              <a:t>DOMICILIARY CARE</a:t>
            </a:r>
          </a:p>
        </p:txBody>
      </p:sp>
      <p:sp>
        <p:nvSpPr>
          <p:cNvPr id="4" name="Content Placeholder 3">
            <a:extLst>
              <a:ext uri="{FF2B5EF4-FFF2-40B4-BE49-F238E27FC236}">
                <a16:creationId xmlns:a16="http://schemas.microsoft.com/office/drawing/2014/main" id="{1F1C1658-0F1B-694A-3410-6130F2510F4F}"/>
              </a:ext>
            </a:extLst>
          </p:cNvPr>
          <p:cNvSpPr>
            <a:spLocks noGrp="1"/>
          </p:cNvSpPr>
          <p:nvPr>
            <p:ph sz="half" idx="2"/>
          </p:nvPr>
        </p:nvSpPr>
        <p:spPr>
          <a:xfrm>
            <a:off x="196770" y="2398976"/>
            <a:ext cx="6076707" cy="4236334"/>
          </a:xfrm>
          <a:solidFill>
            <a:schemeClr val="bg1"/>
          </a:solidFill>
          <a:ln>
            <a:solidFill>
              <a:schemeClr val="tx1"/>
            </a:solidFill>
          </a:ln>
        </p:spPr>
        <p:txBody>
          <a:bodyPr anchor="ctr">
            <a:noAutofit/>
          </a:bodyPr>
          <a:lstStyle/>
          <a:p>
            <a:pPr marL="342900" marR="0" lvl="0" indent="-342900" algn="just">
              <a:lnSpc>
                <a:spcPct val="150000"/>
              </a:lnSpc>
              <a:spcBef>
                <a:spcPts val="0"/>
              </a:spcBef>
              <a:spcAft>
                <a:spcPts val="800"/>
              </a:spcAft>
              <a:buFont typeface="Symbol" panose="05050102010706020507" pitchFamily="18" charset="2"/>
              <a:buChar char=""/>
            </a:pPr>
            <a:r>
              <a:rPr lang="en-US" sz="1600" b="1" kern="100" dirty="0">
                <a:effectLst/>
                <a:latin typeface="Arial" panose="020B0604020202020204" pitchFamily="34" charset="0"/>
                <a:ea typeface="Calibri" panose="020F0502020204030204" pitchFamily="34" charset="0"/>
                <a:cs typeface="Times New Roman" panose="02020603050405020304" pitchFamily="18" charset="0"/>
              </a:rPr>
              <a:t>Local Authority Funding:</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 If eligible for financial support, the local council can either arrange homecare services or provide direct payments to arrange homecare independently for the senior.</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Char char=""/>
            </a:pPr>
            <a:r>
              <a:rPr lang="en-US" sz="1600" b="1" kern="100" dirty="0">
                <a:effectLst/>
                <a:highlight>
                  <a:srgbClr val="00FFFF"/>
                </a:highlight>
                <a:latin typeface="Arial" panose="020B0604020202020204" pitchFamily="34" charset="0"/>
                <a:ea typeface="Calibri" panose="020F0502020204030204" pitchFamily="34" charset="0"/>
                <a:cs typeface="Times New Roman" panose="02020603050405020304" pitchFamily="18" charset="0"/>
              </a:rPr>
              <a:t>Self-Funding:</a:t>
            </a:r>
            <a:r>
              <a:rPr lang="en-US" sz="1600" kern="100" dirty="0">
                <a:effectLst/>
                <a:highlight>
                  <a:srgbClr val="00FFFF"/>
                </a:highlight>
                <a:latin typeface="Arial" panose="020B0604020202020204" pitchFamily="34" charset="0"/>
                <a:ea typeface="Calibri" panose="020F0502020204030204" pitchFamily="34" charset="0"/>
                <a:cs typeface="Times New Roman" panose="02020603050405020304" pitchFamily="18" charset="0"/>
              </a:rPr>
              <a:t> this funding option is available to individuals with over £23,250 as capital, thus being ineligible for support from local authority.</a:t>
            </a:r>
            <a:endParaRPr lang="en-US" sz="1600" kern="100" dirty="0">
              <a:effectLst/>
              <a:highlight>
                <a:srgbClr val="00FFFF"/>
              </a:highligh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Char char=""/>
            </a:pPr>
            <a:r>
              <a:rPr lang="en-US" sz="1600" b="1" kern="100" dirty="0">
                <a:effectLst/>
                <a:highlight>
                  <a:srgbClr val="00FF00"/>
                </a:highlight>
                <a:latin typeface="Arial" panose="020B0604020202020204" pitchFamily="34" charset="0"/>
                <a:ea typeface="Calibri" panose="020F0502020204030204" pitchFamily="34" charset="0"/>
                <a:cs typeface="Times New Roman" panose="02020603050405020304" pitchFamily="18" charset="0"/>
              </a:rPr>
              <a:t>Attendance Allowance:</a:t>
            </a:r>
            <a:r>
              <a:rPr lang="en-US" sz="1600" kern="100" dirty="0">
                <a:effectLst/>
                <a:highlight>
                  <a:srgbClr val="00FF00"/>
                </a:highlight>
                <a:latin typeface="Arial" panose="020B0604020202020204" pitchFamily="34" charset="0"/>
                <a:ea typeface="Calibri" panose="020F0502020204030204" pitchFamily="34" charset="0"/>
                <a:cs typeface="Times New Roman" panose="02020603050405020304" pitchFamily="18" charset="0"/>
              </a:rPr>
              <a:t> is a benefit designed for individuals over State Pension age who require additional assistance to maintain independence at home because of illness or disability.</a:t>
            </a:r>
            <a:endParaRPr lang="en-US" sz="1600" kern="100" dirty="0">
              <a:effectLst/>
              <a:highlight>
                <a:srgbClr val="00FF00"/>
              </a:highligh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 Placeholder 4">
            <a:extLst>
              <a:ext uri="{FF2B5EF4-FFF2-40B4-BE49-F238E27FC236}">
                <a16:creationId xmlns:a16="http://schemas.microsoft.com/office/drawing/2014/main" id="{BFF6B4DA-244A-7846-7BF3-C3EEFC6C2756}"/>
              </a:ext>
            </a:extLst>
          </p:cNvPr>
          <p:cNvSpPr>
            <a:spLocks noGrp="1"/>
          </p:cNvSpPr>
          <p:nvPr>
            <p:ph type="body" sz="quarter" idx="3"/>
          </p:nvPr>
        </p:nvSpPr>
        <p:spPr>
          <a:xfrm>
            <a:off x="6432155" y="1921603"/>
            <a:ext cx="4645152" cy="419255"/>
          </a:xfrm>
          <a:ln>
            <a:solidFill>
              <a:schemeClr val="bg1"/>
            </a:solidFill>
          </a:ln>
        </p:spPr>
        <p:txBody>
          <a:bodyPr>
            <a:normAutofit lnSpcReduction="10000"/>
          </a:bodyPr>
          <a:lstStyle/>
          <a:p>
            <a:pPr algn="ctr"/>
            <a:r>
              <a:rPr lang="en-US" dirty="0"/>
              <a:t>RESIDENTIAL CARE</a:t>
            </a:r>
          </a:p>
        </p:txBody>
      </p:sp>
      <p:sp>
        <p:nvSpPr>
          <p:cNvPr id="6" name="Content Placeholder 5">
            <a:extLst>
              <a:ext uri="{FF2B5EF4-FFF2-40B4-BE49-F238E27FC236}">
                <a16:creationId xmlns:a16="http://schemas.microsoft.com/office/drawing/2014/main" id="{9F3A8D8E-FF7E-6A0B-2762-3A3B6D77694E}"/>
              </a:ext>
            </a:extLst>
          </p:cNvPr>
          <p:cNvSpPr>
            <a:spLocks noGrp="1"/>
          </p:cNvSpPr>
          <p:nvPr>
            <p:ph sz="quarter" idx="4"/>
          </p:nvPr>
        </p:nvSpPr>
        <p:spPr>
          <a:xfrm>
            <a:off x="6412362" y="2402430"/>
            <a:ext cx="5582868" cy="4144017"/>
          </a:xfrm>
          <a:solidFill>
            <a:schemeClr val="bg1"/>
          </a:solidFill>
          <a:ln>
            <a:solidFill>
              <a:schemeClr val="tx1"/>
            </a:solidFill>
          </a:ln>
        </p:spPr>
        <p:txBody>
          <a:bodyPr anchor="ctr">
            <a:noAutofit/>
          </a:bodyPr>
          <a:lstStyle/>
          <a:p>
            <a:pPr algn="just"/>
            <a:r>
              <a:rPr lang="en-US" sz="1700" b="1" kern="100" dirty="0">
                <a:effectLst/>
                <a:latin typeface="Arial" panose="020B0604020202020204" pitchFamily="34" charset="0"/>
                <a:ea typeface="Calibri" panose="020F0502020204030204" pitchFamily="34" charset="0"/>
                <a:cs typeface="Arial" panose="020B0604020202020204" pitchFamily="34" charset="0"/>
              </a:rPr>
              <a:t>Local Authority Funding:</a:t>
            </a:r>
            <a:r>
              <a:rPr lang="en-US" sz="1700" kern="100" dirty="0">
                <a:effectLst/>
                <a:latin typeface="Arial" panose="020B0604020202020204" pitchFamily="34" charset="0"/>
                <a:ea typeface="Calibri" panose="020F0502020204030204" pitchFamily="34" charset="0"/>
                <a:cs typeface="Arial" panose="020B0604020202020204" pitchFamily="34" charset="0"/>
              </a:rPr>
              <a:t> If eligible, the local council may cover most care home fees after assessing the needs of the senior and conducting a means test based on income and assets.</a:t>
            </a:r>
          </a:p>
          <a:p>
            <a:pPr algn="just"/>
            <a:r>
              <a:rPr lang="en-US" sz="1700" b="1" kern="100" dirty="0">
                <a:effectLst/>
                <a:highlight>
                  <a:srgbClr val="00FFFF"/>
                </a:highlight>
                <a:latin typeface="Arial" panose="020B0604020202020204" pitchFamily="34" charset="0"/>
                <a:ea typeface="Calibri" panose="020F0502020204030204" pitchFamily="34" charset="0"/>
                <a:cs typeface="Arial" panose="020B0604020202020204" pitchFamily="34" charset="0"/>
              </a:rPr>
              <a:t>Self-Funding:</a:t>
            </a:r>
            <a:r>
              <a:rPr lang="en-US" sz="1700" kern="100" dirty="0">
                <a:effectLst/>
                <a:highlight>
                  <a:srgbClr val="00FFFF"/>
                </a:highlight>
                <a:latin typeface="Arial" panose="020B0604020202020204" pitchFamily="34" charset="0"/>
                <a:ea typeface="Calibri" panose="020F0502020204030204" pitchFamily="34" charset="0"/>
                <a:cs typeface="Arial" panose="020B0604020202020204" pitchFamily="34" charset="0"/>
              </a:rPr>
              <a:t> this funding option is available to individuals with over £23,250 as capital, thus being ineligible for support from local authority.</a:t>
            </a:r>
          </a:p>
          <a:p>
            <a:pPr algn="just"/>
            <a:r>
              <a:rPr lang="en-US" sz="1700" b="1" kern="100" dirty="0">
                <a:effectLst/>
                <a:highlight>
                  <a:srgbClr val="FFFF00"/>
                </a:highlight>
                <a:latin typeface="Arial" panose="020B0604020202020204" pitchFamily="34" charset="0"/>
                <a:ea typeface="Calibri" panose="020F0502020204030204" pitchFamily="34" charset="0"/>
                <a:cs typeface="Arial" panose="020B0604020202020204" pitchFamily="34" charset="0"/>
              </a:rPr>
              <a:t>NHS Continuing Healthcare:</a:t>
            </a:r>
            <a:r>
              <a:rPr lang="en-US" sz="1700" kern="100" dirty="0">
                <a:effectLst/>
                <a:highlight>
                  <a:srgbClr val="FFFF00"/>
                </a:highlight>
                <a:latin typeface="Arial" panose="020B0604020202020204" pitchFamily="34" charset="0"/>
                <a:ea typeface="Calibri" panose="020F0502020204030204" pitchFamily="34" charset="0"/>
                <a:cs typeface="Arial" panose="020B0604020202020204" pitchFamily="34" charset="0"/>
              </a:rPr>
              <a:t> the NHS arranges and funds the residential care, including free care home placement, for individuals who have specific medical needs that necessitate living in a care home.</a:t>
            </a:r>
          </a:p>
        </p:txBody>
      </p:sp>
      <p:sp>
        <p:nvSpPr>
          <p:cNvPr id="7" name="TextBox 6">
            <a:extLst>
              <a:ext uri="{FF2B5EF4-FFF2-40B4-BE49-F238E27FC236}">
                <a16:creationId xmlns:a16="http://schemas.microsoft.com/office/drawing/2014/main" id="{4E5DDE8D-8A08-C06B-B1EE-2D858895D9BF}"/>
              </a:ext>
            </a:extLst>
          </p:cNvPr>
          <p:cNvSpPr txBox="1"/>
          <p:nvPr/>
        </p:nvSpPr>
        <p:spPr>
          <a:xfrm>
            <a:off x="10698865" y="6541623"/>
            <a:ext cx="1296365" cy="307777"/>
          </a:xfrm>
          <a:prstGeom prst="rect">
            <a:avLst/>
          </a:prstGeom>
          <a:noFill/>
        </p:spPr>
        <p:txBody>
          <a:bodyPr wrap="square" rtlCol="0">
            <a:spAutoFit/>
          </a:bodyPr>
          <a:lstStyle/>
          <a:p>
            <a:r>
              <a:rPr lang="en-US" sz="1400" dirty="0"/>
              <a:t>(Age UK, 2024)</a:t>
            </a:r>
          </a:p>
        </p:txBody>
      </p:sp>
    </p:spTree>
    <p:extLst>
      <p:ext uri="{BB962C8B-B14F-4D97-AF65-F5344CB8AC3E}">
        <p14:creationId xmlns:p14="http://schemas.microsoft.com/office/powerpoint/2010/main" val="3979511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39554-C223-CB58-AD17-5F5F30638CA7}"/>
              </a:ext>
            </a:extLst>
          </p:cNvPr>
          <p:cNvSpPr>
            <a:spLocks noGrp="1"/>
          </p:cNvSpPr>
          <p:nvPr>
            <p:ph type="title"/>
          </p:nvPr>
        </p:nvSpPr>
        <p:spPr>
          <a:xfrm>
            <a:off x="1449217" y="1268669"/>
            <a:ext cx="9605635" cy="595525"/>
          </a:xfrm>
        </p:spPr>
        <p:txBody>
          <a:bodyPr>
            <a:normAutofit/>
          </a:bodyPr>
          <a:lstStyle/>
          <a:p>
            <a:r>
              <a:rPr lang="en-US" sz="2400" dirty="0">
                <a:latin typeface="Arial" panose="020B0604020202020204" pitchFamily="34" charset="0"/>
                <a:cs typeface="Arial" panose="020B0604020202020204" pitchFamily="34" charset="0"/>
              </a:rPr>
              <a:t>RECOMMENDATION</a:t>
            </a:r>
          </a:p>
        </p:txBody>
      </p:sp>
      <p:pic>
        <p:nvPicPr>
          <p:cNvPr id="14" name="Picture 13">
            <a:extLst>
              <a:ext uri="{FF2B5EF4-FFF2-40B4-BE49-F238E27FC236}">
                <a16:creationId xmlns:a16="http://schemas.microsoft.com/office/drawing/2014/main" id="{6BD44B3F-0811-56E8-CD4D-C211C077C25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634824">
            <a:off x="-46048" y="3812590"/>
            <a:ext cx="3799277" cy="2883653"/>
          </a:xfrm>
          <a:prstGeom prst="ellipse">
            <a:avLst/>
          </a:prstGeom>
          <a:ln w="19050">
            <a:solidFill>
              <a:schemeClr val="accent1"/>
            </a:solidFill>
          </a:ln>
          <a:effectLst>
            <a:outerShdw blurRad="50800" dist="38100" algn="l" rotWithShape="0">
              <a:prstClr val="black">
                <a:alpha val="40000"/>
              </a:prstClr>
            </a:outerShdw>
          </a:effectLst>
        </p:spPr>
      </p:pic>
      <p:sp>
        <p:nvSpPr>
          <p:cNvPr id="3" name="Content Placeholder 2">
            <a:extLst>
              <a:ext uri="{FF2B5EF4-FFF2-40B4-BE49-F238E27FC236}">
                <a16:creationId xmlns:a16="http://schemas.microsoft.com/office/drawing/2014/main" id="{B615D91C-7EB6-D37A-66C8-F2BFD04F7698}"/>
              </a:ext>
            </a:extLst>
          </p:cNvPr>
          <p:cNvSpPr>
            <a:spLocks noGrp="1"/>
          </p:cNvSpPr>
          <p:nvPr>
            <p:ph sz="half" idx="1"/>
          </p:nvPr>
        </p:nvSpPr>
        <p:spPr>
          <a:xfrm>
            <a:off x="1447331" y="2010879"/>
            <a:ext cx="4645152" cy="1956560"/>
          </a:xfrm>
          <a:solidFill>
            <a:schemeClr val="bg1"/>
          </a:solidFill>
          <a:ln>
            <a:solidFill>
              <a:schemeClr val="tx1"/>
            </a:solidFill>
          </a:ln>
        </p:spPr>
        <p:txBody>
          <a:bodyPr anchor="ctr">
            <a:normAutofit fontScale="85000" lnSpcReduction="10000"/>
          </a:bodyPr>
          <a:lstStyle/>
          <a:p>
            <a:r>
              <a:rPr lang="en-US" dirty="0">
                <a:latin typeface="Arial" panose="020B0604020202020204" pitchFamily="34" charset="0"/>
                <a:cs typeface="Arial" panose="020B0604020202020204" pitchFamily="34" charset="0"/>
              </a:rPr>
              <a:t>Although the choice between residential care and home care depends on the senior's needs and preferences, balancing independence with the required level of care and supervision, </a:t>
            </a:r>
            <a:r>
              <a:rPr lang="en-US" b="1" dirty="0">
                <a:solidFill>
                  <a:schemeClr val="accent2">
                    <a:lumMod val="75000"/>
                  </a:schemeClr>
                </a:solidFill>
                <a:latin typeface="Arial" panose="020B0604020202020204" pitchFamily="34" charset="0"/>
                <a:cs typeface="Arial" panose="020B0604020202020204" pitchFamily="34" charset="0"/>
              </a:rPr>
              <a:t>EXTRA CARE </a:t>
            </a:r>
            <a:r>
              <a:rPr lang="en-US" dirty="0">
                <a:latin typeface="Arial" panose="020B0604020202020204" pitchFamily="34" charset="0"/>
                <a:cs typeface="Arial" panose="020B0604020202020204" pitchFamily="34" charset="0"/>
              </a:rPr>
              <a:t>is recommended.</a:t>
            </a:r>
          </a:p>
        </p:txBody>
      </p:sp>
      <p:sp>
        <p:nvSpPr>
          <p:cNvPr id="4" name="TextBox 3">
            <a:extLst>
              <a:ext uri="{FF2B5EF4-FFF2-40B4-BE49-F238E27FC236}">
                <a16:creationId xmlns:a16="http://schemas.microsoft.com/office/drawing/2014/main" id="{BF7FB194-89CD-D9BC-4A28-5A8CBB95E5AA}"/>
              </a:ext>
            </a:extLst>
          </p:cNvPr>
          <p:cNvSpPr txBox="1"/>
          <p:nvPr/>
        </p:nvSpPr>
        <p:spPr>
          <a:xfrm>
            <a:off x="10744133" y="6443946"/>
            <a:ext cx="1447867" cy="307777"/>
          </a:xfrm>
          <a:prstGeom prst="rect">
            <a:avLst/>
          </a:prstGeom>
          <a:noFill/>
        </p:spPr>
        <p:txBody>
          <a:bodyPr wrap="square" rtlCol="0">
            <a:spAutoFit/>
          </a:bodyPr>
          <a:lstStyle/>
          <a:p>
            <a:r>
              <a:rPr lang="en-US" sz="1400" dirty="0"/>
              <a:t>(Age UK, 2024)</a:t>
            </a:r>
          </a:p>
        </p:txBody>
      </p:sp>
      <p:sp>
        <p:nvSpPr>
          <p:cNvPr id="9" name="Content Placeholder 2">
            <a:extLst>
              <a:ext uri="{FF2B5EF4-FFF2-40B4-BE49-F238E27FC236}">
                <a16:creationId xmlns:a16="http://schemas.microsoft.com/office/drawing/2014/main" id="{702531AE-EE23-4300-1E53-A103284563B2}"/>
              </a:ext>
            </a:extLst>
          </p:cNvPr>
          <p:cNvSpPr txBox="1">
            <a:spLocks/>
          </p:cNvSpPr>
          <p:nvPr/>
        </p:nvSpPr>
        <p:spPr>
          <a:xfrm>
            <a:off x="3871276" y="4037746"/>
            <a:ext cx="4645152" cy="2152443"/>
          </a:xfrm>
          <a:prstGeom prst="rect">
            <a:avLst/>
          </a:prstGeom>
          <a:solidFill>
            <a:schemeClr val="bg1"/>
          </a:solidFill>
          <a:ln>
            <a:solidFill>
              <a:schemeClr val="tx1"/>
            </a:solidFill>
          </a:ln>
        </p:spPr>
        <p:txBody>
          <a:bodyPr vert="horz" lIns="91440" tIns="45720" rIns="91440" bIns="45720" rtlCol="0" anchor="ctr">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US" dirty="0">
                <a:latin typeface="Arial" panose="020B0604020202020204" pitchFamily="34" charset="0"/>
                <a:cs typeface="Arial" panose="020B0604020202020204" pitchFamily="34" charset="0"/>
              </a:rPr>
              <a:t>This option is recommended over domiciliary or residential care for those who cherish their independence but also need consistent support.</a:t>
            </a:r>
          </a:p>
        </p:txBody>
      </p:sp>
      <p:pic>
        <p:nvPicPr>
          <p:cNvPr id="17" name="Picture 16">
            <a:extLst>
              <a:ext uri="{FF2B5EF4-FFF2-40B4-BE49-F238E27FC236}">
                <a16:creationId xmlns:a16="http://schemas.microsoft.com/office/drawing/2014/main" id="{BC5C995B-1145-A2CE-1914-ABA6F221329A}"/>
              </a:ext>
            </a:extLst>
          </p:cNvPr>
          <p:cNvPicPr>
            <a:picLocks noChangeAspect="1"/>
          </p:cNvPicPr>
          <p:nvPr/>
        </p:nvPicPr>
        <p:blipFill rotWithShape="1">
          <a:blip r:embed="rId3">
            <a:extLst>
              <a:ext uri="{28A0092B-C50C-407E-A947-70E740481C1C}">
                <a14:useLocalDpi xmlns:a14="http://schemas.microsoft.com/office/drawing/2010/main" val="0"/>
              </a:ext>
            </a:extLst>
          </a:blip>
          <a:srcRect l="11127"/>
          <a:stretch/>
        </p:blipFill>
        <p:spPr>
          <a:xfrm>
            <a:off x="8664178" y="3286951"/>
            <a:ext cx="3426106" cy="3156995"/>
          </a:xfrm>
          <a:prstGeom prst="ellipse">
            <a:avLst/>
          </a:prstGeom>
          <a:ln w="19050">
            <a:solidFill>
              <a:schemeClr val="accent1"/>
            </a:solidFill>
          </a:ln>
          <a:effectLst>
            <a:outerShdw blurRad="50800" dist="38100" algn="l" rotWithShape="0">
              <a:prstClr val="black">
                <a:alpha val="40000"/>
              </a:prstClr>
            </a:outerShdw>
          </a:effectLst>
        </p:spPr>
      </p:pic>
      <p:sp>
        <p:nvSpPr>
          <p:cNvPr id="10" name="Content Placeholder 2">
            <a:extLst>
              <a:ext uri="{FF2B5EF4-FFF2-40B4-BE49-F238E27FC236}">
                <a16:creationId xmlns:a16="http://schemas.microsoft.com/office/drawing/2014/main" id="{F167FE49-B710-FF36-1468-C173629A901F}"/>
              </a:ext>
            </a:extLst>
          </p:cNvPr>
          <p:cNvSpPr txBox="1">
            <a:spLocks/>
          </p:cNvSpPr>
          <p:nvPr/>
        </p:nvSpPr>
        <p:spPr>
          <a:xfrm>
            <a:off x="6409700" y="2010879"/>
            <a:ext cx="4645152" cy="1956560"/>
          </a:xfrm>
          <a:prstGeom prst="rect">
            <a:avLst/>
          </a:prstGeom>
          <a:solidFill>
            <a:schemeClr val="bg1"/>
          </a:solidFill>
          <a:ln>
            <a:solidFill>
              <a:schemeClr val="tx1"/>
            </a:solidFill>
          </a:ln>
        </p:spPr>
        <p:txBody>
          <a:bodyPr vert="horz" lIns="91440" tIns="45720" rIns="91440" bIns="45720" rtlCol="0" anchor="ctr">
            <a:normAutofit fontScale="85000" lnSpcReduction="10000"/>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US" dirty="0">
                <a:latin typeface="Arial" panose="020B0604020202020204" pitchFamily="34" charset="0"/>
                <a:cs typeface="Arial" panose="020B0604020202020204" pitchFamily="34" charset="0"/>
              </a:rPr>
              <a:t>Extra Care is also known as assisted living and this way, seniors can have their own flats but still get 24-hour help with personal care, like washing, dressing, and taking medication, as well as domestic tasks like shopping and laundry.</a:t>
            </a:r>
          </a:p>
        </p:txBody>
      </p:sp>
    </p:spTree>
    <p:extLst>
      <p:ext uri="{BB962C8B-B14F-4D97-AF65-F5344CB8AC3E}">
        <p14:creationId xmlns:p14="http://schemas.microsoft.com/office/powerpoint/2010/main" val="3825503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31C28-48B6-2115-5D29-BA381D3A1D90}"/>
              </a:ext>
            </a:extLst>
          </p:cNvPr>
          <p:cNvSpPr>
            <a:spLocks noGrp="1"/>
          </p:cNvSpPr>
          <p:nvPr>
            <p:ph type="title"/>
          </p:nvPr>
        </p:nvSpPr>
        <p:spPr>
          <a:xfrm>
            <a:off x="1451579" y="1284790"/>
            <a:ext cx="9603275" cy="568964"/>
          </a:xfrm>
        </p:spPr>
        <p:txBody>
          <a:bodyPr>
            <a:normAutofit/>
          </a:bodyPr>
          <a:lstStyle/>
          <a:p>
            <a:r>
              <a:rPr lang="en-US" sz="24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3B705DAC-1EA2-2B34-607D-15C0374F67EA}"/>
              </a:ext>
            </a:extLst>
          </p:cNvPr>
          <p:cNvSpPr>
            <a:spLocks noGrp="1"/>
          </p:cNvSpPr>
          <p:nvPr>
            <p:ph idx="1"/>
          </p:nvPr>
        </p:nvSpPr>
        <p:spPr>
          <a:xfrm>
            <a:off x="1451579" y="2015732"/>
            <a:ext cx="9603275" cy="3991529"/>
          </a:xfrm>
          <a:solidFill>
            <a:schemeClr val="bg1"/>
          </a:solidFill>
          <a:ln>
            <a:solidFill>
              <a:schemeClr val="tx1"/>
            </a:solidFill>
          </a:ln>
        </p:spPr>
        <p:txBody>
          <a:bodyPr>
            <a:normAutofit fontScale="92500" lnSpcReduction="20000"/>
          </a:bodyPr>
          <a:lstStyle/>
          <a:p>
            <a:r>
              <a:rPr lang="en-US" sz="1200" kern="100" dirty="0">
                <a:effectLst/>
                <a:latin typeface="Arial" panose="020B0604020202020204" pitchFamily="34" charset="0"/>
                <a:ea typeface="Calibri" panose="020F0502020204030204" pitchFamily="34" charset="0"/>
                <a:cs typeface="Times New Roman" panose="02020603050405020304" pitchFamily="18" charset="0"/>
              </a:rPr>
              <a:t>Age Care. (2022). What is residential care? Available at: </a:t>
            </a:r>
            <a:r>
              <a:rPr lang="en-US"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https://agecare.uk.com/what-is-residential-care/</a:t>
            </a:r>
            <a:r>
              <a:rPr lang="en-US" sz="1200" kern="100" dirty="0">
                <a:effectLst/>
                <a:latin typeface="Arial" panose="020B0604020202020204" pitchFamily="34" charset="0"/>
                <a:ea typeface="Calibri" panose="020F0502020204030204" pitchFamily="34" charset="0"/>
                <a:cs typeface="Times New Roman" panose="02020603050405020304" pitchFamily="18" charset="0"/>
              </a:rPr>
              <a:t> (Accessed 7 June 2024)</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200" kern="100" dirty="0">
                <a:effectLst/>
                <a:latin typeface="Arial" panose="020B0604020202020204" pitchFamily="34" charset="0"/>
                <a:ea typeface="Calibri" panose="020F0502020204030204" pitchFamily="34" charset="0"/>
                <a:cs typeface="Times New Roman" panose="02020603050405020304" pitchFamily="18" charset="0"/>
              </a:rPr>
              <a:t>Age UK. (2018) Later Life in the United Kingdom Available at:</a:t>
            </a:r>
            <a:r>
              <a:rPr lang="en-US"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https://www.ageuk.org.uk/globalassets/age-uk/documents/reports-andpublications/later_life_uk_factsheet.pdf</a:t>
            </a:r>
            <a:r>
              <a:rPr lang="en-US" sz="1200" kern="100" dirty="0">
                <a:effectLst/>
                <a:latin typeface="Arial" panose="020B0604020202020204" pitchFamily="34" charset="0"/>
                <a:ea typeface="Calibri" panose="020F0502020204030204" pitchFamily="34" charset="0"/>
                <a:cs typeface="Times New Roman" panose="02020603050405020304" pitchFamily="18" charset="0"/>
              </a:rPr>
              <a:t> (Accessed: 5 June 2024).</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200" kern="100" dirty="0">
                <a:effectLst/>
                <a:latin typeface="Arial" panose="020B0604020202020204" pitchFamily="34" charset="0"/>
                <a:ea typeface="Calibri" panose="020F0502020204030204" pitchFamily="34" charset="0"/>
                <a:cs typeface="Times New Roman" panose="02020603050405020304" pitchFamily="18" charset="0"/>
              </a:rPr>
              <a:t>Age UK. (2023) The State of Health and Care of Older People (abridged). Available at: </a:t>
            </a:r>
            <a:r>
              <a:rPr lang="en-US"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https://www.ageuk.org.uk/globalassets/age-uk/documents/reports-and-publications/reports-and-briefings/health--wellbeing/age-uk-briefing-state-of-health-and-care-july-2023-abridged-version.pdf</a:t>
            </a:r>
            <a:r>
              <a:rPr lang="en-US" sz="1200" kern="100" dirty="0">
                <a:effectLst/>
                <a:latin typeface="Arial" panose="020B0604020202020204" pitchFamily="34" charset="0"/>
                <a:ea typeface="Calibri" panose="020F0502020204030204" pitchFamily="34" charset="0"/>
                <a:cs typeface="Times New Roman" panose="02020603050405020304" pitchFamily="18" charset="0"/>
              </a:rPr>
              <a:t> pp. 7 – 8 (Accessed 7 June 2024).</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200" kern="100" dirty="0">
                <a:effectLst/>
                <a:latin typeface="Arial" panose="020B0604020202020204" pitchFamily="34" charset="0"/>
                <a:ea typeface="Calibri" panose="020F0502020204030204" pitchFamily="34" charset="0"/>
                <a:cs typeface="Times New Roman" panose="02020603050405020304" pitchFamily="18" charset="0"/>
              </a:rPr>
              <a:t>Age UK. (2024). Paying for homecare. Available at: </a:t>
            </a:r>
            <a:r>
              <a:rPr lang="en-US"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https://www.ageuk.org.uk/information-advice/care/paying-for-care/paying-for-homecare/</a:t>
            </a:r>
            <a:r>
              <a:rPr lang="en-US" sz="1200" kern="100" dirty="0">
                <a:effectLst/>
                <a:latin typeface="Arial" panose="020B0604020202020204" pitchFamily="34" charset="0"/>
                <a:ea typeface="Calibri" panose="020F0502020204030204" pitchFamily="34" charset="0"/>
                <a:cs typeface="Times New Roman" panose="02020603050405020304" pitchFamily="18" charset="0"/>
              </a:rPr>
              <a:t> (Accessed 8 June, 2024).</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200" kern="100" dirty="0">
                <a:effectLst/>
                <a:latin typeface="Arial" panose="020B0604020202020204" pitchFamily="34" charset="0"/>
                <a:ea typeface="Calibri" panose="020F0502020204030204" pitchFamily="34" charset="0"/>
                <a:cs typeface="Times New Roman" panose="02020603050405020304" pitchFamily="18" charset="0"/>
              </a:rPr>
              <a:t>Age UK. (2024). Paying for Residential Care. Available at: </a:t>
            </a:r>
            <a:r>
              <a:rPr lang="en-US"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https://www.ageuk.org.uk/information-advice/care/paying-for-care/paying-for-a-care-home/</a:t>
            </a:r>
            <a:r>
              <a:rPr lang="en-US" sz="1200" kern="100" dirty="0">
                <a:effectLst/>
                <a:latin typeface="Arial" panose="020B0604020202020204" pitchFamily="34" charset="0"/>
                <a:ea typeface="Calibri" panose="020F0502020204030204" pitchFamily="34" charset="0"/>
                <a:cs typeface="Times New Roman" panose="02020603050405020304" pitchFamily="18" charset="0"/>
              </a:rPr>
              <a:t> (Accessed 8 June 2024).</a:t>
            </a:r>
          </a:p>
          <a:p>
            <a:r>
              <a:rPr lang="en-US" sz="1200" kern="100" dirty="0">
                <a:effectLst/>
                <a:latin typeface="Arial" panose="020B0604020202020204" pitchFamily="34" charset="0"/>
                <a:ea typeface="Calibri" panose="020F0502020204030204" pitchFamily="34" charset="0"/>
                <a:cs typeface="Times New Roman" panose="02020603050405020304" pitchFamily="18" charset="0"/>
              </a:rPr>
              <a:t>Age UK. (2024). Assisted living and extra-care housing. Available at: </a:t>
            </a:r>
            <a:r>
              <a:rPr lang="en-US"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https://www.ageuk.org.uk/information-advice/care/housing-options/assisted-living-and-extra-care-housing/#:~:text=Assisted%20living%20(also%20known%20as,the%20toilet%20or%20taking%20medication.</a:t>
            </a:r>
            <a:r>
              <a:rPr lang="en-US"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rPr>
              <a:t> </a:t>
            </a:r>
            <a:r>
              <a:rPr lang="en-US" sz="1200" kern="100" dirty="0">
                <a:effectLst/>
                <a:latin typeface="Arial" panose="020B0604020202020204" pitchFamily="34" charset="0"/>
                <a:ea typeface="Calibri" panose="020F0502020204030204" pitchFamily="34" charset="0"/>
                <a:cs typeface="Times New Roman" panose="02020603050405020304" pitchFamily="18" charset="0"/>
              </a:rPr>
              <a:t>(Accessed 22 June 2024).</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200" kern="100" dirty="0">
                <a:effectLst/>
                <a:latin typeface="Arial" panose="020B0604020202020204" pitchFamily="34" charset="0"/>
                <a:ea typeface="Calibri" panose="020F0502020204030204" pitchFamily="34" charset="0"/>
                <a:cs typeface="Times New Roman" panose="02020603050405020304" pitchFamily="18" charset="0"/>
              </a:rPr>
              <a:t>Assisting Hands. (2023). Types of Senior Care – How to Choose the Best Elder Care Option. Available at: </a:t>
            </a:r>
            <a:r>
              <a:rPr lang="en-US"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8"/>
              </a:rPr>
              <a:t>https://www.elderly-homecare.com/types-of-senior-care-how-to-choose-the-best-elder-care-option/</a:t>
            </a:r>
            <a:r>
              <a:rPr lang="en-US" sz="1200" kern="100" dirty="0">
                <a:effectLst/>
                <a:latin typeface="Arial" panose="020B0604020202020204" pitchFamily="34" charset="0"/>
                <a:ea typeface="Calibri" panose="020F0502020204030204" pitchFamily="34" charset="0"/>
                <a:cs typeface="Times New Roman" panose="02020603050405020304" pitchFamily="18" charset="0"/>
              </a:rPr>
              <a:t> (Accesses: 5 June 2024).</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200" kern="100" dirty="0">
                <a:effectLst/>
                <a:latin typeface="Arial" panose="020B0604020202020204" pitchFamily="34" charset="0"/>
                <a:ea typeface="Calibri" panose="020F0502020204030204" pitchFamily="34" charset="0"/>
                <a:cs typeface="Times New Roman" panose="02020603050405020304" pitchFamily="18" charset="0"/>
              </a:rPr>
              <a:t>Avon Park. (2023). The Advantages and Disadvantages of Care Homes in Southampton. Available at: </a:t>
            </a:r>
            <a:r>
              <a:rPr lang="en-US"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9"/>
              </a:rPr>
              <a:t>https://www.avonparkcarehome.co.uk/the-advantages-and-disadvantages-of-care-homes-in-southampton-blog</a:t>
            </a:r>
            <a:r>
              <a:rPr lang="en-US" sz="1200" kern="100" dirty="0">
                <a:effectLst/>
                <a:latin typeface="Arial" panose="020B0604020202020204" pitchFamily="34" charset="0"/>
                <a:ea typeface="Calibri" panose="020F0502020204030204" pitchFamily="34" charset="0"/>
                <a:cs typeface="Times New Roman" panose="02020603050405020304" pitchFamily="18" charset="0"/>
              </a:rPr>
              <a:t> (Accessed 7 June 2024).</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1200" dirty="0"/>
          </a:p>
        </p:txBody>
      </p:sp>
    </p:spTree>
    <p:extLst>
      <p:ext uri="{BB962C8B-B14F-4D97-AF65-F5344CB8AC3E}">
        <p14:creationId xmlns:p14="http://schemas.microsoft.com/office/powerpoint/2010/main" val="20386881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31C28-48B6-2115-5D29-BA381D3A1D90}"/>
              </a:ext>
            </a:extLst>
          </p:cNvPr>
          <p:cNvSpPr>
            <a:spLocks noGrp="1"/>
          </p:cNvSpPr>
          <p:nvPr>
            <p:ph type="title"/>
          </p:nvPr>
        </p:nvSpPr>
        <p:spPr>
          <a:xfrm>
            <a:off x="1451579" y="1284790"/>
            <a:ext cx="9603275" cy="568964"/>
          </a:xfrm>
        </p:spPr>
        <p:txBody>
          <a:bodyPr>
            <a:normAutofit/>
          </a:bodyPr>
          <a:lstStyle/>
          <a:p>
            <a:r>
              <a:rPr lang="en-US" sz="24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3B705DAC-1EA2-2B34-607D-15C0374F67EA}"/>
              </a:ext>
            </a:extLst>
          </p:cNvPr>
          <p:cNvSpPr>
            <a:spLocks noGrp="1"/>
          </p:cNvSpPr>
          <p:nvPr>
            <p:ph idx="1"/>
          </p:nvPr>
        </p:nvSpPr>
        <p:spPr>
          <a:xfrm>
            <a:off x="1451579" y="2015732"/>
            <a:ext cx="9603275" cy="3991529"/>
          </a:xfrm>
          <a:solidFill>
            <a:schemeClr val="bg1"/>
          </a:solidFill>
          <a:ln>
            <a:solidFill>
              <a:schemeClr val="tx1"/>
            </a:solidFill>
          </a:ln>
        </p:spPr>
        <p:txBody>
          <a:bodyPr>
            <a:normAutofit/>
          </a:bodyPr>
          <a:lstStyle/>
          <a:p>
            <a:pPr marL="0" marR="0">
              <a:lnSpc>
                <a:spcPct val="107000"/>
              </a:lnSpc>
              <a:spcBef>
                <a:spcPts val="0"/>
              </a:spcBef>
              <a:spcAft>
                <a:spcPts val="800"/>
              </a:spcAft>
            </a:pPr>
            <a:r>
              <a:rPr lang="en-US" sz="1200" kern="100" dirty="0">
                <a:effectLst/>
                <a:latin typeface="Arial" panose="020B0604020202020204" pitchFamily="34" charset="0"/>
                <a:ea typeface="Calibri" panose="020F0502020204030204" pitchFamily="34" charset="0"/>
                <a:cs typeface="Arial" panose="020B0604020202020204" pitchFamily="34" charset="0"/>
              </a:rPr>
              <a:t>BBC. (2020). Middlesbrough care homes told to prepare for residents with virus. Available at: </a:t>
            </a:r>
            <a:r>
              <a:rPr lang="en-US" sz="12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https://www.bbc.com/news/uk-england-tees-54209757</a:t>
            </a:r>
            <a:endParaRPr lang="en-US" sz="1200" kern="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200" kern="100" dirty="0">
                <a:effectLst/>
                <a:latin typeface="Arial" panose="020B0604020202020204" pitchFamily="34" charset="0"/>
                <a:ea typeface="Calibri" panose="020F0502020204030204" pitchFamily="34" charset="0"/>
                <a:cs typeface="Arial" panose="020B0604020202020204" pitchFamily="34" charset="0"/>
              </a:rPr>
              <a:t>Department of Health Northern Ireland (n.d). Domiciliary Care. Available at: </a:t>
            </a:r>
            <a:r>
              <a:rPr lang="en-US" sz="12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https://www.health-ni.gov.uk/articles/domiciliary-care</a:t>
            </a:r>
            <a:r>
              <a:rPr lang="en-US" sz="1200" kern="100" dirty="0">
                <a:effectLst/>
                <a:latin typeface="Arial" panose="020B0604020202020204" pitchFamily="34" charset="0"/>
                <a:ea typeface="Calibri" panose="020F0502020204030204" pitchFamily="34" charset="0"/>
                <a:cs typeface="Arial" panose="020B0604020202020204" pitchFamily="34" charset="0"/>
              </a:rPr>
              <a:t> (Accessed 6 June 2024).</a:t>
            </a:r>
          </a:p>
          <a:p>
            <a:pPr marL="0" marR="0">
              <a:lnSpc>
                <a:spcPct val="107000"/>
              </a:lnSpc>
              <a:spcBef>
                <a:spcPts val="0"/>
              </a:spcBef>
              <a:spcAft>
                <a:spcPts val="800"/>
              </a:spcAft>
            </a:pPr>
            <a:r>
              <a:rPr lang="en-US" sz="1200" kern="100" dirty="0">
                <a:effectLst/>
                <a:latin typeface="Arial" panose="020B0604020202020204" pitchFamily="34" charset="0"/>
                <a:ea typeface="Calibri" panose="020F0502020204030204" pitchFamily="34" charset="0"/>
                <a:cs typeface="Arial" panose="020B0604020202020204" pitchFamily="34" charset="0"/>
              </a:rPr>
              <a:t>Gorman M. (2000) Development and the Rights of Older People. In: Randel J, et al., (eds.) The ageing and development report: poverty, independence and the world's older people. London: Earthscan Publications Ltd.</a:t>
            </a:r>
          </a:p>
          <a:p>
            <a:pPr marL="0" marR="0">
              <a:lnSpc>
                <a:spcPct val="107000"/>
              </a:lnSpc>
              <a:spcBef>
                <a:spcPts val="0"/>
              </a:spcBef>
              <a:spcAft>
                <a:spcPts val="800"/>
              </a:spcAft>
            </a:pPr>
            <a:r>
              <a:rPr lang="en-US" sz="1200" kern="100" dirty="0">
                <a:effectLst/>
                <a:latin typeface="Arial" panose="020B0604020202020204" pitchFamily="34" charset="0"/>
                <a:ea typeface="Calibri" panose="020F0502020204030204" pitchFamily="34" charset="0"/>
                <a:cs typeface="Arial" panose="020B0604020202020204" pitchFamily="34" charset="0"/>
              </a:rPr>
              <a:t>Harwood House. (2020). End of Life Care at Harwood House Luxury Care Home. Available at: </a:t>
            </a:r>
            <a:r>
              <a:rPr lang="en-US" sz="12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https://www.harwoodhouse.co.uk/care-and-services/end-of-life-care/</a:t>
            </a:r>
            <a:endParaRPr lang="en-US" sz="1200" kern="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200" kern="100" dirty="0">
                <a:effectLst/>
                <a:latin typeface="Arial" panose="020B0604020202020204" pitchFamily="34" charset="0"/>
                <a:ea typeface="Calibri" panose="020F0502020204030204" pitchFamily="34" charset="0"/>
                <a:cs typeface="Arial" panose="020B0604020202020204" pitchFamily="34" charset="0"/>
              </a:rPr>
              <a:t>Jones, K. (2024). What is Domiciliary Care? (Definition, Types, Advantages &amp; Disadvantages). Lottie. Available at: </a:t>
            </a:r>
            <a:r>
              <a:rPr lang="en-US" sz="12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https://lottie.org/home-care-services-guides/what-is-domiciliary-care/</a:t>
            </a:r>
            <a:r>
              <a:rPr lang="en-US" sz="1200" kern="100" dirty="0">
                <a:effectLst/>
                <a:latin typeface="Arial" panose="020B0604020202020204" pitchFamily="34" charset="0"/>
                <a:ea typeface="Calibri" panose="020F0502020204030204" pitchFamily="34" charset="0"/>
                <a:cs typeface="Arial" panose="020B0604020202020204" pitchFamily="34" charset="0"/>
              </a:rPr>
              <a:t> </a:t>
            </a:r>
          </a:p>
          <a:p>
            <a:pPr marL="0" marR="0">
              <a:lnSpc>
                <a:spcPct val="107000"/>
              </a:lnSpc>
              <a:spcBef>
                <a:spcPts val="0"/>
              </a:spcBef>
              <a:spcAft>
                <a:spcPts val="800"/>
              </a:spcAft>
            </a:pPr>
            <a:r>
              <a:rPr lang="en-US" sz="1200" kern="100" dirty="0">
                <a:effectLst/>
                <a:latin typeface="Arial" panose="020B0604020202020204" pitchFamily="34" charset="0"/>
                <a:ea typeface="Calibri" panose="020F0502020204030204" pitchFamily="34" charset="0"/>
                <a:cs typeface="Times New Roman" panose="02020603050405020304" pitchFamily="18" charset="0"/>
              </a:rPr>
              <a:t>Keating, Norah. (2007). Elder Care. DOI: 10.1002/9781405165518.wbeose026. Available at: </a:t>
            </a:r>
            <a:r>
              <a:rPr lang="en-US"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https://onlinelibrary.wiley.com/doi/10.1002/9781405165518.wbeose026</a:t>
            </a:r>
            <a:r>
              <a:rPr lang="en-US" sz="1200" kern="100" dirty="0">
                <a:effectLst/>
                <a:latin typeface="Arial" panose="020B0604020202020204" pitchFamily="34" charset="0"/>
                <a:ea typeface="Calibri" panose="020F0502020204030204" pitchFamily="34" charset="0"/>
                <a:cs typeface="Times New Roman" panose="02020603050405020304" pitchFamily="18" charset="0"/>
              </a:rPr>
              <a:t> (Accessed 6 June 2024).</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200" kern="100" dirty="0">
                <a:effectLst/>
                <a:latin typeface="Arial" panose="020B0604020202020204" pitchFamily="34" charset="0"/>
                <a:ea typeface="Calibri" panose="020F0502020204030204" pitchFamily="34" charset="0"/>
                <a:cs typeface="Times New Roman" panose="02020603050405020304" pitchFamily="18" charset="0"/>
              </a:rPr>
              <a:t>Larkin, M. (2009) Vulnerable Groups in Health and Social Care. London: Sage Publications Ltd.</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200" kern="100" dirty="0">
                <a:effectLst/>
                <a:latin typeface="Arial" panose="020B0604020202020204" pitchFamily="34" charset="0"/>
                <a:ea typeface="Calibri" panose="020F0502020204030204" pitchFamily="34" charset="0"/>
                <a:cs typeface="Times New Roman" panose="02020603050405020304" pitchFamily="18" charset="0"/>
              </a:rPr>
              <a:t>Leaf Care. (n.d). What Are The Advantages and Disadvantages of Domiciliary Care? Available at: </a:t>
            </a:r>
            <a:r>
              <a:rPr lang="en-US"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https://leafcare.co.uk/domiciliary-care-advantages-and-disadvantages/</a:t>
            </a:r>
            <a:r>
              <a:rPr lang="en-US" sz="1200" kern="100" dirty="0">
                <a:effectLst/>
                <a:latin typeface="Arial" panose="020B0604020202020204" pitchFamily="34" charset="0"/>
                <a:ea typeface="Calibri" panose="020F0502020204030204" pitchFamily="34" charset="0"/>
                <a:cs typeface="Times New Roman" panose="02020603050405020304" pitchFamily="18" charset="0"/>
              </a:rPr>
              <a:t> (Accessed 7 June 2024).</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469718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31C28-48B6-2115-5D29-BA381D3A1D90}"/>
              </a:ext>
            </a:extLst>
          </p:cNvPr>
          <p:cNvSpPr>
            <a:spLocks noGrp="1"/>
          </p:cNvSpPr>
          <p:nvPr>
            <p:ph type="title"/>
          </p:nvPr>
        </p:nvSpPr>
        <p:spPr>
          <a:xfrm>
            <a:off x="1451579" y="1284790"/>
            <a:ext cx="9603275" cy="568964"/>
          </a:xfrm>
        </p:spPr>
        <p:txBody>
          <a:bodyPr>
            <a:normAutofit/>
          </a:bodyPr>
          <a:lstStyle/>
          <a:p>
            <a:r>
              <a:rPr lang="en-US" sz="24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3B705DAC-1EA2-2B34-607D-15C0374F67EA}"/>
              </a:ext>
            </a:extLst>
          </p:cNvPr>
          <p:cNvSpPr>
            <a:spLocks noGrp="1"/>
          </p:cNvSpPr>
          <p:nvPr>
            <p:ph idx="1"/>
          </p:nvPr>
        </p:nvSpPr>
        <p:spPr>
          <a:xfrm>
            <a:off x="1451579" y="2015732"/>
            <a:ext cx="9603275" cy="3991529"/>
          </a:xfrm>
          <a:solidFill>
            <a:schemeClr val="bg1"/>
          </a:solidFill>
          <a:ln>
            <a:solidFill>
              <a:schemeClr val="tx1"/>
            </a:solidFill>
          </a:ln>
        </p:spPr>
        <p:txBody>
          <a:bodyPr>
            <a:normAutofit/>
          </a:bodyPr>
          <a:lstStyle/>
          <a:p>
            <a:pPr marL="0" marR="0">
              <a:lnSpc>
                <a:spcPct val="107000"/>
              </a:lnSpc>
              <a:spcBef>
                <a:spcPts val="0"/>
              </a:spcBef>
              <a:spcAft>
                <a:spcPts val="800"/>
              </a:spcAft>
            </a:pPr>
            <a:r>
              <a:rPr lang="en-US" sz="1200" kern="100" dirty="0">
                <a:effectLst/>
                <a:latin typeface="Arial" panose="020B0604020202020204" pitchFamily="34" charset="0"/>
                <a:ea typeface="Calibri" panose="020F0502020204030204" pitchFamily="34" charset="0"/>
                <a:cs typeface="Arial" panose="020B0604020202020204" pitchFamily="34" charset="0"/>
              </a:rPr>
              <a:t>Learner, S. (2024). Care home fees and funding | Who pays for what? Care Home. Available at: </a:t>
            </a:r>
            <a:r>
              <a:rPr lang="en-US" sz="12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https://www.carehome.co.uk/advice/who-pays-what</a:t>
            </a:r>
            <a:r>
              <a:rPr lang="en-US" sz="1200" kern="100" dirty="0">
                <a:effectLst/>
                <a:latin typeface="Arial" panose="020B0604020202020204" pitchFamily="34" charset="0"/>
                <a:ea typeface="Calibri" panose="020F0502020204030204" pitchFamily="34" charset="0"/>
                <a:cs typeface="Arial" panose="020B0604020202020204" pitchFamily="34" charset="0"/>
              </a:rPr>
              <a:t> </a:t>
            </a:r>
          </a:p>
          <a:p>
            <a:pPr marL="0" marR="0">
              <a:lnSpc>
                <a:spcPct val="107000"/>
              </a:lnSpc>
              <a:spcBef>
                <a:spcPts val="0"/>
              </a:spcBef>
              <a:spcAft>
                <a:spcPts val="800"/>
              </a:spcAft>
            </a:pPr>
            <a:r>
              <a:rPr lang="en-US" sz="1200" kern="100" dirty="0" err="1">
                <a:effectLst/>
                <a:latin typeface="Arial" panose="020B0604020202020204" pitchFamily="34" charset="0"/>
                <a:ea typeface="Calibri" panose="020F0502020204030204" pitchFamily="34" charset="0"/>
                <a:cs typeface="Arial" panose="020B0604020202020204" pitchFamily="34" charset="0"/>
              </a:rPr>
              <a:t>Maulk</a:t>
            </a:r>
            <a:r>
              <a:rPr lang="en-US" sz="1200" kern="100" dirty="0">
                <a:effectLst/>
                <a:latin typeface="Arial" panose="020B0604020202020204" pitchFamily="34" charset="0"/>
                <a:ea typeface="Calibri" panose="020F0502020204030204" pitchFamily="34" charset="0"/>
                <a:cs typeface="Arial" panose="020B0604020202020204" pitchFamily="34" charset="0"/>
              </a:rPr>
              <a:t>, K. (2010) Gerontological Nursing: Competencies for Care 2nd </a:t>
            </a:r>
            <a:r>
              <a:rPr lang="en-US" sz="1200" kern="100" dirty="0" err="1">
                <a:effectLst/>
                <a:latin typeface="Arial" panose="020B0604020202020204" pitchFamily="34" charset="0"/>
                <a:ea typeface="Calibri" panose="020F0502020204030204" pitchFamily="34" charset="0"/>
                <a:cs typeface="Arial" panose="020B0604020202020204" pitchFamily="34" charset="0"/>
              </a:rPr>
              <a:t>edn</a:t>
            </a:r>
            <a:r>
              <a:rPr lang="en-US" sz="1200" kern="100" dirty="0">
                <a:effectLst/>
                <a:latin typeface="Arial" panose="020B0604020202020204" pitchFamily="34" charset="0"/>
                <a:ea typeface="Calibri" panose="020F0502020204030204" pitchFamily="34" charset="0"/>
                <a:cs typeface="Arial" panose="020B0604020202020204" pitchFamily="34" charset="0"/>
              </a:rPr>
              <a:t>. London: Jones and Bartlett Publishers International.</a:t>
            </a:r>
          </a:p>
          <a:p>
            <a:pPr marL="0" marR="0">
              <a:lnSpc>
                <a:spcPct val="107000"/>
              </a:lnSpc>
              <a:spcBef>
                <a:spcPts val="0"/>
              </a:spcBef>
              <a:spcAft>
                <a:spcPts val="800"/>
              </a:spcAft>
            </a:pPr>
            <a:r>
              <a:rPr lang="en-US" sz="1200" kern="100" dirty="0">
                <a:effectLst/>
                <a:latin typeface="Arial" panose="020B0604020202020204" pitchFamily="34" charset="0"/>
                <a:ea typeface="Calibri" panose="020F0502020204030204" pitchFamily="34" charset="0"/>
                <a:cs typeface="Arial" panose="020B0604020202020204" pitchFamily="34" charset="0"/>
              </a:rPr>
              <a:t>NHS, (2020) Improving Care for Older People. Available at: </a:t>
            </a:r>
            <a:r>
              <a:rPr lang="en-US" sz="12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https://www.england.nhs.uk/ourwork/clinical-policy/older-people/improving-carefor-older-people/</a:t>
            </a:r>
            <a:r>
              <a:rPr lang="en-US" sz="1200" kern="100" dirty="0">
                <a:effectLst/>
                <a:latin typeface="Arial" panose="020B0604020202020204" pitchFamily="34" charset="0"/>
                <a:ea typeface="Calibri" panose="020F0502020204030204" pitchFamily="34" charset="0"/>
                <a:cs typeface="Arial" panose="020B0604020202020204" pitchFamily="34" charset="0"/>
              </a:rPr>
              <a:t> (Accessed: 5 June 2024).</a:t>
            </a:r>
          </a:p>
          <a:p>
            <a:pPr marL="0" marR="0">
              <a:lnSpc>
                <a:spcPct val="107000"/>
              </a:lnSpc>
              <a:spcBef>
                <a:spcPts val="0"/>
              </a:spcBef>
              <a:spcAft>
                <a:spcPts val="800"/>
              </a:spcAft>
            </a:pPr>
            <a:r>
              <a:rPr lang="en-US" sz="1200" kern="100" dirty="0">
                <a:effectLst/>
                <a:latin typeface="Arial" panose="020B0604020202020204" pitchFamily="34" charset="0"/>
                <a:ea typeface="Calibri" panose="020F0502020204030204" pitchFamily="34" charset="0"/>
                <a:cs typeface="Arial" panose="020B0604020202020204" pitchFamily="34" charset="0"/>
              </a:rPr>
              <a:t>NHS, (2022). What end of life care involves. Available at: </a:t>
            </a:r>
            <a:r>
              <a:rPr lang="en-US" sz="12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https://www.nhs.uk/conditions/end-of-life-care/what-it-involves-and-when-it-starts/</a:t>
            </a:r>
            <a:r>
              <a:rPr lang="en-US" sz="1200" kern="100" dirty="0">
                <a:effectLst/>
                <a:latin typeface="Arial" panose="020B0604020202020204" pitchFamily="34" charset="0"/>
                <a:ea typeface="Calibri" panose="020F0502020204030204" pitchFamily="34" charset="0"/>
                <a:cs typeface="Arial" panose="020B0604020202020204" pitchFamily="34" charset="0"/>
              </a:rPr>
              <a:t> (Accessed 7 June 2024).</a:t>
            </a:r>
          </a:p>
          <a:p>
            <a:pPr marL="0" marR="0">
              <a:lnSpc>
                <a:spcPct val="107000"/>
              </a:lnSpc>
              <a:spcBef>
                <a:spcPts val="0"/>
              </a:spcBef>
              <a:spcAft>
                <a:spcPts val="800"/>
              </a:spcAft>
            </a:pPr>
            <a:r>
              <a:rPr lang="en-US" sz="1200" kern="100" dirty="0">
                <a:effectLst/>
                <a:latin typeface="Arial" panose="020B0604020202020204" pitchFamily="34" charset="0"/>
                <a:ea typeface="Calibri" panose="020F0502020204030204" pitchFamily="34" charset="0"/>
                <a:cs typeface="Arial" panose="020B0604020202020204" pitchFamily="34" charset="0"/>
              </a:rPr>
              <a:t>Shuman, T., &amp; Clem, M. (2024). Assisted Living vs. Nursing Home. Senior Living. Available at: </a:t>
            </a:r>
            <a:r>
              <a:rPr lang="en-US" sz="12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https://www.seniorliving.org/compare/assisted-living-vs-nursing-home/</a:t>
            </a:r>
            <a:endParaRPr lang="en-US" sz="1200" kern="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200" kern="100" dirty="0">
                <a:effectLst/>
                <a:latin typeface="Arial" panose="020B0604020202020204" pitchFamily="34" charset="0"/>
                <a:ea typeface="Calibri" panose="020F0502020204030204" pitchFamily="34" charset="0"/>
                <a:cs typeface="Arial" panose="020B0604020202020204" pitchFamily="34" charset="0"/>
              </a:rPr>
              <a:t>Unique IQ. (2023). What is domiciliary care? The different types of home care services. Available at: </a:t>
            </a:r>
            <a:r>
              <a:rPr lang="en-US" sz="12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https://www.uniqueiq.co.uk/what-is-domiciliary-care/</a:t>
            </a:r>
            <a:r>
              <a:rPr lang="en-US" sz="1200" kern="100" dirty="0">
                <a:effectLst/>
                <a:latin typeface="Arial" panose="020B0604020202020204" pitchFamily="34" charset="0"/>
                <a:ea typeface="Calibri" panose="020F0502020204030204" pitchFamily="34" charset="0"/>
                <a:cs typeface="Arial" panose="020B0604020202020204" pitchFamily="34" charset="0"/>
              </a:rPr>
              <a:t> (Accessed 6 June 2024).</a:t>
            </a:r>
          </a:p>
          <a:p>
            <a:pPr marL="0" marR="0">
              <a:lnSpc>
                <a:spcPct val="107000"/>
              </a:lnSpc>
              <a:spcBef>
                <a:spcPts val="0"/>
              </a:spcBef>
              <a:spcAft>
                <a:spcPts val="800"/>
              </a:spcAft>
            </a:pPr>
            <a:r>
              <a:rPr lang="en-US" sz="1200" kern="100" dirty="0">
                <a:effectLst/>
                <a:latin typeface="Arial" panose="020B0604020202020204" pitchFamily="34" charset="0"/>
                <a:ea typeface="Calibri" panose="020F0502020204030204" pitchFamily="34" charset="0"/>
                <a:cs typeface="Arial" panose="020B0604020202020204" pitchFamily="34" charset="0"/>
              </a:rPr>
              <a:t>Wang, M. (ed.) (2012) The Oxford Handbook of Retirement. Oxford: Oxford University Press.</a:t>
            </a:r>
          </a:p>
          <a:p>
            <a:pPr marL="0" marR="0">
              <a:lnSpc>
                <a:spcPct val="107000"/>
              </a:lnSpc>
              <a:spcBef>
                <a:spcPts val="0"/>
              </a:spcBef>
              <a:spcAft>
                <a:spcPts val="800"/>
              </a:spcAft>
            </a:pPr>
            <a:r>
              <a:rPr lang="en-US" sz="1200" kern="100" dirty="0">
                <a:effectLst/>
                <a:latin typeface="Arial" panose="020B0604020202020204" pitchFamily="34" charset="0"/>
                <a:ea typeface="Calibri" panose="020F0502020204030204" pitchFamily="34" charset="0"/>
                <a:cs typeface="Arial" panose="020B0604020202020204" pitchFamily="34" charset="0"/>
              </a:rPr>
              <a:t>West Park Care. (2024). Care Funding Options. Available at: </a:t>
            </a:r>
            <a:r>
              <a:rPr lang="en-US" sz="12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https://www.westparkcare.co.uk/costs/care-funding-options/</a:t>
            </a:r>
            <a:r>
              <a:rPr lang="en-US" sz="1200" kern="100" dirty="0">
                <a:effectLst/>
                <a:latin typeface="Arial" panose="020B0604020202020204" pitchFamily="34" charset="0"/>
                <a:ea typeface="Calibri" panose="020F0502020204030204" pitchFamily="34" charset="0"/>
                <a:cs typeface="Arial" panose="020B0604020202020204" pitchFamily="34" charset="0"/>
              </a:rPr>
              <a:t> </a:t>
            </a:r>
          </a:p>
          <a:p>
            <a:pPr marL="0" marR="0">
              <a:lnSpc>
                <a:spcPct val="107000"/>
              </a:lnSpc>
              <a:spcBef>
                <a:spcPts val="0"/>
              </a:spcBef>
              <a:spcAft>
                <a:spcPts val="800"/>
              </a:spcAft>
            </a:pPr>
            <a:r>
              <a:rPr lang="en-US" sz="1200" kern="100" dirty="0">
                <a:effectLst/>
                <a:latin typeface="Arial" panose="020B0604020202020204" pitchFamily="34" charset="0"/>
                <a:ea typeface="Calibri" panose="020F0502020204030204" pitchFamily="34" charset="0"/>
                <a:cs typeface="Arial" panose="020B0604020202020204" pitchFamily="34" charset="0"/>
              </a:rPr>
              <a:t>Wiltshire Care Partnership. (2023). The Difference between Residential and Domiciliary Care. Available at: </a:t>
            </a:r>
            <a:r>
              <a:rPr lang="en-US" sz="12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https://www.wiltshirecarepartnership.org.uk/the-difference-between-residential-and-domiciliary-care</a:t>
            </a:r>
            <a:r>
              <a:rPr lang="en-US" sz="1200" kern="100" dirty="0">
                <a:effectLst/>
                <a:latin typeface="Arial" panose="020B0604020202020204" pitchFamily="34" charset="0"/>
                <a:ea typeface="Calibri" panose="020F0502020204030204" pitchFamily="34" charset="0"/>
                <a:cs typeface="Arial" panose="020B0604020202020204" pitchFamily="34" charset="0"/>
              </a:rPr>
              <a:t> (Accessed 6 June 2024).</a:t>
            </a:r>
          </a:p>
          <a:p>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90089133"/>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61C22621E0FA84ABA9F7D80395C5CDF" ma:contentTypeVersion="15" ma:contentTypeDescription="Create a new document." ma:contentTypeScope="" ma:versionID="8618c0413acaec2e4b4e807cfe512602">
  <xsd:schema xmlns:xsd="http://www.w3.org/2001/XMLSchema" xmlns:xs="http://www.w3.org/2001/XMLSchema" xmlns:p="http://schemas.microsoft.com/office/2006/metadata/properties" xmlns:ns3="f9cd839b-d2f7-4d79-867e-33235b171cd7" xmlns:ns4="ebe861c4-9752-476b-95bf-faec8d80e167" targetNamespace="http://schemas.microsoft.com/office/2006/metadata/properties" ma:root="true" ma:fieldsID="f04987a7dc23a46361b78773a959f68e" ns3:_="" ns4:_="">
    <xsd:import namespace="f9cd839b-d2f7-4d79-867e-33235b171cd7"/>
    <xsd:import namespace="ebe861c4-9752-476b-95bf-faec8d80e16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SearchProperties" minOccurs="0"/>
                <xsd:element ref="ns3:MediaServiceObjectDetectorVersions" minOccurs="0"/>
                <xsd:element ref="ns3:_activity"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cd839b-d2f7-4d79-867e-33235b171cd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_activity" ma:index="21" nillable="true" ma:displayName="_activity" ma:hidden="true" ma:internalName="_activity">
      <xsd:simpleType>
        <xsd:restriction base="dms:Note"/>
      </xsd:simpleType>
    </xsd:element>
    <xsd:element name="MediaServiceDateTaken" ma:index="22"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be861c4-9752-476b-95bf-faec8d80e167"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f9cd839b-d2f7-4d79-867e-33235b171cd7" xsi:nil="true"/>
  </documentManagement>
</p:properties>
</file>

<file path=customXml/itemProps1.xml><?xml version="1.0" encoding="utf-8"?>
<ds:datastoreItem xmlns:ds="http://schemas.openxmlformats.org/officeDocument/2006/customXml" ds:itemID="{E71F5A9E-C373-42DA-A3A8-B251285D284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cd839b-d2f7-4d79-867e-33235b171cd7"/>
    <ds:schemaRef ds:uri="ebe861c4-9752-476b-95bf-faec8d80e16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E1A277D-7B38-4C85-AB03-7A99C9506BE6}">
  <ds:schemaRefs>
    <ds:schemaRef ds:uri="http://schemas.microsoft.com/sharepoint/v3/contenttype/forms"/>
  </ds:schemaRefs>
</ds:datastoreItem>
</file>

<file path=customXml/itemProps3.xml><?xml version="1.0" encoding="utf-8"?>
<ds:datastoreItem xmlns:ds="http://schemas.openxmlformats.org/officeDocument/2006/customXml" ds:itemID="{D1306FCD-887C-4BC7-8D64-97319C2C4BC8}">
  <ds:schemaRefs>
    <ds:schemaRef ds:uri="http://schemas.microsoft.com/office/2006/documentManagement/types"/>
    <ds:schemaRef ds:uri="http://purl.org/dc/dcmitype/"/>
    <ds:schemaRef ds:uri="http://purl.org/dc/elements/1.1/"/>
    <ds:schemaRef ds:uri="http://schemas.microsoft.com/office/2006/metadata/properties"/>
    <ds:schemaRef ds:uri="f9cd839b-d2f7-4d79-867e-33235b171cd7"/>
    <ds:schemaRef ds:uri="http://www.w3.org/XML/1998/namespace"/>
    <ds:schemaRef ds:uri="ebe861c4-9752-476b-95bf-faec8d80e167"/>
    <ds:schemaRef ds:uri="http://schemas.microsoft.com/office/infopath/2007/PartnerControls"/>
    <ds:schemaRef ds:uri="http://schemas.openxmlformats.org/package/2006/metadata/core-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Gallery</Template>
  <TotalTime>460</TotalTime>
  <Words>2118</Words>
  <Application>Microsoft Office PowerPoint</Application>
  <PresentationFormat>Widescreen</PresentationFormat>
  <Paragraphs>128</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American Typewriter</vt:lpstr>
      <vt:lpstr>Arial</vt:lpstr>
      <vt:lpstr>Calibri</vt:lpstr>
      <vt:lpstr>Gill Sans MT</vt:lpstr>
      <vt:lpstr>Symbol</vt:lpstr>
      <vt:lpstr>Gallery</vt:lpstr>
      <vt:lpstr>PowerPoint Presentation</vt:lpstr>
      <vt:lpstr>Remaining in your own home is best for everyone</vt:lpstr>
      <vt:lpstr>Introduction</vt:lpstr>
      <vt:lpstr>Introduction</vt:lpstr>
      <vt:lpstr>Introduction</vt:lpstr>
      <vt:lpstr>What is old age?</vt:lpstr>
      <vt:lpstr>So What then is old age?</vt:lpstr>
      <vt:lpstr>Understanding elder care</vt:lpstr>
      <vt:lpstr>Understanding elder care</vt:lpstr>
      <vt:lpstr>What is end of life CARE?</vt:lpstr>
      <vt:lpstr>What is palliative care?</vt:lpstr>
      <vt:lpstr>is there a gap between THE need &amp; availability of care?</vt:lpstr>
      <vt:lpstr>TYPES OF ELDER CARE SETTINGS</vt:lpstr>
      <vt:lpstr>Domiciliary care</vt:lpstr>
      <vt:lpstr>residential care</vt:lpstr>
      <vt:lpstr>Domiciliary care  vs Residential care (pros)</vt:lpstr>
      <vt:lpstr>Domiciliary care  vs Residential care (Cons)</vt:lpstr>
      <vt:lpstr>Domiciliary care  vs Residential care (funding options)</vt:lpstr>
      <vt:lpstr>RECOMMENDATION</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Remaining in your own home is best for everyone</dc:title>
  <dc:creator>Yeva Alessa</dc:creator>
  <cp:lastModifiedBy>Omodunni Adeoba (1914727)</cp:lastModifiedBy>
  <cp:revision>74</cp:revision>
  <dcterms:created xsi:type="dcterms:W3CDTF">2024-06-10T20:59:50Z</dcterms:created>
  <dcterms:modified xsi:type="dcterms:W3CDTF">2024-06-28T03:04:56Z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0x010100461C22621E0FA84ABA9F7D80395C5CDF</vt:lpwstr>
  </property>
</Properties>
</file>