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6" autoAdjust="0"/>
    <p:restoredTop sz="94660"/>
  </p:normalViewPr>
  <p:slideViewPr>
    <p:cSldViewPr snapToGrid="0">
      <p:cViewPr>
        <p:scale>
          <a:sx n="94" d="100"/>
          <a:sy n="94" d="100"/>
        </p:scale>
        <p:origin x="240" y="-10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343887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19324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711427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E28204-E5EB-49CB-8FA2-456C085065D7}"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2487038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E28204-E5EB-49CB-8FA2-456C085065D7}"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2594256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E28204-E5EB-49CB-8FA2-456C085065D7}"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693637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E28204-E5EB-49CB-8FA2-456C085065D7}"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819862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E28204-E5EB-49CB-8FA2-456C085065D7}"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796453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E28204-E5EB-49CB-8FA2-456C085065D7}"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3286714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770575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2383974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53E28204-E5EB-49CB-8FA2-456C085065D7}" type="datetimeFigureOut">
              <a:rPr lang="en-GB" smtClean="0"/>
              <a:t>16/11/2022</a:t>
            </a:fld>
            <a:endParaRPr lang="en-GB"/>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EF60B003-F86C-4348-871C-90224242B826}" type="slidenum">
              <a:rPr lang="en-GB" smtClean="0"/>
              <a:t>‹#›</a:t>
            </a:fld>
            <a:endParaRPr lang="en-GB"/>
          </a:p>
        </p:txBody>
      </p:sp>
    </p:spTree>
    <p:extLst>
      <p:ext uri="{BB962C8B-B14F-4D97-AF65-F5344CB8AC3E}">
        <p14:creationId xmlns:p14="http://schemas.microsoft.com/office/powerpoint/2010/main" val="4148323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e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030B-E24A-3F79-926F-20F6425999DE}"/>
              </a:ext>
            </a:extLst>
          </p:cNvPr>
          <p:cNvSpPr>
            <a:spLocks noGrp="1"/>
          </p:cNvSpPr>
          <p:nvPr>
            <p:ph type="ctrTitle"/>
          </p:nvPr>
        </p:nvSpPr>
        <p:spPr>
          <a:xfrm>
            <a:off x="102458" y="1"/>
            <a:ext cx="6717167" cy="1342854"/>
          </a:xfrm>
        </p:spPr>
        <p:txBody>
          <a:bodyPr>
            <a:normAutofit/>
          </a:bodyPr>
          <a:lstStyle/>
          <a:p>
            <a:pPr>
              <a:lnSpc>
                <a:spcPct val="50000"/>
              </a:lnSpc>
            </a:pPr>
            <a:r>
              <a:rPr lang="en-GB" sz="2400" dirty="0">
                <a:latin typeface="Algerian" panose="04020705040A02060702" pitchFamily="82" charset="0"/>
              </a:rPr>
              <a:t>Hotel Trinity ****</a:t>
            </a:r>
            <a:br>
              <a:rPr lang="en-GB" sz="2400" dirty="0">
                <a:latin typeface="Algerian" panose="04020705040A02060702" pitchFamily="82" charset="0"/>
              </a:rPr>
            </a:br>
            <a:br>
              <a:rPr lang="en-GB" sz="2400" dirty="0">
                <a:latin typeface="Algerian" panose="04020705040A02060702" pitchFamily="82" charset="0"/>
              </a:rPr>
            </a:br>
            <a:r>
              <a:rPr lang="en-GB" sz="2400" dirty="0">
                <a:latin typeface="Algerian" panose="04020705040A02060702" pitchFamily="82" charset="0"/>
              </a:rPr>
              <a:t> Christmas Party Menu</a:t>
            </a:r>
            <a:br>
              <a:rPr lang="en-GB" sz="2400" dirty="0">
                <a:latin typeface="Algerian" panose="04020705040A02060702" pitchFamily="82" charset="0"/>
              </a:rPr>
            </a:br>
            <a:br>
              <a:rPr lang="en-GB" sz="2400" dirty="0">
                <a:latin typeface="Algerian" panose="04020705040A02060702" pitchFamily="82" charset="0"/>
              </a:rPr>
            </a:br>
            <a:r>
              <a:rPr lang="en-GB" sz="1700" dirty="0">
                <a:latin typeface="Baguet Script" panose="00000500000000000000" pitchFamily="2" charset="0"/>
                <a:ea typeface="+mn-ea"/>
                <a:cs typeface="+mn-cs"/>
              </a:rPr>
              <a:t>Available from  1</a:t>
            </a:r>
            <a:r>
              <a:rPr lang="en-GB" sz="1700" baseline="30000" dirty="0">
                <a:latin typeface="Baguet Script" panose="00000500000000000000" pitchFamily="2" charset="0"/>
                <a:ea typeface="+mn-ea"/>
                <a:cs typeface="+mn-cs"/>
              </a:rPr>
              <a:t>st</a:t>
            </a:r>
            <a:r>
              <a:rPr lang="en-GB" sz="1700" dirty="0">
                <a:latin typeface="Baguet Script" panose="00000500000000000000" pitchFamily="2" charset="0"/>
                <a:ea typeface="+mn-ea"/>
                <a:cs typeface="+mn-cs"/>
              </a:rPr>
              <a:t> December to 24</a:t>
            </a:r>
            <a:r>
              <a:rPr lang="en-GB" sz="1700" baseline="30000" dirty="0">
                <a:latin typeface="Baguet Script" panose="00000500000000000000" pitchFamily="2" charset="0"/>
                <a:ea typeface="+mn-ea"/>
                <a:cs typeface="+mn-cs"/>
              </a:rPr>
              <a:t>th</a:t>
            </a:r>
            <a:r>
              <a:rPr lang="en-GB" sz="1700" dirty="0">
                <a:latin typeface="Baguet Script" panose="00000500000000000000" pitchFamily="2" charset="0"/>
                <a:ea typeface="+mn-ea"/>
                <a:cs typeface="+mn-cs"/>
              </a:rPr>
              <a:t> of December</a:t>
            </a:r>
            <a:br>
              <a:rPr lang="en-GB" sz="1700" dirty="0">
                <a:latin typeface="Baguet Script" panose="00000500000000000000" pitchFamily="2" charset="0"/>
                <a:ea typeface="+mn-ea"/>
                <a:cs typeface="+mn-cs"/>
              </a:rPr>
            </a:br>
            <a:endParaRPr lang="en-GB" sz="1000" b="1" dirty="0">
              <a:latin typeface="Walbaum Display Light" panose="020B0604020202020204" pitchFamily="18" charset="0"/>
              <a:ea typeface="+mn-ea"/>
              <a:cs typeface="+mn-cs"/>
            </a:endParaRPr>
          </a:p>
        </p:txBody>
      </p:sp>
      <p:sp>
        <p:nvSpPr>
          <p:cNvPr id="3" name="Subtitle 2">
            <a:extLst>
              <a:ext uri="{FF2B5EF4-FFF2-40B4-BE49-F238E27FC236}">
                <a16:creationId xmlns:a16="http://schemas.microsoft.com/office/drawing/2014/main" id="{B47BFCCD-88C1-B0F5-4952-E4F4C74428BD}"/>
              </a:ext>
            </a:extLst>
          </p:cNvPr>
          <p:cNvSpPr>
            <a:spLocks noGrp="1"/>
          </p:cNvSpPr>
          <p:nvPr>
            <p:ph type="subTitle" idx="1"/>
          </p:nvPr>
        </p:nvSpPr>
        <p:spPr>
          <a:xfrm>
            <a:off x="2421203" y="1342855"/>
            <a:ext cx="4369896" cy="2449515"/>
          </a:xfr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p:spPr>
        <p:txBody>
          <a:bodyPr>
            <a:normAutofit/>
          </a:bodyPr>
          <a:lstStyle/>
          <a:p>
            <a:r>
              <a:rPr lang="en-GB" u="sng" dirty="0">
                <a:latin typeface="Baguet Script" panose="00000500000000000000" pitchFamily="2" charset="0"/>
              </a:rPr>
              <a:t>Starters</a:t>
            </a:r>
          </a:p>
          <a:p>
            <a:pPr>
              <a:lnSpc>
                <a:spcPct val="50000"/>
              </a:lnSpc>
              <a:spcBef>
                <a:spcPts val="600"/>
              </a:spcBef>
            </a:pPr>
            <a:r>
              <a:rPr lang="en-GB" sz="1200" b="1" dirty="0">
                <a:latin typeface="Walbaum Display Light" panose="020B0604020202020204" pitchFamily="18" charset="0"/>
              </a:rPr>
              <a:t>Leek and potato soup </a:t>
            </a:r>
            <a:r>
              <a:rPr lang="en-GB" sz="1050" b="1" dirty="0">
                <a:latin typeface="Walbaum Display Light" panose="020B0604020202020204" pitchFamily="18" charset="0"/>
              </a:rPr>
              <a:t>(207kcal)</a:t>
            </a:r>
          </a:p>
          <a:p>
            <a:pPr>
              <a:lnSpc>
                <a:spcPct val="50000"/>
              </a:lnSpc>
              <a:spcBef>
                <a:spcPts val="600"/>
              </a:spcBef>
            </a:pPr>
            <a:r>
              <a:rPr lang="en-GB" sz="900" b="1" i="1" dirty="0">
                <a:latin typeface="Walbaum Display Light" panose="020B0604020202020204" pitchFamily="18" charset="0"/>
              </a:rPr>
              <a:t>Smoked haddock, poached duck egg, spinach, truffe oil (v)</a:t>
            </a:r>
          </a:p>
          <a:p>
            <a:pPr>
              <a:lnSpc>
                <a:spcPct val="50000"/>
              </a:lnSpc>
              <a:spcBef>
                <a:spcPts val="600"/>
              </a:spcBef>
            </a:pPr>
            <a:endParaRPr lang="en-GB" sz="788"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Beetroot, ginger and coconut milk soup </a:t>
            </a:r>
            <a:r>
              <a:rPr lang="en-GB" sz="1050" b="1" dirty="0">
                <a:latin typeface="Walbaum Display Light" panose="020B0604020202020204" pitchFamily="18" charset="0"/>
              </a:rPr>
              <a:t>(182kcal) </a:t>
            </a:r>
            <a:r>
              <a:rPr lang="en-GB" sz="1050" b="1" i="1" dirty="0">
                <a:latin typeface="Walbaum Display Light" panose="020B0604020202020204" pitchFamily="18" charset="0"/>
              </a:rPr>
              <a:t>(vg)</a:t>
            </a:r>
          </a:p>
          <a:p>
            <a:pPr>
              <a:lnSpc>
                <a:spcPct val="50000"/>
              </a:lnSpc>
              <a:spcBef>
                <a:spcPts val="600"/>
              </a:spcBef>
            </a:pPr>
            <a:endParaRPr lang="en-GB" sz="1200" b="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Beef pistachio and cranberry terrine </a:t>
            </a:r>
            <a:r>
              <a:rPr lang="en-GB" sz="1050" b="1" dirty="0">
                <a:latin typeface="Walbaum Display Light" panose="020B0604020202020204" pitchFamily="18" charset="0"/>
              </a:rPr>
              <a:t>(287kcal)</a:t>
            </a:r>
          </a:p>
          <a:p>
            <a:pPr>
              <a:lnSpc>
                <a:spcPct val="50000"/>
              </a:lnSpc>
              <a:spcBef>
                <a:spcPts val="600"/>
              </a:spcBef>
            </a:pPr>
            <a:r>
              <a:rPr lang="en-GB" sz="900" b="1" i="1" dirty="0">
                <a:latin typeface="Walbaum Display Light" panose="020B0604020202020204" pitchFamily="18" charset="0"/>
              </a:rPr>
              <a:t>Toast, spiced chutney (</a:t>
            </a:r>
            <a:r>
              <a:rPr lang="en-GB" sz="900" b="1" i="1" dirty="0" err="1">
                <a:latin typeface="Walbaum Display Light" panose="020B0604020202020204" pitchFamily="18" charset="0"/>
              </a:rPr>
              <a:t>gfo</a:t>
            </a:r>
            <a:r>
              <a:rPr lang="en-GB" sz="900" b="1" i="1" dirty="0">
                <a:latin typeface="Walbaum Display Light" panose="020B0604020202020204" pitchFamily="18" charset="0"/>
              </a:rPr>
              <a:t>)</a:t>
            </a:r>
          </a:p>
          <a:p>
            <a:pPr>
              <a:lnSpc>
                <a:spcPct val="50000"/>
              </a:lnSpc>
              <a:spcBef>
                <a:spcPts val="600"/>
              </a:spcBef>
            </a:pPr>
            <a:endParaRPr lang="en-GB" sz="788"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Tuna tartar </a:t>
            </a:r>
            <a:r>
              <a:rPr lang="en-GB" sz="1050" b="1" dirty="0">
                <a:latin typeface="Walbaum Display Light" panose="020B0604020202020204" pitchFamily="18" charset="0"/>
              </a:rPr>
              <a:t>(98kcal)</a:t>
            </a:r>
          </a:p>
          <a:p>
            <a:pPr>
              <a:lnSpc>
                <a:spcPct val="50000"/>
              </a:lnSpc>
              <a:spcBef>
                <a:spcPts val="600"/>
              </a:spcBef>
            </a:pPr>
            <a:r>
              <a:rPr lang="en-GB" sz="900" b="1" i="1" dirty="0">
                <a:latin typeface="Walbaum Display Light" panose="020B0604020202020204" pitchFamily="18" charset="0"/>
              </a:rPr>
              <a:t>With avocado, toasted sesame seeds and fried wontons (v)</a:t>
            </a:r>
          </a:p>
          <a:p>
            <a:pPr>
              <a:lnSpc>
                <a:spcPct val="50000"/>
              </a:lnSpc>
              <a:spcBef>
                <a:spcPts val="600"/>
              </a:spcBef>
            </a:pPr>
            <a:endParaRPr lang="en-GB" sz="788"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Crab &amp; Lobster croquettes </a:t>
            </a:r>
            <a:r>
              <a:rPr lang="en-GB" sz="1000" b="1" dirty="0">
                <a:latin typeface="Walbaum Display Light" panose="020B0604020202020204" pitchFamily="18" charset="0"/>
              </a:rPr>
              <a:t>(125kcla)</a:t>
            </a:r>
          </a:p>
          <a:p>
            <a:pPr>
              <a:lnSpc>
                <a:spcPct val="50000"/>
              </a:lnSpc>
              <a:spcBef>
                <a:spcPts val="600"/>
              </a:spcBef>
            </a:pPr>
            <a:r>
              <a:rPr lang="en-GB" sz="900" b="1" i="1" dirty="0">
                <a:latin typeface="Walbaum Display Light" panose="020B0604020202020204" pitchFamily="18" charset="0"/>
              </a:rPr>
              <a:t>With charred lime mayo and nori salt</a:t>
            </a:r>
          </a:p>
          <a:p>
            <a:pPr>
              <a:lnSpc>
                <a:spcPct val="50000"/>
              </a:lnSpc>
              <a:spcBef>
                <a:spcPts val="600"/>
              </a:spcBef>
            </a:pPr>
            <a:endParaRPr lang="en-GB" sz="900" b="1" i="1" dirty="0">
              <a:latin typeface="Walbaum Display Light" panose="020B0604020202020204" pitchFamily="18" charset="0"/>
            </a:endParaRPr>
          </a:p>
          <a:p>
            <a:pPr>
              <a:lnSpc>
                <a:spcPct val="50000"/>
              </a:lnSpc>
              <a:spcBef>
                <a:spcPts val="600"/>
              </a:spcBef>
            </a:pPr>
            <a:endParaRPr lang="en-GB" sz="788" i="1" dirty="0">
              <a:latin typeface="Walbaum Display Light" panose="020B0604020202020204" pitchFamily="18" charset="0"/>
            </a:endParaRPr>
          </a:p>
          <a:p>
            <a:pPr>
              <a:lnSpc>
                <a:spcPct val="50000"/>
              </a:lnSpc>
              <a:spcBef>
                <a:spcPts val="600"/>
              </a:spcBef>
            </a:pPr>
            <a:endParaRPr lang="en-GB" sz="788" i="1" dirty="0">
              <a:latin typeface="Walbaum Display Light" panose="020B0604020202020204" pitchFamily="18" charset="0"/>
            </a:endParaRPr>
          </a:p>
          <a:p>
            <a:endParaRPr lang="en-GB" sz="788" i="1" dirty="0">
              <a:latin typeface="Walbaum Display Light" panose="020B0604020202020204" pitchFamily="18" charset="0"/>
            </a:endParaRPr>
          </a:p>
        </p:txBody>
      </p:sp>
      <p:pic>
        <p:nvPicPr>
          <p:cNvPr id="5" name="Picture 4" descr="Background pattern">
            <a:extLst>
              <a:ext uri="{FF2B5EF4-FFF2-40B4-BE49-F238E27FC236}">
                <a16:creationId xmlns:a16="http://schemas.microsoft.com/office/drawing/2014/main" id="{D4A184A6-A3E6-D830-3DED-F1FE2FFCBA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32" y="1361984"/>
            <a:ext cx="2211627" cy="2411259"/>
          </a:xfrm>
          <a:prstGeom prst="rect">
            <a:avLst/>
          </a:prstGeom>
        </p:spPr>
      </p:pic>
      <p:sp>
        <p:nvSpPr>
          <p:cNvPr id="9" name="TextBox 8">
            <a:extLst>
              <a:ext uri="{FF2B5EF4-FFF2-40B4-BE49-F238E27FC236}">
                <a16:creationId xmlns:a16="http://schemas.microsoft.com/office/drawing/2014/main" id="{AD7634FB-E94A-0D9E-8F04-413818BAF8F2}"/>
              </a:ext>
            </a:extLst>
          </p:cNvPr>
          <p:cNvSpPr txBox="1"/>
          <p:nvPr/>
        </p:nvSpPr>
        <p:spPr>
          <a:xfrm>
            <a:off x="2474195" y="3924905"/>
            <a:ext cx="4316905" cy="3277820"/>
          </a:xfrm>
          <a:prstGeom prst="rect">
            <a:avLst/>
          </a:prstGeom>
          <a:gradFill>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gradFill>
          <a:ln>
            <a:noFill/>
          </a:ln>
          <a:effectLst>
            <a:glow rad="63500">
              <a:schemeClr val="accent1">
                <a:satMod val="175000"/>
                <a:alpha val="40000"/>
              </a:schemeClr>
            </a:glow>
          </a:effectLst>
        </p:spPr>
        <p:txBody>
          <a:bodyPr wrap="square" rtlCol="0">
            <a:spAutoFit/>
          </a:bodyPr>
          <a:lstStyle/>
          <a:p>
            <a:r>
              <a:rPr lang="en-GB" sz="1700" dirty="0">
                <a:latin typeface="Baguet Script" panose="00000500000000000000" pitchFamily="2" charset="0"/>
              </a:rPr>
              <a:t>			   </a:t>
            </a:r>
            <a:r>
              <a:rPr lang="en-GB" u="sng" dirty="0">
                <a:latin typeface="Baguet Script" panose="00000500000000000000" pitchFamily="2" charset="0"/>
              </a:rPr>
              <a:t>Main Course</a:t>
            </a:r>
          </a:p>
          <a:p>
            <a:r>
              <a:rPr lang="en-GB" sz="1700" dirty="0">
                <a:latin typeface="Baguet Script" panose="00000500000000000000" pitchFamily="2" charset="0"/>
              </a:rPr>
              <a:t>	</a:t>
            </a:r>
            <a:r>
              <a:rPr lang="en-GB" sz="1700" b="1" dirty="0">
                <a:latin typeface="Baguet Script" panose="00000500000000000000" pitchFamily="2" charset="0"/>
              </a:rPr>
              <a:t>     </a:t>
            </a:r>
            <a:r>
              <a:rPr lang="en-GB" sz="1200" b="1" dirty="0">
                <a:latin typeface="Walbaum Display Light" panose="020B0604020202020204" pitchFamily="18" charset="0"/>
              </a:rPr>
              <a:t>Roast turkey roulade,</a:t>
            </a:r>
            <a:r>
              <a:rPr lang="en-GB" sz="1200" b="1" i="1" dirty="0">
                <a:latin typeface="Walbaum Display Light" panose="020B0604020202020204" pitchFamily="18" charset="0"/>
              </a:rPr>
              <a:t> </a:t>
            </a:r>
            <a:r>
              <a:rPr lang="en-GB" sz="1200" b="1" dirty="0">
                <a:latin typeface="Walbaum Display Light" panose="020B0604020202020204" pitchFamily="18" charset="0"/>
              </a:rPr>
              <a:t>Sausage meat stuffed turkey    </a:t>
            </a:r>
            <a:r>
              <a:rPr lang="en-GB" sz="1100" b="1" dirty="0">
                <a:latin typeface="Walbaum Display Light" panose="020B0604020202020204" pitchFamily="18" charset="0"/>
              </a:rPr>
              <a:t>               		wrapped in crispy bacon </a:t>
            </a:r>
            <a:r>
              <a:rPr lang="en-GB" sz="1050" b="1" dirty="0">
                <a:latin typeface="Walbaum Display Light" panose="020B0604020202020204" pitchFamily="18" charset="0"/>
              </a:rPr>
              <a:t>(756kcal)</a:t>
            </a:r>
          </a:p>
          <a:p>
            <a:r>
              <a:rPr lang="en-GB" sz="900" b="1" dirty="0">
                <a:latin typeface="Walbaum Display Light" panose="020B0604020202020204" pitchFamily="18" charset="0"/>
              </a:rPr>
              <a:t>                        </a:t>
            </a:r>
            <a:r>
              <a:rPr lang="en-GB" sz="900" b="1" i="1" dirty="0">
                <a:latin typeface="Walbaum Display Light" panose="020B0604020202020204" pitchFamily="18" charset="0"/>
              </a:rPr>
              <a:t>roast potatoes, shredded sprouts &amp; chestnuts, roast parsnips,</a:t>
            </a:r>
          </a:p>
          <a:p>
            <a:r>
              <a:rPr lang="en-GB" sz="900" b="1" i="1" dirty="0">
                <a:latin typeface="Walbaum Display Light" panose="020B0604020202020204" pitchFamily="18" charset="0"/>
              </a:rPr>
              <a:t>			 carrots &amp; pigs in blankets</a:t>
            </a:r>
          </a:p>
          <a:p>
            <a:endParaRPr lang="en-GB" sz="7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dirty="0">
                <a:latin typeface="Walbaum Display Light" panose="020B0604020202020204" pitchFamily="18" charset="0"/>
              </a:rPr>
              <a:t>Mushroom and chickpea wellington </a:t>
            </a:r>
            <a:r>
              <a:rPr lang="en-GB" sz="1050" b="1" dirty="0">
                <a:latin typeface="Walbaum Display Light" panose="020B0604020202020204" pitchFamily="18" charset="0"/>
              </a:rPr>
              <a:t>(646kcal)</a:t>
            </a:r>
          </a:p>
          <a:p>
            <a:r>
              <a:rPr lang="en-GB" sz="1000" b="1" dirty="0">
                <a:latin typeface="Walbaum Display Light" panose="020B0604020202020204" pitchFamily="18" charset="0"/>
              </a:rPr>
              <a:t>	</a:t>
            </a:r>
            <a:r>
              <a:rPr lang="en-GB" sz="900" b="1" i="1" dirty="0">
                <a:latin typeface="Walbaum Display Light" panose="020B0604020202020204" pitchFamily="18" charset="0"/>
              </a:rPr>
              <a:t>wok-fried sprouts, roasted parsnips, potatoes, cranberry salsa (</a:t>
            </a:r>
            <a:r>
              <a:rPr lang="en-GB" sz="900" b="1" i="1" dirty="0" err="1">
                <a:latin typeface="Walbaum Display Light" panose="020B0604020202020204" pitchFamily="18" charset="0"/>
              </a:rPr>
              <a:t>gfo</a:t>
            </a:r>
            <a:r>
              <a:rPr lang="en-GB" sz="900" b="1" i="1" dirty="0">
                <a:latin typeface="Walbaum Display Light" panose="020B0604020202020204" pitchFamily="18" charset="0"/>
              </a:rPr>
              <a:t>) (vg)</a:t>
            </a:r>
          </a:p>
          <a:p>
            <a:endParaRPr lang="en-GB" sz="9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dirty="0">
                <a:latin typeface="Walbaum Display Light" panose="020B0604020202020204" pitchFamily="18" charset="0"/>
              </a:rPr>
              <a:t>Rib-eye steak </a:t>
            </a:r>
            <a:r>
              <a:rPr lang="en-GB" sz="1050" b="1" dirty="0">
                <a:latin typeface="Walbaum Display Light" panose="020B0604020202020204" pitchFamily="18" charset="0"/>
              </a:rPr>
              <a:t>(879kcal)</a:t>
            </a:r>
          </a:p>
          <a:p>
            <a:r>
              <a:rPr lang="en-GB" sz="1000" b="1" i="1" dirty="0">
                <a:latin typeface="Walbaum Display Light" panose="020B0604020202020204" pitchFamily="18" charset="0"/>
              </a:rPr>
              <a:t>	</a:t>
            </a:r>
            <a:r>
              <a:rPr lang="en-GB" sz="900" b="1" i="1" dirty="0">
                <a:latin typeface="Walbaum Display Light" panose="020B0604020202020204" pitchFamily="18" charset="0"/>
              </a:rPr>
              <a:t>char grilled 10oz rib-eye steak with a choice of dolcelatte sauce or</a:t>
            </a:r>
          </a:p>
          <a:p>
            <a:r>
              <a:rPr lang="en-GB" sz="900" b="1" i="1" dirty="0">
                <a:latin typeface="Walbaum Display Light" panose="020B0604020202020204" pitchFamily="18" charset="0"/>
              </a:rPr>
              <a:t> 		peppercorn sauce and mix vegetables</a:t>
            </a:r>
          </a:p>
          <a:p>
            <a:endParaRPr lang="en-GB" sz="7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dirty="0" err="1">
                <a:latin typeface="Walbaum Display Light" panose="020B0604020202020204" pitchFamily="18" charset="0"/>
              </a:rPr>
              <a:t>Stinco</a:t>
            </a:r>
            <a:r>
              <a:rPr lang="en-GB" sz="1200" b="1" dirty="0">
                <a:latin typeface="Walbaum Display Light" panose="020B0604020202020204" pitchFamily="18" charset="0"/>
              </a:rPr>
              <a:t> di Angelo </a:t>
            </a:r>
            <a:r>
              <a:rPr lang="en-GB" sz="1050" b="1" dirty="0">
                <a:latin typeface="Walbaum Display Light" panose="020B0604020202020204" pitchFamily="18" charset="0"/>
              </a:rPr>
              <a:t>(605kcal)</a:t>
            </a:r>
          </a:p>
          <a:p>
            <a:r>
              <a:rPr lang="en-GB" sz="1000" b="1" dirty="0">
                <a:latin typeface="Walbaum Display Light" panose="020B0604020202020204" pitchFamily="18" charset="0"/>
              </a:rPr>
              <a:t>	</a:t>
            </a:r>
            <a:r>
              <a:rPr lang="en-GB" sz="900" b="1" dirty="0">
                <a:latin typeface="Walbaum Display Light" panose="020B0604020202020204" pitchFamily="18" charset="0"/>
              </a:rPr>
              <a:t> </a:t>
            </a:r>
            <a:r>
              <a:rPr lang="en-GB" sz="900" b="1" i="1" dirty="0">
                <a:latin typeface="Walbaum Display Light" panose="020B0604020202020204" pitchFamily="18" charset="0"/>
              </a:rPr>
              <a:t>slowly cooked lamb shank served with mashed potatoes</a:t>
            </a:r>
          </a:p>
          <a:p>
            <a:endParaRPr lang="en-GB" sz="7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i="1" dirty="0">
                <a:latin typeface="Walbaum Display Light" panose="020B0604020202020204" pitchFamily="18" charset="0"/>
              </a:rPr>
              <a:t>    </a:t>
            </a:r>
            <a:r>
              <a:rPr lang="en-GB" sz="1200" b="1" dirty="0">
                <a:latin typeface="Walbaum Display Light" panose="020B0604020202020204" pitchFamily="18" charset="0"/>
              </a:rPr>
              <a:t>Fillet of Cornish cod, Lymington crab </a:t>
            </a:r>
            <a:r>
              <a:rPr lang="en-GB" sz="1050" b="1" dirty="0">
                <a:latin typeface="Walbaum Display Light" panose="020B0604020202020204" pitchFamily="18" charset="0"/>
              </a:rPr>
              <a:t>(387kcal)</a:t>
            </a:r>
          </a:p>
          <a:p>
            <a:r>
              <a:rPr lang="en-GB" sz="700" b="1" i="1" dirty="0">
                <a:latin typeface="Walbaum Display Light" panose="020B0604020202020204" pitchFamily="18" charset="0"/>
              </a:rPr>
              <a:t>	</a:t>
            </a:r>
            <a:r>
              <a:rPr lang="en-GB" sz="900" b="1" i="1" dirty="0">
                <a:latin typeface="Walbaum Display Light" panose="020B0604020202020204" pitchFamily="18" charset="0"/>
              </a:rPr>
              <a:t>  Crushed new potatoes, baby spinach, lobster &amp; crayfish sauce</a:t>
            </a:r>
          </a:p>
          <a:p>
            <a:endParaRPr lang="en-GB" sz="1000" b="1" dirty="0">
              <a:latin typeface="Walbaum Display Light" panose="020B0604020202020204" pitchFamily="18" charset="0"/>
            </a:endParaRPr>
          </a:p>
          <a:p>
            <a:endParaRPr lang="en-GB" sz="700" i="1" dirty="0">
              <a:latin typeface="Walbaum Display Light" panose="020B0604020202020204" pitchFamily="18" charset="0"/>
            </a:endParaRPr>
          </a:p>
        </p:txBody>
      </p:sp>
      <p:sp>
        <p:nvSpPr>
          <p:cNvPr id="10" name="TextBox 9">
            <a:extLst>
              <a:ext uri="{FF2B5EF4-FFF2-40B4-BE49-F238E27FC236}">
                <a16:creationId xmlns:a16="http://schemas.microsoft.com/office/drawing/2014/main" id="{5E838AAB-E650-3005-CC6E-51C21AC0B4F5}"/>
              </a:ext>
            </a:extLst>
          </p:cNvPr>
          <p:cNvSpPr txBox="1"/>
          <p:nvPr/>
        </p:nvSpPr>
        <p:spPr>
          <a:xfrm>
            <a:off x="457200" y="2255520"/>
            <a:ext cx="1607820" cy="646331"/>
          </a:xfrm>
          <a:prstGeom prst="rect">
            <a:avLst/>
          </a:prstGeom>
          <a:noFill/>
        </p:spPr>
        <p:txBody>
          <a:bodyPr wrap="square" rtlCol="0">
            <a:spAutoFit/>
          </a:bodyPr>
          <a:lstStyle/>
          <a:p>
            <a:r>
              <a:rPr lang="en-GB" dirty="0">
                <a:latin typeface="Algerian" panose="04020705040A02060702" pitchFamily="82" charset="0"/>
              </a:rPr>
              <a:t>Merry Christmas</a:t>
            </a:r>
          </a:p>
        </p:txBody>
      </p:sp>
      <p:sp>
        <p:nvSpPr>
          <p:cNvPr id="11" name="TextBox 10">
            <a:extLst>
              <a:ext uri="{FF2B5EF4-FFF2-40B4-BE49-F238E27FC236}">
                <a16:creationId xmlns:a16="http://schemas.microsoft.com/office/drawing/2014/main" id="{C420BF72-1011-B616-B3FF-E7A5220B7077}"/>
              </a:ext>
            </a:extLst>
          </p:cNvPr>
          <p:cNvSpPr txBox="1"/>
          <p:nvPr/>
        </p:nvSpPr>
        <p:spPr>
          <a:xfrm>
            <a:off x="187192" y="4599254"/>
            <a:ext cx="2107067" cy="1769715"/>
          </a:xfrm>
          <a:prstGeom prst="rect">
            <a:avLst/>
          </a:prstGeom>
          <a:noFill/>
        </p:spPr>
        <p:txBody>
          <a:bodyPr wrap="square" rtlCol="0">
            <a:spAutoFit/>
          </a:bodyPr>
          <a:lstStyle/>
          <a:p>
            <a:r>
              <a:rPr lang="en-GB" sz="1700" dirty="0">
                <a:latin typeface="Baguet Script" panose="00000500000000000000" pitchFamily="2" charset="0"/>
              </a:rPr>
              <a:t>2 Course set- £45 per person</a:t>
            </a:r>
          </a:p>
          <a:p>
            <a:r>
              <a:rPr lang="en-GB" sz="1700" dirty="0">
                <a:latin typeface="Baguet Script" panose="00000500000000000000" pitchFamily="2" charset="0"/>
              </a:rPr>
              <a:t>3 Course set- £55 per person</a:t>
            </a:r>
          </a:p>
          <a:p>
            <a:r>
              <a:rPr lang="en-GB" sz="2400" dirty="0">
                <a:latin typeface="Baguet Script" panose="00000500000000000000" pitchFamily="2" charset="0"/>
              </a:rPr>
              <a:t>10%</a:t>
            </a:r>
            <a:r>
              <a:rPr lang="en-GB" sz="1700" dirty="0">
                <a:latin typeface="Baguet Script" panose="00000500000000000000" pitchFamily="2" charset="0"/>
              </a:rPr>
              <a:t> discount for groups of 10 or more</a:t>
            </a:r>
          </a:p>
        </p:txBody>
      </p:sp>
      <p:pic>
        <p:nvPicPr>
          <p:cNvPr id="13" name="Picture 12" descr="A picture containing food, table, plate, dish">
            <a:extLst>
              <a:ext uri="{FF2B5EF4-FFF2-40B4-BE49-F238E27FC236}">
                <a16:creationId xmlns:a16="http://schemas.microsoft.com/office/drawing/2014/main" id="{F6D5FD22-2ED0-7A9D-2052-BAE3A539FE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458" y="7202724"/>
            <a:ext cx="3174142" cy="1806948"/>
          </a:xfrm>
          <a:prstGeom prst="rect">
            <a:avLst/>
          </a:prstGeom>
        </p:spPr>
      </p:pic>
      <p:pic>
        <p:nvPicPr>
          <p:cNvPr id="15" name="Picture 14" descr="A picture containing food, plate, indoor, fruit">
            <a:extLst>
              <a:ext uri="{FF2B5EF4-FFF2-40B4-BE49-F238E27FC236}">
                <a16:creationId xmlns:a16="http://schemas.microsoft.com/office/drawing/2014/main" id="{55CA11CE-E667-6827-7E1E-8F9E8F4290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29000" y="7202724"/>
            <a:ext cx="3362099" cy="1806947"/>
          </a:xfrm>
          <a:prstGeom prst="rect">
            <a:avLst/>
          </a:prstGeom>
        </p:spPr>
      </p:pic>
      <p:pic>
        <p:nvPicPr>
          <p:cNvPr id="17" name="Graphic 16" descr="Holly with solid fill">
            <a:extLst>
              <a:ext uri="{FF2B5EF4-FFF2-40B4-BE49-F238E27FC236}">
                <a16:creationId xmlns:a16="http://schemas.microsoft.com/office/drawing/2014/main" id="{1B9C6CF8-BF8F-21D6-8D7D-7A4CB7E2469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345" y="3718899"/>
            <a:ext cx="914400" cy="914400"/>
          </a:xfrm>
          <a:prstGeom prst="rect">
            <a:avLst/>
          </a:prstGeom>
        </p:spPr>
      </p:pic>
      <p:pic>
        <p:nvPicPr>
          <p:cNvPr id="19" name="Graphic 18" descr="Holly with solid fill">
            <a:extLst>
              <a:ext uri="{FF2B5EF4-FFF2-40B4-BE49-F238E27FC236}">
                <a16:creationId xmlns:a16="http://schemas.microsoft.com/office/drawing/2014/main" id="{85E19219-4951-4B55-A28C-EDC79436807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559795" y="6232615"/>
            <a:ext cx="914400" cy="914400"/>
          </a:xfrm>
          <a:prstGeom prst="rect">
            <a:avLst/>
          </a:prstGeom>
        </p:spPr>
      </p:pic>
      <p:pic>
        <p:nvPicPr>
          <p:cNvPr id="21" name="Graphic 20" descr="Bells with solid fill">
            <a:extLst>
              <a:ext uri="{FF2B5EF4-FFF2-40B4-BE49-F238E27FC236}">
                <a16:creationId xmlns:a16="http://schemas.microsoft.com/office/drawing/2014/main" id="{E38BCD2D-6289-6972-A687-8C8C5423163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05225" y="3546914"/>
            <a:ext cx="914400" cy="914400"/>
          </a:xfrm>
          <a:prstGeom prst="rect">
            <a:avLst/>
          </a:prstGeom>
        </p:spPr>
      </p:pic>
    </p:spTree>
    <p:extLst>
      <p:ext uri="{BB962C8B-B14F-4D97-AF65-F5344CB8AC3E}">
        <p14:creationId xmlns:p14="http://schemas.microsoft.com/office/powerpoint/2010/main" val="187816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FF01A-B3CA-5121-C009-F6DD0ED4A22D}"/>
              </a:ext>
            </a:extLst>
          </p:cNvPr>
          <p:cNvSpPr>
            <a:spLocks noGrp="1"/>
          </p:cNvSpPr>
          <p:nvPr>
            <p:ph type="ctrTitle"/>
          </p:nvPr>
        </p:nvSpPr>
        <p:spPr>
          <a:xfrm>
            <a:off x="180976" y="133828"/>
            <a:ext cx="6501764" cy="1330676"/>
          </a:xfrm>
        </p:spPr>
        <p:txBody>
          <a:bodyPr>
            <a:normAutofit fontScale="90000"/>
          </a:bodyPr>
          <a:lstStyle/>
          <a:p>
            <a:b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br>
            <a: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t>Hotel Trinity****</a:t>
            </a:r>
            <a:b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br>
            <a: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t>Christmas Party Menu</a:t>
            </a:r>
            <a:br>
              <a:rPr kumimoji="0" lang="en-GB" sz="24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br>
            <a:r>
              <a:rPr lang="en-GB" sz="2000" dirty="0">
                <a:latin typeface="Baguet Script" panose="00000500000000000000" pitchFamily="2" charset="0"/>
                <a:ea typeface="+mn-ea"/>
                <a:cs typeface="+mn-cs"/>
              </a:rPr>
              <a:t>Available from  1</a:t>
            </a:r>
            <a:r>
              <a:rPr lang="en-GB" sz="2000" baseline="30000" dirty="0">
                <a:latin typeface="Baguet Script" panose="00000500000000000000" pitchFamily="2" charset="0"/>
                <a:ea typeface="+mn-ea"/>
                <a:cs typeface="+mn-cs"/>
              </a:rPr>
              <a:t>st</a:t>
            </a:r>
            <a:r>
              <a:rPr lang="en-GB" sz="2000" dirty="0">
                <a:latin typeface="Baguet Script" panose="00000500000000000000" pitchFamily="2" charset="0"/>
                <a:ea typeface="+mn-ea"/>
                <a:cs typeface="+mn-cs"/>
              </a:rPr>
              <a:t> December to 24</a:t>
            </a:r>
            <a:r>
              <a:rPr lang="en-GB" sz="2000" baseline="30000" dirty="0">
                <a:latin typeface="Baguet Script" panose="00000500000000000000" pitchFamily="2" charset="0"/>
                <a:ea typeface="+mn-ea"/>
                <a:cs typeface="+mn-cs"/>
              </a:rPr>
              <a:t>th</a:t>
            </a:r>
            <a:r>
              <a:rPr lang="en-GB" sz="2000" dirty="0">
                <a:latin typeface="Baguet Script" panose="00000500000000000000" pitchFamily="2" charset="0"/>
                <a:ea typeface="+mn-ea"/>
                <a:cs typeface="+mn-cs"/>
              </a:rPr>
              <a:t> of December</a:t>
            </a:r>
            <a:br>
              <a:rPr lang="en-GB" sz="1100" dirty="0">
                <a:latin typeface="Baguet Script" panose="00000500000000000000" pitchFamily="2" charset="0"/>
                <a:ea typeface="+mn-ea"/>
                <a:cs typeface="+mn-cs"/>
              </a:rPr>
            </a:br>
            <a:br>
              <a:rPr lang="en-GB" sz="1100" dirty="0">
                <a:latin typeface="Baguet Script" panose="00000500000000000000" pitchFamily="2" charset="0"/>
                <a:ea typeface="+mn-ea"/>
                <a:cs typeface="+mn-cs"/>
              </a:rPr>
            </a:br>
            <a:endParaRPr lang="en-GB" sz="1100" dirty="0"/>
          </a:p>
        </p:txBody>
      </p:sp>
      <p:sp>
        <p:nvSpPr>
          <p:cNvPr id="3" name="Subtitle 2">
            <a:extLst>
              <a:ext uri="{FF2B5EF4-FFF2-40B4-BE49-F238E27FC236}">
                <a16:creationId xmlns:a16="http://schemas.microsoft.com/office/drawing/2014/main" id="{7F8671A5-68A7-7628-8780-0734C574B898}"/>
              </a:ext>
            </a:extLst>
          </p:cNvPr>
          <p:cNvSpPr>
            <a:spLocks noGrp="1"/>
          </p:cNvSpPr>
          <p:nvPr>
            <p:ph type="subTitle" idx="1"/>
          </p:nvPr>
        </p:nvSpPr>
        <p:spPr>
          <a:xfrm>
            <a:off x="102870" y="1576633"/>
            <a:ext cx="3760470" cy="2207683"/>
          </a:xfrm>
          <a:gradFill>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gradFill>
        </p:spPr>
        <p:txBody>
          <a:bodyPr/>
          <a:lstStyle/>
          <a:p>
            <a:r>
              <a:rPr lang="en-GB" dirty="0">
                <a:latin typeface="Baguet Script" panose="00000500000000000000" pitchFamily="2" charset="0"/>
              </a:rPr>
              <a:t>Desserts</a:t>
            </a:r>
          </a:p>
          <a:p>
            <a:pPr>
              <a:lnSpc>
                <a:spcPct val="50000"/>
              </a:lnSpc>
              <a:spcBef>
                <a:spcPts val="600"/>
              </a:spcBef>
            </a:pPr>
            <a:endParaRPr lang="en-GB" sz="1200" b="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Delicious Brownie </a:t>
            </a:r>
            <a:r>
              <a:rPr lang="en-GB" sz="1050" b="1" dirty="0">
                <a:latin typeface="Walbaum Display Light" panose="020B0604020202020204" pitchFamily="18" charset="0"/>
              </a:rPr>
              <a:t>(208kcal)</a:t>
            </a:r>
          </a:p>
          <a:p>
            <a:pPr>
              <a:lnSpc>
                <a:spcPct val="50000"/>
              </a:lnSpc>
              <a:spcBef>
                <a:spcPts val="600"/>
              </a:spcBef>
            </a:pPr>
            <a:r>
              <a:rPr lang="en-GB" sz="900" b="1" i="1" dirty="0">
                <a:latin typeface="Walbaum Display Light" panose="020B0604020202020204" pitchFamily="18" charset="0"/>
              </a:rPr>
              <a:t>mince pie brownie with vegan vanilla ice cream (vg)</a:t>
            </a:r>
          </a:p>
          <a:p>
            <a:pPr>
              <a:lnSpc>
                <a:spcPct val="50000"/>
              </a:lnSpc>
              <a:spcBef>
                <a:spcPts val="600"/>
              </a:spcBef>
            </a:pPr>
            <a:endParaRPr lang="en-GB" sz="900"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Christmas sticky toffee pudding </a:t>
            </a:r>
            <a:r>
              <a:rPr lang="en-GB" sz="1050" b="1" dirty="0">
                <a:latin typeface="Walbaum Display Light" panose="020B0604020202020204" pitchFamily="18" charset="0"/>
              </a:rPr>
              <a:t>(372kcal)</a:t>
            </a:r>
          </a:p>
          <a:p>
            <a:pPr>
              <a:lnSpc>
                <a:spcPct val="50000"/>
              </a:lnSpc>
              <a:spcBef>
                <a:spcPts val="600"/>
              </a:spcBef>
            </a:pPr>
            <a:r>
              <a:rPr lang="en-GB" sz="900" b="1" i="1" dirty="0">
                <a:latin typeface="Walbaum Display Light" panose="020B0604020202020204" pitchFamily="18" charset="0"/>
              </a:rPr>
              <a:t>Salted caramel sauce, vanilla ice cream (v)</a:t>
            </a:r>
          </a:p>
          <a:p>
            <a:pPr>
              <a:lnSpc>
                <a:spcPct val="50000"/>
              </a:lnSpc>
              <a:spcBef>
                <a:spcPts val="600"/>
              </a:spcBef>
            </a:pPr>
            <a:endParaRPr lang="en-GB" sz="1200"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Homemade baileys cheese cake </a:t>
            </a:r>
            <a:r>
              <a:rPr lang="en-GB" sz="1050" b="1" dirty="0">
                <a:latin typeface="Walbaum Display Light" panose="020B0604020202020204" pitchFamily="18" charset="0"/>
              </a:rPr>
              <a:t>(622kcal)</a:t>
            </a:r>
          </a:p>
          <a:p>
            <a:pPr>
              <a:lnSpc>
                <a:spcPct val="50000"/>
              </a:lnSpc>
              <a:spcBef>
                <a:spcPts val="600"/>
              </a:spcBef>
            </a:pPr>
            <a:r>
              <a:rPr lang="en-GB" sz="900" b="1" i="1" dirty="0">
                <a:latin typeface="Walbaum Display Light" panose="020B0604020202020204" pitchFamily="18" charset="0"/>
              </a:rPr>
              <a:t>Fruit coulis &amp; Chantilly cream (v)</a:t>
            </a:r>
          </a:p>
          <a:p>
            <a:pPr>
              <a:lnSpc>
                <a:spcPct val="50000"/>
              </a:lnSpc>
              <a:spcBef>
                <a:spcPts val="600"/>
              </a:spcBef>
            </a:pPr>
            <a:endParaRPr lang="en-GB" sz="788" i="1" dirty="0">
              <a:latin typeface="Walbaum Display Light" panose="020B0604020202020204" pitchFamily="18" charset="0"/>
            </a:endParaRPr>
          </a:p>
          <a:p>
            <a:pPr>
              <a:lnSpc>
                <a:spcPct val="50000"/>
              </a:lnSpc>
              <a:spcBef>
                <a:spcPts val="600"/>
              </a:spcBef>
            </a:pPr>
            <a:endParaRPr lang="en-GB" sz="788" i="1" dirty="0">
              <a:latin typeface="Walbaum Display Light" panose="020B0604020202020204" pitchFamily="18" charset="0"/>
            </a:endParaRPr>
          </a:p>
        </p:txBody>
      </p:sp>
      <p:sp>
        <p:nvSpPr>
          <p:cNvPr id="4" name="TextBox 3">
            <a:extLst>
              <a:ext uri="{FF2B5EF4-FFF2-40B4-BE49-F238E27FC236}">
                <a16:creationId xmlns:a16="http://schemas.microsoft.com/office/drawing/2014/main" id="{CF60EF88-6835-9865-8FF8-0600A5334959}"/>
              </a:ext>
            </a:extLst>
          </p:cNvPr>
          <p:cNvSpPr txBox="1"/>
          <p:nvPr/>
        </p:nvSpPr>
        <p:spPr>
          <a:xfrm>
            <a:off x="30928" y="3811081"/>
            <a:ext cx="4072889" cy="307777"/>
          </a:xfrm>
          <a:prstGeom prst="rect">
            <a:avLst/>
          </a:prstGeom>
          <a:noFill/>
        </p:spPr>
        <p:txBody>
          <a:bodyPr wrap="square" rtlCol="0">
            <a:spAutoFit/>
          </a:bodyPr>
          <a:lstStyle/>
          <a:p>
            <a:r>
              <a:rPr lang="en-GB" sz="1400" b="1" dirty="0">
                <a:latin typeface="Walbaum Display Light" panose="020B0604020202020204" pitchFamily="18" charset="0"/>
              </a:rPr>
              <a:t>Coffee, tea and soda are included</a:t>
            </a:r>
          </a:p>
        </p:txBody>
      </p:sp>
      <p:sp>
        <p:nvSpPr>
          <p:cNvPr id="7" name="TextBox 6">
            <a:extLst>
              <a:ext uri="{FF2B5EF4-FFF2-40B4-BE49-F238E27FC236}">
                <a16:creationId xmlns:a16="http://schemas.microsoft.com/office/drawing/2014/main" id="{E2537426-96DB-C9CF-842E-C0E2554F942C}"/>
              </a:ext>
            </a:extLst>
          </p:cNvPr>
          <p:cNvSpPr txBox="1"/>
          <p:nvPr/>
        </p:nvSpPr>
        <p:spPr>
          <a:xfrm>
            <a:off x="4433664" y="5693860"/>
            <a:ext cx="2084070" cy="1104148"/>
          </a:xfrm>
          <a:prstGeom prst="rect">
            <a:avLst/>
          </a:prstGeom>
          <a:noFill/>
        </p:spPr>
        <p:txBody>
          <a:bodyPr wrap="square" rtlCol="0">
            <a:spAutoFit/>
          </a:bodyPr>
          <a:lstStyle/>
          <a:p>
            <a:r>
              <a:rPr lang="en-GB" dirty="0">
                <a:latin typeface="Baguet Script" panose="00000500000000000000" pitchFamily="2" charset="0"/>
              </a:rPr>
              <a:t>Extras</a:t>
            </a:r>
          </a:p>
          <a:p>
            <a:r>
              <a:rPr lang="en-GB" sz="1125" b="1" dirty="0">
                <a:latin typeface="Walbaum Display Light" panose="020B0604020202020204" pitchFamily="18" charset="0"/>
              </a:rPr>
              <a:t>Selection of wines 175ml,</a:t>
            </a:r>
          </a:p>
          <a:p>
            <a:r>
              <a:rPr lang="en-GB" sz="1125" b="1" dirty="0">
                <a:latin typeface="Walbaum Display Light" panose="020B0604020202020204" pitchFamily="18" charset="0"/>
              </a:rPr>
              <a:t>Whiskey &amp; Brandy  50ml</a:t>
            </a:r>
          </a:p>
          <a:p>
            <a:r>
              <a:rPr lang="en-GB" sz="1125" b="1" dirty="0">
                <a:latin typeface="Walbaum Display Light" panose="020B0604020202020204" pitchFamily="18" charset="0"/>
              </a:rPr>
              <a:t>Baileys 50 ml</a:t>
            </a:r>
          </a:p>
          <a:p>
            <a:r>
              <a:rPr lang="en-GB" sz="1125" b="1" dirty="0">
                <a:latin typeface="Walbaum Display Light" panose="020B0604020202020204" pitchFamily="18" charset="0"/>
              </a:rPr>
              <a:t>Just </a:t>
            </a:r>
            <a:r>
              <a:rPr lang="en-GB" sz="1400" b="1" dirty="0">
                <a:latin typeface="Walbaum Display Light" panose="020B0604020202020204" pitchFamily="18" charset="0"/>
              </a:rPr>
              <a:t>£6.95</a:t>
            </a:r>
            <a:endParaRPr lang="en-GB" sz="1400" dirty="0"/>
          </a:p>
        </p:txBody>
      </p:sp>
      <p:sp>
        <p:nvSpPr>
          <p:cNvPr id="8" name="TextBox 7">
            <a:extLst>
              <a:ext uri="{FF2B5EF4-FFF2-40B4-BE49-F238E27FC236}">
                <a16:creationId xmlns:a16="http://schemas.microsoft.com/office/drawing/2014/main" id="{21EF0CDB-3C4A-EDA0-DBAF-4FE2C2276F02}"/>
              </a:ext>
            </a:extLst>
          </p:cNvPr>
          <p:cNvSpPr txBox="1"/>
          <p:nvPr/>
        </p:nvSpPr>
        <p:spPr>
          <a:xfrm>
            <a:off x="180976" y="7956037"/>
            <a:ext cx="6109334" cy="1054135"/>
          </a:xfrm>
          <a:prstGeom prst="rect">
            <a:avLst/>
          </a:prstGeom>
          <a:noFill/>
        </p:spPr>
        <p:txBody>
          <a:bodyPr wrap="square" rtlCol="0">
            <a:spAutoFit/>
          </a:bodyPr>
          <a:lstStyle/>
          <a:p>
            <a:r>
              <a:rPr lang="en-GB" sz="1000" b="1" dirty="0">
                <a:latin typeface="Walbaum Display Light" panose="020B0604020202020204" pitchFamily="18" charset="0"/>
              </a:rPr>
              <a:t>We can carter with a wide range of dietary requirements including  gluten free , dairy free and vegan. Please let us know in advance if you required</a:t>
            </a:r>
            <a:r>
              <a:rPr lang="en-GB" sz="1125" b="1" dirty="0">
                <a:latin typeface="Walbaum Display Light" panose="020B0604020202020204" pitchFamily="18" charset="0"/>
              </a:rPr>
              <a:t>.</a:t>
            </a:r>
          </a:p>
          <a:p>
            <a:r>
              <a:rPr lang="en-US" sz="1000" b="1" dirty="0">
                <a:latin typeface="Walbaum Display Light" panose="020B0604020202020204" pitchFamily="18" charset="0"/>
              </a:rPr>
              <a:t>Customers with food sensitivities, please read this. We ask that you consider the possibility that some of our products may contain or have come into contact with allergies such as milk, eggs, wheat, soybeans, tree nuts, peanuts, fish, shellfish, or wheat.</a:t>
            </a:r>
            <a:r>
              <a:rPr lang="en-GB" sz="1000" b="1" dirty="0">
                <a:latin typeface="Walbaum Display Light" panose="020B0604020202020204" pitchFamily="18" charset="0"/>
              </a:rPr>
              <a:t> </a:t>
            </a:r>
          </a:p>
          <a:p>
            <a:r>
              <a:rPr lang="en-GB" sz="1125" b="1" dirty="0">
                <a:latin typeface="Walbaum Display Light" panose="020B0604020202020204" pitchFamily="18" charset="0"/>
              </a:rPr>
              <a:t>Special keys: v (vegetarian),  vg (vegan), </a:t>
            </a:r>
            <a:r>
              <a:rPr lang="en-GB" sz="1125" b="1" dirty="0" err="1">
                <a:latin typeface="Walbaum Display Light" panose="020B0604020202020204" pitchFamily="18" charset="0"/>
              </a:rPr>
              <a:t>gfo</a:t>
            </a:r>
            <a:r>
              <a:rPr lang="en-GB" sz="1125" b="1" dirty="0">
                <a:latin typeface="Walbaum Display Light" panose="020B0604020202020204" pitchFamily="18" charset="0"/>
              </a:rPr>
              <a:t> (gluten free option)</a:t>
            </a:r>
          </a:p>
        </p:txBody>
      </p:sp>
      <p:sp>
        <p:nvSpPr>
          <p:cNvPr id="9" name="TextBox 8">
            <a:extLst>
              <a:ext uri="{FF2B5EF4-FFF2-40B4-BE49-F238E27FC236}">
                <a16:creationId xmlns:a16="http://schemas.microsoft.com/office/drawing/2014/main" id="{5F4B82FE-7FBD-E717-FF72-8716D94271C8}"/>
              </a:ext>
            </a:extLst>
          </p:cNvPr>
          <p:cNvSpPr txBox="1"/>
          <p:nvPr/>
        </p:nvSpPr>
        <p:spPr>
          <a:xfrm>
            <a:off x="51435" y="4138624"/>
            <a:ext cx="6806565" cy="1200329"/>
          </a:xfrm>
          <a:prstGeom prst="rect">
            <a:avLst/>
          </a:prstGeom>
          <a:noFill/>
        </p:spPr>
        <p:txBody>
          <a:bodyPr wrap="square" rtlCol="0">
            <a:spAutoFit/>
          </a:bodyPr>
          <a:lstStyle/>
          <a:p>
            <a:r>
              <a:rPr lang="en-GB" dirty="0">
                <a:latin typeface="Baguet Script" panose="00000500000000000000" pitchFamily="2" charset="0"/>
              </a:rPr>
              <a:t>Booking essential:</a:t>
            </a:r>
          </a:p>
          <a:p>
            <a:r>
              <a:rPr lang="en-GB" dirty="0">
                <a:latin typeface="Baguet Script" panose="00000500000000000000" pitchFamily="2" charset="0"/>
              </a:rPr>
              <a:t> For bookings please visit our website or call to 01424 765265</a:t>
            </a:r>
          </a:p>
          <a:p>
            <a:r>
              <a:rPr lang="en-GB" dirty="0">
                <a:latin typeface="Baguet Script" panose="00000500000000000000" pitchFamily="2" charset="0"/>
              </a:rPr>
              <a:t>A deposit of £10 is required and is refundable if you cancel your booking with 10 days in advance.</a:t>
            </a:r>
          </a:p>
        </p:txBody>
      </p:sp>
      <p:pic>
        <p:nvPicPr>
          <p:cNvPr id="11" name="Picture 10" descr="A picture containing wine, alcohol, beverage, container">
            <a:extLst>
              <a:ext uri="{FF2B5EF4-FFF2-40B4-BE49-F238E27FC236}">
                <a16:creationId xmlns:a16="http://schemas.microsoft.com/office/drawing/2014/main" id="{EB744BFD-E290-BD60-6861-C36859C562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269" y="5385484"/>
            <a:ext cx="4147184" cy="2529840"/>
          </a:xfrm>
          <a:prstGeom prst="rect">
            <a:avLst/>
          </a:prstGeom>
        </p:spPr>
      </p:pic>
      <p:pic>
        <p:nvPicPr>
          <p:cNvPr id="6" name="Picture 5" descr="A picture containing food, beverage, dessert, alcohol">
            <a:extLst>
              <a:ext uri="{FF2B5EF4-FFF2-40B4-BE49-F238E27FC236}">
                <a16:creationId xmlns:a16="http://schemas.microsoft.com/office/drawing/2014/main" id="{0923F7E8-71B0-202C-B007-69E01546C2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5282" y="1576633"/>
            <a:ext cx="2891790" cy="2187917"/>
          </a:xfrm>
          <a:prstGeom prst="rect">
            <a:avLst/>
          </a:prstGeom>
        </p:spPr>
      </p:pic>
    </p:spTree>
    <p:extLst>
      <p:ext uri="{BB962C8B-B14F-4D97-AF65-F5344CB8AC3E}">
        <p14:creationId xmlns:p14="http://schemas.microsoft.com/office/powerpoint/2010/main" val="3776283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E027-83DE-135C-F9A3-98DA56C0DF0A}"/>
              </a:ext>
            </a:extLst>
          </p:cNvPr>
          <p:cNvSpPr>
            <a:spLocks noGrp="1"/>
          </p:cNvSpPr>
          <p:nvPr>
            <p:ph type="title"/>
          </p:nvPr>
        </p:nvSpPr>
        <p:spPr>
          <a:xfrm>
            <a:off x="657525" y="244929"/>
            <a:ext cx="2465614" cy="1120046"/>
          </a:xfrm>
        </p:spPr>
        <p:txBody>
          <a:bodyPr>
            <a:normAutofit/>
          </a:bodyPr>
          <a:lstStyle/>
          <a:p>
            <a:r>
              <a:rPr lang="en-GB" sz="2400" dirty="0">
                <a:latin typeface="Walbaum Heading" panose="020B0604020202020204" pitchFamily="18" charset="0"/>
              </a:rPr>
              <a:t>References</a:t>
            </a:r>
          </a:p>
        </p:txBody>
      </p:sp>
      <p:sp>
        <p:nvSpPr>
          <p:cNvPr id="3" name="TextBox 2">
            <a:extLst>
              <a:ext uri="{FF2B5EF4-FFF2-40B4-BE49-F238E27FC236}">
                <a16:creationId xmlns:a16="http://schemas.microsoft.com/office/drawing/2014/main" id="{29670E1C-4330-DE05-383A-B88D8F7E82F1}"/>
              </a:ext>
            </a:extLst>
          </p:cNvPr>
          <p:cNvSpPr txBox="1"/>
          <p:nvPr/>
        </p:nvSpPr>
        <p:spPr>
          <a:xfrm>
            <a:off x="632012" y="1364975"/>
            <a:ext cx="5754499" cy="3277820"/>
          </a:xfrm>
          <a:prstGeom prst="rect">
            <a:avLst/>
          </a:prstGeom>
          <a:noFill/>
        </p:spPr>
        <p:txBody>
          <a:bodyPr wrap="square" rtlCol="0">
            <a:spAutoFit/>
          </a:bodyPr>
          <a:lstStyle/>
          <a:p>
            <a:pPr>
              <a:lnSpc>
                <a:spcPct val="150000"/>
              </a:lnSpc>
            </a:pPr>
            <a:r>
              <a:rPr lang="en-GB" sz="1400" dirty="0">
                <a:latin typeface="Walbaum Heading" panose="020B0604020202020204" pitchFamily="18" charset="0"/>
                <a:ea typeface="+mj-ea"/>
                <a:cs typeface="+mj-cs"/>
              </a:rPr>
              <a:t>Baciristoranteitaliano.co.uk</a:t>
            </a:r>
          </a:p>
          <a:p>
            <a:pPr>
              <a:lnSpc>
                <a:spcPct val="150000"/>
              </a:lnSpc>
            </a:pPr>
            <a:r>
              <a:rPr lang="en-GB" sz="1400" dirty="0">
                <a:latin typeface="Walbaum Heading" panose="020B0604020202020204" pitchFamily="18" charset="0"/>
                <a:ea typeface="+mj-ea"/>
                <a:cs typeface="+mj-cs"/>
              </a:rPr>
              <a:t>bbcgoodfood.com</a:t>
            </a:r>
          </a:p>
          <a:p>
            <a:pPr>
              <a:lnSpc>
                <a:spcPct val="150000"/>
              </a:lnSpc>
            </a:pPr>
            <a:r>
              <a:rPr lang="en-GB" sz="1400" dirty="0">
                <a:latin typeface="Walbaum Heading" panose="020B0604020202020204" pitchFamily="18" charset="0"/>
                <a:ea typeface="+mj-ea"/>
                <a:cs typeface="+mj-cs"/>
              </a:rPr>
              <a:t>Heygrillhey.com</a:t>
            </a:r>
          </a:p>
          <a:p>
            <a:pPr>
              <a:lnSpc>
                <a:spcPct val="150000"/>
              </a:lnSpc>
            </a:pPr>
            <a:r>
              <a:rPr lang="en-GB" sz="1400" dirty="0">
                <a:latin typeface="Walbaum Heading" panose="020B0604020202020204" pitchFamily="18" charset="0"/>
                <a:ea typeface="+mj-ea"/>
                <a:cs typeface="+mj-cs"/>
              </a:rPr>
              <a:t>Realfood.tesco.com</a:t>
            </a:r>
          </a:p>
          <a:p>
            <a:pPr>
              <a:lnSpc>
                <a:spcPct val="150000"/>
              </a:lnSpc>
            </a:pPr>
            <a:r>
              <a:rPr lang="en-GB" sz="1400" dirty="0">
                <a:latin typeface="Walbaum Heading" panose="020B0604020202020204" pitchFamily="18" charset="0"/>
                <a:ea typeface="+mj-ea"/>
                <a:cs typeface="+mj-cs"/>
              </a:rPr>
              <a:t>Restaurant Menu Printing &amp;Menu Design | Vistaprint</a:t>
            </a:r>
          </a:p>
          <a:p>
            <a:pPr>
              <a:lnSpc>
                <a:spcPct val="150000"/>
              </a:lnSpc>
            </a:pPr>
            <a:r>
              <a:rPr lang="en-GB" sz="1400" dirty="0">
                <a:latin typeface="Walbaum Heading" panose="020B0604020202020204" pitchFamily="18" charset="0"/>
                <a:ea typeface="+mj-ea"/>
                <a:cs typeface="+mj-cs"/>
              </a:rPr>
              <a:t>Showme.co.za/</a:t>
            </a:r>
            <a:r>
              <a:rPr lang="en-GB" sz="1400" dirty="0" err="1">
                <a:latin typeface="Walbaum Heading" panose="020B0604020202020204" pitchFamily="18" charset="0"/>
                <a:ea typeface="+mj-ea"/>
                <a:cs typeface="+mj-cs"/>
              </a:rPr>
              <a:t>nelspruit</a:t>
            </a:r>
            <a:r>
              <a:rPr lang="en-GB" sz="1400" dirty="0">
                <a:latin typeface="Walbaum Heading" panose="020B0604020202020204" pitchFamily="18" charset="0"/>
                <a:ea typeface="+mj-ea"/>
                <a:cs typeface="+mj-cs"/>
              </a:rPr>
              <a:t>/events-Entertainment/</a:t>
            </a:r>
            <a:r>
              <a:rPr lang="en-GB" sz="1400" dirty="0" err="1">
                <a:latin typeface="Walbaum Heading" panose="020B0604020202020204" pitchFamily="18" charset="0"/>
                <a:ea typeface="+mj-ea"/>
                <a:cs typeface="+mj-cs"/>
              </a:rPr>
              <a:t>christmas</a:t>
            </a:r>
            <a:r>
              <a:rPr lang="en-GB" sz="1400" dirty="0">
                <a:latin typeface="Walbaum Heading" panose="020B0604020202020204" pitchFamily="18" charset="0"/>
                <a:ea typeface="+mj-ea"/>
                <a:cs typeface="+mj-cs"/>
              </a:rPr>
              <a:t>-lunch-</a:t>
            </a:r>
            <a:r>
              <a:rPr lang="en-GB" sz="1400" dirty="0" err="1">
                <a:latin typeface="Walbaum Heading" panose="020B0604020202020204" pitchFamily="18" charset="0"/>
                <a:ea typeface="+mj-ea"/>
                <a:cs typeface="+mj-cs"/>
              </a:rPr>
              <a:t>nelspruit</a:t>
            </a:r>
            <a:r>
              <a:rPr lang="en-GB" sz="1400" dirty="0">
                <a:latin typeface="Walbaum Heading" panose="020B0604020202020204" pitchFamily="18" charset="0"/>
                <a:ea typeface="+mj-ea"/>
                <a:cs typeface="+mj-cs"/>
              </a:rPr>
              <a:t>-restaurants/</a:t>
            </a:r>
          </a:p>
          <a:p>
            <a:pPr>
              <a:lnSpc>
                <a:spcPct val="150000"/>
              </a:lnSpc>
            </a:pPr>
            <a:r>
              <a:rPr lang="en-GB" sz="1400" dirty="0">
                <a:latin typeface="Walbaum Heading" panose="020B0604020202020204" pitchFamily="18" charset="0"/>
                <a:ea typeface="+mj-ea"/>
                <a:cs typeface="+mj-cs"/>
              </a:rPr>
              <a:t>Theoakleigbar.co.uk/Christmas-fayre-menu</a:t>
            </a:r>
          </a:p>
          <a:p>
            <a:pPr>
              <a:lnSpc>
                <a:spcPct val="150000"/>
              </a:lnSpc>
            </a:pPr>
            <a:r>
              <a:rPr lang="en-GB" sz="1400" dirty="0">
                <a:latin typeface="Walbaum Heading" panose="020B0604020202020204" pitchFamily="18" charset="0"/>
                <a:ea typeface="+mj-ea"/>
                <a:cs typeface="+mj-cs"/>
              </a:rPr>
              <a:t>Thesussexexchange.co.uk/festive-menu</a:t>
            </a:r>
          </a:p>
          <a:p>
            <a:endParaRPr lang="en-GB" dirty="0"/>
          </a:p>
        </p:txBody>
      </p:sp>
      <p:sp>
        <p:nvSpPr>
          <p:cNvPr id="4" name="TextBox 3">
            <a:extLst>
              <a:ext uri="{FF2B5EF4-FFF2-40B4-BE49-F238E27FC236}">
                <a16:creationId xmlns:a16="http://schemas.microsoft.com/office/drawing/2014/main" id="{24389E85-5546-A06C-3711-133061209D6F}"/>
              </a:ext>
            </a:extLst>
          </p:cNvPr>
          <p:cNvSpPr txBox="1"/>
          <p:nvPr/>
        </p:nvSpPr>
        <p:spPr>
          <a:xfrm>
            <a:off x="632012" y="5638995"/>
            <a:ext cx="4982255" cy="954107"/>
          </a:xfrm>
          <a:prstGeom prst="rect">
            <a:avLst/>
          </a:prstGeom>
          <a:noFill/>
        </p:spPr>
        <p:txBody>
          <a:bodyPr wrap="square" rtlCol="0">
            <a:spAutoFit/>
          </a:bodyPr>
          <a:lstStyle/>
          <a:p>
            <a:r>
              <a:rPr lang="en-GB" sz="1400" dirty="0">
                <a:latin typeface="Walbaum Heading" panose="020B0604020202020204" pitchFamily="18" charset="0"/>
                <a:ea typeface="+mj-ea"/>
                <a:cs typeface="+mj-cs"/>
              </a:rPr>
              <a:t>F&amp;B BMIH4002</a:t>
            </a:r>
          </a:p>
          <a:p>
            <a:r>
              <a:rPr lang="en-GB" sz="1400" dirty="0">
                <a:latin typeface="Walbaum Heading" panose="020B0604020202020204" pitchFamily="18" charset="0"/>
                <a:ea typeface="+mj-ea"/>
                <a:cs typeface="+mj-cs"/>
              </a:rPr>
              <a:t>Student- Mihaela Masca</a:t>
            </a:r>
          </a:p>
          <a:p>
            <a:r>
              <a:rPr lang="en-GB" sz="1400" dirty="0">
                <a:latin typeface="Walbaum Heading" panose="020B0604020202020204" pitchFamily="18" charset="0"/>
                <a:ea typeface="+mj-ea"/>
                <a:cs typeface="+mj-cs"/>
              </a:rPr>
              <a:t>ID 2126876</a:t>
            </a:r>
          </a:p>
          <a:p>
            <a:r>
              <a:rPr lang="en-GB" sz="1400" dirty="0">
                <a:latin typeface="Walbaum Heading" panose="020B0604020202020204" pitchFamily="18" charset="0"/>
                <a:ea typeface="+mj-ea"/>
                <a:cs typeface="+mj-cs"/>
              </a:rPr>
              <a:t>Lecturer – Steve Jones</a:t>
            </a:r>
          </a:p>
        </p:txBody>
      </p:sp>
    </p:spTree>
    <p:extLst>
      <p:ext uri="{BB962C8B-B14F-4D97-AF65-F5344CB8AC3E}">
        <p14:creationId xmlns:p14="http://schemas.microsoft.com/office/powerpoint/2010/main" val="752607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467</TotalTime>
  <Words>559</Words>
  <Application>Microsoft Office PowerPoint</Application>
  <PresentationFormat>On-screen Show (4:3)</PresentationFormat>
  <Paragraphs>74</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Algerian</vt:lpstr>
      <vt:lpstr>Arial</vt:lpstr>
      <vt:lpstr>Baguet Script</vt:lpstr>
      <vt:lpstr>Calibri</vt:lpstr>
      <vt:lpstr>Calibri Light</vt:lpstr>
      <vt:lpstr>Walbaum Display Light</vt:lpstr>
      <vt:lpstr>Walbaum Heading</vt:lpstr>
      <vt:lpstr>Office Theme</vt:lpstr>
      <vt:lpstr>Hotel Trinity ****   Christmas Party Menu  Available from  1st December to 24th of December </vt:lpstr>
      <vt:lpstr> Hotel Trinity**** Christmas Party Menu Available from  1st December to 24th of December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 Christmas Party Menu Available from 19th - 25th of Decembre </dc:title>
  <dc:creator>Masca Mimi</dc:creator>
  <cp:lastModifiedBy>Masca Mimi</cp:lastModifiedBy>
  <cp:revision>28</cp:revision>
  <dcterms:created xsi:type="dcterms:W3CDTF">2022-11-14T10:33:10Z</dcterms:created>
  <dcterms:modified xsi:type="dcterms:W3CDTF">2022-11-16T11:21:03Z</dcterms:modified>
</cp:coreProperties>
</file>