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43"/>
  </p:notesMasterIdLst>
  <p:sldIdLst>
    <p:sldId id="256" r:id="rId2"/>
    <p:sldId id="279" r:id="rId3"/>
    <p:sldId id="280" r:id="rId4"/>
    <p:sldId id="283" r:id="rId5"/>
    <p:sldId id="317" r:id="rId6"/>
    <p:sldId id="289" r:id="rId7"/>
    <p:sldId id="313" r:id="rId8"/>
    <p:sldId id="282" r:id="rId9"/>
    <p:sldId id="314" r:id="rId10"/>
    <p:sldId id="281" r:id="rId11"/>
    <p:sldId id="298" r:id="rId12"/>
    <p:sldId id="299" r:id="rId13"/>
    <p:sldId id="300" r:id="rId14"/>
    <p:sldId id="316" r:id="rId15"/>
    <p:sldId id="296" r:id="rId16"/>
    <p:sldId id="297" r:id="rId17"/>
    <p:sldId id="301" r:id="rId18"/>
    <p:sldId id="302" r:id="rId19"/>
    <p:sldId id="303" r:id="rId20"/>
    <p:sldId id="324" r:id="rId21"/>
    <p:sldId id="318" r:id="rId22"/>
    <p:sldId id="315" r:id="rId23"/>
    <p:sldId id="304" r:id="rId24"/>
    <p:sldId id="307" r:id="rId25"/>
    <p:sldId id="305" r:id="rId26"/>
    <p:sldId id="306" r:id="rId27"/>
    <p:sldId id="308" r:id="rId28"/>
    <p:sldId id="309" r:id="rId29"/>
    <p:sldId id="310" r:id="rId30"/>
    <p:sldId id="312" r:id="rId31"/>
    <p:sldId id="311" r:id="rId32"/>
    <p:sldId id="319" r:id="rId33"/>
    <p:sldId id="320" r:id="rId34"/>
    <p:sldId id="286" r:id="rId35"/>
    <p:sldId id="285" r:id="rId36"/>
    <p:sldId id="321" r:id="rId37"/>
    <p:sldId id="323" r:id="rId38"/>
    <p:sldId id="322" r:id="rId39"/>
    <p:sldId id="292" r:id="rId40"/>
    <p:sldId id="287" r:id="rId41"/>
    <p:sldId id="290"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94660"/>
  </p:normalViewPr>
  <p:slideViewPr>
    <p:cSldViewPr>
      <p:cViewPr>
        <p:scale>
          <a:sx n="66" d="100"/>
          <a:sy n="66" d="100"/>
        </p:scale>
        <p:origin x="-1632" y="-57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14/11/2011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38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11/14/2011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11/14/2011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11/14/2011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11/14/2011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11/14/2011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11/14/2011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11/14/2011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11/14/2011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11/14/2011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11/14/2011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bardweb.net/globe.html" TargetMode="External"/><Relationship Id="rId2" Type="http://schemas.openxmlformats.org/officeDocument/2006/relationships/hyperlink" Target="http://robert-lafleur.blogspot.com/2011/05/remonstrance-1king-lear.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Renaissance</a:t>
            </a:r>
            <a:br>
              <a:rPr lang="en-GB" dirty="0" smtClean="0"/>
            </a:br>
            <a:r>
              <a:rPr lang="en-GB" sz="3200" dirty="0" smtClean="0"/>
              <a:t>Shakespeare – </a:t>
            </a:r>
            <a:r>
              <a:rPr lang="en-GB" sz="3200" i="1" cap="none" dirty="0" smtClean="0"/>
              <a:t>King Lear</a:t>
            </a:r>
            <a:endParaRPr lang="en-GB" i="1" dirty="0"/>
          </a:p>
        </p:txBody>
      </p:sp>
      <p:sp>
        <p:nvSpPr>
          <p:cNvPr id="3" name="Subtitle 2"/>
          <p:cNvSpPr>
            <a:spLocks noGrp="1"/>
          </p:cNvSpPr>
          <p:nvPr>
            <p:ph type="subTitle" idx="1"/>
          </p:nvPr>
        </p:nvSpPr>
        <p:spPr/>
        <p:txBody>
          <a:bodyPr>
            <a:normAutofit/>
          </a:bodyPr>
          <a:lstStyle/>
          <a:p>
            <a:r>
              <a:rPr lang="en-GB" sz="3600" dirty="0" smtClean="0"/>
              <a:t>Louise Squire, 2011</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smtClean="0"/>
              <a:t>William Shakespeare</a:t>
            </a:r>
            <a:br>
              <a:rPr lang="en-GB" sz="4000" dirty="0" smtClean="0"/>
            </a:br>
            <a:r>
              <a:rPr lang="en-GB" sz="3100" dirty="0" smtClean="0"/>
              <a:t>1564-1616</a:t>
            </a:r>
            <a:endParaRPr lang="en-GB" sz="4000" dirty="0"/>
          </a:p>
        </p:txBody>
      </p:sp>
      <p:sp>
        <p:nvSpPr>
          <p:cNvPr id="4" name="Content Placeholder 3"/>
          <p:cNvSpPr>
            <a:spLocks noGrp="1"/>
          </p:cNvSpPr>
          <p:nvPr>
            <p:ph sz="quarter" idx="1"/>
          </p:nvPr>
        </p:nvSpPr>
        <p:spPr>
          <a:xfrm>
            <a:off x="609600" y="1828799"/>
            <a:ext cx="3886200" cy="4332767"/>
          </a:xfrm>
        </p:spPr>
        <p:txBody>
          <a:bodyPr/>
          <a:lstStyle/>
          <a:p>
            <a:pPr lvl="0"/>
            <a:r>
              <a:rPr lang="en-GB" sz="2000" dirty="0" smtClean="0"/>
              <a:t>‘Without Erasmus, no Shakespeare’  (</a:t>
            </a:r>
            <a:r>
              <a:rPr lang="en-GB" sz="2000" dirty="0" err="1" smtClean="0"/>
              <a:t>Emrys</a:t>
            </a:r>
            <a:r>
              <a:rPr lang="en-GB" sz="2000" dirty="0" smtClean="0"/>
              <a:t> Jones, </a:t>
            </a:r>
            <a:r>
              <a:rPr lang="en-GB" sz="2000" i="1" dirty="0" smtClean="0"/>
              <a:t>The Origins of Shakespeare</a:t>
            </a:r>
            <a:r>
              <a:rPr lang="en-GB" sz="2000" dirty="0" smtClean="0"/>
              <a:t>) </a:t>
            </a:r>
          </a:p>
          <a:p>
            <a:pPr lvl="0"/>
            <a:r>
              <a:rPr lang="en-GB" sz="2000" dirty="0" smtClean="0"/>
              <a:t>Widely regarded as the greatest writer in the English language </a:t>
            </a:r>
          </a:p>
          <a:p>
            <a:pPr lvl="0"/>
            <a:r>
              <a:rPr lang="en-GB" sz="2000" dirty="0" smtClean="0"/>
              <a:t>c. 38 plays, 154 sonnets, poems</a:t>
            </a:r>
          </a:p>
          <a:p>
            <a:pPr lvl="0"/>
            <a:r>
              <a:rPr lang="en-GB" sz="2000" dirty="0" smtClean="0"/>
              <a:t>Stratford upon Avon </a:t>
            </a:r>
          </a:p>
          <a:p>
            <a:pPr lvl="0"/>
            <a:r>
              <a:rPr lang="en-GB" sz="2000" dirty="0" smtClean="0"/>
              <a:t>Plays performed in London from 1592 onwards</a:t>
            </a:r>
          </a:p>
          <a:p>
            <a:pPr lvl="0"/>
            <a:r>
              <a:rPr lang="en-GB" sz="2000" dirty="0" smtClean="0"/>
              <a:t>His company – the King’s Men (James I)</a:t>
            </a:r>
          </a:p>
          <a:p>
            <a:endParaRPr lang="en-GB" dirty="0"/>
          </a:p>
        </p:txBody>
      </p:sp>
      <p:pic>
        <p:nvPicPr>
          <p:cNvPr id="6" name="Content Placeholder 5" descr="shake.gif"/>
          <p:cNvPicPr>
            <a:picLocks noGrp="1" noChangeAspect="1"/>
          </p:cNvPicPr>
          <p:nvPr>
            <p:ph sz="quarter" idx="2"/>
          </p:nvPr>
        </p:nvPicPr>
        <p:blipFill>
          <a:blip r:embed="rId2" cstate="print"/>
          <a:stretch>
            <a:fillRect/>
          </a:stretch>
        </p:blipFill>
        <p:spPr>
          <a:xfrm>
            <a:off x="4953001" y="1733508"/>
            <a:ext cx="3695326" cy="4694064"/>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Globe Theatre</a:t>
            </a:r>
            <a:endParaRPr lang="en-GB" dirty="0"/>
          </a:p>
        </p:txBody>
      </p:sp>
      <p:pic>
        <p:nvPicPr>
          <p:cNvPr id="6" name="Content Placeholder 5" descr="globe theatre.jpg"/>
          <p:cNvPicPr>
            <a:picLocks noGrp="1" noChangeAspect="1"/>
          </p:cNvPicPr>
          <p:nvPr>
            <p:ph sz="quarter" idx="1"/>
          </p:nvPr>
        </p:nvPicPr>
        <p:blipFill>
          <a:blip r:embed="rId2" cstate="print"/>
          <a:stretch>
            <a:fillRect/>
          </a:stretch>
        </p:blipFill>
        <p:spPr>
          <a:xfrm>
            <a:off x="533400" y="1752600"/>
            <a:ext cx="3048000" cy="4316627"/>
          </a:xfrm>
        </p:spPr>
      </p:pic>
      <p:pic>
        <p:nvPicPr>
          <p:cNvPr id="7" name="Content Placeholder 6" descr="The Globe in Southwark"/>
          <p:cNvPicPr>
            <a:picLocks noGrp="1"/>
          </p:cNvPicPr>
          <p:nvPr>
            <p:ph sz="quarter" idx="2"/>
          </p:nvPr>
        </p:nvPicPr>
        <p:blipFill>
          <a:blip r:embed="rId3" cstate="print"/>
          <a:srcRect/>
          <a:stretch>
            <a:fillRect/>
          </a:stretch>
        </p:blipFill>
        <p:spPr bwMode="auto">
          <a:xfrm>
            <a:off x="4114800" y="1752600"/>
            <a:ext cx="3429000" cy="2751138"/>
          </a:xfrm>
          <a:prstGeom prst="rect">
            <a:avLst/>
          </a:prstGeom>
          <a:noFill/>
          <a:ln w="9525">
            <a:noFill/>
            <a:miter lim="800000"/>
            <a:headEnd/>
            <a:tailEnd/>
          </a:ln>
        </p:spPr>
      </p:pic>
      <p:sp>
        <p:nvSpPr>
          <p:cNvPr id="8" name="TextBox 7"/>
          <p:cNvSpPr txBox="1"/>
          <p:nvPr/>
        </p:nvSpPr>
        <p:spPr>
          <a:xfrm>
            <a:off x="3810000" y="4953000"/>
            <a:ext cx="4724400" cy="1754326"/>
          </a:xfrm>
          <a:prstGeom prst="rect">
            <a:avLst/>
          </a:prstGeom>
          <a:noFill/>
        </p:spPr>
        <p:txBody>
          <a:bodyPr wrap="square" rtlCol="0">
            <a:spAutoFit/>
          </a:bodyPr>
          <a:lstStyle/>
          <a:p>
            <a:pPr>
              <a:buFont typeface="Arial" pitchFamily="34" charset="0"/>
              <a:buChar char="•"/>
            </a:pPr>
            <a:r>
              <a:rPr lang="en-GB" dirty="0" smtClean="0"/>
              <a:t>  Erected circa 1598 in London's </a:t>
            </a:r>
            <a:r>
              <a:rPr lang="en-GB" dirty="0" err="1" smtClean="0"/>
              <a:t>Bankside</a:t>
            </a:r>
            <a:r>
              <a:rPr lang="en-GB" dirty="0" smtClean="0"/>
              <a:t> district</a:t>
            </a:r>
          </a:p>
          <a:p>
            <a:pPr>
              <a:buFont typeface="Arial" pitchFamily="34" charset="0"/>
              <a:buChar char="•"/>
            </a:pPr>
            <a:r>
              <a:rPr lang="en-GB" dirty="0" smtClean="0"/>
              <a:t>  1613 burned to the ground (performance of </a:t>
            </a:r>
            <a:r>
              <a:rPr lang="en-GB" i="1" dirty="0" smtClean="0"/>
              <a:t>Henry VIII</a:t>
            </a:r>
            <a:r>
              <a:rPr lang="en-GB" dirty="0" smtClean="0"/>
              <a:t>)</a:t>
            </a:r>
          </a:p>
          <a:p>
            <a:pPr>
              <a:buFont typeface="Arial" pitchFamily="34" charset="0"/>
              <a:buChar char="•"/>
            </a:pPr>
            <a:r>
              <a:rPr lang="en-GB" dirty="0" smtClean="0"/>
              <a:t>  Foundations rediscovered  1989, officially reopened 1997</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762000"/>
          </a:xfrm>
        </p:spPr>
        <p:txBody>
          <a:bodyPr/>
          <a:lstStyle/>
          <a:p>
            <a:pPr algn="ctr"/>
            <a:r>
              <a:rPr lang="en-GB" i="1" dirty="0" smtClean="0"/>
              <a:t>King Lear</a:t>
            </a:r>
            <a:endParaRPr lang="en-GB" dirty="0"/>
          </a:p>
        </p:txBody>
      </p:sp>
      <p:pic>
        <p:nvPicPr>
          <p:cNvPr id="4" name="Content Placeholder 3" descr="Edwin%20Forrest%20as%20King%20Lear-Daguerreotype-Resized.jpg"/>
          <p:cNvPicPr>
            <a:picLocks noGrp="1" noChangeAspect="1"/>
          </p:cNvPicPr>
          <p:nvPr>
            <p:ph sz="quarter" idx="1"/>
          </p:nvPr>
        </p:nvPicPr>
        <p:blipFill>
          <a:blip r:embed="rId2" cstate="print"/>
          <a:stretch>
            <a:fillRect/>
          </a:stretch>
        </p:blipFill>
        <p:spPr>
          <a:xfrm>
            <a:off x="2514600" y="1116746"/>
            <a:ext cx="4043364" cy="5436454"/>
          </a:xfrm>
          <a:ln w="57150">
            <a:solidFill>
              <a:schemeClr val="accent1"/>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Shakespeare and 16</a:t>
            </a:r>
            <a:r>
              <a:rPr lang="en-GB" baseline="30000" dirty="0" smtClean="0"/>
              <a:t>th</a:t>
            </a:r>
            <a:r>
              <a:rPr lang="en-GB" dirty="0" smtClean="0"/>
              <a:t> / 17</a:t>
            </a:r>
            <a:r>
              <a:rPr lang="en-GB" baseline="30000" dirty="0" smtClean="0"/>
              <a:t>th</a:t>
            </a:r>
            <a:r>
              <a:rPr lang="en-GB" dirty="0" smtClean="0"/>
              <a:t> C England</a:t>
            </a:r>
            <a:endParaRPr lang="en-GB" dirty="0"/>
          </a:p>
        </p:txBody>
      </p:sp>
      <p:sp>
        <p:nvSpPr>
          <p:cNvPr id="3" name="Content Placeholder 2"/>
          <p:cNvSpPr>
            <a:spLocks noGrp="1"/>
          </p:cNvSpPr>
          <p:nvPr>
            <p:ph sz="quarter" idx="1"/>
          </p:nvPr>
        </p:nvSpPr>
        <p:spPr>
          <a:xfrm>
            <a:off x="381000" y="1752600"/>
            <a:ext cx="8229600" cy="4876800"/>
          </a:xfrm>
        </p:spPr>
        <p:txBody>
          <a:bodyPr>
            <a:normAutofit fontScale="77500" lnSpcReduction="20000"/>
          </a:bodyPr>
          <a:lstStyle/>
          <a:p>
            <a:pPr algn="just">
              <a:lnSpc>
                <a:spcPct val="120000"/>
              </a:lnSpc>
              <a:spcBef>
                <a:spcPts val="0"/>
              </a:spcBef>
              <a:buNone/>
            </a:pPr>
            <a:r>
              <a:rPr lang="en-GB" dirty="0" smtClean="0"/>
              <a:t>	‘In a play about a pagan king named Lear and his mismanaged kingdom in which immorality was rampant, betrayal omnipresent, and civil strife among princes heightened expectations of foreign intervention, Shakespeare created a surrogate for sixteenth and seventeenth century England. The period was shaped by King Henry VIII and his two daughters – ‘bloody Mary’ and her half-sister Elizabeth – who, in their successive tenures as queens spanning half a century, persecuted Protestants and Roman Catholics, respectively. Elizabeth’s successor, King James I, was hostile to the Catholic Church, mistrusting its doctrinal challenge to his legitimacy and the intricate web of political conspiracies busily spun by spies and sympathisers.’   </a:t>
            </a:r>
          </a:p>
          <a:p>
            <a:pPr algn="just">
              <a:lnSpc>
                <a:spcPct val="120000"/>
              </a:lnSpc>
              <a:spcBef>
                <a:spcPts val="0"/>
              </a:spcBef>
              <a:buNone/>
            </a:pPr>
            <a:r>
              <a:rPr lang="en-GB" dirty="0" smtClean="0"/>
              <a:t>						(Rubenstein 2002, 234)</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King Lear</a:t>
            </a:r>
            <a:r>
              <a:rPr lang="en-GB" dirty="0" smtClean="0"/>
              <a:t> – origins and versions </a:t>
            </a:r>
            <a:endParaRPr lang="en-GB" i="1" dirty="0"/>
          </a:p>
        </p:txBody>
      </p:sp>
      <p:sp>
        <p:nvSpPr>
          <p:cNvPr id="5" name="Content Placeholder 4"/>
          <p:cNvSpPr>
            <a:spLocks noGrp="1"/>
          </p:cNvSpPr>
          <p:nvPr>
            <p:ph sz="quarter" idx="1"/>
          </p:nvPr>
        </p:nvSpPr>
        <p:spPr>
          <a:xfrm>
            <a:off x="381000" y="1600200"/>
            <a:ext cx="8385048" cy="5257800"/>
          </a:xfrm>
        </p:spPr>
        <p:txBody>
          <a:bodyPr>
            <a:normAutofit fontScale="85000" lnSpcReduction="20000"/>
          </a:bodyPr>
          <a:lstStyle/>
          <a:p>
            <a:r>
              <a:rPr lang="en-GB" b="1" dirty="0" smtClean="0"/>
              <a:t>Sources – various possible – to include</a:t>
            </a:r>
            <a:r>
              <a:rPr lang="en-GB" dirty="0" smtClean="0"/>
              <a:t>: </a:t>
            </a:r>
          </a:p>
          <a:p>
            <a:pPr lvl="1"/>
            <a:r>
              <a:rPr lang="en-GB" dirty="0" err="1" smtClean="0"/>
              <a:t>Leir</a:t>
            </a:r>
            <a:r>
              <a:rPr lang="en-GB" dirty="0" smtClean="0"/>
              <a:t> of Britain – semi-legendary Celtic figure</a:t>
            </a:r>
          </a:p>
          <a:p>
            <a:pPr lvl="1"/>
            <a:r>
              <a:rPr lang="en-GB" dirty="0" smtClean="0"/>
              <a:t>Anonymous play versions:</a:t>
            </a:r>
          </a:p>
          <a:p>
            <a:pPr lvl="2"/>
            <a:r>
              <a:rPr lang="en-GB" i="1" dirty="0" smtClean="0"/>
              <a:t>The True Chronicle History of King </a:t>
            </a:r>
            <a:r>
              <a:rPr lang="en-GB" i="1" dirty="0" err="1" smtClean="0"/>
              <a:t>Leir</a:t>
            </a:r>
            <a:r>
              <a:rPr lang="en-GB" dirty="0" smtClean="0"/>
              <a:t>, 1605</a:t>
            </a:r>
            <a:endParaRPr lang="en-GB" i="1" dirty="0" smtClean="0"/>
          </a:p>
          <a:p>
            <a:pPr lvl="1"/>
            <a:r>
              <a:rPr lang="en-GB" dirty="0" smtClean="0"/>
              <a:t>Sidney’s </a:t>
            </a:r>
            <a:r>
              <a:rPr lang="en-GB" i="1" dirty="0" smtClean="0"/>
              <a:t>Arcadia</a:t>
            </a:r>
            <a:r>
              <a:rPr lang="en-GB" dirty="0" smtClean="0"/>
              <a:t> and </a:t>
            </a:r>
            <a:r>
              <a:rPr lang="en-GB" i="1" dirty="0" smtClean="0"/>
              <a:t>Faerie </a:t>
            </a:r>
            <a:r>
              <a:rPr lang="en-GB" i="1" dirty="0" err="1" smtClean="0"/>
              <a:t>Queene</a:t>
            </a:r>
            <a:endParaRPr lang="en-GB" i="1" dirty="0" smtClean="0"/>
          </a:p>
          <a:p>
            <a:r>
              <a:rPr lang="en-GB" b="1" dirty="0" smtClean="0"/>
              <a:t>Versions</a:t>
            </a:r>
          </a:p>
          <a:p>
            <a:pPr lvl="1"/>
            <a:r>
              <a:rPr lang="en-GB" dirty="0" smtClean="0"/>
              <a:t>The Quarto (Q), 1608, </a:t>
            </a:r>
            <a:r>
              <a:rPr lang="en-GB" i="1" dirty="0" smtClean="0"/>
              <a:t>The History of King Lear</a:t>
            </a:r>
          </a:p>
          <a:p>
            <a:pPr lvl="1"/>
            <a:r>
              <a:rPr lang="en-GB" dirty="0" smtClean="0"/>
              <a:t>The First Folio (F), 1623, </a:t>
            </a:r>
            <a:r>
              <a:rPr lang="en-GB" i="1" dirty="0" smtClean="0"/>
              <a:t>The Tragedy of King Lear</a:t>
            </a:r>
          </a:p>
          <a:p>
            <a:pPr lvl="1"/>
            <a:r>
              <a:rPr lang="en-GB" dirty="0" smtClean="0"/>
              <a:t> Until recently, </a:t>
            </a:r>
            <a:r>
              <a:rPr lang="en-US" dirty="0" smtClean="0"/>
              <a:t>all editions of </a:t>
            </a:r>
            <a:r>
              <a:rPr lang="en-US" i="1" dirty="0" smtClean="0"/>
              <a:t>King Lear</a:t>
            </a:r>
            <a:r>
              <a:rPr lang="en-US" dirty="0" smtClean="0"/>
              <a:t> were based on these two original texts. However, it has been argued more recently that all these editions fell into the mistake of conflating the Quarto and Folio texts, since these represent two separate versions of the play. It is probable that Shakespeare was ultimately responsible for both versions.</a:t>
            </a:r>
          </a:p>
          <a:p>
            <a:pPr lvl="1" algn="just"/>
            <a:r>
              <a:rPr lang="en-US" dirty="0" smtClean="0"/>
              <a:t> The new Oxford Shakespeare, now out in its second edition, therefore, prints separate texts of </a:t>
            </a:r>
            <a:r>
              <a:rPr lang="en-US" i="1" dirty="0" smtClean="0"/>
              <a:t>King Lear</a:t>
            </a:r>
            <a:r>
              <a:rPr lang="en-US" dirty="0" smtClean="0"/>
              <a: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King Lear – </a:t>
            </a:r>
            <a:r>
              <a:rPr lang="en-GB" dirty="0" smtClean="0"/>
              <a:t>Quarto 1608</a:t>
            </a:r>
            <a:endParaRPr lang="en-GB" dirty="0"/>
          </a:p>
        </p:txBody>
      </p:sp>
      <p:sp>
        <p:nvSpPr>
          <p:cNvPr id="3" name="Content Placeholder 2"/>
          <p:cNvSpPr>
            <a:spLocks noGrp="1"/>
          </p:cNvSpPr>
          <p:nvPr>
            <p:ph sz="quarter" idx="1"/>
          </p:nvPr>
        </p:nvSpPr>
        <p:spPr/>
        <p:txBody>
          <a:bodyPr>
            <a:normAutofit fontScale="92500" lnSpcReduction="10000"/>
          </a:bodyPr>
          <a:lstStyle/>
          <a:p>
            <a:r>
              <a:rPr lang="en-GB" sz="2800" dirty="0" smtClean="0"/>
              <a:t>Performed before it appeared in print (like most plays of the time)</a:t>
            </a:r>
          </a:p>
          <a:p>
            <a:r>
              <a:rPr lang="en-GB" sz="2800" dirty="0" smtClean="0"/>
              <a:t>Played ‘before the King’s majesty at Whitehall upon St Stephen’s night in Christmas holidays’</a:t>
            </a:r>
          </a:p>
          <a:p>
            <a:r>
              <a:rPr lang="en-GB" sz="2800" dirty="0" smtClean="0"/>
              <a:t>The ‘Pied Bull quarto’ - entered in the Stationers’ Register on 26 November 1607 as: </a:t>
            </a:r>
          </a:p>
          <a:p>
            <a:pPr>
              <a:buNone/>
            </a:pPr>
            <a:r>
              <a:rPr lang="en-GB" dirty="0" smtClean="0"/>
              <a:t>	A </a:t>
            </a:r>
            <a:r>
              <a:rPr lang="en-GB" dirty="0" err="1" smtClean="0"/>
              <a:t>booke</a:t>
            </a:r>
            <a:r>
              <a:rPr lang="en-GB" dirty="0" smtClean="0"/>
              <a:t> called M </a:t>
            </a:r>
            <a:r>
              <a:rPr lang="en-GB" dirty="0" err="1" smtClean="0"/>
              <a:t>Willm</a:t>
            </a:r>
            <a:r>
              <a:rPr lang="en-GB" dirty="0" smtClean="0"/>
              <a:t> Shakespeare his </a:t>
            </a:r>
            <a:r>
              <a:rPr lang="en-GB" dirty="0" err="1" smtClean="0"/>
              <a:t>historye</a:t>
            </a:r>
            <a:r>
              <a:rPr lang="en-GB" dirty="0" smtClean="0"/>
              <a:t> of </a:t>
            </a:r>
            <a:r>
              <a:rPr lang="en-GB" dirty="0" err="1" smtClean="0"/>
              <a:t>Kinge</a:t>
            </a:r>
            <a:r>
              <a:rPr lang="en-GB" dirty="0" smtClean="0"/>
              <a:t> Lear as </a:t>
            </a:r>
            <a:r>
              <a:rPr lang="en-GB" dirty="0" err="1" smtClean="0"/>
              <a:t>yt</a:t>
            </a:r>
            <a:r>
              <a:rPr lang="en-GB" dirty="0" smtClean="0"/>
              <a:t> was played before the </a:t>
            </a:r>
            <a:r>
              <a:rPr lang="en-GB" dirty="0" err="1" smtClean="0"/>
              <a:t>Kinges</a:t>
            </a:r>
            <a:r>
              <a:rPr lang="en-GB" dirty="0" smtClean="0"/>
              <a:t> </a:t>
            </a:r>
            <a:r>
              <a:rPr lang="en-GB" dirty="0" err="1" smtClean="0"/>
              <a:t>Maiestie</a:t>
            </a:r>
            <a:r>
              <a:rPr lang="en-GB" dirty="0" smtClean="0"/>
              <a:t> at Whitehall </a:t>
            </a:r>
            <a:r>
              <a:rPr lang="en-GB" dirty="0" err="1" smtClean="0"/>
              <a:t>vppon</a:t>
            </a:r>
            <a:r>
              <a:rPr lang="en-GB" dirty="0" smtClean="0"/>
              <a:t> St </a:t>
            </a:r>
            <a:r>
              <a:rPr lang="en-GB" dirty="0" err="1" smtClean="0"/>
              <a:t>Stephans</a:t>
            </a:r>
            <a:r>
              <a:rPr lang="en-GB" dirty="0" smtClean="0"/>
              <a:t> night at Christmas Last by his </a:t>
            </a:r>
            <a:r>
              <a:rPr lang="en-GB" dirty="0" err="1" smtClean="0"/>
              <a:t>Ma</a:t>
            </a:r>
            <a:r>
              <a:rPr lang="en-GB" baseline="30000" dirty="0" err="1" smtClean="0"/>
              <a:t>ties</a:t>
            </a:r>
            <a:r>
              <a:rPr lang="en-GB" dirty="0" smtClean="0"/>
              <a:t> </a:t>
            </a:r>
            <a:r>
              <a:rPr lang="en-GB" dirty="0" err="1" smtClean="0"/>
              <a:t>seruantes</a:t>
            </a:r>
            <a:r>
              <a:rPr lang="en-GB" dirty="0" smtClean="0"/>
              <a:t> </a:t>
            </a:r>
            <a:r>
              <a:rPr lang="en-GB" dirty="0" err="1" smtClean="0"/>
              <a:t>playinge</a:t>
            </a:r>
            <a:r>
              <a:rPr lang="en-GB" dirty="0" smtClean="0"/>
              <a:t> </a:t>
            </a:r>
            <a:r>
              <a:rPr lang="en-GB" dirty="0" err="1" smtClean="0"/>
              <a:t>vusally</a:t>
            </a:r>
            <a:r>
              <a:rPr lang="en-GB" dirty="0" smtClean="0"/>
              <a:t> at the globe on the </a:t>
            </a:r>
            <a:r>
              <a:rPr lang="en-GB" dirty="0" err="1" smtClean="0"/>
              <a:t>Banksyde</a:t>
            </a:r>
            <a:r>
              <a:rPr lang="en-GB" dirty="0" smtClean="0"/>
              <a:t>’</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4" name="Content Placeholder 3" descr="King_lear_title_page.jpg"/>
          <p:cNvPicPr>
            <a:picLocks noGrp="1" noChangeAspect="1"/>
          </p:cNvPicPr>
          <p:nvPr>
            <p:ph sz="quarter" idx="4294967295"/>
          </p:nvPr>
        </p:nvPicPr>
        <p:blipFill>
          <a:blip r:embed="rId2" cstate="print"/>
          <a:stretch>
            <a:fillRect/>
          </a:stretch>
        </p:blipFill>
        <p:spPr>
          <a:xfrm>
            <a:off x="2133600" y="0"/>
            <a:ext cx="4993260" cy="68580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King Lear </a:t>
            </a:r>
            <a:r>
              <a:rPr lang="en-GB" dirty="0" smtClean="0"/>
              <a:t>– Folio, 1623</a:t>
            </a:r>
            <a:endParaRPr lang="en-GB" dirty="0"/>
          </a:p>
        </p:txBody>
      </p:sp>
      <p:sp>
        <p:nvSpPr>
          <p:cNvPr id="3" name="Content Placeholder 2"/>
          <p:cNvSpPr>
            <a:spLocks noGrp="1"/>
          </p:cNvSpPr>
          <p:nvPr>
            <p:ph sz="quarter" idx="1"/>
          </p:nvPr>
        </p:nvSpPr>
        <p:spPr>
          <a:xfrm>
            <a:off x="612648" y="1752600"/>
            <a:ext cx="8153400" cy="4343400"/>
          </a:xfrm>
        </p:spPr>
        <p:txBody>
          <a:bodyPr>
            <a:normAutofit fontScale="92500"/>
          </a:bodyPr>
          <a:lstStyle/>
          <a:p>
            <a:pPr algn="just">
              <a:spcBef>
                <a:spcPts val="0"/>
              </a:spcBef>
              <a:buNone/>
            </a:pPr>
            <a:r>
              <a:rPr lang="en-GB" dirty="0" smtClean="0"/>
              <a:t>	‘F was published in 1623, fifteen years after Q, seven years after Shakespeare’s death in retirement in 1616, and ten years after his last known active involvement in theatre with Henry VIII in 1613. Whereas the pedigree of Q is no longer a matter of intense dispute, the provenance of F’s text continues to inspire considerable discussion, about the date of revision, if revision it is, and about whether or not it was Shakespeare who did the writing.’ </a:t>
            </a:r>
          </a:p>
          <a:p>
            <a:pPr>
              <a:buNone/>
            </a:pPr>
            <a:r>
              <a:rPr lang="en-GB" dirty="0" smtClean="0"/>
              <a:t>						</a:t>
            </a:r>
            <a:r>
              <a:rPr lang="en-GB" sz="2600" dirty="0" smtClean="0"/>
              <a:t>(Weis 1993, 4)</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King Lear </a:t>
            </a:r>
            <a:r>
              <a:rPr lang="en-GB" dirty="0" smtClean="0"/>
              <a:t>Quartos &amp; Folio</a:t>
            </a:r>
            <a:endParaRPr lang="en-GB" dirty="0"/>
          </a:p>
        </p:txBody>
      </p:sp>
      <p:sp>
        <p:nvSpPr>
          <p:cNvPr id="3" name="Content Placeholder 2"/>
          <p:cNvSpPr>
            <a:spLocks noGrp="1"/>
          </p:cNvSpPr>
          <p:nvPr>
            <p:ph sz="quarter" idx="1"/>
          </p:nvPr>
        </p:nvSpPr>
        <p:spPr>
          <a:xfrm>
            <a:off x="612648" y="1676400"/>
            <a:ext cx="8153400" cy="4876800"/>
          </a:xfrm>
        </p:spPr>
        <p:txBody>
          <a:bodyPr>
            <a:normAutofit/>
          </a:bodyPr>
          <a:lstStyle/>
          <a:p>
            <a:pPr algn="just"/>
            <a:r>
              <a:rPr lang="en-GB" sz="2400" dirty="0" smtClean="0"/>
              <a:t>‘We know ... that there are differences between the Quarto and Folio texts of </a:t>
            </a:r>
            <a:r>
              <a:rPr lang="en-GB" sz="2400" i="1" dirty="0" smtClean="0"/>
              <a:t>King Lear</a:t>
            </a:r>
            <a:r>
              <a:rPr lang="en-GB" sz="2400" dirty="0" smtClean="0"/>
              <a:t>, but we have been accustomed to believe that these texts can be reconciled to produce a composite version that we can read as Shakespeare’s </a:t>
            </a:r>
            <a:r>
              <a:rPr lang="en-GB" sz="2400" i="1" dirty="0" smtClean="0"/>
              <a:t>King Lear</a:t>
            </a:r>
            <a:r>
              <a:rPr lang="en-GB" sz="2400" dirty="0" smtClean="0"/>
              <a:t>.’ </a:t>
            </a:r>
            <a:r>
              <a:rPr lang="en-GB" sz="2000" dirty="0" smtClean="0"/>
              <a:t>(Wells, in Taylor &amp; Warren, 1986, 2)</a:t>
            </a:r>
            <a:endParaRPr lang="en-GB" sz="2400" dirty="0" smtClean="0"/>
          </a:p>
          <a:p>
            <a:pPr algn="just"/>
            <a:endParaRPr lang="en-GB" sz="900" dirty="0" smtClean="0"/>
          </a:p>
          <a:p>
            <a:pPr algn="just"/>
            <a:r>
              <a:rPr lang="en-GB" sz="2400" dirty="0" smtClean="0"/>
              <a:t>‘...although </a:t>
            </a:r>
            <a:r>
              <a:rPr lang="en-GB" sz="2400" i="1" dirty="0" smtClean="0"/>
              <a:t>King Lear </a:t>
            </a:r>
            <a:r>
              <a:rPr lang="en-GB" sz="2400" dirty="0" smtClean="0"/>
              <a:t>is widely regarded as the greatest tragedy written by the greatest dramatist of the post-classical world, and as one of the monuments of Western civilisation, good critics have from time to time expressed serious dissatisfaction with it, and sometimes with aspects of it which relate to the conflation of the Quarto and Folio texts.’ </a:t>
            </a:r>
            <a:r>
              <a:rPr lang="en-GB" sz="1800" dirty="0" smtClean="0"/>
              <a:t>(Ibid., 3)</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King Lear </a:t>
            </a:r>
            <a:r>
              <a:rPr lang="en-GB" dirty="0" smtClean="0"/>
              <a:t>Quartos &amp; Folio</a:t>
            </a:r>
            <a:endParaRPr lang="en-GB" dirty="0"/>
          </a:p>
        </p:txBody>
      </p:sp>
      <p:sp>
        <p:nvSpPr>
          <p:cNvPr id="3" name="Content Placeholder 2"/>
          <p:cNvSpPr>
            <a:spLocks noGrp="1"/>
          </p:cNvSpPr>
          <p:nvPr>
            <p:ph sz="quarter" idx="1"/>
          </p:nvPr>
        </p:nvSpPr>
        <p:spPr>
          <a:xfrm>
            <a:off x="381000" y="1600200"/>
            <a:ext cx="8305800" cy="4800600"/>
          </a:xfrm>
        </p:spPr>
        <p:txBody>
          <a:bodyPr>
            <a:normAutofit fontScale="92500" lnSpcReduction="20000"/>
          </a:bodyPr>
          <a:lstStyle/>
          <a:p>
            <a:pPr algn="just">
              <a:lnSpc>
                <a:spcPct val="110000"/>
              </a:lnSpc>
              <a:spcBef>
                <a:spcPts val="0"/>
              </a:spcBef>
              <a:buNone/>
            </a:pPr>
            <a:r>
              <a:rPr lang="en-GB" dirty="0" smtClean="0"/>
              <a:t>	‘Beginning with Michael Warren’s influential reconsideration in 1978 of authorial revision in the play ... textual critics, literary critics, and theatre directors have increasingly come to accept that Shakespeare wrote two distinct versions of </a:t>
            </a:r>
            <a:r>
              <a:rPr lang="en-GB" i="1" dirty="0" smtClean="0"/>
              <a:t>King Lear</a:t>
            </a:r>
            <a:r>
              <a:rPr lang="en-GB" dirty="0" smtClean="0"/>
              <a:t>: one as represented by the text printed in the 1608 Quarto 1 (printed form Shakespeare’s “foul papers” or original draft), and the other as represented in the 1623 First Folio of Shakespeare’s works (printed from a later theatrical manuscript, checked against a copy of Quarto 2, which was largely reprinted from Quarto 1)’ 						</a:t>
            </a:r>
            <a:r>
              <a:rPr lang="en-GB" sz="2600" dirty="0" smtClean="0"/>
              <a:t>(</a:t>
            </a:r>
            <a:r>
              <a:rPr lang="en-GB" sz="2600" dirty="0" err="1" smtClean="0"/>
              <a:t>Ioppolo</a:t>
            </a:r>
            <a:r>
              <a:rPr lang="en-GB" sz="2600" dirty="0" smtClean="0"/>
              <a:t> 2008, xv)</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King Lear </a:t>
            </a:r>
            <a:r>
              <a:rPr lang="en-GB" dirty="0" smtClean="0"/>
              <a:t>Quartos &amp; Folio</a:t>
            </a:r>
            <a:endParaRPr lang="en-GB" dirty="0"/>
          </a:p>
        </p:txBody>
      </p:sp>
      <p:sp>
        <p:nvSpPr>
          <p:cNvPr id="3" name="Content Placeholder 2"/>
          <p:cNvSpPr>
            <a:spLocks noGrp="1"/>
          </p:cNvSpPr>
          <p:nvPr>
            <p:ph sz="quarter" idx="1"/>
          </p:nvPr>
        </p:nvSpPr>
        <p:spPr>
          <a:xfrm>
            <a:off x="457200" y="1600200"/>
            <a:ext cx="8308848" cy="4953000"/>
          </a:xfrm>
        </p:spPr>
        <p:txBody>
          <a:bodyPr>
            <a:normAutofit fontScale="92500" lnSpcReduction="10000"/>
          </a:bodyPr>
          <a:lstStyle/>
          <a:p>
            <a:pPr algn="just">
              <a:buNone/>
            </a:pPr>
            <a:r>
              <a:rPr lang="en-GB" dirty="0" smtClean="0"/>
              <a:t>	‘...a collation of the two main texts (and the unauthorised Quarto 2) shows revisions in nearly every one or two lines of King Lear... Sometimes the revisions seem unimportant – a contraction to emphasize informal language – or functional – a contraction to ensure the meter is regular. Some revisions may have been done by other hands, including company bookkeepers (who kept track of the company’s “book”, now called “promptbook”), such as the purgation of oaths on stage from 1606, or editors or compositors, who regularized exit directions or split lines.’ </a:t>
            </a:r>
          </a:p>
          <a:p>
            <a:pPr algn="just">
              <a:buNone/>
            </a:pPr>
            <a:r>
              <a:rPr lang="en-GB" sz="2600" dirty="0" smtClean="0"/>
              <a:t>						(</a:t>
            </a:r>
            <a:r>
              <a:rPr lang="en-GB" sz="2600" dirty="0" err="1" smtClean="0"/>
              <a:t>Ioppolo</a:t>
            </a:r>
            <a:r>
              <a:rPr lang="en-GB" sz="2600" dirty="0" smtClean="0"/>
              <a:t> 2008, xv)</a:t>
            </a:r>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King Lear </a:t>
            </a:r>
            <a:r>
              <a:rPr lang="en-GB" dirty="0" smtClean="0"/>
              <a:t>Quartos &amp; Folio</a:t>
            </a:r>
            <a:endParaRPr lang="en-GB" dirty="0"/>
          </a:p>
        </p:txBody>
      </p:sp>
      <p:sp>
        <p:nvSpPr>
          <p:cNvPr id="3" name="Content Placeholder 2"/>
          <p:cNvSpPr>
            <a:spLocks noGrp="1"/>
          </p:cNvSpPr>
          <p:nvPr>
            <p:ph sz="quarter" idx="1"/>
          </p:nvPr>
        </p:nvSpPr>
        <p:spPr>
          <a:xfrm>
            <a:off x="457200" y="1752600"/>
            <a:ext cx="8308848" cy="4343400"/>
          </a:xfrm>
        </p:spPr>
        <p:txBody>
          <a:bodyPr>
            <a:normAutofit lnSpcReduction="10000"/>
          </a:bodyPr>
          <a:lstStyle/>
          <a:p>
            <a:pPr algn="just">
              <a:buNone/>
            </a:pPr>
            <a:r>
              <a:rPr lang="en-GB" dirty="0" smtClean="0"/>
              <a:t>	‘But the majority of small and large-scale revisions  between Quarto 1 and the Folio text show a  number of sophisticated and consistent authorial patterns, including the enlargement of Lear’s role and the reduction of the roles of those who surround him, including Kent and </a:t>
            </a:r>
            <a:r>
              <a:rPr lang="en-GB" dirty="0" err="1" smtClean="0"/>
              <a:t>Cordelia</a:t>
            </a:r>
            <a:r>
              <a:rPr lang="en-GB" dirty="0" smtClean="0"/>
              <a:t>, in order to further portray Lear’s increasing isolation; the role of the Fool grows, perhaps because he symbolizes Lear’s consciousness.’</a:t>
            </a:r>
          </a:p>
          <a:p>
            <a:pPr algn="just">
              <a:buNone/>
            </a:pPr>
            <a:r>
              <a:rPr lang="en-GB" dirty="0" smtClean="0"/>
              <a:t>	</a:t>
            </a:r>
            <a:r>
              <a:rPr lang="en-GB" sz="3200" dirty="0" smtClean="0"/>
              <a:t> 					</a:t>
            </a:r>
            <a:r>
              <a:rPr lang="en-GB" sz="2800" dirty="0" smtClean="0"/>
              <a:t>(</a:t>
            </a:r>
            <a:r>
              <a:rPr lang="en-GB" sz="2800" dirty="0" err="1" smtClean="0"/>
              <a:t>Ioppolo</a:t>
            </a:r>
            <a:r>
              <a:rPr lang="en-GB" sz="2800" dirty="0" smtClean="0"/>
              <a:t> 2008, xv)</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Some approaches</a:t>
            </a:r>
            <a:endParaRPr lang="en-GB" dirty="0"/>
          </a:p>
        </p:txBody>
      </p:sp>
      <p:sp>
        <p:nvSpPr>
          <p:cNvPr id="4" name="Title 3"/>
          <p:cNvSpPr>
            <a:spLocks noGrp="1"/>
          </p:cNvSpPr>
          <p:nvPr>
            <p:ph type="title"/>
          </p:nvPr>
        </p:nvSpPr>
        <p:spPr/>
        <p:txBody>
          <a:bodyPr/>
          <a:lstStyle/>
          <a:p>
            <a:r>
              <a:rPr lang="en-GB" i="1" dirty="0" smtClean="0"/>
              <a:t>The Tragedy of King Lear</a:t>
            </a:r>
            <a:endParaRPr lang="en-GB"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return to literary theory </a:t>
            </a:r>
            <a:r>
              <a:rPr lang="en-GB" sz="3600" dirty="0" smtClean="0"/>
              <a:t>(see session 1)</a:t>
            </a:r>
            <a:endParaRPr lang="en-GB" dirty="0"/>
          </a:p>
        </p:txBody>
      </p:sp>
      <p:sp>
        <p:nvSpPr>
          <p:cNvPr id="3" name="Content Placeholder 2"/>
          <p:cNvSpPr>
            <a:spLocks noGrp="1"/>
          </p:cNvSpPr>
          <p:nvPr>
            <p:ph sz="quarter" idx="1"/>
          </p:nvPr>
        </p:nvSpPr>
        <p:spPr>
          <a:xfrm>
            <a:off x="612648" y="1676400"/>
            <a:ext cx="8153400" cy="4419600"/>
          </a:xfrm>
        </p:spPr>
        <p:txBody>
          <a:bodyPr>
            <a:normAutofit lnSpcReduction="10000"/>
          </a:bodyPr>
          <a:lstStyle/>
          <a:p>
            <a:pPr lvl="0"/>
            <a:r>
              <a:rPr lang="en-US" dirty="0" smtClean="0"/>
              <a:t>Scaliger (</a:t>
            </a:r>
            <a:r>
              <a:rPr lang="en-US" i="1" dirty="0" smtClean="0"/>
              <a:t>Poetics</a:t>
            </a:r>
            <a:r>
              <a:rPr lang="en-US" dirty="0" smtClean="0"/>
              <a:t>) ranked tragedy among other kinds of poetry in order of excellence (of subject matter), as follows:</a:t>
            </a:r>
            <a:endParaRPr lang="en-GB" dirty="0" smtClean="0"/>
          </a:p>
          <a:p>
            <a:pPr lvl="1"/>
            <a:r>
              <a:rPr lang="en-GB" dirty="0" smtClean="0"/>
              <a:t>Hymns, paeans</a:t>
            </a:r>
          </a:p>
          <a:p>
            <a:pPr lvl="1"/>
            <a:r>
              <a:rPr lang="en-GB" dirty="0" smtClean="0"/>
              <a:t>Songs, odes, </a:t>
            </a:r>
            <a:r>
              <a:rPr lang="en-GB" dirty="0" err="1" smtClean="0"/>
              <a:t>scolia</a:t>
            </a:r>
            <a:r>
              <a:rPr lang="en-GB" dirty="0" smtClean="0"/>
              <a:t> sung in praise of brave men</a:t>
            </a:r>
          </a:p>
          <a:p>
            <a:pPr lvl="1"/>
            <a:r>
              <a:rPr lang="en-GB" dirty="0" smtClean="0"/>
              <a:t>Epics, in which are both heroes and lesser men</a:t>
            </a:r>
          </a:p>
          <a:p>
            <a:pPr lvl="1"/>
            <a:r>
              <a:rPr lang="en-GB" dirty="0" smtClean="0"/>
              <a:t>Tragedies, comedies</a:t>
            </a:r>
          </a:p>
          <a:p>
            <a:pPr lvl="1"/>
            <a:r>
              <a:rPr lang="en-GB" dirty="0" smtClean="0"/>
              <a:t>Satires, ... jests, nuptial songs, elegies, ... incantations, epigrams</a:t>
            </a:r>
          </a:p>
          <a:p>
            <a:pPr lvl="1"/>
            <a:r>
              <a:rPr lang="en-GB" dirty="0" smtClean="0"/>
              <a:t>Pastorals</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return to literary theory</a:t>
            </a:r>
            <a:endParaRPr lang="en-GB" dirty="0"/>
          </a:p>
        </p:txBody>
      </p:sp>
      <p:sp>
        <p:nvSpPr>
          <p:cNvPr id="3" name="Content Placeholder 2"/>
          <p:cNvSpPr>
            <a:spLocks noGrp="1"/>
          </p:cNvSpPr>
          <p:nvPr>
            <p:ph sz="quarter" idx="1"/>
          </p:nvPr>
        </p:nvSpPr>
        <p:spPr>
          <a:xfrm>
            <a:off x="304800" y="1752600"/>
            <a:ext cx="8610600" cy="4800600"/>
          </a:xfrm>
        </p:spPr>
        <p:txBody>
          <a:bodyPr>
            <a:normAutofit fontScale="77500" lnSpcReduction="20000"/>
          </a:bodyPr>
          <a:lstStyle/>
          <a:p>
            <a:pPr lvl="0">
              <a:lnSpc>
                <a:spcPct val="120000"/>
              </a:lnSpc>
              <a:spcBef>
                <a:spcPts val="0"/>
              </a:spcBef>
              <a:buNone/>
            </a:pPr>
            <a:r>
              <a:rPr lang="en-US" dirty="0" smtClean="0"/>
              <a:t>	Sir Philip Sidney, </a:t>
            </a:r>
            <a:r>
              <a:rPr lang="en-US" i="1" dirty="0" smtClean="0"/>
              <a:t>The </a:t>
            </a:r>
            <a:r>
              <a:rPr lang="en-US" i="1" dirty="0" err="1" smtClean="0"/>
              <a:t>Defence</a:t>
            </a:r>
            <a:r>
              <a:rPr lang="en-US" i="1" dirty="0" smtClean="0"/>
              <a:t> of </a:t>
            </a:r>
            <a:r>
              <a:rPr lang="en-US" i="1" dirty="0" err="1" smtClean="0"/>
              <a:t>Poesie</a:t>
            </a:r>
            <a:r>
              <a:rPr lang="en-US" dirty="0" smtClean="0"/>
              <a:t> (in the discussion of the kinds of literature):</a:t>
            </a:r>
            <a:endParaRPr lang="en-GB" dirty="0" smtClean="0"/>
          </a:p>
          <a:p>
            <a:pPr>
              <a:lnSpc>
                <a:spcPct val="120000"/>
              </a:lnSpc>
              <a:spcBef>
                <a:spcPts val="0"/>
              </a:spcBef>
              <a:buNone/>
            </a:pPr>
            <a:endParaRPr lang="en-GB" sz="1500" dirty="0" smtClean="0"/>
          </a:p>
          <a:p>
            <a:pPr algn="just">
              <a:buNone/>
            </a:pPr>
            <a:r>
              <a:rPr lang="en-US" dirty="0" smtClean="0"/>
              <a:t>	‘So that the right use of Comedy will, I think, by nobody be blamed, and much less of the high and excellent Tragedy, that </a:t>
            </a:r>
            <a:r>
              <a:rPr lang="en-US" dirty="0" err="1" smtClean="0"/>
              <a:t>openeth</a:t>
            </a:r>
            <a:r>
              <a:rPr lang="en-US" dirty="0" smtClean="0"/>
              <a:t> the greatest wounds, and </a:t>
            </a:r>
            <a:r>
              <a:rPr lang="en-US" dirty="0" err="1" smtClean="0"/>
              <a:t>showeth</a:t>
            </a:r>
            <a:r>
              <a:rPr lang="en-US" dirty="0" smtClean="0"/>
              <a:t> forth the ulcers that are covered with tissue; that </a:t>
            </a:r>
            <a:r>
              <a:rPr lang="en-US" dirty="0" err="1" smtClean="0"/>
              <a:t>maketh</a:t>
            </a:r>
            <a:r>
              <a:rPr lang="en-US" dirty="0" smtClean="0"/>
              <a:t> kings fear to be tyrants, and tyrants manifest their tyrannical </a:t>
            </a:r>
            <a:r>
              <a:rPr lang="en-US" dirty="0" err="1" smtClean="0"/>
              <a:t>humours</a:t>
            </a:r>
            <a:r>
              <a:rPr lang="en-US" dirty="0" smtClean="0"/>
              <a:t>; that, with stirring the affects [feelings] of admiration and commiseration, </a:t>
            </a:r>
            <a:r>
              <a:rPr lang="en-US" dirty="0" err="1" smtClean="0"/>
              <a:t>teacheth</a:t>
            </a:r>
            <a:r>
              <a:rPr lang="en-US" dirty="0" smtClean="0"/>
              <a:t> the uncertainty of this world, and upon how weak foundations </a:t>
            </a:r>
            <a:r>
              <a:rPr lang="en-US" dirty="0" err="1" smtClean="0"/>
              <a:t>gilden</a:t>
            </a:r>
            <a:r>
              <a:rPr lang="en-US" dirty="0" smtClean="0"/>
              <a:t> roofs are </a:t>
            </a:r>
            <a:r>
              <a:rPr lang="en-US" dirty="0" err="1" smtClean="0"/>
              <a:t>builded</a:t>
            </a:r>
            <a:r>
              <a:rPr lang="en-US" dirty="0" smtClean="0"/>
              <a:t>; that </a:t>
            </a:r>
            <a:r>
              <a:rPr lang="en-US" dirty="0" err="1" smtClean="0"/>
              <a:t>maketh</a:t>
            </a:r>
            <a:r>
              <a:rPr lang="en-US" dirty="0" smtClean="0"/>
              <a:t> us know,</a:t>
            </a:r>
            <a:endParaRPr lang="en-GB" dirty="0" smtClean="0"/>
          </a:p>
          <a:p>
            <a:pPr>
              <a:lnSpc>
                <a:spcPct val="70000"/>
              </a:lnSpc>
              <a:spcBef>
                <a:spcPts val="600"/>
              </a:spcBef>
            </a:pPr>
            <a:endParaRPr lang="en-GB" dirty="0" smtClean="0"/>
          </a:p>
          <a:p>
            <a:pPr>
              <a:lnSpc>
                <a:spcPct val="70000"/>
              </a:lnSpc>
              <a:spcBef>
                <a:spcPts val="600"/>
              </a:spcBef>
              <a:buNone/>
            </a:pPr>
            <a:r>
              <a:rPr lang="en-US" dirty="0" smtClean="0"/>
              <a:t>		Qui </a:t>
            </a:r>
            <a:r>
              <a:rPr lang="en-US" dirty="0" err="1" smtClean="0"/>
              <a:t>sceptra</a:t>
            </a:r>
            <a:r>
              <a:rPr lang="en-US" dirty="0" smtClean="0"/>
              <a:t> </a:t>
            </a:r>
            <a:r>
              <a:rPr lang="en-US" dirty="0" err="1" smtClean="0"/>
              <a:t>saevus</a:t>
            </a:r>
            <a:r>
              <a:rPr lang="en-US" dirty="0" smtClean="0"/>
              <a:t> </a:t>
            </a:r>
            <a:r>
              <a:rPr lang="en-US" dirty="0" err="1" smtClean="0"/>
              <a:t>duro</a:t>
            </a:r>
            <a:r>
              <a:rPr lang="en-US" dirty="0" smtClean="0"/>
              <a:t> </a:t>
            </a:r>
            <a:r>
              <a:rPr lang="en-US" dirty="0" err="1" smtClean="0"/>
              <a:t>imperio</a:t>
            </a:r>
            <a:r>
              <a:rPr lang="en-US" dirty="0" smtClean="0"/>
              <a:t> </a:t>
            </a:r>
            <a:r>
              <a:rPr lang="en-US" dirty="0" err="1" smtClean="0"/>
              <a:t>regit</a:t>
            </a:r>
            <a:r>
              <a:rPr lang="en-US" dirty="0" smtClean="0"/>
              <a:t>,</a:t>
            </a:r>
            <a:endParaRPr lang="en-GB" dirty="0" smtClean="0"/>
          </a:p>
          <a:p>
            <a:pPr>
              <a:lnSpc>
                <a:spcPct val="70000"/>
              </a:lnSpc>
              <a:spcBef>
                <a:spcPts val="600"/>
              </a:spcBef>
              <a:buNone/>
            </a:pPr>
            <a:r>
              <a:rPr lang="en-US" dirty="0" smtClean="0"/>
              <a:t>		</a:t>
            </a:r>
            <a:r>
              <a:rPr lang="en-US" dirty="0" err="1" smtClean="0"/>
              <a:t>Timet</a:t>
            </a:r>
            <a:r>
              <a:rPr lang="en-US" dirty="0" smtClean="0"/>
              <a:t> </a:t>
            </a:r>
            <a:r>
              <a:rPr lang="en-US" dirty="0" err="1" smtClean="0"/>
              <a:t>timentes</a:t>
            </a:r>
            <a:r>
              <a:rPr lang="en-US" dirty="0" smtClean="0"/>
              <a:t>, </a:t>
            </a:r>
            <a:r>
              <a:rPr lang="en-US" dirty="0" err="1" smtClean="0"/>
              <a:t>metus</a:t>
            </a:r>
            <a:r>
              <a:rPr lang="en-US" dirty="0" smtClean="0"/>
              <a:t> in </a:t>
            </a:r>
            <a:r>
              <a:rPr lang="en-US" dirty="0" err="1" smtClean="0"/>
              <a:t>auctorem</a:t>
            </a:r>
            <a:r>
              <a:rPr lang="en-US" dirty="0" smtClean="0"/>
              <a:t> </a:t>
            </a:r>
            <a:r>
              <a:rPr lang="en-US" dirty="0" err="1" smtClean="0"/>
              <a:t>redit</a:t>
            </a:r>
            <a:r>
              <a:rPr lang="en-US" dirty="0" smtClean="0"/>
              <a:t>.</a:t>
            </a:r>
            <a:endParaRPr lang="en-GB" dirty="0" smtClean="0"/>
          </a:p>
          <a:p>
            <a:pPr>
              <a:lnSpc>
                <a:spcPct val="70000"/>
              </a:lnSpc>
              <a:spcBef>
                <a:spcPts val="600"/>
              </a:spcBef>
              <a:buNone/>
            </a:pPr>
            <a:r>
              <a:rPr lang="en-US" dirty="0" smtClean="0"/>
              <a:t>	</a:t>
            </a:r>
          </a:p>
          <a:p>
            <a:pPr>
              <a:buNone/>
            </a:pPr>
            <a:r>
              <a:rPr lang="en-US" dirty="0" smtClean="0"/>
              <a:t>	(The cruel ruler who governs his dominions harshly fears those who fear him; terror rebounds on its author (Seneca, </a:t>
            </a:r>
            <a:r>
              <a:rPr lang="en-US" i="1" dirty="0" smtClean="0"/>
              <a:t>Oedipus</a:t>
            </a:r>
            <a:r>
              <a:rPr lang="en-US" dirty="0" smtClean="0"/>
              <a: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questions of the play</a:t>
            </a:r>
            <a:endParaRPr lang="en-GB" dirty="0"/>
          </a:p>
        </p:txBody>
      </p:sp>
      <p:sp>
        <p:nvSpPr>
          <p:cNvPr id="3" name="Content Placeholder 2"/>
          <p:cNvSpPr>
            <a:spLocks noGrp="1"/>
          </p:cNvSpPr>
          <p:nvPr>
            <p:ph sz="quarter" idx="1"/>
          </p:nvPr>
        </p:nvSpPr>
        <p:spPr>
          <a:xfrm>
            <a:off x="612648" y="1752600"/>
            <a:ext cx="8153400" cy="4724400"/>
          </a:xfrm>
        </p:spPr>
        <p:txBody>
          <a:bodyPr>
            <a:normAutofit lnSpcReduction="10000"/>
          </a:bodyPr>
          <a:lstStyle/>
          <a:p>
            <a:pPr lvl="0"/>
            <a:r>
              <a:rPr lang="en-US" sz="3200" dirty="0" smtClean="0"/>
              <a:t>A.C. Bradley’s </a:t>
            </a:r>
            <a:r>
              <a:rPr lang="en-US" sz="3200" i="1" dirty="0" smtClean="0"/>
              <a:t>Shakespearean Tragedy</a:t>
            </a:r>
            <a:r>
              <a:rPr lang="en-US" sz="3200" dirty="0" smtClean="0"/>
              <a:t> raises all the main questions of the play: </a:t>
            </a:r>
            <a:endParaRPr lang="en-GB" sz="3200" dirty="0" smtClean="0"/>
          </a:p>
          <a:p>
            <a:pPr lvl="1">
              <a:buNone/>
            </a:pPr>
            <a:endParaRPr lang="en-US" sz="900" dirty="0" smtClean="0"/>
          </a:p>
          <a:p>
            <a:pPr lvl="1"/>
            <a:r>
              <a:rPr lang="en-US" sz="2800" dirty="0" smtClean="0"/>
              <a:t>Is it pessimistic or optimistic?</a:t>
            </a:r>
            <a:endParaRPr lang="en-GB" sz="2800" dirty="0" smtClean="0"/>
          </a:p>
          <a:p>
            <a:pPr lvl="1"/>
            <a:r>
              <a:rPr lang="en-US" sz="2800" dirty="0" smtClean="0"/>
              <a:t>Is the opening scene is credible?</a:t>
            </a:r>
            <a:endParaRPr lang="en-GB" sz="2800" dirty="0" smtClean="0"/>
          </a:p>
          <a:p>
            <a:pPr lvl="1"/>
            <a:r>
              <a:rPr lang="en-US" sz="2800" dirty="0" smtClean="0"/>
              <a:t>Is the death of </a:t>
            </a:r>
            <a:r>
              <a:rPr lang="en-US" sz="2800" dirty="0" err="1" smtClean="0"/>
              <a:t>Cordelia</a:t>
            </a:r>
            <a:r>
              <a:rPr lang="en-US" sz="2800" dirty="0" smtClean="0"/>
              <a:t> is dramatically justifiable?</a:t>
            </a:r>
            <a:endParaRPr lang="en-GB" sz="2800" dirty="0" smtClean="0"/>
          </a:p>
          <a:p>
            <a:pPr lvl="1"/>
            <a:r>
              <a:rPr lang="en-US" sz="2800" dirty="0" smtClean="0"/>
              <a:t>Is Lear redeemed or not?</a:t>
            </a:r>
            <a:endParaRPr lang="en-GB" sz="2800" dirty="0" smtClean="0"/>
          </a:p>
          <a:p>
            <a:pPr lvl="1"/>
            <a:r>
              <a:rPr lang="en-US" sz="2800" dirty="0" smtClean="0"/>
              <a:t>What is the function of the animal imagery?</a:t>
            </a:r>
            <a:endParaRPr lang="en-GB" sz="2800" dirty="0" smtClean="0"/>
          </a:p>
          <a:p>
            <a:pPr lvl="1"/>
            <a:r>
              <a:rPr lang="en-US" sz="2800" dirty="0" smtClean="0"/>
              <a:t>What is the significance of Nature and the relationship between animal nature and human nature in the play?</a:t>
            </a:r>
            <a:endParaRPr lang="en-GB" sz="2800"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smtClean="0"/>
              <a:t>Tragedy as ‘opening a wound’ (Sidney) </a:t>
            </a:r>
            <a:br>
              <a:rPr lang="en-GB" sz="3200" dirty="0" smtClean="0"/>
            </a:br>
            <a:r>
              <a:rPr lang="en-GB" sz="3200" dirty="0" smtClean="0"/>
              <a:t>and the nihilism of </a:t>
            </a:r>
            <a:r>
              <a:rPr lang="en-GB" sz="3200" i="1" dirty="0" smtClean="0"/>
              <a:t>King Lear</a:t>
            </a:r>
            <a:endParaRPr lang="en-GB" sz="3200" dirty="0"/>
          </a:p>
        </p:txBody>
      </p:sp>
      <p:sp>
        <p:nvSpPr>
          <p:cNvPr id="3" name="Content Placeholder 2"/>
          <p:cNvSpPr>
            <a:spLocks noGrp="1"/>
          </p:cNvSpPr>
          <p:nvPr>
            <p:ph sz="quarter" idx="1"/>
          </p:nvPr>
        </p:nvSpPr>
        <p:spPr>
          <a:xfrm>
            <a:off x="457200" y="1981200"/>
            <a:ext cx="8382000" cy="4876800"/>
          </a:xfrm>
        </p:spPr>
        <p:txBody>
          <a:bodyPr>
            <a:normAutofit fontScale="77500" lnSpcReduction="20000"/>
          </a:bodyPr>
          <a:lstStyle/>
          <a:p>
            <a:pPr lvl="0"/>
            <a:r>
              <a:rPr lang="en-US" dirty="0" smtClean="0"/>
              <a:t>Is </a:t>
            </a:r>
            <a:r>
              <a:rPr lang="en-US" i="1" dirty="0" smtClean="0"/>
              <a:t>King Lear</a:t>
            </a:r>
            <a:r>
              <a:rPr lang="en-US" dirty="0" smtClean="0"/>
              <a:t> the expression of skepticism or nihilism? And it is a Christian play? (A controversial twentieth century question) </a:t>
            </a:r>
          </a:p>
          <a:p>
            <a:pPr lvl="0"/>
            <a:r>
              <a:rPr lang="en-US" dirty="0" smtClean="0"/>
              <a:t>Cavell has written on </a:t>
            </a:r>
            <a:r>
              <a:rPr lang="en-US" i="1" dirty="0" smtClean="0"/>
              <a:t>King Lear</a:t>
            </a:r>
            <a:r>
              <a:rPr lang="en-US" dirty="0" smtClean="0"/>
              <a:t>, on matters relating to knowledge, in an essay entitled ‘The Avoidance of Love’. The broader question is of course linked to the question of whether Lear is redeemed. </a:t>
            </a:r>
          </a:p>
          <a:p>
            <a:pPr lvl="0"/>
            <a:r>
              <a:rPr lang="en-US" dirty="0" smtClean="0"/>
              <a:t>On the one hand there are those critics who have argued that the King, through madness and suffering, is brought to an understanding of himself and of mankind. </a:t>
            </a:r>
          </a:p>
          <a:p>
            <a:pPr lvl="0"/>
            <a:r>
              <a:rPr lang="en-US" dirty="0" smtClean="0"/>
              <a:t>On the other are those who argue that Lear does not acquire wisdom and the play is not a drama of meaningful suffering and redemption, within a just universe ruled by providential higher powers; rather the last act in particular shatters the foundation of faith not only in poetic justice but in divine justice too.</a:t>
            </a:r>
          </a:p>
          <a:p>
            <a:pPr lvl="0">
              <a:buNone/>
            </a:pPr>
            <a:r>
              <a:rPr lang="en-US" dirty="0" smtClean="0"/>
              <a:t>				(Peter Mitchell, lecture handout 2011)</a:t>
            </a:r>
            <a:endParaRPr lang="en-GB" dirty="0" smtClean="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play as the quest of the human spirit</a:t>
            </a:r>
            <a:endParaRPr lang="en-GB" sz="3600" dirty="0"/>
          </a:p>
        </p:txBody>
      </p:sp>
      <p:sp>
        <p:nvSpPr>
          <p:cNvPr id="3" name="Content Placeholder 2"/>
          <p:cNvSpPr>
            <a:spLocks noGrp="1"/>
          </p:cNvSpPr>
          <p:nvPr>
            <p:ph sz="quarter" idx="1"/>
          </p:nvPr>
        </p:nvSpPr>
        <p:spPr>
          <a:xfrm>
            <a:off x="304800" y="1600200"/>
            <a:ext cx="8461248" cy="4876800"/>
          </a:xfrm>
        </p:spPr>
        <p:txBody>
          <a:bodyPr>
            <a:normAutofit fontScale="92500"/>
          </a:bodyPr>
          <a:lstStyle/>
          <a:p>
            <a:pPr lvl="0" algn="just">
              <a:spcBef>
                <a:spcPts val="0"/>
              </a:spcBef>
              <a:buNone/>
            </a:pPr>
            <a:r>
              <a:rPr lang="en-US" dirty="0" smtClean="0"/>
              <a:t>	It has been argued that we are driven to seek the meaning of our human fate not in what becomes of us, that is, what happens to us in what some critics have characterized as an imbecile or absurd universe without meaning, but rather in what we become as a result of and in response to what happens to us. Accordingly some critics have focused on how the play represents the human spirit’s capacity for love, devotion and joy, courage and compassion in the face of unimaginable terror, celebrating the vulnerability of man.</a:t>
            </a:r>
          </a:p>
          <a:p>
            <a:pPr>
              <a:buNone/>
            </a:pPr>
            <a:r>
              <a:rPr lang="en-US" dirty="0" smtClean="0"/>
              <a:t>				</a:t>
            </a:r>
            <a:r>
              <a:rPr lang="en-US" sz="2600" dirty="0" smtClean="0"/>
              <a:t>(Peter Mitchell, lecture handout 2011)</a:t>
            </a:r>
            <a:endParaRPr lang="en-GB" dirty="0" smtClean="0"/>
          </a:p>
          <a:p>
            <a:pPr lvl="0">
              <a:buNone/>
            </a:pPr>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Anatomy</a:t>
            </a:r>
            <a:br>
              <a:rPr lang="en-GB" dirty="0" smtClean="0"/>
            </a:br>
            <a:r>
              <a:rPr lang="en-GB" sz="2200" dirty="0" smtClean="0"/>
              <a:t>Peter Mitchell, lecture handout </a:t>
            </a:r>
            <a:endParaRPr lang="en-GB" dirty="0"/>
          </a:p>
        </p:txBody>
      </p:sp>
      <p:sp>
        <p:nvSpPr>
          <p:cNvPr id="3" name="Content Placeholder 2"/>
          <p:cNvSpPr>
            <a:spLocks noGrp="1"/>
          </p:cNvSpPr>
          <p:nvPr>
            <p:ph sz="quarter" idx="1"/>
          </p:nvPr>
        </p:nvSpPr>
        <p:spPr>
          <a:xfrm>
            <a:off x="457200" y="1600200"/>
            <a:ext cx="8308848" cy="5257800"/>
          </a:xfrm>
        </p:spPr>
        <p:txBody>
          <a:bodyPr>
            <a:normAutofit fontScale="77500" lnSpcReduction="20000"/>
          </a:bodyPr>
          <a:lstStyle/>
          <a:p>
            <a:pPr>
              <a:lnSpc>
                <a:spcPct val="120000"/>
              </a:lnSpc>
              <a:spcBef>
                <a:spcPts val="0"/>
              </a:spcBef>
              <a:buNone/>
            </a:pPr>
            <a:r>
              <a:rPr lang="en-US" dirty="0" smtClean="0"/>
              <a:t>	On the metaphysical idea of the brevity and inevitable dissolution of human grandeur, Sir Philip Sidney says that tragedy ‘</a:t>
            </a:r>
            <a:r>
              <a:rPr lang="en-US" dirty="0" err="1" smtClean="0"/>
              <a:t>teacheth</a:t>
            </a:r>
            <a:r>
              <a:rPr lang="en-US" dirty="0" smtClean="0"/>
              <a:t> the uncertainty of this world, and upon how weak foundations </a:t>
            </a:r>
            <a:r>
              <a:rPr lang="en-US" dirty="0" err="1" smtClean="0"/>
              <a:t>gilden</a:t>
            </a:r>
            <a:r>
              <a:rPr lang="en-US" dirty="0" smtClean="0"/>
              <a:t> roofs are </a:t>
            </a:r>
            <a:r>
              <a:rPr lang="en-US" dirty="0" err="1" smtClean="0"/>
              <a:t>builded</a:t>
            </a:r>
            <a:r>
              <a:rPr lang="en-US" dirty="0" smtClean="0"/>
              <a:t>’ (Sidney, </a:t>
            </a:r>
            <a:r>
              <a:rPr lang="en-US" i="1" dirty="0" smtClean="0"/>
              <a:t>The </a:t>
            </a:r>
            <a:r>
              <a:rPr lang="en-US" i="1" dirty="0" err="1" smtClean="0"/>
              <a:t>Defence</a:t>
            </a:r>
            <a:r>
              <a:rPr lang="en-US" i="1" dirty="0" smtClean="0"/>
              <a:t> of Poesy</a:t>
            </a:r>
            <a:r>
              <a:rPr lang="en-US" dirty="0" smtClean="0"/>
              <a:t>). Among the conventional, literary associations or commonplaces of </a:t>
            </a:r>
            <a:r>
              <a:rPr lang="en-US" i="1" dirty="0" smtClean="0"/>
              <a:t>anatomy</a:t>
            </a:r>
            <a:r>
              <a:rPr lang="en-US" dirty="0" smtClean="0"/>
              <a:t>, opening connotes disclosure, handling or discovery of a thing or subject. In anatomical dissection the laying open could also register in the domain of psychology or morality … Epistemologically, for Sidney among others, the dramatic theatre had attracted the conventional moral associations of the anatomy theatre, such that, for example, tragedy was </a:t>
            </a:r>
            <a:r>
              <a:rPr lang="en-US" dirty="0" err="1" smtClean="0"/>
              <a:t>characterised</a:t>
            </a:r>
            <a:r>
              <a:rPr lang="en-US" dirty="0" smtClean="0"/>
              <a:t> by its opening of ‘the greatest wounds’ and the exposure of moral ‘ulcers that are covered with tissue’ (Sidney, </a:t>
            </a:r>
            <a:r>
              <a:rPr lang="en-US" i="1" dirty="0" smtClean="0"/>
              <a:t>The </a:t>
            </a:r>
            <a:r>
              <a:rPr lang="en-US" i="1" dirty="0" err="1" smtClean="0"/>
              <a:t>Defence</a:t>
            </a:r>
            <a:r>
              <a:rPr lang="en-US" i="1" dirty="0" smtClean="0"/>
              <a:t> of Poesy</a:t>
            </a:r>
            <a:r>
              <a:rPr lang="en-US" dirty="0" smtClean="0"/>
              <a:t>). Therein anatomy’s special sensory epistemology, which extended to autopsy, and perhaps surgery, was put in service of moral discernment</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response </a:t>
            </a:r>
            <a:endParaRPr lang="en-GB" dirty="0"/>
          </a:p>
        </p:txBody>
      </p:sp>
      <p:sp>
        <p:nvSpPr>
          <p:cNvPr id="3" name="Content Placeholder 2"/>
          <p:cNvSpPr>
            <a:spLocks noGrp="1"/>
          </p:cNvSpPr>
          <p:nvPr>
            <p:ph sz="quarter" idx="1"/>
          </p:nvPr>
        </p:nvSpPr>
        <p:spPr>
          <a:xfrm>
            <a:off x="304800" y="1752600"/>
            <a:ext cx="8461248" cy="4876800"/>
          </a:xfrm>
        </p:spPr>
        <p:txBody>
          <a:bodyPr>
            <a:normAutofit fontScale="70000" lnSpcReduction="20000"/>
          </a:bodyPr>
          <a:lstStyle/>
          <a:p>
            <a:pPr algn="just"/>
            <a:r>
              <a:rPr lang="en-US" dirty="0" smtClean="0"/>
              <a:t>In the eighteenth-century the critical response to </a:t>
            </a:r>
            <a:r>
              <a:rPr lang="en-US" i="1" dirty="0" smtClean="0"/>
              <a:t>King Lear</a:t>
            </a:r>
            <a:r>
              <a:rPr lang="en-US" dirty="0" smtClean="0"/>
              <a:t> included Nahum Tate’s adaptation, in which he altered Shakespeare’s text to amend his ‘faults’, such as the insufficient motive for </a:t>
            </a:r>
            <a:r>
              <a:rPr lang="en-US" dirty="0" err="1" smtClean="0"/>
              <a:t>Cordelia’s</a:t>
            </a:r>
            <a:r>
              <a:rPr lang="en-US" dirty="0" smtClean="0"/>
              <a:t> conduct in the first scene, and the introduction of the fool, faults which purportedly made the play ‘a Heap of Jewels, unstrung and unpolished’. The adaptation, in which </a:t>
            </a:r>
            <a:r>
              <a:rPr lang="en-US" dirty="0" err="1" smtClean="0"/>
              <a:t>Cordelia</a:t>
            </a:r>
            <a:r>
              <a:rPr lang="en-US" dirty="0" smtClean="0"/>
              <a:t> is in love with Edgar, and Lear is restored to the throne, held the stage throughout the eighteenth century.</a:t>
            </a:r>
          </a:p>
          <a:p>
            <a:pPr algn="just"/>
            <a:endParaRPr lang="en-US" sz="1100" dirty="0" smtClean="0"/>
          </a:p>
          <a:p>
            <a:pPr algn="just"/>
            <a:r>
              <a:rPr lang="en-US" dirty="0" smtClean="0"/>
              <a:t>John Keats, in a letter dated 21 December 1817, speaks of the way in which the </a:t>
            </a:r>
            <a:r>
              <a:rPr lang="en-US" dirty="0" err="1" smtClean="0"/>
              <a:t>disagreeables</a:t>
            </a:r>
            <a:r>
              <a:rPr lang="en-US" dirty="0" smtClean="0"/>
              <a:t> of the play are evaporated by the intensity of the poetry. </a:t>
            </a:r>
            <a:endParaRPr lang="en-GB" dirty="0" smtClean="0"/>
          </a:p>
          <a:p>
            <a:pPr lvl="0" algn="just"/>
            <a:endParaRPr lang="en-US" sz="1300" dirty="0" smtClean="0"/>
          </a:p>
          <a:p>
            <a:pPr lvl="0" algn="just"/>
            <a:r>
              <a:rPr lang="en-US" dirty="0" smtClean="0"/>
              <a:t>A.C. Swinburne proclaimed that Gloucester’s words after his blinding – ‘As flies to wanton boys are we to the gods / They kill us for their sport’ – were the keynote of the play: Shakespeare’s ‘tragic fatalism’.</a:t>
            </a:r>
            <a:endParaRPr lang="en-GB" dirty="0" smtClean="0"/>
          </a:p>
          <a:p>
            <a:pPr lvl="0" algn="just"/>
            <a:endParaRPr lang="en-US" sz="1300" dirty="0" smtClean="0"/>
          </a:p>
          <a:p>
            <a:pPr lvl="0" algn="just"/>
            <a:r>
              <a:rPr lang="en-US" dirty="0" smtClean="0"/>
              <a:t>The dominant image of </a:t>
            </a:r>
            <a:r>
              <a:rPr lang="en-US" i="1" dirty="0" smtClean="0"/>
              <a:t>King Lear</a:t>
            </a:r>
            <a:r>
              <a:rPr lang="en-US" dirty="0" smtClean="0"/>
              <a:t>, according to Caroline Spurgeon, is of a body tortured. </a:t>
            </a:r>
            <a:endParaRPr lang="en-GB" dirty="0" smtClean="0"/>
          </a:p>
          <a:p>
            <a:pPr lvl="0">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Nahum Tate</a:t>
            </a:r>
            <a:endParaRPr lang="en-GB" dirty="0"/>
          </a:p>
        </p:txBody>
      </p:sp>
      <p:sp>
        <p:nvSpPr>
          <p:cNvPr id="3" name="Content Placeholder 2"/>
          <p:cNvSpPr>
            <a:spLocks noGrp="1"/>
          </p:cNvSpPr>
          <p:nvPr>
            <p:ph sz="quarter" idx="1"/>
          </p:nvPr>
        </p:nvSpPr>
        <p:spPr>
          <a:xfrm>
            <a:off x="381000" y="1752600"/>
            <a:ext cx="8385048" cy="4876800"/>
          </a:xfrm>
        </p:spPr>
        <p:txBody>
          <a:bodyPr>
            <a:normAutofit fontScale="77500" lnSpcReduction="20000"/>
          </a:bodyPr>
          <a:lstStyle/>
          <a:p>
            <a:pPr algn="just">
              <a:lnSpc>
                <a:spcPct val="120000"/>
              </a:lnSpc>
              <a:spcBef>
                <a:spcPts val="0"/>
              </a:spcBef>
            </a:pPr>
            <a:r>
              <a:rPr lang="en-GB" dirty="0" smtClean="0"/>
              <a:t>A ‘rewritten melodrama The History of King Lear (1681) in which Lear and Gloucester survive and Edgar marries </a:t>
            </a:r>
            <a:r>
              <a:rPr lang="en-GB" dirty="0" err="1" smtClean="0"/>
              <a:t>Cordelia</a:t>
            </a:r>
            <a:r>
              <a:rPr lang="en-GB" dirty="0" smtClean="0"/>
              <a:t>’</a:t>
            </a:r>
          </a:p>
          <a:p>
            <a:pPr algn="just"/>
            <a:endParaRPr lang="en-GB" sz="900" dirty="0" smtClean="0"/>
          </a:p>
          <a:p>
            <a:pPr algn="just">
              <a:lnSpc>
                <a:spcPct val="120000"/>
              </a:lnSpc>
              <a:spcBef>
                <a:spcPts val="0"/>
              </a:spcBef>
            </a:pPr>
            <a:r>
              <a:rPr lang="en-GB" dirty="0" smtClean="0"/>
              <a:t>‘The ‘real’ </a:t>
            </a:r>
            <a:r>
              <a:rPr lang="en-GB" i="1" dirty="0" smtClean="0"/>
              <a:t>Lear</a:t>
            </a:r>
            <a:r>
              <a:rPr lang="en-GB" dirty="0" smtClean="0"/>
              <a:t> or </a:t>
            </a:r>
            <a:r>
              <a:rPr lang="en-GB" i="1" dirty="0" err="1" smtClean="0"/>
              <a:t>Lears</a:t>
            </a:r>
            <a:r>
              <a:rPr lang="en-GB" dirty="0" smtClean="0"/>
              <a:t> were not seen on the English stage between 1681 and 1823, when Edmund Kean restored the tragic ending of the play, and it was not till 1838 that William Charles Macready fully returned to Shakespeare’s play.’</a:t>
            </a:r>
          </a:p>
          <a:p>
            <a:pPr algn="just"/>
            <a:endParaRPr lang="en-GB" sz="900" dirty="0" smtClean="0"/>
          </a:p>
          <a:p>
            <a:pPr algn="just">
              <a:lnSpc>
                <a:spcPct val="120000"/>
              </a:lnSpc>
              <a:spcBef>
                <a:spcPts val="0"/>
              </a:spcBef>
            </a:pPr>
            <a:r>
              <a:rPr lang="en-GB" dirty="0" smtClean="0"/>
              <a:t>‘Rather, Tate’s emasculated </a:t>
            </a:r>
            <a:r>
              <a:rPr lang="en-GB" dirty="0" err="1" smtClean="0"/>
              <a:t>tragi</a:t>
            </a:r>
            <a:r>
              <a:rPr lang="en-GB" dirty="0" smtClean="0"/>
              <a:t>-comedy prevailed with the approval of non other than Dr. Johnson ... Johnson complained that Shakespeare ‘has suffered the virtue of </a:t>
            </a:r>
            <a:r>
              <a:rPr lang="en-GB" dirty="0" err="1" smtClean="0"/>
              <a:t>Cordelia</a:t>
            </a:r>
            <a:r>
              <a:rPr lang="en-GB" dirty="0" smtClean="0"/>
              <a:t> to perish in a just cause, contrary to the natural ideas of justice, to the hope of the reader and, what is yet more strange, to the faith of chronicles’.’ </a:t>
            </a:r>
          </a:p>
          <a:p>
            <a:pPr>
              <a:buNone/>
            </a:pPr>
            <a:r>
              <a:rPr lang="en-GB" dirty="0" smtClean="0"/>
              <a:t>							(Weis 1993, 2)</a:t>
            </a:r>
          </a:p>
          <a:p>
            <a:pPr>
              <a:buNone/>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The conflicting concepts of ‘nature’ in </a:t>
            </a:r>
            <a:r>
              <a:rPr lang="en-GB" i="1" dirty="0" smtClean="0"/>
              <a:t>King Lear </a:t>
            </a:r>
            <a:endParaRPr lang="en-GB" i="1" dirty="0"/>
          </a:p>
        </p:txBody>
      </p:sp>
      <p:sp>
        <p:nvSpPr>
          <p:cNvPr id="4" name="Title 3"/>
          <p:cNvSpPr>
            <a:spLocks noGrp="1"/>
          </p:cNvSpPr>
          <p:nvPr>
            <p:ph type="title"/>
          </p:nvPr>
        </p:nvSpPr>
        <p:spPr/>
        <p:txBody>
          <a:bodyPr/>
          <a:lstStyle/>
          <a:p>
            <a:r>
              <a:rPr lang="en-GB" dirty="0" smtClean="0"/>
              <a:t>Nature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nature</a:t>
            </a:r>
            <a:endParaRPr lang="en-GB" dirty="0"/>
          </a:p>
        </p:txBody>
      </p:sp>
      <p:sp>
        <p:nvSpPr>
          <p:cNvPr id="3" name="Content Placeholder 2"/>
          <p:cNvSpPr>
            <a:spLocks noGrp="1"/>
          </p:cNvSpPr>
          <p:nvPr>
            <p:ph sz="quarter" idx="1"/>
          </p:nvPr>
        </p:nvSpPr>
        <p:spPr>
          <a:xfrm>
            <a:off x="612648" y="1600200"/>
            <a:ext cx="8153400" cy="4876800"/>
          </a:xfrm>
        </p:spPr>
        <p:txBody>
          <a:bodyPr>
            <a:normAutofit fontScale="92500" lnSpcReduction="20000"/>
          </a:bodyPr>
          <a:lstStyle/>
          <a:p>
            <a:pPr>
              <a:lnSpc>
                <a:spcPct val="110000"/>
              </a:lnSpc>
              <a:spcBef>
                <a:spcPts val="0"/>
              </a:spcBef>
            </a:pPr>
            <a:r>
              <a:rPr lang="en-GB" dirty="0" smtClean="0"/>
              <a:t>‘The words ‘nature’, ‘natural’, ‘unnatural’ occur over forty times in King Lear ... The expected range of Elizabethan meanings of the word is covered [nature as an ordered and beautiful arrangement to which we must adjust ourselves]. More significantly, however, two main meanings, strongly contrasted and mutually inclusive, run through the play. ‘</a:t>
            </a:r>
          </a:p>
          <a:p>
            <a:pPr>
              <a:lnSpc>
                <a:spcPct val="110000"/>
              </a:lnSpc>
              <a:spcBef>
                <a:spcPts val="0"/>
              </a:spcBef>
            </a:pPr>
            <a:endParaRPr lang="en-GB" sz="900" dirty="0" smtClean="0"/>
          </a:p>
          <a:p>
            <a:pPr>
              <a:lnSpc>
                <a:spcPct val="110000"/>
              </a:lnSpc>
              <a:spcBef>
                <a:spcPts val="0"/>
              </a:spcBef>
            </a:pPr>
            <a:r>
              <a:rPr lang="en-GB" dirty="0" smtClean="0"/>
              <a:t>On one side is the view consciously adopted my Edmund, and tacitly assumed by </a:t>
            </a:r>
            <a:r>
              <a:rPr lang="en-GB" dirty="0" err="1" smtClean="0"/>
              <a:t>Goneril</a:t>
            </a:r>
            <a:r>
              <a:rPr lang="en-GB" dirty="0" smtClean="0"/>
              <a:t> and Regan. On the other is the view largely held by the Lear party. This latter is the traditional and orthodox view.</a:t>
            </a:r>
          </a:p>
          <a:p>
            <a:pPr>
              <a:lnSpc>
                <a:spcPct val="110000"/>
              </a:lnSpc>
              <a:spcBef>
                <a:spcPts val="0"/>
              </a:spcBef>
              <a:buNone/>
            </a:pPr>
            <a:r>
              <a:rPr lang="en-GB" dirty="0" smtClean="0"/>
              <a:t>						</a:t>
            </a:r>
            <a:r>
              <a:rPr lang="en-GB" sz="2600" dirty="0" smtClean="0"/>
              <a:t>(Danby 1949, 19-20)</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nature</a:t>
            </a:r>
            <a:endParaRPr lang="en-GB" dirty="0"/>
          </a:p>
        </p:txBody>
      </p:sp>
      <p:sp>
        <p:nvSpPr>
          <p:cNvPr id="3" name="Content Placeholder 2"/>
          <p:cNvSpPr>
            <a:spLocks noGrp="1"/>
          </p:cNvSpPr>
          <p:nvPr>
            <p:ph sz="quarter" idx="1"/>
          </p:nvPr>
        </p:nvSpPr>
        <p:spPr>
          <a:xfrm>
            <a:off x="609600" y="1752600"/>
            <a:ext cx="8153400" cy="4495800"/>
          </a:xfrm>
        </p:spPr>
        <p:txBody>
          <a:bodyPr>
            <a:normAutofit fontScale="85000" lnSpcReduction="10000"/>
          </a:bodyPr>
          <a:lstStyle/>
          <a:p>
            <a:pPr>
              <a:buNone/>
            </a:pPr>
            <a:r>
              <a:rPr lang="en-US" b="1" i="1" dirty="0" smtClean="0"/>
              <a:t>	Nature</a:t>
            </a:r>
            <a:r>
              <a:rPr lang="en-US" b="1" dirty="0" smtClean="0"/>
              <a:t> as the guarantor of the truth and value of a particular arrangement of self, familial relations (involving filial obligations and reciprocity) and social order</a:t>
            </a:r>
            <a:endParaRPr lang="en-GB" dirty="0" smtClean="0"/>
          </a:p>
          <a:p>
            <a:pPr lvl="1"/>
            <a:endParaRPr lang="en-GB" dirty="0" smtClean="0"/>
          </a:p>
          <a:p>
            <a:pPr>
              <a:buNone/>
            </a:pPr>
            <a:r>
              <a:rPr lang="en-US" dirty="0" smtClean="0"/>
              <a:t>		</a:t>
            </a:r>
            <a:r>
              <a:rPr lang="en-US" sz="2400" dirty="0" smtClean="0"/>
              <a:t>REGAN</a:t>
            </a:r>
            <a:r>
              <a:rPr lang="en-US" dirty="0" smtClean="0"/>
              <a:t>	I am glad to see your highness</a:t>
            </a:r>
            <a:endParaRPr lang="en-GB" dirty="0" smtClean="0"/>
          </a:p>
          <a:p>
            <a:pPr>
              <a:buNone/>
            </a:pPr>
            <a:r>
              <a:rPr lang="en-US" i="1" dirty="0" smtClean="0"/>
              <a:t>		</a:t>
            </a:r>
            <a:r>
              <a:rPr lang="en-US" sz="2400" dirty="0" smtClean="0"/>
              <a:t>LEAR</a:t>
            </a:r>
            <a:r>
              <a:rPr lang="en-US" dirty="0" smtClean="0"/>
              <a:t>	Regan, I think you are. I know what reason</a:t>
            </a:r>
            <a:endParaRPr lang="en-GB" dirty="0" smtClean="0"/>
          </a:p>
          <a:p>
            <a:pPr>
              <a:buNone/>
            </a:pPr>
            <a:r>
              <a:rPr lang="en-US" dirty="0" smtClean="0"/>
              <a:t>			I have to think so. If thou </a:t>
            </a:r>
            <a:r>
              <a:rPr lang="en-US" dirty="0" err="1" smtClean="0"/>
              <a:t>shouldst</a:t>
            </a:r>
            <a:r>
              <a:rPr lang="en-US" dirty="0" smtClean="0"/>
              <a:t> not be glad</a:t>
            </a:r>
            <a:endParaRPr lang="en-GB" dirty="0" smtClean="0"/>
          </a:p>
          <a:p>
            <a:pPr>
              <a:buNone/>
            </a:pPr>
            <a:r>
              <a:rPr lang="en-GB" dirty="0" smtClean="0"/>
              <a:t>			</a:t>
            </a:r>
            <a:r>
              <a:rPr lang="en-US" dirty="0" smtClean="0"/>
              <a:t>I would divorce me from thy mother’s shrine,</a:t>
            </a:r>
            <a:endParaRPr lang="en-GB" dirty="0" smtClean="0"/>
          </a:p>
          <a:p>
            <a:pPr>
              <a:buNone/>
            </a:pPr>
            <a:r>
              <a:rPr lang="en-US" dirty="0" smtClean="0"/>
              <a:t>			</a:t>
            </a:r>
            <a:r>
              <a:rPr lang="en-US" dirty="0" err="1" smtClean="0"/>
              <a:t>Sepulchring</a:t>
            </a:r>
            <a:r>
              <a:rPr lang="en-US" dirty="0" smtClean="0"/>
              <a:t> an </a:t>
            </a:r>
            <a:r>
              <a:rPr lang="en-US" dirty="0" err="1" smtClean="0"/>
              <a:t>adultress</a:t>
            </a:r>
            <a:r>
              <a:rPr lang="en-US" dirty="0" smtClean="0"/>
              <a:t>.</a:t>
            </a:r>
            <a:endParaRPr lang="en-GB" dirty="0" smtClean="0"/>
          </a:p>
          <a:p>
            <a:pPr>
              <a:buNone/>
            </a:pPr>
            <a:r>
              <a:rPr lang="en-US" dirty="0" smtClean="0"/>
              <a:t>					(Scene 7, ll. 290-94)</a:t>
            </a:r>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nature</a:t>
            </a:r>
            <a:endParaRPr lang="en-GB" dirty="0"/>
          </a:p>
        </p:txBody>
      </p:sp>
      <p:sp>
        <p:nvSpPr>
          <p:cNvPr id="3" name="Content Placeholder 2"/>
          <p:cNvSpPr>
            <a:spLocks noGrp="1"/>
          </p:cNvSpPr>
          <p:nvPr>
            <p:ph sz="quarter" idx="1"/>
          </p:nvPr>
        </p:nvSpPr>
        <p:spPr>
          <a:xfrm>
            <a:off x="533400" y="1752600"/>
            <a:ext cx="8610600" cy="4724400"/>
          </a:xfrm>
        </p:spPr>
        <p:txBody>
          <a:bodyPr>
            <a:normAutofit fontScale="92500" lnSpcReduction="20000"/>
          </a:bodyPr>
          <a:lstStyle/>
          <a:p>
            <a:pPr>
              <a:buNone/>
            </a:pPr>
            <a:r>
              <a:rPr lang="en-US" sz="3800" b="1" i="1" dirty="0" smtClean="0"/>
              <a:t>Nature</a:t>
            </a:r>
            <a:r>
              <a:rPr lang="en-US" sz="3800" b="1" dirty="0" smtClean="0"/>
              <a:t> as Self-Interest and Individualism</a:t>
            </a:r>
            <a:endParaRPr lang="en-GB" sz="3800" dirty="0" smtClean="0"/>
          </a:p>
          <a:p>
            <a:pPr>
              <a:buNone/>
            </a:pPr>
            <a:endParaRPr lang="en-GB" sz="800" dirty="0" smtClean="0"/>
          </a:p>
          <a:p>
            <a:pPr>
              <a:buNone/>
            </a:pPr>
            <a:r>
              <a:rPr lang="en-US" sz="2300" dirty="0" smtClean="0"/>
              <a:t>EDMUND   </a:t>
            </a:r>
            <a:r>
              <a:rPr lang="en-US" sz="3200" dirty="0" smtClean="0"/>
              <a:t>	</a:t>
            </a:r>
            <a:r>
              <a:rPr lang="en-US" sz="2600" dirty="0" smtClean="0"/>
              <a:t>Thou, nature, art my goddess. To thy law</a:t>
            </a:r>
            <a:endParaRPr lang="en-GB" sz="2600" dirty="0" smtClean="0"/>
          </a:p>
          <a:p>
            <a:pPr>
              <a:buNone/>
            </a:pPr>
            <a:r>
              <a:rPr lang="en-US" sz="2600" dirty="0" smtClean="0"/>
              <a:t>		       	My services are bound. Wherefore should I</a:t>
            </a:r>
            <a:endParaRPr lang="en-GB" sz="2600" dirty="0" smtClean="0"/>
          </a:p>
          <a:p>
            <a:pPr>
              <a:buNone/>
            </a:pPr>
            <a:r>
              <a:rPr lang="en-US" sz="2600" dirty="0" smtClean="0"/>
              <a:t>		      	 Stand in the plague of custom and permit</a:t>
            </a:r>
            <a:endParaRPr lang="en-GB" sz="2600" dirty="0" smtClean="0"/>
          </a:p>
          <a:p>
            <a:pPr>
              <a:buNone/>
            </a:pPr>
            <a:r>
              <a:rPr lang="en-US" sz="2600" dirty="0" smtClean="0"/>
              <a:t>		       	The curiosity of nations to deprive me</a:t>
            </a:r>
            <a:endParaRPr lang="en-GB" sz="2600" dirty="0" smtClean="0"/>
          </a:p>
          <a:p>
            <a:pPr>
              <a:buNone/>
            </a:pPr>
            <a:r>
              <a:rPr lang="en-US" sz="2600" dirty="0" smtClean="0"/>
              <a:t>			For that I am some twelve or fourteen moonshines</a:t>
            </a:r>
            <a:endParaRPr lang="en-GB" sz="2600" dirty="0" smtClean="0"/>
          </a:p>
          <a:p>
            <a:pPr>
              <a:buNone/>
            </a:pPr>
            <a:r>
              <a:rPr lang="en-US" sz="2600" dirty="0" smtClean="0"/>
              <a:t>			Lag of a brother? Why ‘bastard’? Wherefore ‘base’,</a:t>
            </a:r>
            <a:endParaRPr lang="en-GB" sz="2600" dirty="0" smtClean="0"/>
          </a:p>
          <a:p>
            <a:pPr>
              <a:buNone/>
            </a:pPr>
            <a:r>
              <a:rPr lang="en-US" sz="2600" dirty="0" smtClean="0"/>
              <a:t>			When my dimensions are as well compact,</a:t>
            </a:r>
            <a:endParaRPr lang="en-GB" sz="2600" dirty="0" smtClean="0"/>
          </a:p>
          <a:p>
            <a:pPr>
              <a:buNone/>
            </a:pPr>
            <a:r>
              <a:rPr lang="en-US" sz="2600" dirty="0" smtClean="0"/>
              <a:t>			My mind as generous, and my shape as true</a:t>
            </a:r>
            <a:endParaRPr lang="en-GB" sz="2600" dirty="0" smtClean="0"/>
          </a:p>
          <a:p>
            <a:pPr>
              <a:buNone/>
            </a:pPr>
            <a:r>
              <a:rPr lang="en-US" sz="2600" dirty="0" smtClean="0"/>
              <a:t>			As honest madam’s issue?</a:t>
            </a:r>
            <a:endParaRPr lang="en-GB" sz="2600" dirty="0" smtClean="0"/>
          </a:p>
          <a:p>
            <a:pPr>
              <a:buNone/>
            </a:pPr>
            <a:r>
              <a:rPr lang="en-US" sz="2600" dirty="0" smtClean="0"/>
              <a:t>						(Scene 2, ll. 1-9)</a:t>
            </a:r>
            <a:endParaRPr lang="en-GB" sz="2600"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nature: Lear</a:t>
            </a:r>
            <a:endParaRPr lang="en-GB" dirty="0"/>
          </a:p>
        </p:txBody>
      </p:sp>
      <p:sp>
        <p:nvSpPr>
          <p:cNvPr id="3" name="Content Placeholder 2"/>
          <p:cNvSpPr>
            <a:spLocks noGrp="1"/>
          </p:cNvSpPr>
          <p:nvPr>
            <p:ph sz="quarter" idx="1"/>
          </p:nvPr>
        </p:nvSpPr>
        <p:spPr>
          <a:xfrm>
            <a:off x="612648" y="1981200"/>
            <a:ext cx="8153400" cy="4495800"/>
          </a:xfrm>
        </p:spPr>
        <p:txBody>
          <a:bodyPr>
            <a:normAutofit fontScale="92500"/>
          </a:bodyPr>
          <a:lstStyle/>
          <a:p>
            <a:pPr algn="just">
              <a:buNone/>
            </a:pPr>
            <a:r>
              <a:rPr lang="en-GB" dirty="0" smtClean="0"/>
              <a:t>	‘The idea of Nature, then, in orthodox thought, is always something normative for human beings. It is impossible to talk about Nature without talking also about pattern and ideal form; about Reason as displayed in Nature; about Law as the innermost expression of Nature; about Custom which is the basis of Law and equally with Law an expression of Nature’s pattern; about Restraint as the observance of Law, and the way to discover our richest self-fulfilment.’ </a:t>
            </a:r>
          </a:p>
          <a:p>
            <a:pPr>
              <a:buNone/>
            </a:pPr>
            <a:r>
              <a:rPr lang="en-GB" sz="2800" dirty="0" smtClean="0"/>
              <a:t>						(Danby 1949, 21)</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nature: Edmund</a:t>
            </a:r>
            <a:endParaRPr lang="en-GB" dirty="0"/>
          </a:p>
        </p:txBody>
      </p:sp>
      <p:sp>
        <p:nvSpPr>
          <p:cNvPr id="3" name="Content Placeholder 2"/>
          <p:cNvSpPr>
            <a:spLocks noGrp="1"/>
          </p:cNvSpPr>
          <p:nvPr>
            <p:ph sz="quarter" idx="1"/>
          </p:nvPr>
        </p:nvSpPr>
        <p:spPr>
          <a:xfrm>
            <a:off x="304800" y="1600200"/>
            <a:ext cx="8461248" cy="5257800"/>
          </a:xfrm>
        </p:spPr>
        <p:txBody>
          <a:bodyPr>
            <a:normAutofit fontScale="85000" lnSpcReduction="20000"/>
          </a:bodyPr>
          <a:lstStyle/>
          <a:p>
            <a:pPr algn="just">
              <a:lnSpc>
                <a:spcPct val="120000"/>
              </a:lnSpc>
              <a:spcBef>
                <a:spcPts val="0"/>
              </a:spcBef>
            </a:pPr>
            <a:r>
              <a:rPr lang="en-GB" dirty="0" smtClean="0"/>
              <a:t>‘There was a current doubt in Shakespeare’s time as to what Nature was really like. The doubt pervades the whole of King Lear and gives each positive affirmation in the play its peculiar tenseness and clarity. The main ambiguity finds expression whenever Thunder comes into the play.’ </a:t>
            </a:r>
          </a:p>
          <a:p>
            <a:pPr algn="just">
              <a:lnSpc>
                <a:spcPct val="120000"/>
              </a:lnSpc>
              <a:spcBef>
                <a:spcPts val="0"/>
              </a:spcBef>
            </a:pPr>
            <a:endParaRPr lang="en-GB" sz="1000" dirty="0" smtClean="0"/>
          </a:p>
          <a:p>
            <a:pPr algn="just">
              <a:lnSpc>
                <a:spcPct val="120000"/>
              </a:lnSpc>
              <a:spcBef>
                <a:spcPts val="0"/>
              </a:spcBef>
            </a:pPr>
            <a:r>
              <a:rPr lang="en-GB" dirty="0" smtClean="0"/>
              <a:t>‘The orthodox view keeps the idea of Nature and God in the most intimate association. There was a tendency running counter to this in Renaissance thought, a tendency to separate the two ... The idea of nature as a self-running machine, set going by an absentee deity, capable of being measured and investigated – the nature in other words of science – was  beginning to establish itself. ‘</a:t>
            </a:r>
          </a:p>
          <a:p>
            <a:pPr>
              <a:lnSpc>
                <a:spcPct val="120000"/>
              </a:lnSpc>
              <a:spcBef>
                <a:spcPts val="0"/>
              </a:spcBef>
              <a:buNone/>
            </a:pPr>
            <a:r>
              <a:rPr lang="en-GB" dirty="0" smtClean="0"/>
              <a:t>							(Danby 1949, 35-6)</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question of nature: Edmund</a:t>
            </a:r>
            <a:endParaRPr lang="en-GB" dirty="0"/>
          </a:p>
        </p:txBody>
      </p:sp>
      <p:sp>
        <p:nvSpPr>
          <p:cNvPr id="3" name="Content Placeholder 2"/>
          <p:cNvSpPr>
            <a:spLocks noGrp="1"/>
          </p:cNvSpPr>
          <p:nvPr>
            <p:ph sz="quarter" idx="1"/>
          </p:nvPr>
        </p:nvSpPr>
        <p:spPr>
          <a:xfrm>
            <a:off x="457200" y="1676400"/>
            <a:ext cx="8153400" cy="4495800"/>
          </a:xfrm>
        </p:spPr>
        <p:txBody>
          <a:bodyPr>
            <a:normAutofit fontScale="92500" lnSpcReduction="20000"/>
          </a:bodyPr>
          <a:lstStyle/>
          <a:p>
            <a:pPr algn="just">
              <a:lnSpc>
                <a:spcPct val="110000"/>
              </a:lnSpc>
              <a:spcBef>
                <a:spcPts val="0"/>
              </a:spcBef>
              <a:buNone/>
            </a:pPr>
            <a:r>
              <a:rPr lang="en-GB" dirty="0" smtClean="0"/>
              <a:t>	‘A change in the meaning of Reason accompanies the change in the meaning of Nature. The dualism of Reason </a:t>
            </a:r>
            <a:r>
              <a:rPr lang="en-GB" i="1" dirty="0" smtClean="0"/>
              <a:t>versus</a:t>
            </a:r>
            <a:r>
              <a:rPr lang="en-GB" dirty="0" smtClean="0"/>
              <a:t> the Passions is useless to explain Edmund. Though Edmund is Appetite, he is also a rationalist. It is only that Reason for him is something different from the Reason of Lear, or </a:t>
            </a:r>
            <a:r>
              <a:rPr lang="en-GB" dirty="0" err="1" smtClean="0"/>
              <a:t>Gloster</a:t>
            </a:r>
            <a:r>
              <a:rPr lang="en-GB" dirty="0" smtClean="0"/>
              <a:t>. Reason, of course, is another concept the orthodox never separated from God and Nature. In the contrasted view of Edmund and </a:t>
            </a:r>
            <a:r>
              <a:rPr lang="en-GB" dirty="0" err="1" smtClean="0"/>
              <a:t>Gloster</a:t>
            </a:r>
            <a:r>
              <a:rPr lang="en-GB" dirty="0" smtClean="0"/>
              <a:t> concerning our relations to ‘the Stars’ the two Reasons voice themselves;’ </a:t>
            </a:r>
          </a:p>
          <a:p>
            <a:pPr algn="just">
              <a:lnSpc>
                <a:spcPct val="110000"/>
              </a:lnSpc>
              <a:spcBef>
                <a:spcPts val="0"/>
              </a:spcBef>
              <a:buNone/>
            </a:pPr>
            <a:r>
              <a:rPr lang="en-GB" dirty="0" smtClean="0"/>
              <a:t>						(Danby 1949, 36-7)</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Relation to ‘the stars’ – Gloucester</a:t>
            </a:r>
            <a:br>
              <a:rPr lang="en-GB" dirty="0" smtClean="0"/>
            </a:br>
            <a:r>
              <a:rPr lang="en-GB" sz="3100" dirty="0" smtClean="0"/>
              <a:t> (Act 1, scene 2, 100-130)</a:t>
            </a:r>
            <a:endParaRPr lang="en-GB" dirty="0"/>
          </a:p>
        </p:txBody>
      </p:sp>
      <p:sp>
        <p:nvSpPr>
          <p:cNvPr id="3" name="Content Placeholder 2"/>
          <p:cNvSpPr>
            <a:spLocks noGrp="1"/>
          </p:cNvSpPr>
          <p:nvPr>
            <p:ph sz="quarter" idx="1"/>
          </p:nvPr>
        </p:nvSpPr>
        <p:spPr>
          <a:xfrm>
            <a:off x="381000" y="1752600"/>
            <a:ext cx="8382000" cy="4648200"/>
          </a:xfrm>
        </p:spPr>
        <p:txBody>
          <a:bodyPr>
            <a:normAutofit/>
          </a:bodyPr>
          <a:lstStyle/>
          <a:p>
            <a:pPr algn="just">
              <a:spcBef>
                <a:spcPts val="0"/>
              </a:spcBef>
              <a:buNone/>
            </a:pPr>
            <a:r>
              <a:rPr lang="en-GB" sz="2000" dirty="0" smtClean="0"/>
              <a:t>GLOUCESTER 		These late eclipses in the sun and moon portend no 		good to us. Though the wisdom of nature can reason it thus 		and thus, yet nature finds itself scourged by the sequent 		effects. Love cools, friendship falls off, brothers divide; in 		cities, mutinies; in countries, discord; in palaces, treason; 		and the bond cracked ‘twixt son and father. This villain of 		mine comes under the prediction: there’s son against father. 		The king falls from bias of  nature: there’s father against 		child. We have seen the best of our time. Machinations, 		hollowness, treachery, and all ruinous disorders follow us 		disquietly to our graves. Find out this villain, Edmund; it shall 		lose thee nothing. Do it carefully. And the noble and true-		hearted Kent banished, his offence, honesty! </a:t>
            </a:r>
            <a:r>
              <a:rPr lang="en-GB" sz="2000" dirty="0" err="1" smtClean="0"/>
              <a:t>Tis</a:t>
            </a:r>
            <a:r>
              <a:rPr lang="en-GB" sz="2000" dirty="0" smtClean="0"/>
              <a:t> strange.								</a:t>
            </a:r>
            <a:r>
              <a:rPr lang="en-GB" sz="2000" i="1" dirty="0" smtClean="0"/>
              <a:t>Exit</a:t>
            </a:r>
            <a:endParaRPr lang="en-GB" sz="2000" i="1"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Relations to ‘the stars’ – Edmund</a:t>
            </a:r>
            <a:br>
              <a:rPr lang="en-GB" dirty="0" smtClean="0"/>
            </a:br>
            <a:r>
              <a:rPr lang="en-GB" sz="3100" dirty="0" smtClean="0"/>
              <a:t>(Act 1, scene 2, 100-130)</a:t>
            </a:r>
            <a:endParaRPr lang="en-GB" dirty="0"/>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pPr algn="just">
              <a:spcBef>
                <a:spcPts val="0"/>
              </a:spcBef>
              <a:buNone/>
            </a:pPr>
            <a:r>
              <a:rPr lang="en-GB" sz="2000" dirty="0" smtClean="0"/>
              <a:t>EDMOND	</a:t>
            </a:r>
            <a:r>
              <a:rPr lang="en-GB" sz="2400" dirty="0" smtClean="0"/>
              <a:t>This is the excellent foppery of the world, that</a:t>
            </a:r>
          </a:p>
          <a:p>
            <a:pPr algn="just">
              <a:spcBef>
                <a:spcPts val="0"/>
              </a:spcBef>
              <a:buNone/>
            </a:pPr>
            <a:r>
              <a:rPr lang="en-GB" sz="2400" dirty="0" smtClean="0"/>
              <a:t>		when we are sick in fortune – often the surfeits of our 	own behaviour – we make guilty of our disasters the 	sun, the moon, and stars, as if we were villains on 	necessity, fools by heavenly compulsion, knaves, 	thieves, and </a:t>
            </a:r>
            <a:r>
              <a:rPr lang="en-GB" sz="2400" dirty="0" err="1" smtClean="0"/>
              <a:t>treachers</a:t>
            </a:r>
            <a:r>
              <a:rPr lang="en-GB" sz="2400" dirty="0" smtClean="0"/>
              <a:t> by spherical predominance, 	drunkards, 	liars, and adulterers by an enforced 	obedience of planetary influence, and all that we are evil 	in by a divine thrusting on. An admirable evasion of 	whore-master man, to lay his goatish disposition on the 	charge of a star! My father compounded with my 	mother under the Dragon’s tail and my nativity was </a:t>
            </a:r>
            <a:r>
              <a:rPr lang="en-GB" sz="2400" dirty="0" err="1" smtClean="0"/>
              <a:t>Ursa</a:t>
            </a:r>
            <a:r>
              <a:rPr lang="en-GB" sz="2400" dirty="0" smtClean="0"/>
              <a:t> 	Major, so that it follows I am rough and lecherous. </a:t>
            </a:r>
            <a:r>
              <a:rPr lang="en-GB" sz="2400" dirty="0" err="1" smtClean="0"/>
              <a:t>Fut</a:t>
            </a:r>
            <a:r>
              <a:rPr lang="en-GB" sz="2400" dirty="0" smtClean="0"/>
              <a:t>! I 	should have been that I am had the </a:t>
            </a:r>
            <a:r>
              <a:rPr lang="en-GB" sz="2400" dirty="0" err="1" smtClean="0"/>
              <a:t>maidenliest</a:t>
            </a:r>
            <a:r>
              <a:rPr lang="en-GB" sz="2400" dirty="0" smtClean="0"/>
              <a:t> star in 	the firmament twinkled on my bastardising.</a:t>
            </a:r>
            <a:endParaRPr lang="en-GB" sz="2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Nature - examples</a:t>
            </a:r>
            <a:br>
              <a:rPr lang="en-GB" dirty="0" smtClean="0"/>
            </a:br>
            <a:r>
              <a:rPr lang="en-US" sz="3100" dirty="0" smtClean="0"/>
              <a:t> (Scene 4, ll. 268-76)</a:t>
            </a:r>
            <a:endParaRPr lang="en-GB" dirty="0"/>
          </a:p>
        </p:txBody>
      </p:sp>
      <p:sp>
        <p:nvSpPr>
          <p:cNvPr id="3" name="Content Placeholder 2"/>
          <p:cNvSpPr>
            <a:spLocks noGrp="1"/>
          </p:cNvSpPr>
          <p:nvPr>
            <p:ph sz="quarter" idx="1"/>
          </p:nvPr>
        </p:nvSpPr>
        <p:spPr>
          <a:xfrm>
            <a:off x="612648" y="1981200"/>
            <a:ext cx="8153400" cy="4114800"/>
          </a:xfrm>
        </p:spPr>
        <p:txBody>
          <a:bodyPr>
            <a:normAutofit fontScale="85000" lnSpcReduction="20000"/>
          </a:bodyPr>
          <a:lstStyle/>
          <a:p>
            <a:pPr>
              <a:buNone/>
            </a:pPr>
            <a:r>
              <a:rPr lang="en-US" sz="2400" dirty="0" smtClean="0"/>
              <a:t>LEAR</a:t>
            </a:r>
            <a:r>
              <a:rPr lang="en-US" dirty="0" smtClean="0"/>
              <a:t>	                                   Hark, nature, hear:</a:t>
            </a:r>
            <a:endParaRPr lang="en-GB" dirty="0" smtClean="0"/>
          </a:p>
          <a:p>
            <a:pPr>
              <a:buNone/>
            </a:pPr>
            <a:r>
              <a:rPr lang="en-US" dirty="0" smtClean="0"/>
              <a:t>		Dear goddess, suspend thy purpose if</a:t>
            </a:r>
            <a:endParaRPr lang="en-GB" dirty="0" smtClean="0"/>
          </a:p>
          <a:p>
            <a:pPr>
              <a:buNone/>
            </a:pPr>
            <a:r>
              <a:rPr lang="en-US" dirty="0" smtClean="0"/>
              <a:t>		Thou didst intend to make this creature fruitful.</a:t>
            </a:r>
            <a:endParaRPr lang="en-GB" dirty="0" smtClean="0"/>
          </a:p>
          <a:p>
            <a:pPr>
              <a:buNone/>
            </a:pPr>
            <a:r>
              <a:rPr lang="en-US" dirty="0" smtClean="0"/>
              <a:t>		Into her womb convey sterility.</a:t>
            </a:r>
            <a:endParaRPr lang="en-GB" dirty="0" smtClean="0"/>
          </a:p>
          <a:p>
            <a:pPr>
              <a:buNone/>
            </a:pPr>
            <a:r>
              <a:rPr lang="en-US" dirty="0" smtClean="0"/>
              <a:t>		Dry up in her the organs of increase,</a:t>
            </a:r>
            <a:endParaRPr lang="en-GB" dirty="0" smtClean="0"/>
          </a:p>
          <a:p>
            <a:pPr>
              <a:buNone/>
            </a:pPr>
            <a:r>
              <a:rPr lang="en-US" dirty="0" smtClean="0"/>
              <a:t>		And from her derogate body never spring</a:t>
            </a:r>
            <a:endParaRPr lang="en-GB" dirty="0" smtClean="0"/>
          </a:p>
          <a:p>
            <a:pPr>
              <a:buNone/>
            </a:pPr>
            <a:r>
              <a:rPr lang="en-US" dirty="0" smtClean="0"/>
              <a:t>		A babe to </a:t>
            </a:r>
            <a:r>
              <a:rPr lang="en-US" dirty="0" err="1" smtClean="0"/>
              <a:t>honour</a:t>
            </a:r>
            <a:r>
              <a:rPr lang="en-US" dirty="0" smtClean="0"/>
              <a:t> her. If she must teem,</a:t>
            </a:r>
            <a:endParaRPr lang="en-GB" dirty="0" smtClean="0"/>
          </a:p>
          <a:p>
            <a:pPr>
              <a:buNone/>
            </a:pPr>
            <a:r>
              <a:rPr lang="en-US" dirty="0" smtClean="0"/>
              <a:t>		Create her child of spleen, that it may live</a:t>
            </a:r>
            <a:endParaRPr lang="en-GB" dirty="0" smtClean="0"/>
          </a:p>
          <a:p>
            <a:pPr>
              <a:buNone/>
            </a:pPr>
            <a:r>
              <a:rPr lang="en-US" dirty="0" smtClean="0"/>
              <a:t>		And be a thwart disnatured torment to her.</a:t>
            </a:r>
            <a:endParaRPr lang="en-GB" dirty="0" smtClean="0"/>
          </a:p>
          <a:p>
            <a:pPr>
              <a:buNone/>
            </a:pPr>
            <a:r>
              <a:rPr lang="en-US" dirty="0" smtClean="0"/>
              <a:t>					</a:t>
            </a:r>
            <a:endParaRPr lang="en-GB" dirty="0" smtClean="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Nature - examples</a:t>
            </a:r>
            <a:br>
              <a:rPr lang="en-GB" dirty="0" smtClean="0"/>
            </a:br>
            <a:r>
              <a:rPr lang="en-US" sz="3100" dirty="0" smtClean="0"/>
              <a:t>(Scene 7, ll. 379-83)</a:t>
            </a:r>
            <a:endParaRPr lang="en-GB" dirty="0"/>
          </a:p>
        </p:txBody>
      </p:sp>
      <p:sp>
        <p:nvSpPr>
          <p:cNvPr id="3" name="Content Placeholder 2"/>
          <p:cNvSpPr>
            <a:spLocks noGrp="1"/>
          </p:cNvSpPr>
          <p:nvPr>
            <p:ph sz="quarter" idx="1"/>
          </p:nvPr>
        </p:nvSpPr>
        <p:spPr>
          <a:xfrm>
            <a:off x="304800" y="1981200"/>
            <a:ext cx="8461248" cy="4114800"/>
          </a:xfrm>
        </p:spPr>
        <p:txBody>
          <a:bodyPr>
            <a:normAutofit/>
          </a:bodyPr>
          <a:lstStyle/>
          <a:p>
            <a:pPr>
              <a:buNone/>
            </a:pPr>
            <a:r>
              <a:rPr lang="en-US" dirty="0" smtClean="0"/>
              <a:t>	</a:t>
            </a:r>
            <a:r>
              <a:rPr lang="en-US" sz="2400" dirty="0" smtClean="0"/>
              <a:t>LEAR</a:t>
            </a:r>
            <a:r>
              <a:rPr lang="en-US" dirty="0" smtClean="0"/>
              <a:t>	</a:t>
            </a:r>
            <a:r>
              <a:rPr lang="en-US" sz="2400" dirty="0" smtClean="0"/>
              <a:t>[to </a:t>
            </a:r>
            <a:r>
              <a:rPr lang="en-US" sz="2400" dirty="0" err="1" smtClean="0"/>
              <a:t>Gonoril</a:t>
            </a:r>
            <a:r>
              <a:rPr lang="en-US" sz="2400" dirty="0" smtClean="0"/>
              <a:t>]</a:t>
            </a:r>
            <a:endParaRPr lang="en-GB" sz="2400" dirty="0" smtClean="0"/>
          </a:p>
          <a:p>
            <a:pPr>
              <a:buNone/>
            </a:pPr>
            <a:r>
              <a:rPr lang="en-US" sz="2400" dirty="0" smtClean="0"/>
              <a:t>			But yet thou art my flesh, my blood, my daughter –</a:t>
            </a:r>
            <a:endParaRPr lang="en-GB" sz="2400" dirty="0" smtClean="0"/>
          </a:p>
          <a:p>
            <a:pPr>
              <a:buNone/>
            </a:pPr>
            <a:r>
              <a:rPr lang="en-US" sz="2400" dirty="0" smtClean="0"/>
              <a:t>			Or rather a disease that lies within my flesh,</a:t>
            </a:r>
            <a:endParaRPr lang="en-GB" sz="2400" dirty="0" smtClean="0"/>
          </a:p>
          <a:p>
            <a:pPr>
              <a:buNone/>
            </a:pPr>
            <a:r>
              <a:rPr lang="en-US" sz="2400" dirty="0" smtClean="0"/>
              <a:t>			Which I must needs call mine. Thou art a boil,</a:t>
            </a:r>
            <a:endParaRPr lang="en-GB" sz="2400" dirty="0" smtClean="0"/>
          </a:p>
          <a:p>
            <a:pPr>
              <a:buNone/>
            </a:pPr>
            <a:r>
              <a:rPr lang="en-US" sz="2400" dirty="0" smtClean="0"/>
              <a:t>			A plague-sore, an embossed carbuncle</a:t>
            </a:r>
            <a:endParaRPr lang="en-GB" sz="2400" dirty="0" smtClean="0"/>
          </a:p>
          <a:p>
            <a:pPr>
              <a:buNone/>
            </a:pPr>
            <a:r>
              <a:rPr lang="en-US" sz="2400" dirty="0" smtClean="0"/>
              <a:t>			In my corrupted blood.</a:t>
            </a:r>
            <a:endParaRPr lang="en-GB" sz="2400" dirty="0" smtClean="0"/>
          </a:p>
          <a:p>
            <a:pPr>
              <a:buNone/>
            </a:pPr>
            <a:r>
              <a:rPr lang="en-US" dirty="0" smtClean="0"/>
              <a:t>						</a:t>
            </a:r>
            <a:endParaRPr lang="en-GB" dirty="0" smtClean="0"/>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Nature - examples</a:t>
            </a:r>
            <a:br>
              <a:rPr lang="en-GB" dirty="0" smtClean="0"/>
            </a:br>
            <a:r>
              <a:rPr lang="en-GB" sz="3100" dirty="0" smtClean="0"/>
              <a:t>(Act 2, Scene 4, lines 142-147)</a:t>
            </a:r>
            <a:endParaRPr lang="en-GB" dirty="0"/>
          </a:p>
        </p:txBody>
      </p:sp>
      <p:sp>
        <p:nvSpPr>
          <p:cNvPr id="3" name="Content Placeholder 2"/>
          <p:cNvSpPr>
            <a:spLocks noGrp="1"/>
          </p:cNvSpPr>
          <p:nvPr>
            <p:ph sz="quarter" idx="1"/>
          </p:nvPr>
        </p:nvSpPr>
        <p:spPr>
          <a:xfrm>
            <a:off x="612648" y="1752600"/>
            <a:ext cx="8153400" cy="4343400"/>
          </a:xfrm>
        </p:spPr>
        <p:txBody>
          <a:bodyPr/>
          <a:lstStyle/>
          <a:p>
            <a:pPr>
              <a:buNone/>
            </a:pPr>
            <a:r>
              <a:rPr lang="en-GB" dirty="0" smtClean="0"/>
              <a:t>	</a:t>
            </a:r>
            <a:r>
              <a:rPr lang="en-GB" sz="2000" dirty="0" smtClean="0"/>
              <a:t>REGAN</a:t>
            </a:r>
            <a:r>
              <a:rPr lang="en-GB" dirty="0" smtClean="0"/>
              <a:t>				</a:t>
            </a:r>
            <a:r>
              <a:rPr lang="en-GB" sz="2400" dirty="0" smtClean="0"/>
              <a:t>O sir, you are old.</a:t>
            </a:r>
          </a:p>
          <a:p>
            <a:pPr>
              <a:buNone/>
            </a:pPr>
            <a:r>
              <a:rPr lang="en-GB" sz="2400" dirty="0" smtClean="0"/>
              <a:t>			Nature in you stands on the very verge</a:t>
            </a:r>
          </a:p>
          <a:p>
            <a:pPr>
              <a:buNone/>
            </a:pPr>
            <a:r>
              <a:rPr lang="en-GB" sz="2400" dirty="0" smtClean="0"/>
              <a:t>			Of her confine. You should be ruled and led</a:t>
            </a:r>
          </a:p>
          <a:p>
            <a:pPr>
              <a:buNone/>
            </a:pPr>
            <a:r>
              <a:rPr lang="en-GB" sz="2400" dirty="0" smtClean="0"/>
              <a:t>			By some discretion that discerns your state</a:t>
            </a:r>
          </a:p>
          <a:p>
            <a:pPr>
              <a:buNone/>
            </a:pPr>
            <a:r>
              <a:rPr lang="en-GB" sz="2400" dirty="0" smtClean="0"/>
              <a:t>			Better than you yourself. Therefore I pray you</a:t>
            </a:r>
          </a:p>
          <a:p>
            <a:pPr>
              <a:buNone/>
            </a:pPr>
            <a:r>
              <a:rPr lang="en-GB" sz="2400" dirty="0" smtClean="0"/>
              <a:t>			That to our sister you do make return;</a:t>
            </a:r>
          </a:p>
          <a:p>
            <a:pPr>
              <a:buNone/>
            </a:pPr>
            <a:r>
              <a:rPr lang="en-GB" sz="2400" dirty="0" smtClean="0"/>
              <a:t>			Say you have wronged her.</a:t>
            </a:r>
            <a:endParaRPr lang="en-GB" sz="24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610600" cy="990600"/>
          </a:xfrm>
        </p:spPr>
        <p:txBody>
          <a:bodyPr>
            <a:normAutofit fontScale="90000"/>
          </a:bodyPr>
          <a:lstStyle/>
          <a:p>
            <a:pPr algn="ctr"/>
            <a:r>
              <a:rPr lang="en-GB" dirty="0" smtClean="0"/>
              <a:t>Nature - examples</a:t>
            </a:r>
            <a:br>
              <a:rPr lang="en-GB" dirty="0" smtClean="0"/>
            </a:br>
            <a:r>
              <a:rPr lang="en-GB" sz="2700" dirty="0" smtClean="0"/>
              <a:t>(Act 2, Scene 4, lines 99-110)</a:t>
            </a:r>
            <a:endParaRPr lang="en-GB" sz="2700" dirty="0"/>
          </a:p>
        </p:txBody>
      </p:sp>
      <p:sp>
        <p:nvSpPr>
          <p:cNvPr id="3" name="Content Placeholder 2"/>
          <p:cNvSpPr>
            <a:spLocks noGrp="1"/>
          </p:cNvSpPr>
          <p:nvPr>
            <p:ph sz="quarter" idx="1"/>
          </p:nvPr>
        </p:nvSpPr>
        <p:spPr>
          <a:xfrm>
            <a:off x="228600" y="1676400"/>
            <a:ext cx="8610600" cy="5181600"/>
          </a:xfrm>
        </p:spPr>
        <p:txBody>
          <a:bodyPr>
            <a:normAutofit fontScale="92500" lnSpcReduction="10000"/>
          </a:bodyPr>
          <a:lstStyle/>
          <a:p>
            <a:pPr>
              <a:buNone/>
            </a:pPr>
            <a:r>
              <a:rPr lang="en-GB" sz="2600" dirty="0" smtClean="0"/>
              <a:t>	</a:t>
            </a:r>
            <a:r>
              <a:rPr lang="en-GB" sz="2200" dirty="0" smtClean="0"/>
              <a:t>LEAR	</a:t>
            </a:r>
            <a:r>
              <a:rPr lang="en-GB" sz="2600" dirty="0" smtClean="0"/>
              <a:t>	“Fiery”? “The fiery duke” – Tell the hot duke that – </a:t>
            </a:r>
          </a:p>
          <a:p>
            <a:pPr>
              <a:buNone/>
            </a:pPr>
            <a:r>
              <a:rPr lang="en-GB" sz="2600" dirty="0" smtClean="0"/>
              <a:t>			No, but not yet; maybe he is not well.</a:t>
            </a:r>
          </a:p>
          <a:p>
            <a:pPr>
              <a:buNone/>
            </a:pPr>
            <a:r>
              <a:rPr lang="en-GB" sz="2600" dirty="0" smtClean="0"/>
              <a:t>			Infirmity doth still neglect all office</a:t>
            </a:r>
          </a:p>
          <a:p>
            <a:pPr>
              <a:buNone/>
            </a:pPr>
            <a:r>
              <a:rPr lang="en-GB" sz="2600" dirty="0" smtClean="0"/>
              <a:t>			Whereto our health is  bound. We are not ourselves</a:t>
            </a:r>
          </a:p>
          <a:p>
            <a:pPr>
              <a:buNone/>
            </a:pPr>
            <a:r>
              <a:rPr lang="en-GB" sz="2600" dirty="0" smtClean="0"/>
              <a:t>			When nature, being oppressed, commands the mind</a:t>
            </a:r>
          </a:p>
          <a:p>
            <a:pPr>
              <a:buNone/>
            </a:pPr>
            <a:r>
              <a:rPr lang="en-GB" sz="2600" dirty="0" smtClean="0"/>
              <a:t>			To suffer with the body. I’ll forbear, </a:t>
            </a:r>
          </a:p>
          <a:p>
            <a:pPr>
              <a:buNone/>
            </a:pPr>
            <a:r>
              <a:rPr lang="en-GB" sz="2600" dirty="0" smtClean="0"/>
              <a:t>			And I am fallen out with my headier will,</a:t>
            </a:r>
          </a:p>
          <a:p>
            <a:pPr>
              <a:buNone/>
            </a:pPr>
            <a:r>
              <a:rPr lang="en-GB" sz="2600" dirty="0" smtClean="0"/>
              <a:t>			To take the indisposed and sickly fit</a:t>
            </a:r>
          </a:p>
          <a:p>
            <a:pPr>
              <a:buNone/>
            </a:pPr>
            <a:r>
              <a:rPr lang="en-GB" sz="2600" dirty="0" smtClean="0"/>
              <a:t>			For the sound man. Death on my state! Wherefore</a:t>
            </a:r>
          </a:p>
          <a:p>
            <a:pPr>
              <a:buNone/>
            </a:pPr>
            <a:r>
              <a:rPr lang="en-GB" sz="2600" dirty="0" smtClean="0"/>
              <a:t>			Should he sit here? This act persuades me</a:t>
            </a:r>
          </a:p>
          <a:p>
            <a:pPr>
              <a:buNone/>
            </a:pPr>
            <a:r>
              <a:rPr lang="en-GB" sz="2600" dirty="0" smtClean="0"/>
              <a:t>			That this </a:t>
            </a:r>
            <a:r>
              <a:rPr lang="en-GB" sz="2600" dirty="0" err="1" smtClean="0"/>
              <a:t>remotion</a:t>
            </a:r>
            <a:r>
              <a:rPr lang="en-GB" sz="2600" dirty="0" smtClean="0"/>
              <a:t> of the duke and her</a:t>
            </a:r>
          </a:p>
          <a:p>
            <a:pPr>
              <a:buNone/>
            </a:pPr>
            <a:r>
              <a:rPr lang="en-GB" sz="2600" dirty="0" smtClean="0"/>
              <a:t>			Is practice only. Give me my servant forth.</a:t>
            </a:r>
          </a:p>
          <a:p>
            <a:pPr>
              <a:buNone/>
            </a:pPr>
            <a:endParaRPr lang="en-GB" sz="2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i="1" dirty="0" smtClean="0"/>
              <a:t>‘Ideology’</a:t>
            </a:r>
            <a:endParaRPr lang="en-GB" sz="4000" i="1" dirty="0"/>
          </a:p>
        </p:txBody>
      </p:sp>
      <p:sp>
        <p:nvSpPr>
          <p:cNvPr id="3" name="Content Placeholder 2"/>
          <p:cNvSpPr>
            <a:spLocks noGrp="1"/>
          </p:cNvSpPr>
          <p:nvPr>
            <p:ph sz="quarter" idx="1"/>
          </p:nvPr>
        </p:nvSpPr>
        <p:spPr>
          <a:xfrm>
            <a:off x="457200" y="1600200"/>
            <a:ext cx="8308848" cy="5105400"/>
          </a:xfrm>
        </p:spPr>
        <p:txBody>
          <a:bodyPr>
            <a:normAutofit fontScale="85000" lnSpcReduction="20000"/>
          </a:bodyPr>
          <a:lstStyle/>
          <a:p>
            <a:pPr algn="just">
              <a:lnSpc>
                <a:spcPct val="120000"/>
              </a:lnSpc>
              <a:spcBef>
                <a:spcPts val="0"/>
              </a:spcBef>
              <a:buNone/>
            </a:pPr>
            <a:r>
              <a:rPr lang="en-US" dirty="0" smtClean="0"/>
              <a:t>	‘</a:t>
            </a:r>
            <a:r>
              <a:rPr lang="en-US" b="1" i="1" dirty="0" smtClean="0"/>
              <a:t>Ideology</a:t>
            </a:r>
            <a:r>
              <a:rPr lang="en-US" dirty="0" smtClean="0"/>
              <a:t>’ can be said to have at least two meanings: the first meaning refers to the ideas and attitudes which someone (or group) will </a:t>
            </a:r>
            <a:r>
              <a:rPr lang="en-US" i="1" dirty="0" smtClean="0"/>
              <a:t>articulate</a:t>
            </a:r>
            <a:r>
              <a:rPr lang="en-US" dirty="0" smtClean="0"/>
              <a:t> if asked a question such as, ‘What is the purpose of the monarchy?’ or ‘Can society be altered by laws?’; the second refers to the assumptions made by people (or groups) about themselves and their relations to others. In the second sense, these assumptions go together to form </a:t>
            </a:r>
            <a:r>
              <a:rPr lang="en-US" i="1" dirty="0" smtClean="0"/>
              <a:t>a sense of reality</a:t>
            </a:r>
            <a:r>
              <a:rPr lang="en-US" dirty="0" smtClean="0"/>
              <a:t>, and the assumptions may be largely </a:t>
            </a:r>
            <a:r>
              <a:rPr lang="en-US" i="1" dirty="0" smtClean="0"/>
              <a:t>unconscious</a:t>
            </a:r>
            <a:r>
              <a:rPr lang="en-US" dirty="0" smtClean="0"/>
              <a:t>. A sense of reality for an individual suggests the way things really are, that is, the way they are </a:t>
            </a:r>
            <a:r>
              <a:rPr lang="en-US" i="1" dirty="0" smtClean="0"/>
              <a:t>naturally</a:t>
            </a:r>
            <a:r>
              <a:rPr lang="en-US" dirty="0" smtClean="0"/>
              <a:t>. Ideology, then, comes to seem part of nature. And ‘nature’ is put into question in </a:t>
            </a:r>
            <a:r>
              <a:rPr lang="en-US" i="1" dirty="0" smtClean="0"/>
              <a:t>King Lear</a:t>
            </a:r>
            <a:r>
              <a:rPr lang="en-US" dirty="0" smtClean="0"/>
              <a:t>.</a:t>
            </a:r>
            <a:endParaRPr lang="en-GB" dirty="0" smtClean="0"/>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i="1" dirty="0" smtClean="0"/>
              <a:t>‘Ideology’</a:t>
            </a:r>
            <a:endParaRPr lang="en-GB" dirty="0"/>
          </a:p>
        </p:txBody>
      </p:sp>
      <p:sp>
        <p:nvSpPr>
          <p:cNvPr id="3" name="Content Placeholder 2"/>
          <p:cNvSpPr>
            <a:spLocks noGrp="1"/>
          </p:cNvSpPr>
          <p:nvPr>
            <p:ph sz="quarter" idx="1"/>
          </p:nvPr>
        </p:nvSpPr>
        <p:spPr>
          <a:xfrm>
            <a:off x="612648" y="1676400"/>
            <a:ext cx="8153400" cy="5181600"/>
          </a:xfrm>
        </p:spPr>
        <p:txBody>
          <a:bodyPr>
            <a:normAutofit fontScale="77500" lnSpcReduction="20000"/>
          </a:bodyPr>
          <a:lstStyle/>
          <a:p>
            <a:r>
              <a:rPr lang="en-US" dirty="0" smtClean="0"/>
              <a:t>James H. </a:t>
            </a:r>
            <a:r>
              <a:rPr lang="en-US" dirty="0" err="1" smtClean="0"/>
              <a:t>Kavanagh</a:t>
            </a:r>
            <a:r>
              <a:rPr lang="en-US" dirty="0" smtClean="0"/>
              <a:t> (see suggested further reading list) gives this definition of ideology: ‘a system of representations that offer the subject [i.e. the individual] an imaginary, compelling, sense of reality in which crucial contradictions of self and social order appear resolved.’ (1985, p. 145)</a:t>
            </a:r>
            <a:endParaRPr lang="en-GB" dirty="0" smtClean="0"/>
          </a:p>
          <a:p>
            <a:endParaRPr lang="en-GB" sz="1300" dirty="0" smtClean="0"/>
          </a:p>
          <a:p>
            <a:r>
              <a:rPr lang="en-US" dirty="0" smtClean="0"/>
              <a:t>The ‘role of ideology is to suppress these contradictions in the interests of the preservation of the existing social formation’. (</a:t>
            </a:r>
            <a:r>
              <a:rPr lang="en-US" dirty="0" err="1" smtClean="0"/>
              <a:t>Belsey</a:t>
            </a:r>
            <a:r>
              <a:rPr lang="en-US" dirty="0" smtClean="0"/>
              <a:t>, 1980, p. 45)</a:t>
            </a:r>
            <a:endParaRPr lang="en-GB" dirty="0" smtClean="0"/>
          </a:p>
          <a:p>
            <a:endParaRPr lang="en-GB" sz="1300" dirty="0" smtClean="0"/>
          </a:p>
          <a:p>
            <a:r>
              <a:rPr lang="en-US" dirty="0" smtClean="0"/>
              <a:t>The French philosopher Louis </a:t>
            </a:r>
            <a:r>
              <a:rPr lang="en-US" dirty="0" err="1" smtClean="0"/>
              <a:t>Althusser</a:t>
            </a:r>
            <a:r>
              <a:rPr lang="en-US" dirty="0" smtClean="0"/>
              <a:t> describes (the second sense of) ideology in this way, which emphasizes that it works unconsciously through the ways we </a:t>
            </a:r>
            <a:r>
              <a:rPr lang="en-US" i="1" dirty="0" smtClean="0"/>
              <a:t>perceive</a:t>
            </a:r>
            <a:r>
              <a:rPr lang="en-US" dirty="0" smtClean="0"/>
              <a:t> (‘see and experience’) as much as the ways we consciously </a:t>
            </a:r>
            <a:r>
              <a:rPr lang="en-US" i="1" dirty="0" smtClean="0"/>
              <a:t>think</a:t>
            </a:r>
            <a:r>
              <a:rPr lang="en-US" dirty="0" smtClean="0"/>
              <a:t>:</a:t>
            </a:r>
            <a:endParaRPr lang="en-GB" dirty="0" smtClean="0"/>
          </a:p>
          <a:p>
            <a:endParaRPr lang="en-GB" sz="1300" dirty="0" smtClean="0"/>
          </a:p>
          <a:p>
            <a:r>
              <a:rPr lang="en-US" dirty="0" smtClean="0"/>
              <a:t>‘[Ideology is] a set of pre-conscious image concepts in which men and women see and experience, before they think about, their place within a given social formation.’ (</a:t>
            </a:r>
            <a:r>
              <a:rPr lang="en-US" dirty="0" err="1" smtClean="0"/>
              <a:t>Kavanagh</a:t>
            </a:r>
            <a:r>
              <a:rPr lang="en-US" dirty="0" smtClean="0"/>
              <a:t>, p. 145)</a:t>
            </a:r>
            <a:endParaRPr lang="en-GB" dirty="0" smtClean="0"/>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Lear’s </a:t>
            </a:r>
            <a:r>
              <a:rPr lang="en-US" i="1" dirty="0" smtClean="0"/>
              <a:t>Madness</a:t>
            </a:r>
            <a:r>
              <a:rPr lang="en-US" dirty="0" smtClean="0"/>
              <a:t>:</a:t>
            </a:r>
            <a:endParaRPr lang="en-GB" dirty="0"/>
          </a:p>
        </p:txBody>
      </p:sp>
      <p:sp>
        <p:nvSpPr>
          <p:cNvPr id="3" name="Content Placeholder 2"/>
          <p:cNvSpPr>
            <a:spLocks noGrp="1"/>
          </p:cNvSpPr>
          <p:nvPr>
            <p:ph sz="quarter" idx="1"/>
          </p:nvPr>
        </p:nvSpPr>
        <p:spPr>
          <a:xfrm>
            <a:off x="457200" y="1676400"/>
            <a:ext cx="8382000" cy="4876800"/>
          </a:xfrm>
        </p:spPr>
        <p:txBody>
          <a:bodyPr>
            <a:normAutofit fontScale="62500" lnSpcReduction="20000"/>
          </a:bodyPr>
          <a:lstStyle/>
          <a:p>
            <a:pPr algn="just"/>
            <a:r>
              <a:rPr lang="en-US" sz="3200" dirty="0" smtClean="0"/>
              <a:t>Consider Lear’s choleric distemper and in </a:t>
            </a:r>
            <a:r>
              <a:rPr lang="en-US" sz="3200" b="1" i="1" dirty="0" smtClean="0"/>
              <a:t>madness</a:t>
            </a:r>
            <a:r>
              <a:rPr lang="en-US" sz="3200" dirty="0" smtClean="0"/>
              <a:t>. Why has the virtue of temperance (</a:t>
            </a:r>
            <a:r>
              <a:rPr lang="en-US" sz="3200" dirty="0" err="1" smtClean="0"/>
              <a:t>cf</a:t>
            </a:r>
            <a:r>
              <a:rPr lang="en-US" sz="3200" dirty="0" smtClean="0"/>
              <a:t> </a:t>
            </a:r>
            <a:r>
              <a:rPr lang="en-US" sz="3200" i="1" dirty="0" smtClean="0"/>
              <a:t>The Faerie </a:t>
            </a:r>
            <a:r>
              <a:rPr lang="en-US" sz="3200" i="1" dirty="0" err="1" smtClean="0"/>
              <a:t>Queene</a:t>
            </a:r>
            <a:r>
              <a:rPr lang="en-US" sz="3200" dirty="0" smtClean="0"/>
              <a:t>, </a:t>
            </a:r>
            <a:r>
              <a:rPr lang="en-US" sz="3200" dirty="0" err="1" smtClean="0"/>
              <a:t>Bk</a:t>
            </a:r>
            <a:r>
              <a:rPr lang="en-US" sz="3200" dirty="0" smtClean="0"/>
              <a:t> II) ceased to defend the king against these passions of the mind?</a:t>
            </a:r>
            <a:endParaRPr lang="en-GB" sz="3200" dirty="0" smtClean="0"/>
          </a:p>
          <a:p>
            <a:pPr algn="just"/>
            <a:endParaRPr lang="en-GB" sz="1500" dirty="0" smtClean="0"/>
          </a:p>
          <a:p>
            <a:pPr algn="just"/>
            <a:r>
              <a:rPr lang="en-US" sz="3200" dirty="0" smtClean="0"/>
              <a:t>Possible explanations for the progress of Lear’s </a:t>
            </a:r>
            <a:r>
              <a:rPr lang="en-US" sz="3200" b="1" i="1" dirty="0" smtClean="0"/>
              <a:t>Madness</a:t>
            </a:r>
            <a:r>
              <a:rPr lang="en-US" sz="3200" dirty="0" smtClean="0"/>
              <a:t>:</a:t>
            </a:r>
            <a:endParaRPr lang="en-GB" sz="3200" dirty="0" smtClean="0"/>
          </a:p>
          <a:p>
            <a:pPr lvl="1" algn="just"/>
            <a:r>
              <a:rPr lang="en-US" sz="2800" dirty="0" smtClean="0"/>
              <a:t>His unwillingness to accept as real that which stands in contradiction to his naturalized system of representations when the system of reciprocal filial obligation and loyalty is disrupted in the ‘body’ of the family and the body politic</a:t>
            </a:r>
            <a:endParaRPr lang="en-GB" sz="2800" dirty="0" smtClean="0"/>
          </a:p>
          <a:p>
            <a:pPr lvl="1" algn="just"/>
            <a:r>
              <a:rPr lang="en-US" sz="2800" dirty="0" smtClean="0"/>
              <a:t>The family unit is displaced, even revolted against – psychoanalytic?</a:t>
            </a:r>
            <a:endParaRPr lang="en-GB" sz="2800" dirty="0" smtClean="0"/>
          </a:p>
          <a:p>
            <a:pPr lvl="1" algn="just"/>
            <a:r>
              <a:rPr lang="en-US" sz="2800" dirty="0" smtClean="0"/>
              <a:t>Bodily-psychological cause either in excess of the </a:t>
            </a:r>
            <a:r>
              <a:rPr lang="en-US" sz="2800" dirty="0" err="1" smtClean="0"/>
              <a:t>humour</a:t>
            </a:r>
            <a:r>
              <a:rPr lang="en-US" sz="2800" dirty="0" smtClean="0"/>
              <a:t> choler (yellow bile), or in a revolt of the ‘Mother’ (womb) – ‘Suffocation of the Mother’ (hysteria)</a:t>
            </a:r>
            <a:endParaRPr lang="en-GB" sz="2800" dirty="0" smtClean="0"/>
          </a:p>
          <a:p>
            <a:pPr lvl="1" algn="just"/>
            <a:r>
              <a:rPr lang="en-US" sz="2800" dirty="0" smtClean="0"/>
              <a:t>A result of age and senility; a decay of the mind with the body, with increased paranoia. This is suggested of Lear by </a:t>
            </a:r>
            <a:r>
              <a:rPr lang="en-US" sz="2800" dirty="0" err="1" smtClean="0"/>
              <a:t>Gonoril</a:t>
            </a:r>
            <a:r>
              <a:rPr lang="en-US" sz="2800" dirty="0" smtClean="0"/>
              <a:t>.</a:t>
            </a:r>
            <a:endParaRPr lang="en-GB" sz="3200" dirty="0" smtClean="0"/>
          </a:p>
          <a:p>
            <a:pPr algn="just"/>
            <a:endParaRPr lang="en-US" sz="1300" dirty="0" smtClean="0"/>
          </a:p>
          <a:p>
            <a:pPr algn="just"/>
            <a:r>
              <a:rPr lang="en-US" sz="3200" dirty="0" smtClean="0"/>
              <a:t>The ambiguity of the storm’s relationship with Lear’s breakdown: Coincidence? Affirmation of divine order in sympathy with Lear? Lear seems to fear that the elements might be in league with his daughter’s sense of ‘nature’ and have turned against him.</a:t>
            </a:r>
            <a:endParaRPr lang="en-GB" sz="3200" dirty="0" smtClean="0"/>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dirty="0" smtClean="0"/>
              <a:t>Ambiguity of the storm’s relationship with Lear’s breakdown</a:t>
            </a:r>
            <a:endParaRPr lang="en-GB" sz="3200" dirty="0"/>
          </a:p>
        </p:txBody>
      </p:sp>
      <p:sp>
        <p:nvSpPr>
          <p:cNvPr id="3" name="Content Placeholder 2"/>
          <p:cNvSpPr>
            <a:spLocks noGrp="1"/>
          </p:cNvSpPr>
          <p:nvPr>
            <p:ph sz="quarter" idx="1"/>
          </p:nvPr>
        </p:nvSpPr>
        <p:spPr/>
        <p:txBody>
          <a:bodyPr>
            <a:normAutofit fontScale="85000" lnSpcReduction="20000"/>
          </a:bodyPr>
          <a:lstStyle/>
          <a:p>
            <a:pPr>
              <a:buNone/>
            </a:pPr>
            <a:r>
              <a:rPr lang="en-US" dirty="0" smtClean="0"/>
              <a:t> </a:t>
            </a:r>
            <a:endParaRPr lang="en-GB" dirty="0" smtClean="0"/>
          </a:p>
          <a:p>
            <a:pPr>
              <a:buNone/>
            </a:pPr>
            <a:r>
              <a:rPr lang="en-US" sz="2400" dirty="0" smtClean="0"/>
              <a:t>LEAR</a:t>
            </a:r>
            <a:r>
              <a:rPr lang="en-US" dirty="0" smtClean="0"/>
              <a:t>	I tax not you, you elements, with unkindness.</a:t>
            </a:r>
            <a:endParaRPr lang="en-GB" dirty="0" smtClean="0"/>
          </a:p>
          <a:p>
            <a:pPr>
              <a:buNone/>
            </a:pPr>
            <a:r>
              <a:rPr lang="en-US" dirty="0" smtClean="0"/>
              <a:t>		I never gave you kingdom, called you children.</a:t>
            </a:r>
            <a:endParaRPr lang="en-GB" dirty="0" smtClean="0"/>
          </a:p>
          <a:p>
            <a:pPr>
              <a:buNone/>
            </a:pPr>
            <a:r>
              <a:rPr lang="en-US" dirty="0" smtClean="0"/>
              <a:t>		You owe me no subscription. Why then, let fall</a:t>
            </a:r>
            <a:endParaRPr lang="en-GB" dirty="0" smtClean="0"/>
          </a:p>
          <a:p>
            <a:pPr>
              <a:buNone/>
            </a:pPr>
            <a:r>
              <a:rPr lang="en-US" dirty="0" smtClean="0"/>
              <a:t>		Your horrible pleasure. Here I stand your slave,</a:t>
            </a:r>
            <a:endParaRPr lang="en-GB" dirty="0" smtClean="0"/>
          </a:p>
          <a:p>
            <a:pPr>
              <a:buNone/>
            </a:pPr>
            <a:r>
              <a:rPr lang="en-US" dirty="0" smtClean="0"/>
              <a:t>		A poor, infirm, weak and despised old man,</a:t>
            </a:r>
            <a:endParaRPr lang="en-GB" dirty="0" smtClean="0"/>
          </a:p>
          <a:p>
            <a:pPr>
              <a:buNone/>
            </a:pPr>
            <a:r>
              <a:rPr lang="en-US" dirty="0" smtClean="0"/>
              <a:t>		But yet I call you servile ministers,</a:t>
            </a:r>
            <a:endParaRPr lang="en-GB" dirty="0" smtClean="0"/>
          </a:p>
          <a:p>
            <a:pPr>
              <a:buNone/>
            </a:pPr>
            <a:r>
              <a:rPr lang="en-US" dirty="0" smtClean="0"/>
              <a:t>		That have with two pernicious daughters joined</a:t>
            </a:r>
            <a:endParaRPr lang="en-GB" dirty="0" smtClean="0"/>
          </a:p>
          <a:p>
            <a:pPr>
              <a:buNone/>
            </a:pPr>
            <a:r>
              <a:rPr lang="en-US" dirty="0" smtClean="0"/>
              <a:t>		Your high engendered battle ’</a:t>
            </a:r>
            <a:r>
              <a:rPr lang="en-US" dirty="0" err="1" smtClean="0"/>
              <a:t>gainst</a:t>
            </a:r>
            <a:r>
              <a:rPr lang="en-US" dirty="0" smtClean="0"/>
              <a:t> a head</a:t>
            </a:r>
            <a:endParaRPr lang="en-GB" dirty="0" smtClean="0"/>
          </a:p>
          <a:p>
            <a:pPr>
              <a:buNone/>
            </a:pPr>
            <a:r>
              <a:rPr lang="en-US" dirty="0" smtClean="0"/>
              <a:t>		So old and white as this. O, ’tis foul!</a:t>
            </a:r>
            <a:endParaRPr lang="en-GB" dirty="0" smtClean="0"/>
          </a:p>
          <a:p>
            <a:pPr>
              <a:buNone/>
            </a:pPr>
            <a:r>
              <a:rPr lang="en-US" dirty="0" smtClean="0"/>
              <a:t>						(Scene 9, ll. 16-24)</a:t>
            </a:r>
            <a:endParaRPr lang="en-GB" dirty="0"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a:t>
            </a:r>
            <a:endParaRPr lang="en-GB" dirty="0"/>
          </a:p>
        </p:txBody>
      </p:sp>
      <p:sp>
        <p:nvSpPr>
          <p:cNvPr id="3" name="Content Placeholder 2"/>
          <p:cNvSpPr>
            <a:spLocks noGrp="1"/>
          </p:cNvSpPr>
          <p:nvPr>
            <p:ph sz="quarter" idx="1"/>
          </p:nvPr>
        </p:nvSpPr>
        <p:spPr>
          <a:xfrm>
            <a:off x="685800" y="1600200"/>
            <a:ext cx="8153400" cy="4800600"/>
          </a:xfrm>
        </p:spPr>
        <p:txBody>
          <a:bodyPr>
            <a:normAutofit fontScale="62500" lnSpcReduction="20000"/>
          </a:bodyPr>
          <a:lstStyle/>
          <a:p>
            <a:r>
              <a:rPr lang="en-US" dirty="0" err="1" smtClean="0"/>
              <a:t>Belsey</a:t>
            </a:r>
            <a:r>
              <a:rPr lang="en-US" dirty="0" smtClean="0"/>
              <a:t>, </a:t>
            </a:r>
            <a:r>
              <a:rPr lang="en-GB" i="1" dirty="0" smtClean="0"/>
              <a:t>Critical Practice</a:t>
            </a:r>
            <a:r>
              <a:rPr lang="en-GB" dirty="0" smtClean="0"/>
              <a:t> (</a:t>
            </a:r>
            <a:r>
              <a:rPr lang="en-GB" dirty="0" smtClean="0"/>
              <a:t>Methuen,</a:t>
            </a:r>
            <a:r>
              <a:rPr lang="en-US" dirty="0" smtClean="0"/>
              <a:t>1980</a:t>
            </a:r>
            <a:r>
              <a:rPr lang="en-US" dirty="0" smtClean="0"/>
              <a:t>)</a:t>
            </a:r>
            <a:endParaRPr lang="en-GB" dirty="0" smtClean="0"/>
          </a:p>
          <a:p>
            <a:r>
              <a:rPr lang="en-GB" dirty="0" smtClean="0"/>
              <a:t>Danby, J.F. </a:t>
            </a:r>
            <a:r>
              <a:rPr lang="en-GB" i="1" dirty="0" smtClean="0"/>
              <a:t>Shakespeare’s Doctrine of Nature: A Study of King Lear </a:t>
            </a:r>
            <a:r>
              <a:rPr lang="en-GB" dirty="0" smtClean="0"/>
              <a:t>(London: Faber and Faber, 1949)</a:t>
            </a:r>
          </a:p>
          <a:p>
            <a:r>
              <a:rPr lang="en-GB" dirty="0" err="1" smtClean="0"/>
              <a:t>Ioppolo</a:t>
            </a:r>
            <a:r>
              <a:rPr lang="en-GB" dirty="0" smtClean="0"/>
              <a:t>, Grace (ed.) </a:t>
            </a:r>
            <a:r>
              <a:rPr lang="en-GB" i="1" dirty="0" smtClean="0"/>
              <a:t>King Lear: William Shakespeare</a:t>
            </a:r>
            <a:r>
              <a:rPr lang="en-GB" dirty="0" smtClean="0"/>
              <a:t>, Norton Critical Edition (NY: Norton, 2008)</a:t>
            </a:r>
          </a:p>
          <a:p>
            <a:r>
              <a:rPr lang="en-GB" dirty="0" smtClean="0"/>
              <a:t>Jones, </a:t>
            </a:r>
            <a:r>
              <a:rPr lang="en-GB" dirty="0" err="1" smtClean="0"/>
              <a:t>Emrys</a:t>
            </a:r>
            <a:r>
              <a:rPr lang="en-GB" dirty="0" smtClean="0"/>
              <a:t>, </a:t>
            </a:r>
            <a:r>
              <a:rPr lang="en-GB" i="1" dirty="0" smtClean="0"/>
              <a:t>The Origins of Shakespeare </a:t>
            </a:r>
            <a:r>
              <a:rPr lang="en-GB" dirty="0" smtClean="0"/>
              <a:t>(Oxford: Oxford University Press, 1977)</a:t>
            </a:r>
            <a:endParaRPr lang="en-US" dirty="0" smtClean="0"/>
          </a:p>
          <a:p>
            <a:r>
              <a:rPr lang="en-GB" dirty="0" err="1" smtClean="0"/>
              <a:t>Kavanagh</a:t>
            </a:r>
            <a:r>
              <a:rPr lang="en-GB" dirty="0" smtClean="0"/>
              <a:t>, James, ‘Shakespeare in Ideology’, in </a:t>
            </a:r>
            <a:r>
              <a:rPr lang="en-GB" i="1" dirty="0" smtClean="0"/>
              <a:t>Alternative </a:t>
            </a:r>
            <a:r>
              <a:rPr lang="en-GB" i="1" dirty="0" err="1" smtClean="0"/>
              <a:t>Shakespeares</a:t>
            </a:r>
            <a:r>
              <a:rPr lang="en-GB" dirty="0" smtClean="0"/>
              <a:t>, ed. by John </a:t>
            </a:r>
            <a:r>
              <a:rPr lang="en-GB" dirty="0" err="1" smtClean="0"/>
              <a:t>Drakakis</a:t>
            </a:r>
            <a:r>
              <a:rPr lang="en-GB" dirty="0" smtClean="0"/>
              <a:t>, New Accents series (London: Methuen, 1985). </a:t>
            </a:r>
            <a:endParaRPr lang="en-US" dirty="0" smtClean="0"/>
          </a:p>
          <a:p>
            <a:r>
              <a:rPr lang="en-US" dirty="0" smtClean="0"/>
              <a:t>Rubenstein, Frankie, ‘Speculating on Mysteries: Religion and Politics in King Lear’ </a:t>
            </a:r>
            <a:r>
              <a:rPr lang="en-US" i="1" dirty="0" smtClean="0"/>
              <a:t>Renaissance Studies </a:t>
            </a:r>
            <a:r>
              <a:rPr lang="en-US" dirty="0" smtClean="0"/>
              <a:t>16 (2): pp. 234-262</a:t>
            </a:r>
          </a:p>
          <a:p>
            <a:r>
              <a:rPr lang="en-US" dirty="0" smtClean="0"/>
              <a:t>Scaliger, </a:t>
            </a:r>
            <a:r>
              <a:rPr lang="en-US" dirty="0" err="1" smtClean="0"/>
              <a:t>Iulii</a:t>
            </a:r>
            <a:r>
              <a:rPr lang="en-US" dirty="0" smtClean="0"/>
              <a:t> </a:t>
            </a:r>
            <a:r>
              <a:rPr lang="en-US" dirty="0" err="1" smtClean="0"/>
              <a:t>Caesaris</a:t>
            </a:r>
            <a:r>
              <a:rPr lang="en-US" dirty="0" smtClean="0"/>
              <a:t>  </a:t>
            </a:r>
            <a:r>
              <a:rPr lang="en-US" i="1" dirty="0" smtClean="0"/>
              <a:t>Poetics</a:t>
            </a:r>
            <a:r>
              <a:rPr lang="en-US" dirty="0" smtClean="0"/>
              <a:t>, 7 </a:t>
            </a:r>
            <a:r>
              <a:rPr lang="en-US" dirty="0" err="1" smtClean="0"/>
              <a:t>vols</a:t>
            </a:r>
            <a:r>
              <a:rPr lang="en-US" dirty="0" smtClean="0"/>
              <a:t>,</a:t>
            </a:r>
            <a:r>
              <a:rPr lang="en-GB" dirty="0" smtClean="0">
                <a:solidFill>
                  <a:schemeClr val="tx2"/>
                </a:solidFill>
              </a:rPr>
              <a:t> </a:t>
            </a:r>
            <a:r>
              <a:rPr lang="en-GB" dirty="0" err="1" smtClean="0"/>
              <a:t>Poeics</a:t>
            </a:r>
            <a:r>
              <a:rPr lang="en-GB" dirty="0" smtClean="0"/>
              <a:t> </a:t>
            </a:r>
            <a:r>
              <a:rPr lang="en-GB" dirty="0" err="1" smtClean="0"/>
              <a:t>Libri</a:t>
            </a:r>
            <a:r>
              <a:rPr lang="en-GB" dirty="0" smtClean="0"/>
              <a:t> Septum [Heidelberg?] </a:t>
            </a:r>
            <a:r>
              <a:rPr lang="en-GB" dirty="0" err="1" smtClean="0"/>
              <a:t>apud</a:t>
            </a:r>
            <a:r>
              <a:rPr lang="en-GB" dirty="0" smtClean="0"/>
              <a:t> P. </a:t>
            </a:r>
            <a:r>
              <a:rPr lang="en-GB" dirty="0" err="1" smtClean="0"/>
              <a:t>Santadrearum</a:t>
            </a:r>
            <a:endParaRPr lang="en-GB" dirty="0" smtClean="0"/>
          </a:p>
          <a:p>
            <a:r>
              <a:rPr lang="en-GB" dirty="0" smtClean="0"/>
              <a:t>Weis, Rene (ed.), </a:t>
            </a:r>
            <a:r>
              <a:rPr lang="en-GB" i="1" dirty="0" smtClean="0"/>
              <a:t>King Lear: A Parallel Text Edition </a:t>
            </a:r>
            <a:r>
              <a:rPr lang="en-GB" dirty="0" smtClean="0"/>
              <a:t>(London &amp; NY: Longman, 1993)</a:t>
            </a:r>
          </a:p>
          <a:p>
            <a:r>
              <a:rPr lang="en-GB" dirty="0" smtClean="0"/>
              <a:t>Wells, in Taylor, G. &amp; Warren, M. </a:t>
            </a:r>
            <a:r>
              <a:rPr lang="en-GB" i="1" dirty="0" smtClean="0"/>
              <a:t>The Division of the Kingdoms: Shakespeare’s Two Versions of King Lear </a:t>
            </a:r>
            <a:r>
              <a:rPr lang="en-GB" dirty="0" smtClean="0"/>
              <a:t>(Oxford: </a:t>
            </a:r>
            <a:r>
              <a:rPr lang="en-GB" dirty="0" err="1" smtClean="0"/>
              <a:t>Clarenden</a:t>
            </a:r>
            <a:r>
              <a:rPr lang="en-GB" dirty="0" smtClean="0"/>
              <a:t>, 1986)</a:t>
            </a:r>
          </a:p>
          <a:p>
            <a:endParaRPr lang="en-GB" sz="2800" dirty="0" smtClean="0"/>
          </a:p>
          <a:p>
            <a:endParaRPr lang="en-GB" sz="3200" dirty="0" smtClean="0">
              <a:solidFill>
                <a:srgbClr val="002060"/>
              </a:solidFil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solidFill>
                  <a:srgbClr val="002060"/>
                </a:solidFill>
              </a:rPr>
              <a:t>Images:</a:t>
            </a:r>
            <a:endParaRPr lang="en-GB" dirty="0"/>
          </a:p>
        </p:txBody>
      </p:sp>
      <p:sp>
        <p:nvSpPr>
          <p:cNvPr id="3" name="Content Placeholder 2"/>
          <p:cNvSpPr>
            <a:spLocks noGrp="1"/>
          </p:cNvSpPr>
          <p:nvPr>
            <p:ph sz="quarter" idx="1"/>
          </p:nvPr>
        </p:nvSpPr>
        <p:spPr>
          <a:xfrm>
            <a:off x="685800" y="1600200"/>
            <a:ext cx="8153400" cy="4495800"/>
          </a:xfrm>
        </p:spPr>
        <p:txBody>
          <a:bodyPr>
            <a:normAutofit fontScale="62500" lnSpcReduction="20000"/>
          </a:bodyPr>
          <a:lstStyle/>
          <a:p>
            <a:endParaRPr lang="en-GB" sz="3200" dirty="0" smtClean="0">
              <a:solidFill>
                <a:srgbClr val="002060"/>
              </a:solidFill>
            </a:endParaRPr>
          </a:p>
          <a:p>
            <a:endParaRPr lang="en-GB" sz="3200" dirty="0" smtClean="0">
              <a:solidFill>
                <a:srgbClr val="002060"/>
              </a:solidFill>
            </a:endParaRPr>
          </a:p>
          <a:p>
            <a:r>
              <a:rPr lang="en-GB" dirty="0" smtClean="0"/>
              <a:t>‘</a:t>
            </a:r>
            <a:r>
              <a:rPr lang="en-GB" dirty="0" err="1" smtClean="0"/>
              <a:t>Cordelia</a:t>
            </a:r>
            <a:r>
              <a:rPr lang="en-GB" dirty="0" smtClean="0"/>
              <a:t>’ Round and Square, ‘Remonstrance, King Lear’ </a:t>
            </a:r>
            <a:r>
              <a:rPr lang="en-GB" u="sng" dirty="0" smtClean="0">
                <a:hlinkClick r:id="rId2"/>
              </a:rPr>
              <a:t>http://robert-lafleur.blogspot.com/2011/05/remonstrance-1king-lear.html</a:t>
            </a:r>
            <a:r>
              <a:rPr lang="en-GB" dirty="0" smtClean="0"/>
              <a:t>, accessed  20</a:t>
            </a:r>
            <a:r>
              <a:rPr lang="en-GB" baseline="30000" dirty="0" smtClean="0"/>
              <a:t>th</a:t>
            </a:r>
            <a:r>
              <a:rPr lang="en-GB" dirty="0" smtClean="0"/>
              <a:t> September 2011</a:t>
            </a:r>
          </a:p>
          <a:p>
            <a:r>
              <a:rPr lang="en-GB" dirty="0" smtClean="0"/>
              <a:t>‘King Lear’, Round and Square, ‘Remonstrance, King Lear’ </a:t>
            </a:r>
            <a:r>
              <a:rPr lang="en-GB" u="sng" dirty="0" smtClean="0">
                <a:hlinkClick r:id="rId2"/>
              </a:rPr>
              <a:t>http://robert-lafleur.blogspot.com/2011/05/remonstrance-1king-lear.html</a:t>
            </a:r>
            <a:r>
              <a:rPr lang="en-GB" dirty="0" smtClean="0"/>
              <a:t>, accessed  20</a:t>
            </a:r>
            <a:r>
              <a:rPr lang="en-GB" baseline="30000" dirty="0" smtClean="0"/>
              <a:t>th</a:t>
            </a:r>
            <a:r>
              <a:rPr lang="en-GB" dirty="0" smtClean="0"/>
              <a:t> September 2011</a:t>
            </a:r>
          </a:p>
          <a:p>
            <a:r>
              <a:rPr lang="en-GB" dirty="0" smtClean="0"/>
              <a:t>‘Lear Beginnings’. Round and Square, ‘Remonstrance, King Lear’ </a:t>
            </a:r>
            <a:r>
              <a:rPr lang="en-GB" u="sng" dirty="0" smtClean="0">
                <a:hlinkClick r:id="rId2"/>
              </a:rPr>
              <a:t>http://robert-lafleur.blogspot.com/2011/05/remonstrance-1king-lear.html</a:t>
            </a:r>
            <a:r>
              <a:rPr lang="en-GB" dirty="0" smtClean="0"/>
              <a:t>, accessed  20</a:t>
            </a:r>
            <a:r>
              <a:rPr lang="en-GB" baseline="30000" dirty="0" smtClean="0"/>
              <a:t>th</a:t>
            </a:r>
            <a:r>
              <a:rPr lang="en-GB" dirty="0" smtClean="0"/>
              <a:t> September 2011</a:t>
            </a:r>
          </a:p>
          <a:p>
            <a:r>
              <a:rPr lang="en-GB" dirty="0" smtClean="0"/>
              <a:t>‘The Globe Theatre’, Shakespeare Resource Centre ‘Shakespeare’s Globe’, picture credit: Utrecht University Library</a:t>
            </a:r>
            <a:r>
              <a:rPr lang="en-GB" u="sng" dirty="0" smtClean="0">
                <a:hlinkClick r:id="rId3"/>
              </a:rPr>
              <a:t>http://www.bardweb.net/globe.html</a:t>
            </a:r>
            <a:endParaRPr lang="en-GB" dirty="0" smtClean="0"/>
          </a:p>
          <a:p>
            <a:r>
              <a:rPr lang="en-GB" dirty="0" smtClean="0"/>
              <a:t>‘William Shakespeare’, The Complete Works of William Shakespeare, </a:t>
            </a:r>
            <a:r>
              <a:rPr lang="en-GB" u="sng" dirty="0" smtClean="0"/>
              <a:t>http://shakespeare.mit.edu/</a:t>
            </a:r>
            <a:r>
              <a:rPr lang="en-GB" dirty="0" smtClean="0"/>
              <a:t>, last accessed 25</a:t>
            </a:r>
            <a:r>
              <a:rPr lang="en-GB" baseline="30000" dirty="0" smtClean="0"/>
              <a:t>th</a:t>
            </a:r>
            <a:r>
              <a:rPr lang="en-GB" dirty="0" smtClean="0"/>
              <a:t> September 2011</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3646</TotalTime>
  <Words>2060</Words>
  <Application>Microsoft Office PowerPoint</Application>
  <PresentationFormat>On-screen Show (4:3)</PresentationFormat>
  <Paragraphs>239</Paragraphs>
  <Slides>41</Slides>
  <Notes>2</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Median</vt:lpstr>
      <vt:lpstr>The Renaissance Shakespeare – King Lear</vt:lpstr>
      <vt:lpstr>William Shakespeare 1564-1616</vt:lpstr>
      <vt:lpstr>The Globe Theatre</vt:lpstr>
      <vt:lpstr>King Lear</vt:lpstr>
      <vt:lpstr>Shakespeare and 16th / 17th C England</vt:lpstr>
      <vt:lpstr>King Lear – origins and versions </vt:lpstr>
      <vt:lpstr>King Lear – Quarto 1608</vt:lpstr>
      <vt:lpstr>Slide 8</vt:lpstr>
      <vt:lpstr>King Lear – Folio, 1623</vt:lpstr>
      <vt:lpstr>King Lear Quartos &amp; Folio</vt:lpstr>
      <vt:lpstr>King Lear Quartos &amp; Folio</vt:lpstr>
      <vt:lpstr>King Lear Quartos &amp; Folio</vt:lpstr>
      <vt:lpstr>King Lear Quartos &amp; Folio</vt:lpstr>
      <vt:lpstr>The Tragedy of King Lear</vt:lpstr>
      <vt:lpstr>A return to literary theory (see session 1)</vt:lpstr>
      <vt:lpstr>A return to literary theory</vt:lpstr>
      <vt:lpstr>The questions of the play</vt:lpstr>
      <vt:lpstr>Tragedy as ‘opening a wound’ (Sidney)  and the nihilism of King Lear</vt:lpstr>
      <vt:lpstr>The play as the quest of the human spirit</vt:lpstr>
      <vt:lpstr>Anatomy Peter Mitchell, lecture handout </vt:lpstr>
      <vt:lpstr>Critical response </vt:lpstr>
      <vt:lpstr>Nahum Tate</vt:lpstr>
      <vt:lpstr>Nature</vt:lpstr>
      <vt:lpstr>The question of nature</vt:lpstr>
      <vt:lpstr>The question of nature</vt:lpstr>
      <vt:lpstr>The question of nature</vt:lpstr>
      <vt:lpstr>The question of nature: Lear</vt:lpstr>
      <vt:lpstr>The question of nature: Edmund</vt:lpstr>
      <vt:lpstr>The question of nature: Edmund</vt:lpstr>
      <vt:lpstr>Relation to ‘the stars’ – Gloucester  (Act 1, scene 2, 100-130)</vt:lpstr>
      <vt:lpstr>Relations to ‘the stars’ – Edmund (Act 1, scene 2, 100-130)</vt:lpstr>
      <vt:lpstr>Nature - examples  (Scene 4, ll. 268-76)</vt:lpstr>
      <vt:lpstr>Nature - examples (Scene 7, ll. 379-83)</vt:lpstr>
      <vt:lpstr>Nature - examples (Act 2, Scene 4, lines 142-147)</vt:lpstr>
      <vt:lpstr>Nature - examples (Act 2, Scene 4, lines 99-110)</vt:lpstr>
      <vt:lpstr>‘Ideology’</vt:lpstr>
      <vt:lpstr>‘Ideology’</vt:lpstr>
      <vt:lpstr>Lear’s Madness:</vt:lpstr>
      <vt:lpstr>Ambiguity of the storm’s relationship with Lear’s breakdown</vt:lpstr>
      <vt:lpstr>Bibliography</vt:lpstr>
      <vt:lpstr>Images: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195</cp:revision>
  <dcterms:created xsi:type="dcterms:W3CDTF">2006-08-16T00:00:00Z</dcterms:created>
  <dcterms:modified xsi:type="dcterms:W3CDTF">2011-11-14T18:03:04Z</dcterms:modified>
</cp:coreProperties>
</file>