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8"/>
  </p:notesMasterIdLst>
  <p:handoutMasterIdLst>
    <p:handoutMasterId r:id="rId29"/>
  </p:handoutMasterIdLst>
  <p:sldIdLst>
    <p:sldId id="336" r:id="rId2"/>
    <p:sldId id="329" r:id="rId3"/>
    <p:sldId id="337" r:id="rId4"/>
    <p:sldId id="338" r:id="rId5"/>
    <p:sldId id="291" r:id="rId6"/>
    <p:sldId id="292" r:id="rId7"/>
    <p:sldId id="289" r:id="rId8"/>
    <p:sldId id="294" r:id="rId9"/>
    <p:sldId id="332" r:id="rId10"/>
    <p:sldId id="321" r:id="rId11"/>
    <p:sldId id="295" r:id="rId12"/>
    <p:sldId id="296" r:id="rId13"/>
    <p:sldId id="297" r:id="rId14"/>
    <p:sldId id="298" r:id="rId15"/>
    <p:sldId id="320" r:id="rId16"/>
    <p:sldId id="299" r:id="rId17"/>
    <p:sldId id="327" r:id="rId18"/>
    <p:sldId id="328" r:id="rId19"/>
    <p:sldId id="322" r:id="rId20"/>
    <p:sldId id="333" r:id="rId21"/>
    <p:sldId id="341" r:id="rId22"/>
    <p:sldId id="308" r:id="rId23"/>
    <p:sldId id="342" r:id="rId24"/>
    <p:sldId id="343" r:id="rId25"/>
    <p:sldId id="344" r:id="rId26"/>
    <p:sldId id="345" r:id="rId27"/>
  </p:sldIdLst>
  <p:sldSz cx="9144000" cy="6858000" type="screen4x3"/>
  <p:notesSz cx="6858000" cy="9144000"/>
  <p:custDataLst>
    <p:tags r:id="rId30"/>
  </p:custDataLst>
  <p:defaultTextStyle>
    <a:defPPr>
      <a:defRPr lang="en-US"/>
    </a:defPPr>
    <a:lvl1pPr algn="l" rtl="0" fontAlgn="base">
      <a:spcBef>
        <a:spcPct val="0"/>
      </a:spcBef>
      <a:spcAft>
        <a:spcPct val="0"/>
      </a:spcAft>
      <a:defRPr sz="16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16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16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16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16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600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1600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1600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1600"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624">
          <p15:clr>
            <a:srgbClr val="A4A3A4"/>
          </p15:clr>
        </p15:guide>
        <p15:guide id="2" orient="horz" pos="240">
          <p15:clr>
            <a:srgbClr val="A4A3A4"/>
          </p15:clr>
        </p15:guide>
        <p15:guide id="3" orient="horz" pos="432">
          <p15:clr>
            <a:srgbClr val="A4A3A4"/>
          </p15:clr>
        </p15:guide>
        <p15:guide id="4" orient="horz" pos="3840">
          <p15:clr>
            <a:srgbClr val="A4A3A4"/>
          </p15:clr>
        </p15:guide>
        <p15:guide id="5" pos="5738">
          <p15:clr>
            <a:srgbClr val="A4A3A4"/>
          </p15:clr>
        </p15:guide>
        <p15:guide id="6" pos="192">
          <p15:clr>
            <a:srgbClr val="A4A3A4"/>
          </p15:clr>
        </p15:guide>
        <p15:guide id="7" pos="336">
          <p15:clr>
            <a:srgbClr val="A4A3A4"/>
          </p15:clr>
        </p15:guide>
        <p15:guide id="8" pos="4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laser" initials="a" lastIdx="9" clrIdx="0"/>
  <p:cmAuthor id="1" name="Dlf-lw" initials="D" lastIdx="1" clrIdx="1"/>
  <p:cmAuthor id="2" name="lw-dlf" initials="Q" lastIdx="3" clrIdx="2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7FA3"/>
    <a:srgbClr val="800000"/>
    <a:srgbClr val="99CCFF"/>
    <a:srgbClr val="FFFFCC"/>
    <a:srgbClr val="CCFFFF"/>
    <a:srgbClr val="C2FFF0"/>
    <a:srgbClr val="CCCCFF"/>
    <a:srgbClr val="6666FF"/>
    <a:srgbClr val="CCFF99"/>
    <a:srgbClr val="CC99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843" autoAdjust="0"/>
    <p:restoredTop sz="94516" autoAdjust="0"/>
  </p:normalViewPr>
  <p:slideViewPr>
    <p:cSldViewPr showGuides="1">
      <p:cViewPr varScale="1">
        <p:scale>
          <a:sx n="70" d="100"/>
          <a:sy n="70" d="100"/>
        </p:scale>
        <p:origin x="1104" y="72"/>
      </p:cViewPr>
      <p:guideLst>
        <p:guide orient="horz" pos="624"/>
        <p:guide orient="horz" pos="240"/>
        <p:guide orient="horz" pos="432"/>
        <p:guide orient="horz" pos="3840"/>
        <p:guide pos="5738"/>
        <p:guide pos="192"/>
        <p:guide pos="336"/>
        <p:guide pos="4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howGuides="1">
      <p:cViewPr varScale="1">
        <p:scale>
          <a:sx n="85" d="100"/>
          <a:sy n="85" d="100"/>
        </p:scale>
        <p:origin x="-3786" y="-84"/>
      </p:cViewPr>
      <p:guideLst>
        <p:guide orient="horz" pos="2880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commentAuthors" Target="commentAuthor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tags" Target="tags/tag1.xml"/><Relationship Id="rId35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Times New Roman" pitchFamily="18" charset="0"/>
              </a:defRPr>
            </a:lvl1pPr>
          </a:lstStyle>
          <a:p>
            <a:endParaRPr lang="en-US"/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Times New Roman" pitchFamily="18" charset="0"/>
              </a:defRPr>
            </a:lvl1pPr>
          </a:lstStyle>
          <a:p>
            <a:endParaRPr lang="en-US"/>
          </a:p>
        </p:txBody>
      </p:sp>
      <p:sp>
        <p:nvSpPr>
          <p:cNvPr id="6148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Times New Roman" pitchFamily="18" charset="0"/>
              </a:defRPr>
            </a:lvl1pPr>
          </a:lstStyle>
          <a:p>
            <a:endParaRPr lang="en-US"/>
          </a:p>
        </p:txBody>
      </p:sp>
      <p:sp>
        <p:nvSpPr>
          <p:cNvPr id="6149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Times New Roman" pitchFamily="18" charset="0"/>
              </a:defRPr>
            </a:lvl1pPr>
          </a:lstStyle>
          <a:p>
            <a:fld id="{9CB93AC9-B2CE-476F-AC3B-75B6FDAF476D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98678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BC41DD6-8498-4AA2-B775-D6AC62EC5F80}" type="datetimeFigureOut">
              <a:rPr lang="en-US" smtClean="0"/>
              <a:pPr/>
              <a:t>2/5/2018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27B71C5-FB90-4FF8-A80D-F1EF2E4970E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8093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b="1" baseline="0" dirty="0" smtClean="0">
                <a:latin typeface="Arial" pitchFamily="34" charset="0"/>
              </a:rPr>
              <a:t> </a:t>
            </a:r>
            <a:r>
              <a:rPr lang="en-US" sz="1200" b="1" baseline="0" dirty="0" smtClean="0">
                <a:latin typeface="Arial" pitchFamily="34" charset="0"/>
                <a:cs typeface="Arial" pitchFamily="34" charset="0"/>
              </a:rPr>
              <a:t>Figure</a:t>
            </a:r>
            <a:r>
              <a:rPr lang="en-US" sz="1200" b="1" baseline="0" dirty="0" smtClean="0">
                <a:latin typeface="Arial" pitchFamily="34" charset="0"/>
              </a:rPr>
              <a:t> 19.1  This chapter examines managing projects</a:t>
            </a:r>
          </a:p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7B71C5-FB90-4FF8-A80D-F1EF2E4970E1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130884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2D3B0839-D00F-411F-A1B3-D61A90817C4B}" type="slidenum">
              <a:rPr lang="en-GB" smtClean="0"/>
              <a:pPr>
                <a:defRPr/>
              </a:pPr>
              <a:t>2</a:t>
            </a:fld>
            <a:endParaRPr lang="en-GB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7B71C5-FB90-4FF8-A80D-F1EF2E4970E1}" type="slidenum">
              <a:rPr lang="en-GB" smtClean="0"/>
              <a:pPr/>
              <a:t>3</a:t>
            </a:fld>
            <a:endParaRPr lang="en-GB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7B71C5-FB90-4FF8-A80D-F1EF2E4970E1}" type="slidenum">
              <a:rPr lang="en-GB" smtClean="0"/>
              <a:pPr/>
              <a:t>4</a:t>
            </a:fld>
            <a:endParaRPr lang="en-GB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b="1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Figure 19.5  The project management model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7B71C5-FB90-4FF8-A80D-F1EF2E4970E1}" type="slidenum">
              <a:rPr lang="en-GB" smtClean="0"/>
              <a:pPr/>
              <a:t>5</a:t>
            </a:fld>
            <a:endParaRPr lang="en-GB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7B71C5-FB90-4FF8-A80D-F1EF2E4970E1}" type="slidenum">
              <a:rPr lang="en-GB" smtClean="0"/>
              <a:pPr/>
              <a:t>6</a:t>
            </a:fld>
            <a:endParaRPr lang="en-GB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7B71C5-FB90-4FF8-A80D-F1EF2E4970E1}" type="slidenum">
              <a:rPr lang="en-GB" smtClean="0"/>
              <a:pPr/>
              <a:t>7</a:t>
            </a:fld>
            <a:endParaRPr lang="en-GB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7B71C5-FB90-4FF8-A80D-F1EF2E4970E1}" type="slidenum">
              <a:rPr lang="en-GB" smtClean="0"/>
              <a:pPr/>
              <a:t>8</a:t>
            </a:fld>
            <a:endParaRPr lang="en-GB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7B71C5-FB90-4FF8-A80D-F1EF2E4970E1}" type="slidenum">
              <a:rPr lang="en-GB" smtClean="0"/>
              <a:pPr/>
              <a:t>9</a:t>
            </a:fld>
            <a:endParaRPr lang="en-GB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7B71C5-FB90-4FF8-A80D-F1EF2E4970E1}" type="slidenum">
              <a:rPr lang="en-GB" smtClean="0"/>
              <a:pPr/>
              <a:t>10</a:t>
            </a:fld>
            <a:endParaRPr lang="en-GB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7B71C5-FB90-4FF8-A80D-F1EF2E4970E1}" type="slidenum">
              <a:rPr lang="en-GB" smtClean="0"/>
              <a:pPr/>
              <a:t>11</a:t>
            </a:fld>
            <a:endParaRPr lang="en-GB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7B71C5-FB90-4FF8-A80D-F1EF2E4970E1}" type="slidenum">
              <a:rPr lang="en-GB" smtClean="0"/>
              <a:pPr/>
              <a:t>12</a:t>
            </a:fld>
            <a:endParaRPr lang="en-GB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b="1" dirty="0" smtClean="0">
                <a:latin typeface="Arial" pitchFamily="34" charset="0"/>
                <a:cs typeface="Arial" pitchFamily="34" charset="0"/>
              </a:rPr>
              <a:t>Figure 19.9  Stages in the planning process</a:t>
            </a:r>
          </a:p>
          <a:p>
            <a:endParaRPr lang="en-US" dirty="0" smtClean="0">
              <a:latin typeface="Arial" pitchFamily="34" charset="0"/>
              <a:cs typeface="Arial" pitchFamily="34" charset="0"/>
            </a:endParaRPr>
          </a:p>
          <a:p>
            <a:endParaRPr lang="en-GB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7B71C5-FB90-4FF8-A80D-F1EF2E4970E1}" type="slidenum">
              <a:rPr lang="en-GB" smtClean="0"/>
              <a:pPr/>
              <a:t>13</a:t>
            </a:fld>
            <a:endParaRPr lang="en-GB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7B71C5-FB90-4FF8-A80D-F1EF2E4970E1}" type="slidenum">
              <a:rPr lang="en-GB" smtClean="0"/>
              <a:pPr/>
              <a:t>14</a:t>
            </a:fld>
            <a:endParaRPr lang="en-GB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7B71C5-FB90-4FF8-A80D-F1EF2E4970E1}" type="slidenum">
              <a:rPr lang="en-GB" smtClean="0"/>
              <a:pPr/>
              <a:t>15</a:t>
            </a:fld>
            <a:endParaRPr lang="en-GB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sz="1200" b="1" i="0" u="none" strike="noStrike" kern="1200" baseline="0" dirty="0" smtClean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rPr>
              <a:t>Figure 19.12  Initial project plan for a simple project, with resources</a:t>
            </a:r>
            <a:endParaRPr lang="en-GB" b="1" i="0" baseline="0" dirty="0">
              <a:latin typeface="Arial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7B71C5-FB90-4FF8-A80D-F1EF2E4970E1}" type="slidenum">
              <a:rPr lang="en-GB" smtClean="0"/>
              <a:pPr/>
              <a:t>16</a:t>
            </a:fld>
            <a:endParaRPr lang="en-GB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1200" b="1" i="0" u="none" strike="noStrike" kern="1200" baseline="0" dirty="0" smtClean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rPr>
              <a:t>Figure 19.13  Revised plan with </a:t>
            </a:r>
            <a:r>
              <a:rPr lang="en-US" sz="1200" b="1" i="0" u="none" strike="noStrike" kern="1200" baseline="0" dirty="0" err="1" smtClean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rPr>
              <a:t>levelled</a:t>
            </a:r>
            <a:r>
              <a:rPr lang="en-US" sz="1200" b="1" i="0" u="none" strike="noStrike" kern="1200" baseline="0" dirty="0" smtClean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rPr>
              <a:t> resources</a:t>
            </a:r>
            <a:endParaRPr lang="en-GB" b="1" i="0" baseline="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7B71C5-FB90-4FF8-A80D-F1EF2E4970E1}" type="slidenum">
              <a:rPr lang="en-GB" smtClean="0"/>
              <a:pPr/>
              <a:t>17</a:t>
            </a:fld>
            <a:endParaRPr lang="en-GB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sz="1200" b="1" i="0" u="none" strike="noStrike" kern="1200" baseline="0" dirty="0" smtClean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rPr>
              <a:t>Figure 19.14  Revised plan with </a:t>
            </a:r>
            <a:r>
              <a:rPr lang="en-US" sz="1200" b="1" i="0" u="none" strike="noStrike" kern="1200" baseline="0" dirty="0" err="1" smtClean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rPr>
              <a:t>levelled</a:t>
            </a:r>
            <a:r>
              <a:rPr lang="en-US" sz="1200" b="1" i="0" u="none" strike="noStrike" kern="1200" baseline="0" dirty="0" smtClean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rPr>
              <a:t> resources and warm toast</a:t>
            </a:r>
            <a:endParaRPr lang="en-GB" b="1" i="0" baseline="0" dirty="0">
              <a:latin typeface="Arial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7B71C5-FB90-4FF8-A80D-F1EF2E4970E1}" type="slidenum">
              <a:rPr lang="en-GB" smtClean="0"/>
              <a:pPr/>
              <a:t>18</a:t>
            </a:fld>
            <a:endParaRPr lang="en-GB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7B71C5-FB90-4FF8-A80D-F1EF2E4970E1}" type="slidenum">
              <a:rPr lang="en-GB" smtClean="0"/>
              <a:pPr/>
              <a:t>19</a:t>
            </a:fld>
            <a:endParaRPr lang="en-GB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7B71C5-FB90-4FF8-A80D-F1EF2E4970E1}" type="slidenum">
              <a:rPr lang="en-GB" smtClean="0"/>
              <a:pPr/>
              <a:t>20</a:t>
            </a:fld>
            <a:endParaRPr lang="en-GB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b="1" baseline="0" dirty="0" smtClean="0">
                <a:latin typeface="Arial" pitchFamily="34" charset="0"/>
              </a:rPr>
              <a:t>Figure 19.15  Critical path analysis (</a:t>
            </a:r>
            <a:r>
              <a:rPr lang="en-US" sz="1200" b="1" baseline="0" dirty="0" err="1" smtClean="0">
                <a:latin typeface="Arial" pitchFamily="34" charset="0"/>
              </a:rPr>
              <a:t>AoN</a:t>
            </a:r>
            <a:r>
              <a:rPr lang="en-US" sz="1200" b="1" baseline="0" dirty="0" smtClean="0">
                <a:latin typeface="Arial" pitchFamily="34" charset="0"/>
              </a:rPr>
              <a:t> method) for the project to design an information interface for a new sales knowledge management system in an insurance company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7B71C5-FB90-4FF8-A80D-F1EF2E4970E1}" type="slidenum">
              <a:rPr lang="en-GB" smtClean="0"/>
              <a:pPr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8742073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b="1" dirty="0" smtClean="0">
                <a:latin typeface="Arial" pitchFamily="34" charset="0"/>
                <a:cs typeface="Arial" pitchFamily="34" charset="0"/>
              </a:rPr>
              <a:t> Figure 19.11  Probability distribution of time estimates</a:t>
            </a:r>
          </a:p>
          <a:p>
            <a:endParaRPr lang="en-GB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7B71C5-FB90-4FF8-A80D-F1EF2E4970E1}" type="slidenum">
              <a:rPr lang="en-GB" smtClean="0"/>
              <a:pPr/>
              <a:t>22</a:t>
            </a:fld>
            <a:endParaRPr lang="en-GB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7B71C5-FB90-4FF8-A80D-F1EF2E4970E1}" type="slidenum">
              <a:rPr lang="en-GB" smtClean="0"/>
              <a:pPr/>
              <a:t>23</a:t>
            </a:fld>
            <a:endParaRPr lang="en-GB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7B71C5-FB90-4FF8-A80D-F1EF2E4970E1}" type="slidenum">
              <a:rPr lang="en-GB" smtClean="0"/>
              <a:pPr/>
              <a:t>24</a:t>
            </a:fld>
            <a:endParaRPr lang="en-GB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7B71C5-FB90-4FF8-A80D-F1EF2E4970E1}" type="slidenum">
              <a:rPr lang="en-GB" smtClean="0"/>
              <a:pPr/>
              <a:t>25</a:t>
            </a:fld>
            <a:endParaRPr lang="en-GB"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3D6722-9B4D-4E29-B226-C325925A8118}" type="slidenum">
              <a:rPr lang="en-US" smtClean="0">
                <a:solidFill>
                  <a:prstClr val="black"/>
                </a:solidFill>
              </a:rPr>
              <a:pPr/>
              <a:t>26</a:t>
            </a:fld>
            <a:endParaRPr lang="en-US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4606747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5800" y="6248400"/>
            <a:ext cx="1905000" cy="4572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1905000" cy="4572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fld id="{5EAA4D48-4BB6-4C26-822D-7ACCDAD3D3D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1981200"/>
            <a:ext cx="7772400" cy="4114800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5800" y="6248400"/>
            <a:ext cx="1905000" cy="4572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1905000" cy="4572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fld id="{E108436D-A16F-421E-BF25-42913D68C20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5800" y="6248400"/>
            <a:ext cx="1905000" cy="4572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1905000" cy="4572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fld id="{EED07474-2772-4D18-8F67-AD2FFCFCAD7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85800" y="6248400"/>
            <a:ext cx="1905000" cy="4572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1905000" cy="4572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fld id="{E31F5437-56EA-4AD7-B285-29CEFF814CE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685800" y="6248400"/>
            <a:ext cx="1905000" cy="4572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1905000" cy="4572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fld id="{ACA35185-1E56-45CE-9FB5-079AE78A3CB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685800" y="6248400"/>
            <a:ext cx="1905000" cy="4572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1905000" cy="4572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fld id="{3A783DB9-956B-46E9-B756-86E4DD7D471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685800" y="6248400"/>
            <a:ext cx="1905000" cy="4572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1905000" cy="4572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fld id="{F7763EA4-2D77-4965-9A12-0A64920EC72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85800" y="6248400"/>
            <a:ext cx="1905000" cy="4572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1905000" cy="4572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fld id="{86878816-41E5-403A-8B77-120CEC3BDAA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85800" y="6248400"/>
            <a:ext cx="1905000" cy="4572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1905000" cy="4572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fld id="{53B6DCFE-CA25-4027-A2AA-774B67289A4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1981200"/>
            <a:ext cx="7772400" cy="4114800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5800" y="6248400"/>
            <a:ext cx="1905000" cy="4572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1905000" cy="4572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fld id="{F504CC6F-4D22-4F8C-B93E-E9BE13CF08C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  <a:prstGeom prst="rect">
            <a:avLst/>
          </a:prstGeo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5800" y="6248400"/>
            <a:ext cx="1905000" cy="4572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1905000" cy="4572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fld id="{9CCF1D76-1C04-4CA3-B000-2B885534D4E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hapter Open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/>
          <p:cNvSpPr>
            <a:spLocks noGrp="1"/>
          </p:cNvSpPr>
          <p:nvPr>
            <p:ph type="title"/>
          </p:nvPr>
        </p:nvSpPr>
        <p:spPr>
          <a:xfrm>
            <a:off x="457200" y="215372"/>
            <a:ext cx="8229600" cy="622828"/>
          </a:xfrm>
          <a:prstGeom prst="rect">
            <a:avLst/>
          </a:prstGeom>
        </p:spPr>
        <p:txBody>
          <a:bodyPr anchor="t"/>
          <a:lstStyle/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" y="816430"/>
            <a:ext cx="8229600" cy="478970"/>
          </a:xfrm>
          <a:prstGeom prst="rect">
            <a:avLst/>
          </a:prstGeom>
        </p:spPr>
        <p:txBody>
          <a:bodyPr>
            <a:noAutofit/>
          </a:bodyPr>
          <a:lstStyle>
            <a:lvl1pPr marL="0" indent="0">
              <a:spcBef>
                <a:spcPts val="0"/>
              </a:spcBef>
              <a:buNone/>
              <a:defRPr sz="2000">
                <a:solidFill>
                  <a:srgbClr val="007FA3"/>
                </a:solidFill>
              </a:defRPr>
            </a:lvl1pPr>
            <a:lvl2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2pPr>
            <a:lvl3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3pPr>
            <a:lvl4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4pPr>
            <a:lvl5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5pPr>
            <a:lvl6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6pPr>
            <a:lvl7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7pPr>
            <a:lvl8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8pPr>
            <a:lvl9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9pPr>
          </a:lstStyle>
          <a:p>
            <a:pPr lvl="0"/>
            <a:r>
              <a:rPr lang="en-US" dirty="0" smtClean="0"/>
              <a:t>Add edition here</a:t>
            </a:r>
            <a:endParaRPr lang="en-US" dirty="0"/>
          </a:p>
        </p:txBody>
      </p:sp>
      <p:sp>
        <p:nvSpPr>
          <p:cNvPr id="9" name="Text Placeholder 8"/>
          <p:cNvSpPr>
            <a:spLocks noGrp="1"/>
          </p:cNvSpPr>
          <p:nvPr>
            <p:ph type="body" sz="quarter" idx="14" hasCustomPrompt="1"/>
          </p:nvPr>
        </p:nvSpPr>
        <p:spPr>
          <a:xfrm>
            <a:off x="5029200" y="1600201"/>
            <a:ext cx="3657600" cy="1600199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>
              <a:spcBef>
                <a:spcPts val="0"/>
              </a:spcBef>
              <a:buNone/>
              <a:defRPr sz="3000" baseline="0"/>
            </a:lvl1pPr>
            <a:lvl2pPr marL="0" indent="0">
              <a:spcBef>
                <a:spcPts val="0"/>
              </a:spcBef>
              <a:buNone/>
              <a:defRPr sz="4400"/>
            </a:lvl2pPr>
            <a:lvl3pPr marL="0" indent="0">
              <a:spcBef>
                <a:spcPts val="0"/>
              </a:spcBef>
              <a:buNone/>
              <a:defRPr sz="4400"/>
            </a:lvl3pPr>
            <a:lvl4pPr marL="0" indent="0">
              <a:spcBef>
                <a:spcPts val="0"/>
              </a:spcBef>
              <a:buNone/>
              <a:defRPr sz="4400"/>
            </a:lvl4pPr>
            <a:lvl5pPr marL="0" indent="0">
              <a:spcBef>
                <a:spcPts val="0"/>
              </a:spcBef>
              <a:buNone/>
              <a:defRPr sz="4400"/>
            </a:lvl5pPr>
            <a:lvl6pPr marL="0" indent="0">
              <a:spcBef>
                <a:spcPts val="0"/>
              </a:spcBef>
              <a:buNone/>
              <a:defRPr sz="4400"/>
            </a:lvl6pPr>
            <a:lvl7pPr marL="0" indent="0">
              <a:spcBef>
                <a:spcPts val="0"/>
              </a:spcBef>
              <a:buNone/>
              <a:defRPr sz="4400"/>
            </a:lvl7pPr>
            <a:lvl8pPr marL="0" indent="0">
              <a:spcBef>
                <a:spcPts val="0"/>
              </a:spcBef>
              <a:buNone/>
              <a:defRPr sz="4400"/>
            </a:lvl8pPr>
            <a:lvl9pPr marL="0" indent="0">
              <a:spcBef>
                <a:spcPts val="0"/>
              </a:spcBef>
              <a:buNone/>
              <a:defRPr sz="4400"/>
            </a:lvl9pPr>
          </a:lstStyle>
          <a:p>
            <a:pPr lvl="0"/>
            <a:r>
              <a:rPr lang="en-US" dirty="0" smtClean="0"/>
              <a:t>Chapter ##</a:t>
            </a:r>
            <a:endParaRPr lang="en-US" dirty="0"/>
          </a:p>
        </p:txBody>
      </p:sp>
      <p:sp>
        <p:nvSpPr>
          <p:cNvPr id="10" name="Text Placeholder 8"/>
          <p:cNvSpPr>
            <a:spLocks noGrp="1"/>
          </p:cNvSpPr>
          <p:nvPr>
            <p:ph type="body" sz="quarter" idx="15" hasCustomPrompt="1"/>
          </p:nvPr>
        </p:nvSpPr>
        <p:spPr>
          <a:xfrm>
            <a:off x="5029200" y="3200400"/>
            <a:ext cx="3657600" cy="2925763"/>
          </a:xfrm>
          <a:prstGeom prst="rect">
            <a:avLst/>
          </a:prstGeom>
        </p:spPr>
        <p:txBody>
          <a:bodyPr>
            <a:noAutofit/>
          </a:bodyPr>
          <a:lstStyle>
            <a:lvl1pPr marL="0" indent="0">
              <a:spcBef>
                <a:spcPts val="0"/>
              </a:spcBef>
              <a:buNone/>
              <a:defRPr sz="2200"/>
            </a:lvl1pPr>
            <a:lvl2pPr marL="0" indent="0">
              <a:spcBef>
                <a:spcPts val="0"/>
              </a:spcBef>
              <a:buNone/>
              <a:defRPr/>
            </a:lvl2pPr>
            <a:lvl3pPr marL="0" indent="0">
              <a:spcBef>
                <a:spcPts val="0"/>
              </a:spcBef>
              <a:buNone/>
              <a:defRPr/>
            </a:lvl3pPr>
            <a:lvl4pPr marL="0" indent="0">
              <a:spcBef>
                <a:spcPts val="0"/>
              </a:spcBef>
              <a:buNone/>
              <a:defRPr/>
            </a:lvl4pPr>
            <a:lvl5pPr marL="0" indent="0">
              <a:spcBef>
                <a:spcPts val="0"/>
              </a:spcBef>
              <a:buNone/>
              <a:defRPr/>
            </a:lvl5pPr>
            <a:lvl6pPr marL="0" indent="0">
              <a:spcBef>
                <a:spcPts val="0"/>
              </a:spcBef>
              <a:buNone/>
              <a:defRPr/>
            </a:lvl6pPr>
            <a:lvl7pPr marL="0" indent="0">
              <a:spcBef>
                <a:spcPts val="0"/>
              </a:spcBef>
              <a:buNone/>
              <a:defRPr/>
            </a:lvl7pPr>
            <a:lvl8pPr marL="0" indent="0">
              <a:spcBef>
                <a:spcPts val="0"/>
              </a:spcBef>
              <a:buNone/>
              <a:defRPr/>
            </a:lvl8pPr>
            <a:lvl9pPr marL="0" indent="0">
              <a:spcBef>
                <a:spcPts val="0"/>
              </a:spcBef>
              <a:buNone/>
              <a:defRPr/>
            </a:lvl9pPr>
          </a:lstStyle>
          <a:p>
            <a:pPr lvl="0"/>
            <a:r>
              <a:rPr lang="en-US" dirty="0" smtClean="0"/>
              <a:t>Chapter title</a:t>
            </a:r>
            <a:endParaRPr lang="en-US" dirty="0"/>
          </a:p>
        </p:txBody>
      </p:sp>
      <p:sp>
        <p:nvSpPr>
          <p:cNvPr id="16" name="Footer Placeholder 2"/>
          <p:cNvSpPr>
            <a:spLocks noGrp="1"/>
          </p:cNvSpPr>
          <p:nvPr>
            <p:ph type="ftr" sz="quarter" idx="10"/>
          </p:nvPr>
        </p:nvSpPr>
        <p:spPr>
          <a:xfrm>
            <a:off x="93969" y="6165337"/>
            <a:ext cx="8595360" cy="235463"/>
          </a:xfrm>
          <a:prstGeom prst="rect">
            <a:avLst/>
          </a:prstGeom>
        </p:spPr>
        <p:txBody>
          <a:bodyPr/>
          <a:lstStyle/>
          <a:p>
            <a:pPr algn="l"/>
            <a:endParaRPr lang="en-US" dirty="0">
              <a:solidFill>
                <a:srgbClr val="000000"/>
              </a:solidFill>
            </a:endParaRP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1"/>
          </p:nvPr>
        </p:nvSpPr>
        <p:spPr>
          <a:xfrm>
            <a:off x="6335713" y="113072"/>
            <a:ext cx="2133600" cy="182880"/>
          </a:xfrm>
          <a:prstGeom prst="rect">
            <a:avLst/>
          </a:prstGeom>
        </p:spPr>
        <p:txBody>
          <a:bodyPr/>
          <a:lstStyle/>
          <a:p>
            <a:pPr algn="l"/>
            <a:fld id="{A9DF6EFB-3F44-496C-A842-1E0B3D3B975A}" type="datetimeFigureOut">
              <a:rPr lang="en-US" smtClean="0">
                <a:solidFill>
                  <a:srgbClr val="000000"/>
                </a:solidFill>
              </a:rPr>
              <a:pPr algn="l"/>
              <a:t>2/5/2018</a:t>
            </a:fld>
            <a:endParaRPr lang="en-US" dirty="0">
              <a:solidFill>
                <a:srgbClr val="000000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469312" y="113072"/>
            <a:ext cx="551783" cy="182880"/>
          </a:xfrm>
          <a:prstGeom prst="rect">
            <a:avLst/>
          </a:prstGeom>
        </p:spPr>
        <p:txBody>
          <a:bodyPr/>
          <a:lstStyle/>
          <a:p>
            <a:pPr algn="l"/>
            <a:fld id="{200B2350-5261-4F5C-9DF5-EF0D264FC8D2}" type="slidenum">
              <a:rPr lang="en-US" smtClean="0">
                <a:solidFill>
                  <a:srgbClr val="000000"/>
                </a:solidFill>
              </a:rPr>
              <a:pPr algn="l"/>
              <a:t>‹#›</a:t>
            </a:fld>
            <a:endParaRPr lang="en-US" dirty="0">
              <a:solidFill>
                <a:srgbClr val="000000"/>
              </a:solidFill>
            </a:endParaRPr>
          </a:p>
        </p:txBody>
      </p:sp>
      <p:pic>
        <p:nvPicPr>
          <p:cNvPr id="12" name="Picture 11" descr="Pearson Logo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6376789"/>
            <a:ext cx="918000" cy="2799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28328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emf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 userDrawn="1"/>
        </p:nvSpPr>
        <p:spPr>
          <a:xfrm>
            <a:off x="1600200" y="6429345"/>
            <a:ext cx="7162800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altLang="en-US" sz="700" b="1" dirty="0" smtClean="0">
                <a:solidFill>
                  <a:srgbClr val="000000"/>
                </a:solidFill>
                <a:ea typeface="Verdana" panose="020B0604030504040204" pitchFamily="34" charset="0"/>
                <a:cs typeface="Verdana" panose="020B0604030504040204" pitchFamily="34" charset="0"/>
              </a:rPr>
              <a:t>Copyright © 2016, 2013, 2010 Pearson Education, Inc. All Rights Reserved</a:t>
            </a:r>
          </a:p>
        </p:txBody>
      </p:sp>
      <p:pic>
        <p:nvPicPr>
          <p:cNvPr id="3" name="Picture 2" descr="Pearson Logo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6376789"/>
            <a:ext cx="918000" cy="279915"/>
          </a:xfrm>
          <a:prstGeom prst="rect">
            <a:avLst/>
          </a:prstGeom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gi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gif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gif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gif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gif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gif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gif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gif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gif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gif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" name="Rectangle 4"/>
          <p:cNvSpPr>
            <a:spLocks noChangeArrowheads="1"/>
          </p:cNvSpPr>
          <p:nvPr/>
        </p:nvSpPr>
        <p:spPr bwMode="auto">
          <a:xfrm>
            <a:off x="180673" y="-9525"/>
            <a:ext cx="8179080" cy="52065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/>
          <a:p>
            <a:r>
              <a:rPr lang="en-US" sz="2800" b="1" dirty="0" smtClean="0">
                <a:solidFill>
                  <a:srgbClr val="007FA3"/>
                </a:solidFill>
                <a:latin typeface="Arial"/>
                <a:cs typeface="Arial"/>
              </a:rPr>
              <a:t>Project management</a:t>
            </a:r>
            <a:endParaRPr lang="en-GB" sz="2800" b="1" dirty="0">
              <a:solidFill>
                <a:srgbClr val="007FA3"/>
              </a:solidFill>
              <a:latin typeface="Arial"/>
              <a:cs typeface="Arial"/>
            </a:endParaRPr>
          </a:p>
        </p:txBody>
      </p:sp>
      <p:pic>
        <p:nvPicPr>
          <p:cNvPr id="1026" name="Picture 2" descr="Y:\08VOL4\Graphics\Powerpoint\PE_UK\PE522-SLACK\Final files\GIF\ch19\figure-19-1.gi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1154" y="1219200"/>
            <a:ext cx="8361692" cy="4419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680438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15727" y="1854349"/>
            <a:ext cx="8182303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i="1" dirty="0" smtClean="0"/>
              <a:t>In Chapter 19</a:t>
            </a:r>
            <a:r>
              <a:rPr lang="en-GB" sz="2400" i="1" dirty="0" smtClean="0"/>
              <a:t> </a:t>
            </a:r>
            <a:r>
              <a:rPr lang="en-US" sz="2400" i="1" dirty="0" smtClean="0"/>
              <a:t>–</a:t>
            </a:r>
            <a:r>
              <a:rPr lang="en-GB" sz="2400" i="1" dirty="0" smtClean="0"/>
              <a:t> Project management</a:t>
            </a:r>
            <a:r>
              <a:rPr lang="en-US" sz="2400" i="1" dirty="0" smtClean="0"/>
              <a:t> – Slack et al. identify the following key questions…</a:t>
            </a:r>
          </a:p>
          <a:p>
            <a:endParaRPr lang="en-GB" sz="2400" dirty="0"/>
          </a:p>
          <a:p>
            <a:pPr marL="295275" indent="-295275">
              <a:lnSpc>
                <a:spcPct val="150000"/>
              </a:lnSpc>
              <a:buClr>
                <a:srgbClr val="FF0000"/>
              </a:buClr>
              <a:buFont typeface="Wingdings" pitchFamily="2" charset="2"/>
              <a:buChar char="q"/>
            </a:pPr>
            <a:r>
              <a:rPr lang="en-GB" sz="2400" dirty="0" smtClean="0"/>
              <a:t>What is project management?</a:t>
            </a:r>
          </a:p>
          <a:p>
            <a:pPr marL="295275" indent="-295275">
              <a:lnSpc>
                <a:spcPct val="150000"/>
              </a:lnSpc>
              <a:buClr>
                <a:srgbClr val="FF0000"/>
              </a:buClr>
              <a:buFont typeface="Wingdings" pitchFamily="2" charset="2"/>
              <a:buChar char="q"/>
            </a:pPr>
            <a:r>
              <a:rPr lang="en-GB" sz="2400" dirty="0" smtClean="0"/>
              <a:t>How are projects planned?</a:t>
            </a:r>
          </a:p>
          <a:p>
            <a:pPr marL="295275" indent="-295275">
              <a:lnSpc>
                <a:spcPct val="150000"/>
              </a:lnSpc>
              <a:buClr>
                <a:srgbClr val="FF0000"/>
              </a:buClr>
              <a:buFont typeface="Wingdings" pitchFamily="2" charset="2"/>
              <a:buChar char="q"/>
            </a:pPr>
            <a:r>
              <a:rPr lang="en-GB" sz="2400" smtClean="0"/>
              <a:t>How are projects controlled</a:t>
            </a:r>
            <a:r>
              <a:rPr lang="en-GB" sz="2400" dirty="0" smtClean="0"/>
              <a:t>?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77683" y="-6587"/>
            <a:ext cx="450894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solidFill>
                  <a:srgbClr val="007FA3"/>
                </a:solidFill>
              </a:rPr>
              <a:t>Key questions</a:t>
            </a:r>
            <a:endParaRPr lang="en-GB" sz="2800" b="1" dirty="0" smtClean="0">
              <a:solidFill>
                <a:srgbClr val="007FA3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TextBox 31"/>
          <p:cNvSpPr txBox="1"/>
          <p:nvPr/>
        </p:nvSpPr>
        <p:spPr>
          <a:xfrm>
            <a:off x="190500" y="27320"/>
            <a:ext cx="87630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smtClean="0">
                <a:solidFill>
                  <a:srgbClr val="007FA3"/>
                </a:solidFill>
              </a:rPr>
              <a:t>Figure 19.2  </a:t>
            </a:r>
            <a:br>
              <a:rPr lang="en-US" sz="2400" b="1" dirty="0" smtClean="0">
                <a:solidFill>
                  <a:srgbClr val="007FA3"/>
                </a:solidFill>
              </a:rPr>
            </a:br>
            <a:r>
              <a:rPr lang="en-US" sz="2400" b="1" dirty="0" smtClean="0">
                <a:solidFill>
                  <a:srgbClr val="007FA3"/>
                </a:solidFill>
              </a:rPr>
              <a:t>Differentiating projects using their volume and variety characteristics</a:t>
            </a:r>
            <a:endParaRPr lang="en-US" sz="2400" b="1" dirty="0">
              <a:solidFill>
                <a:srgbClr val="007FA3"/>
              </a:solidFill>
            </a:endParaRPr>
          </a:p>
        </p:txBody>
      </p:sp>
      <p:pic>
        <p:nvPicPr>
          <p:cNvPr id="2050" name="Picture 2" descr="Y:\08VOL4\Graphics\Powerpoint\PE_UK\PE522-SLACK\Final files\GIF\ch19\figure-19-2.gi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7835" y="1227649"/>
            <a:ext cx="5688330" cy="49034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0256416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TextBox 34"/>
          <p:cNvSpPr txBox="1"/>
          <p:nvPr/>
        </p:nvSpPr>
        <p:spPr>
          <a:xfrm>
            <a:off x="190499" y="29358"/>
            <a:ext cx="859752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smtClean="0">
                <a:solidFill>
                  <a:srgbClr val="007FA3"/>
                </a:solidFill>
              </a:rPr>
              <a:t>Figure 19.3  </a:t>
            </a:r>
            <a:br>
              <a:rPr lang="en-US" sz="2400" b="1" dirty="0" smtClean="0">
                <a:solidFill>
                  <a:srgbClr val="007FA3"/>
                </a:solidFill>
              </a:rPr>
            </a:br>
            <a:r>
              <a:rPr lang="en-US" sz="2400" b="1" dirty="0" smtClean="0">
                <a:solidFill>
                  <a:srgbClr val="007FA3"/>
                </a:solidFill>
              </a:rPr>
              <a:t>Differentiating projects by scale, complexity and uncertainty</a:t>
            </a:r>
            <a:endParaRPr lang="en-US" sz="2400" b="1" dirty="0">
              <a:solidFill>
                <a:srgbClr val="007FA3"/>
              </a:solidFill>
            </a:endParaRPr>
          </a:p>
        </p:txBody>
      </p:sp>
      <p:pic>
        <p:nvPicPr>
          <p:cNvPr id="3074" name="Picture 2" descr="Y:\08VOL4\Graphics\Powerpoint\PE_UK\PE522-SLACK\Final files\GIF\ch19\figure-19-3.gi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1337" y="1255445"/>
            <a:ext cx="7032842" cy="4724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872978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73" name="Text Box 29"/>
          <p:cNvSpPr txBox="1">
            <a:spLocks noChangeArrowheads="1"/>
          </p:cNvSpPr>
          <p:nvPr/>
        </p:nvSpPr>
        <p:spPr bwMode="auto">
          <a:xfrm>
            <a:off x="183932" y="-11027"/>
            <a:ext cx="8274268" cy="523220"/>
          </a:xfrm>
          <a:prstGeom prst="rect">
            <a:avLst/>
          </a:prstGeom>
          <a:noFill/>
          <a:ln w="222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800" b="1" dirty="0">
                <a:solidFill>
                  <a:srgbClr val="007FA3"/>
                </a:solidFill>
              </a:rPr>
              <a:t>Stages in project management</a:t>
            </a:r>
            <a:endParaRPr lang="en-US" sz="2800" b="1" dirty="0">
              <a:solidFill>
                <a:srgbClr val="007FA3"/>
              </a:solidFill>
            </a:endParaRPr>
          </a:p>
        </p:txBody>
      </p:sp>
      <p:pic>
        <p:nvPicPr>
          <p:cNvPr id="4098" name="Picture 2" descr="Y:\08VOL4\Graphics\Powerpoint\PE_UK\PE522-SLACK\Final files\GIF\ch19\figure-19-5.gi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9467" y="838200"/>
            <a:ext cx="6465066" cy="518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8387" name="Group 19"/>
          <p:cNvGrpSpPr>
            <a:grpSpLocks/>
          </p:cNvGrpSpPr>
          <p:nvPr/>
        </p:nvGrpSpPr>
        <p:grpSpPr bwMode="auto">
          <a:xfrm>
            <a:off x="3925888" y="2635250"/>
            <a:ext cx="1630362" cy="1657350"/>
            <a:chOff x="2473" y="1660"/>
            <a:chExt cx="1027" cy="1044"/>
          </a:xfrm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</p:grpSpPr>
        <p:sp>
          <p:nvSpPr>
            <p:cNvPr id="58374" name="Oval 6"/>
            <p:cNvSpPr>
              <a:spLocks noChangeArrowheads="1"/>
            </p:cNvSpPr>
            <p:nvPr/>
          </p:nvSpPr>
          <p:spPr bwMode="auto">
            <a:xfrm>
              <a:off x="2473" y="1660"/>
              <a:ext cx="1027" cy="1044"/>
            </a:xfrm>
            <a:prstGeom prst="ellipse">
              <a:avLst/>
            </a:prstGeom>
            <a:solidFill>
              <a:srgbClr val="CCFFFF"/>
            </a:solidFill>
            <a:ln w="9525">
              <a:noFill/>
              <a:round/>
              <a:headEnd/>
              <a:tailEnd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p3d>
              <a:bevelT w="190500" h="38100"/>
            </a:sp3d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8375" name="Rectangle 7"/>
            <p:cNvSpPr>
              <a:spLocks noChangeArrowheads="1"/>
            </p:cNvSpPr>
            <p:nvPr/>
          </p:nvSpPr>
          <p:spPr bwMode="auto">
            <a:xfrm>
              <a:off x="2487" y="2067"/>
              <a:ext cx="924" cy="25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p3d>
              <a:bevelT w="190500" h="38100"/>
            </a:sp3d>
          </p:spPr>
          <p:txBody>
            <a:bodyPr wrap="none">
              <a:spAutoFit/>
            </a:bodyPr>
            <a:lstStyle/>
            <a:p>
              <a:r>
                <a:rPr lang="en-GB" sz="2000" dirty="0"/>
                <a:t>The </a:t>
              </a:r>
              <a:r>
                <a:rPr lang="en-GB" sz="2000" dirty="0" smtClean="0"/>
                <a:t>project</a:t>
              </a:r>
              <a:endParaRPr lang="en-US" sz="2000" dirty="0"/>
            </a:p>
          </p:txBody>
        </p:sp>
      </p:grpSp>
      <p:grpSp>
        <p:nvGrpSpPr>
          <p:cNvPr id="58383" name="Group 15"/>
          <p:cNvGrpSpPr>
            <a:grpSpLocks/>
          </p:cNvGrpSpPr>
          <p:nvPr/>
        </p:nvGrpSpPr>
        <p:grpSpPr bwMode="auto">
          <a:xfrm>
            <a:off x="915988" y="2071678"/>
            <a:ext cx="3009900" cy="1273175"/>
            <a:chOff x="577" y="1357"/>
            <a:chExt cx="1896" cy="802"/>
          </a:xfrm>
        </p:grpSpPr>
        <p:sp>
          <p:nvSpPr>
            <p:cNvPr id="58370" name="Text Box 2"/>
            <p:cNvSpPr txBox="1">
              <a:spLocks noChangeArrowheads="1"/>
            </p:cNvSpPr>
            <p:nvPr/>
          </p:nvSpPr>
          <p:spPr bwMode="auto">
            <a:xfrm>
              <a:off x="577" y="1357"/>
              <a:ext cx="1532" cy="802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 w="19050">
              <a:noFill/>
              <a:miter lim="800000"/>
              <a:headEnd/>
              <a:tailEnd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txBody>
            <a:bodyPr>
              <a:spAutoFit/>
            </a:bodyPr>
            <a:lstStyle/>
            <a:p>
              <a:pPr algn="ctr">
                <a:lnSpc>
                  <a:spcPct val="80000"/>
                </a:lnSpc>
                <a:spcBef>
                  <a:spcPct val="30000"/>
                </a:spcBef>
              </a:pPr>
              <a:r>
                <a:rPr lang="en-GB" sz="2000" dirty="0"/>
                <a:t>Geo-social environment</a:t>
              </a:r>
            </a:p>
            <a:p>
              <a:pPr algn="ctr">
                <a:lnSpc>
                  <a:spcPct val="80000"/>
                </a:lnSpc>
                <a:spcBef>
                  <a:spcPct val="30000"/>
                </a:spcBef>
              </a:pPr>
              <a:r>
                <a:rPr lang="en-GB" sz="2000" i="1" dirty="0">
                  <a:solidFill>
                    <a:schemeClr val="accent2"/>
                  </a:solidFill>
                </a:rPr>
                <a:t>Geography</a:t>
              </a:r>
            </a:p>
            <a:p>
              <a:pPr algn="ctr">
                <a:lnSpc>
                  <a:spcPct val="80000"/>
                </a:lnSpc>
                <a:spcBef>
                  <a:spcPct val="30000"/>
                </a:spcBef>
              </a:pPr>
              <a:r>
                <a:rPr lang="en-GB" sz="2000" i="1" dirty="0">
                  <a:solidFill>
                    <a:schemeClr val="accent2"/>
                  </a:solidFill>
                </a:rPr>
                <a:t>National culture</a:t>
              </a:r>
            </a:p>
          </p:txBody>
        </p:sp>
        <p:sp>
          <p:nvSpPr>
            <p:cNvPr id="58376" name="AutoShape 8"/>
            <p:cNvSpPr>
              <a:spLocks noChangeArrowheads="1"/>
            </p:cNvSpPr>
            <p:nvPr/>
          </p:nvSpPr>
          <p:spPr bwMode="auto">
            <a:xfrm rot="1424970">
              <a:off x="2231" y="1632"/>
              <a:ext cx="242" cy="367"/>
            </a:xfrm>
            <a:prstGeom prst="rightArrow">
              <a:avLst>
                <a:gd name="adj1" fmla="val 50000"/>
                <a:gd name="adj2" fmla="val 25000"/>
              </a:avLst>
            </a:prstGeom>
            <a:solidFill>
              <a:srgbClr val="FFC000"/>
            </a:solidFill>
            <a:ln w="9525">
              <a:noFill/>
              <a:miter lim="800000"/>
              <a:headEnd/>
              <a:tailEnd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58385" name="Group 17"/>
          <p:cNvGrpSpPr>
            <a:grpSpLocks/>
          </p:cNvGrpSpPr>
          <p:nvPr/>
        </p:nvGrpSpPr>
        <p:grpSpPr bwMode="auto">
          <a:xfrm>
            <a:off x="5556250" y="2000240"/>
            <a:ext cx="2857500" cy="1273175"/>
            <a:chOff x="3500" y="1357"/>
            <a:chExt cx="1800" cy="802"/>
          </a:xfrm>
        </p:grpSpPr>
        <p:sp>
          <p:nvSpPr>
            <p:cNvPr id="58371" name="Text Box 3"/>
            <p:cNvSpPr txBox="1">
              <a:spLocks noChangeArrowheads="1"/>
            </p:cNvSpPr>
            <p:nvPr/>
          </p:nvSpPr>
          <p:spPr bwMode="auto">
            <a:xfrm>
              <a:off x="3772" y="1357"/>
              <a:ext cx="1528" cy="802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 w="19050">
              <a:noFill/>
              <a:miter lim="800000"/>
              <a:headEnd/>
              <a:tailEnd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txBody>
            <a:bodyPr>
              <a:spAutoFit/>
            </a:bodyPr>
            <a:lstStyle/>
            <a:p>
              <a:pPr algn="ctr">
                <a:lnSpc>
                  <a:spcPct val="80000"/>
                </a:lnSpc>
                <a:spcBef>
                  <a:spcPct val="30000"/>
                </a:spcBef>
              </a:pPr>
              <a:r>
                <a:rPr lang="en-GB" sz="2000"/>
                <a:t>Econo-political environment </a:t>
              </a:r>
            </a:p>
            <a:p>
              <a:pPr algn="ctr">
                <a:lnSpc>
                  <a:spcPct val="80000"/>
                </a:lnSpc>
                <a:spcBef>
                  <a:spcPct val="30000"/>
                </a:spcBef>
              </a:pPr>
              <a:r>
                <a:rPr lang="en-GB" sz="2000" i="1">
                  <a:solidFill>
                    <a:schemeClr val="accent2"/>
                  </a:solidFill>
                </a:rPr>
                <a:t>Economy</a:t>
              </a:r>
            </a:p>
            <a:p>
              <a:pPr algn="ctr">
                <a:lnSpc>
                  <a:spcPct val="80000"/>
                </a:lnSpc>
                <a:spcBef>
                  <a:spcPct val="30000"/>
                </a:spcBef>
              </a:pPr>
              <a:r>
                <a:rPr lang="en-GB" sz="2000" i="1">
                  <a:solidFill>
                    <a:schemeClr val="accent2"/>
                  </a:solidFill>
                </a:rPr>
                <a:t>Government</a:t>
              </a:r>
            </a:p>
          </p:txBody>
        </p:sp>
        <p:sp>
          <p:nvSpPr>
            <p:cNvPr id="58377" name="AutoShape 9"/>
            <p:cNvSpPr>
              <a:spLocks noChangeArrowheads="1"/>
            </p:cNvSpPr>
            <p:nvPr/>
          </p:nvSpPr>
          <p:spPr bwMode="auto">
            <a:xfrm rot="20175030" flipH="1">
              <a:off x="3500" y="1598"/>
              <a:ext cx="242" cy="367"/>
            </a:xfrm>
            <a:prstGeom prst="rightArrow">
              <a:avLst>
                <a:gd name="adj1" fmla="val 50000"/>
                <a:gd name="adj2" fmla="val 25000"/>
              </a:avLst>
            </a:prstGeom>
            <a:solidFill>
              <a:srgbClr val="FFC000"/>
            </a:solidFill>
            <a:ln w="9525">
              <a:noFill/>
              <a:miter lim="800000"/>
              <a:headEnd/>
              <a:tailEnd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58384" name="Group 16"/>
          <p:cNvGrpSpPr>
            <a:grpSpLocks/>
          </p:cNvGrpSpPr>
          <p:nvPr/>
        </p:nvGrpSpPr>
        <p:grpSpPr bwMode="auto">
          <a:xfrm>
            <a:off x="906463" y="3646502"/>
            <a:ext cx="2947987" cy="1854200"/>
            <a:chOff x="571" y="2263"/>
            <a:chExt cx="1857" cy="1168"/>
          </a:xfrm>
        </p:grpSpPr>
        <p:sp>
          <p:nvSpPr>
            <p:cNvPr id="58372" name="Text Box 4"/>
            <p:cNvSpPr txBox="1">
              <a:spLocks noChangeArrowheads="1"/>
            </p:cNvSpPr>
            <p:nvPr/>
          </p:nvSpPr>
          <p:spPr bwMode="auto">
            <a:xfrm>
              <a:off x="571" y="2263"/>
              <a:ext cx="1530" cy="1168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 w="19050">
              <a:noFill/>
              <a:miter lim="800000"/>
              <a:headEnd/>
              <a:tailEnd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txBody>
            <a:bodyPr>
              <a:spAutoFit/>
            </a:bodyPr>
            <a:lstStyle/>
            <a:p>
              <a:pPr algn="ctr">
                <a:lnSpc>
                  <a:spcPct val="80000"/>
                </a:lnSpc>
                <a:spcBef>
                  <a:spcPct val="30000"/>
                </a:spcBef>
              </a:pPr>
              <a:r>
                <a:rPr lang="en-GB" sz="2000"/>
                <a:t>Business environment</a:t>
              </a:r>
            </a:p>
            <a:p>
              <a:pPr algn="ctr">
                <a:lnSpc>
                  <a:spcPct val="80000"/>
                </a:lnSpc>
                <a:spcBef>
                  <a:spcPct val="30000"/>
                </a:spcBef>
              </a:pPr>
              <a:r>
                <a:rPr lang="en-GB" sz="2000" i="1">
                  <a:solidFill>
                    <a:schemeClr val="accent2"/>
                  </a:solidFill>
                </a:rPr>
                <a:t>Customers</a:t>
              </a:r>
            </a:p>
            <a:p>
              <a:pPr algn="ctr">
                <a:lnSpc>
                  <a:spcPct val="80000"/>
                </a:lnSpc>
                <a:spcBef>
                  <a:spcPct val="30000"/>
                </a:spcBef>
              </a:pPr>
              <a:r>
                <a:rPr lang="en-GB" sz="2000" i="1">
                  <a:solidFill>
                    <a:schemeClr val="accent2"/>
                  </a:solidFill>
                </a:rPr>
                <a:t>Competitors</a:t>
              </a:r>
            </a:p>
            <a:p>
              <a:pPr algn="ctr">
                <a:lnSpc>
                  <a:spcPct val="80000"/>
                </a:lnSpc>
                <a:spcBef>
                  <a:spcPct val="30000"/>
                </a:spcBef>
              </a:pPr>
              <a:r>
                <a:rPr lang="en-GB" sz="2000" i="1">
                  <a:solidFill>
                    <a:schemeClr val="accent2"/>
                  </a:solidFill>
                </a:rPr>
                <a:t>Suppliers/sub-contractors</a:t>
              </a:r>
            </a:p>
          </p:txBody>
        </p:sp>
        <p:sp>
          <p:nvSpPr>
            <p:cNvPr id="58379" name="AutoShape 11"/>
            <p:cNvSpPr>
              <a:spLocks noChangeArrowheads="1"/>
            </p:cNvSpPr>
            <p:nvPr/>
          </p:nvSpPr>
          <p:spPr bwMode="auto">
            <a:xfrm rot="20175030" flipV="1">
              <a:off x="2186" y="2412"/>
              <a:ext cx="242" cy="367"/>
            </a:xfrm>
            <a:prstGeom prst="rightArrow">
              <a:avLst>
                <a:gd name="adj1" fmla="val 50000"/>
                <a:gd name="adj2" fmla="val 25000"/>
              </a:avLst>
            </a:prstGeom>
            <a:solidFill>
              <a:srgbClr val="FFC000"/>
            </a:solidFill>
            <a:ln w="9525">
              <a:noFill/>
              <a:miter lim="800000"/>
              <a:headEnd/>
              <a:tailEnd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58386" name="Group 18"/>
          <p:cNvGrpSpPr>
            <a:grpSpLocks/>
          </p:cNvGrpSpPr>
          <p:nvPr/>
        </p:nvGrpSpPr>
        <p:grpSpPr bwMode="auto">
          <a:xfrm>
            <a:off x="5483225" y="3676663"/>
            <a:ext cx="2936875" cy="1609725"/>
            <a:chOff x="3454" y="2217"/>
            <a:chExt cx="1850" cy="1014"/>
          </a:xfrm>
        </p:grpSpPr>
        <p:sp>
          <p:nvSpPr>
            <p:cNvPr id="58373" name="Text Box 5"/>
            <p:cNvSpPr txBox="1">
              <a:spLocks noChangeArrowheads="1"/>
            </p:cNvSpPr>
            <p:nvPr/>
          </p:nvSpPr>
          <p:spPr bwMode="auto">
            <a:xfrm>
              <a:off x="3772" y="2217"/>
              <a:ext cx="1532" cy="1014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 w="19050">
              <a:noFill/>
              <a:miter lim="800000"/>
              <a:headEnd/>
              <a:tailEnd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txBody>
            <a:bodyPr>
              <a:spAutoFit/>
            </a:bodyPr>
            <a:lstStyle/>
            <a:p>
              <a:pPr algn="ctr">
                <a:lnSpc>
                  <a:spcPct val="80000"/>
                </a:lnSpc>
                <a:spcBef>
                  <a:spcPct val="30000"/>
                </a:spcBef>
              </a:pPr>
              <a:r>
                <a:rPr lang="en-GB" sz="2000" dirty="0"/>
                <a:t>Internal environment</a:t>
              </a:r>
            </a:p>
            <a:p>
              <a:pPr algn="ctr">
                <a:lnSpc>
                  <a:spcPct val="80000"/>
                </a:lnSpc>
                <a:spcBef>
                  <a:spcPct val="30000"/>
                </a:spcBef>
              </a:pPr>
              <a:r>
                <a:rPr lang="en-GB" sz="2000" i="1" dirty="0">
                  <a:solidFill>
                    <a:schemeClr val="accent2"/>
                  </a:solidFill>
                </a:rPr>
                <a:t>Company strategy</a:t>
              </a:r>
            </a:p>
            <a:p>
              <a:pPr algn="ctr">
                <a:lnSpc>
                  <a:spcPct val="80000"/>
                </a:lnSpc>
                <a:spcBef>
                  <a:spcPct val="30000"/>
                </a:spcBef>
              </a:pPr>
              <a:r>
                <a:rPr lang="en-GB" sz="2000" i="1" dirty="0">
                  <a:solidFill>
                    <a:schemeClr val="accent2"/>
                  </a:solidFill>
                </a:rPr>
                <a:t>Resources</a:t>
              </a:r>
            </a:p>
            <a:p>
              <a:pPr algn="ctr">
                <a:lnSpc>
                  <a:spcPct val="80000"/>
                </a:lnSpc>
                <a:spcBef>
                  <a:spcPct val="30000"/>
                </a:spcBef>
              </a:pPr>
              <a:r>
                <a:rPr lang="en-GB" sz="2000" i="1" dirty="0">
                  <a:solidFill>
                    <a:schemeClr val="accent2"/>
                  </a:solidFill>
                </a:rPr>
                <a:t>Other projects</a:t>
              </a:r>
            </a:p>
          </p:txBody>
        </p:sp>
        <p:sp>
          <p:nvSpPr>
            <p:cNvPr id="58380" name="AutoShape 12"/>
            <p:cNvSpPr>
              <a:spLocks noChangeArrowheads="1"/>
            </p:cNvSpPr>
            <p:nvPr/>
          </p:nvSpPr>
          <p:spPr bwMode="auto">
            <a:xfrm rot="1424970" flipH="1" flipV="1">
              <a:off x="3454" y="2446"/>
              <a:ext cx="242" cy="367"/>
            </a:xfrm>
            <a:prstGeom prst="rightArrow">
              <a:avLst>
                <a:gd name="adj1" fmla="val 50000"/>
                <a:gd name="adj2" fmla="val 25000"/>
              </a:avLst>
            </a:prstGeom>
            <a:solidFill>
              <a:srgbClr val="FFC000"/>
            </a:solidFill>
            <a:ln w="9525">
              <a:noFill/>
              <a:miter lim="800000"/>
              <a:headEnd/>
              <a:tailEnd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58381" name="Text Box 13"/>
          <p:cNvSpPr txBox="1">
            <a:spLocks noChangeArrowheads="1"/>
          </p:cNvSpPr>
          <p:nvPr/>
        </p:nvSpPr>
        <p:spPr bwMode="auto">
          <a:xfrm>
            <a:off x="250825" y="606411"/>
            <a:ext cx="8534400" cy="830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2400" dirty="0"/>
              <a:t>The project environment consists of all the factors that can affect the project</a:t>
            </a:r>
            <a:endParaRPr lang="en-US" sz="2400" dirty="0"/>
          </a:p>
        </p:txBody>
      </p:sp>
      <p:sp>
        <p:nvSpPr>
          <p:cNvPr id="21" name="TextBox 20"/>
          <p:cNvSpPr txBox="1"/>
          <p:nvPr/>
        </p:nvSpPr>
        <p:spPr>
          <a:xfrm>
            <a:off x="189317" y="-8890"/>
            <a:ext cx="639245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>
                <a:solidFill>
                  <a:srgbClr val="007FA3"/>
                </a:solidFill>
              </a:rPr>
              <a:t>The project environment</a:t>
            </a:r>
            <a:endParaRPr lang="en-GB" sz="2800" b="1" dirty="0">
              <a:solidFill>
                <a:srgbClr val="007FA3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83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583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583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583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583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TextBox 22"/>
          <p:cNvSpPr txBox="1"/>
          <p:nvPr/>
        </p:nvSpPr>
        <p:spPr>
          <a:xfrm>
            <a:off x="187294" y="34409"/>
            <a:ext cx="786133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smtClean="0">
                <a:solidFill>
                  <a:srgbClr val="007FA3"/>
                </a:solidFill>
              </a:rPr>
              <a:t>Figure 19.7  </a:t>
            </a:r>
            <a:br>
              <a:rPr lang="en-US" sz="2400" b="1" dirty="0" smtClean="0">
                <a:solidFill>
                  <a:srgbClr val="007FA3"/>
                </a:solidFill>
              </a:rPr>
            </a:br>
            <a:r>
              <a:rPr lang="en-US" sz="2400" b="1" dirty="0" smtClean="0">
                <a:solidFill>
                  <a:srgbClr val="007FA3"/>
                </a:solidFill>
              </a:rPr>
              <a:t>The stakeholder power–interest grid</a:t>
            </a:r>
            <a:endParaRPr lang="en-US" sz="2400" b="1" dirty="0">
              <a:solidFill>
                <a:srgbClr val="007FA3"/>
              </a:solidFill>
            </a:endParaRPr>
          </a:p>
        </p:txBody>
      </p:sp>
      <p:pic>
        <p:nvPicPr>
          <p:cNvPr id="5122" name="Picture 2" descr="Y:\08VOL4\Graphics\Powerpoint\PE_UK\PE522-SLACK\Final files\GIF\ch19\figure-19-7.gi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2387" y="1066800"/>
            <a:ext cx="7559226" cy="5029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20" name="Rectangle 4"/>
          <p:cNvSpPr>
            <a:spLocks noChangeArrowheads="1"/>
          </p:cNvSpPr>
          <p:nvPr/>
        </p:nvSpPr>
        <p:spPr bwMode="auto">
          <a:xfrm>
            <a:off x="171450" y="-6325"/>
            <a:ext cx="5057476" cy="52065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90488" tIns="44450" rIns="90488" bIns="44450">
            <a:spAutoFit/>
          </a:bodyPr>
          <a:lstStyle/>
          <a:p>
            <a:pPr defTabSz="762000" eaLnBrk="0" hangingPunct="0"/>
            <a:r>
              <a:rPr lang="en-US" sz="2800" b="1" dirty="0">
                <a:solidFill>
                  <a:srgbClr val="007FA3"/>
                </a:solidFill>
              </a:rPr>
              <a:t>How projects can be defined</a:t>
            </a:r>
          </a:p>
        </p:txBody>
      </p:sp>
      <p:sp>
        <p:nvSpPr>
          <p:cNvPr id="60421" name="AutoShape 5"/>
          <p:cNvSpPr>
            <a:spLocks noChangeArrowheads="1"/>
          </p:cNvSpPr>
          <p:nvPr/>
        </p:nvSpPr>
        <p:spPr bwMode="auto">
          <a:xfrm>
            <a:off x="1314450" y="1989138"/>
            <a:ext cx="5461000" cy="1908175"/>
          </a:xfrm>
          <a:prstGeom prst="roundRect">
            <a:avLst>
              <a:gd name="adj" fmla="val 14222"/>
            </a:avLst>
          </a:prstGeom>
          <a:solidFill>
            <a:srgbClr val="CCFFFF"/>
          </a:solidFill>
          <a:ln w="12700">
            <a:noFill/>
            <a:round/>
            <a:headEnd/>
            <a:tailEnd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 anchor="ctr"/>
          <a:lstStyle/>
          <a:p>
            <a:endParaRPr lang="en-GB"/>
          </a:p>
        </p:txBody>
      </p:sp>
      <p:grpSp>
        <p:nvGrpSpPr>
          <p:cNvPr id="60447" name="Group 31"/>
          <p:cNvGrpSpPr>
            <a:grpSpLocks/>
          </p:cNvGrpSpPr>
          <p:nvPr/>
        </p:nvGrpSpPr>
        <p:grpSpPr bwMode="auto">
          <a:xfrm>
            <a:off x="6915150" y="2743200"/>
            <a:ext cx="1574800" cy="698500"/>
            <a:chOff x="4356" y="1728"/>
            <a:chExt cx="992" cy="440"/>
          </a:xfrm>
        </p:grpSpPr>
        <p:sp>
          <p:nvSpPr>
            <p:cNvPr id="60419" name="Rectangle 3"/>
            <p:cNvSpPr>
              <a:spLocks noChangeArrowheads="1"/>
            </p:cNvSpPr>
            <p:nvPr/>
          </p:nvSpPr>
          <p:spPr bwMode="auto">
            <a:xfrm>
              <a:off x="4356" y="1751"/>
              <a:ext cx="992" cy="416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 w="12700">
              <a:noFill/>
              <a:miter lim="800000"/>
              <a:headEnd/>
              <a:tailEnd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0424" name="Rectangle 8"/>
            <p:cNvSpPr>
              <a:spLocks noChangeArrowheads="1"/>
            </p:cNvSpPr>
            <p:nvPr/>
          </p:nvSpPr>
          <p:spPr bwMode="auto">
            <a:xfrm>
              <a:off x="4420" y="1728"/>
              <a:ext cx="865" cy="440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  <a:effectLst/>
          </p:spPr>
          <p:txBody>
            <a:bodyPr lIns="90488" tIns="44450" rIns="90488" bIns="44450">
              <a:spAutoFit/>
            </a:bodyPr>
            <a:lstStyle/>
            <a:p>
              <a:pPr algn="ctr" defTabSz="762000" eaLnBrk="0" hangingPunct="0"/>
              <a:r>
                <a:rPr lang="en-US" sz="2000" dirty="0">
                  <a:solidFill>
                    <a:srgbClr val="000000"/>
                  </a:solidFill>
                </a:rPr>
                <a:t>Project objectives</a:t>
              </a:r>
            </a:p>
          </p:txBody>
        </p:sp>
      </p:grpSp>
      <p:grpSp>
        <p:nvGrpSpPr>
          <p:cNvPr id="60448" name="Group 32"/>
          <p:cNvGrpSpPr>
            <a:grpSpLocks/>
          </p:cNvGrpSpPr>
          <p:nvPr/>
        </p:nvGrpSpPr>
        <p:grpSpPr bwMode="auto">
          <a:xfrm>
            <a:off x="1543050" y="2551113"/>
            <a:ext cx="1346200" cy="434975"/>
            <a:chOff x="972" y="1607"/>
            <a:chExt cx="848" cy="274"/>
          </a:xfrm>
        </p:grpSpPr>
        <p:sp>
          <p:nvSpPr>
            <p:cNvPr id="60426" name="Rectangle 10"/>
            <p:cNvSpPr>
              <a:spLocks noChangeArrowheads="1"/>
            </p:cNvSpPr>
            <p:nvPr/>
          </p:nvSpPr>
          <p:spPr bwMode="auto">
            <a:xfrm>
              <a:off x="972" y="1607"/>
              <a:ext cx="848" cy="272"/>
            </a:xfrm>
            <a:prstGeom prst="rect">
              <a:avLst/>
            </a:prstGeom>
            <a:solidFill>
              <a:srgbClr val="CCECFF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0427" name="Rectangle 11"/>
            <p:cNvSpPr>
              <a:spLocks noChangeArrowheads="1"/>
            </p:cNvSpPr>
            <p:nvPr/>
          </p:nvSpPr>
          <p:spPr bwMode="auto">
            <a:xfrm>
              <a:off x="1059" y="1633"/>
              <a:ext cx="701" cy="248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  <a:effectLst/>
          </p:spPr>
          <p:txBody>
            <a:bodyPr wrap="none" lIns="90488" tIns="44450" rIns="90488" bIns="44450">
              <a:spAutoFit/>
            </a:bodyPr>
            <a:lstStyle/>
            <a:p>
              <a:pPr defTabSz="762000" eaLnBrk="0" hangingPunct="0"/>
              <a:r>
                <a:rPr lang="en-US" sz="2000">
                  <a:solidFill>
                    <a:srgbClr val="000000"/>
                  </a:solidFill>
                </a:rPr>
                <a:t>Phase 1</a:t>
              </a:r>
            </a:p>
          </p:txBody>
        </p:sp>
      </p:grpSp>
      <p:grpSp>
        <p:nvGrpSpPr>
          <p:cNvPr id="60450" name="Group 34"/>
          <p:cNvGrpSpPr>
            <a:grpSpLocks/>
          </p:cNvGrpSpPr>
          <p:nvPr/>
        </p:nvGrpSpPr>
        <p:grpSpPr bwMode="auto">
          <a:xfrm>
            <a:off x="3486150" y="2551113"/>
            <a:ext cx="1346200" cy="434975"/>
            <a:chOff x="2196" y="1607"/>
            <a:chExt cx="848" cy="274"/>
          </a:xfrm>
        </p:grpSpPr>
        <p:sp>
          <p:nvSpPr>
            <p:cNvPr id="60430" name="Rectangle 14"/>
            <p:cNvSpPr>
              <a:spLocks noChangeArrowheads="1"/>
            </p:cNvSpPr>
            <p:nvPr/>
          </p:nvSpPr>
          <p:spPr bwMode="auto">
            <a:xfrm>
              <a:off x="2196" y="1607"/>
              <a:ext cx="848" cy="272"/>
            </a:xfrm>
            <a:prstGeom prst="rect">
              <a:avLst/>
            </a:prstGeom>
            <a:solidFill>
              <a:srgbClr val="CCECFF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0431" name="Rectangle 15"/>
            <p:cNvSpPr>
              <a:spLocks noChangeArrowheads="1"/>
            </p:cNvSpPr>
            <p:nvPr/>
          </p:nvSpPr>
          <p:spPr bwMode="auto">
            <a:xfrm>
              <a:off x="2283" y="1633"/>
              <a:ext cx="701" cy="248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  <a:effectLst/>
          </p:spPr>
          <p:txBody>
            <a:bodyPr wrap="none" lIns="90488" tIns="44450" rIns="90488" bIns="44450">
              <a:spAutoFit/>
            </a:bodyPr>
            <a:lstStyle/>
            <a:p>
              <a:pPr defTabSz="762000" eaLnBrk="0" hangingPunct="0"/>
              <a:r>
                <a:rPr lang="en-US" sz="2000">
                  <a:solidFill>
                    <a:srgbClr val="000000"/>
                  </a:solidFill>
                </a:rPr>
                <a:t>Phase 3</a:t>
              </a:r>
            </a:p>
          </p:txBody>
        </p:sp>
      </p:grpSp>
      <p:grpSp>
        <p:nvGrpSpPr>
          <p:cNvPr id="60451" name="Group 35"/>
          <p:cNvGrpSpPr>
            <a:grpSpLocks/>
          </p:cNvGrpSpPr>
          <p:nvPr/>
        </p:nvGrpSpPr>
        <p:grpSpPr bwMode="auto">
          <a:xfrm>
            <a:off x="5200650" y="2894013"/>
            <a:ext cx="1346200" cy="434975"/>
            <a:chOff x="3276" y="1823"/>
            <a:chExt cx="848" cy="274"/>
          </a:xfrm>
        </p:grpSpPr>
        <p:sp>
          <p:nvSpPr>
            <p:cNvPr id="60432" name="Rectangle 16"/>
            <p:cNvSpPr>
              <a:spLocks noChangeArrowheads="1"/>
            </p:cNvSpPr>
            <p:nvPr/>
          </p:nvSpPr>
          <p:spPr bwMode="auto">
            <a:xfrm>
              <a:off x="3276" y="1823"/>
              <a:ext cx="848" cy="272"/>
            </a:xfrm>
            <a:prstGeom prst="rect">
              <a:avLst/>
            </a:prstGeom>
            <a:solidFill>
              <a:srgbClr val="CCECFF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0433" name="Rectangle 17"/>
            <p:cNvSpPr>
              <a:spLocks noChangeArrowheads="1"/>
            </p:cNvSpPr>
            <p:nvPr/>
          </p:nvSpPr>
          <p:spPr bwMode="auto">
            <a:xfrm>
              <a:off x="3363" y="1849"/>
              <a:ext cx="701" cy="248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  <a:effectLst/>
          </p:spPr>
          <p:txBody>
            <a:bodyPr wrap="none" lIns="90488" tIns="44450" rIns="90488" bIns="44450">
              <a:spAutoFit/>
            </a:bodyPr>
            <a:lstStyle/>
            <a:p>
              <a:pPr defTabSz="762000" eaLnBrk="0" hangingPunct="0"/>
              <a:r>
                <a:rPr lang="en-US" sz="2000">
                  <a:solidFill>
                    <a:srgbClr val="000000"/>
                  </a:solidFill>
                </a:rPr>
                <a:t>Phase 4</a:t>
              </a:r>
            </a:p>
          </p:txBody>
        </p:sp>
      </p:grpSp>
      <p:grpSp>
        <p:nvGrpSpPr>
          <p:cNvPr id="60446" name="Group 30"/>
          <p:cNvGrpSpPr>
            <a:grpSpLocks/>
          </p:cNvGrpSpPr>
          <p:nvPr/>
        </p:nvGrpSpPr>
        <p:grpSpPr bwMode="auto">
          <a:xfrm>
            <a:off x="6445250" y="1335088"/>
            <a:ext cx="1255713" cy="1165225"/>
            <a:chOff x="4060" y="841"/>
            <a:chExt cx="791" cy="734"/>
          </a:xfrm>
        </p:grpSpPr>
        <p:sp>
          <p:nvSpPr>
            <p:cNvPr id="60435" name="Rectangle 19"/>
            <p:cNvSpPr>
              <a:spLocks noChangeArrowheads="1"/>
            </p:cNvSpPr>
            <p:nvPr/>
          </p:nvSpPr>
          <p:spPr bwMode="auto">
            <a:xfrm>
              <a:off x="4195" y="841"/>
              <a:ext cx="656" cy="248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  <a:effectLst/>
          </p:spPr>
          <p:txBody>
            <a:bodyPr wrap="none" lIns="90488" tIns="44450" rIns="90488" bIns="44450">
              <a:spAutoFit/>
            </a:bodyPr>
            <a:lstStyle/>
            <a:p>
              <a:pPr defTabSz="762000" eaLnBrk="0" hangingPunct="0"/>
              <a:r>
                <a:rPr lang="en-US" sz="2000">
                  <a:solidFill>
                    <a:srgbClr val="000000"/>
                  </a:solidFill>
                </a:rPr>
                <a:t>Project </a:t>
              </a:r>
            </a:p>
          </p:txBody>
        </p:sp>
        <p:sp>
          <p:nvSpPr>
            <p:cNvPr id="60436" name="Rectangle 20"/>
            <p:cNvSpPr>
              <a:spLocks noChangeArrowheads="1"/>
            </p:cNvSpPr>
            <p:nvPr/>
          </p:nvSpPr>
          <p:spPr bwMode="auto">
            <a:xfrm>
              <a:off x="4155" y="985"/>
              <a:ext cx="682" cy="248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  <a:effectLst/>
          </p:spPr>
          <p:txBody>
            <a:bodyPr wrap="none" lIns="90488" tIns="44450" rIns="90488" bIns="44450">
              <a:spAutoFit/>
            </a:bodyPr>
            <a:lstStyle/>
            <a:p>
              <a:pPr defTabSz="762000" eaLnBrk="0" hangingPunct="0"/>
              <a:r>
                <a:rPr lang="en-US" sz="2000">
                  <a:solidFill>
                    <a:srgbClr val="000000"/>
                  </a:solidFill>
                </a:rPr>
                <a:t>strategy</a:t>
              </a:r>
            </a:p>
          </p:txBody>
        </p:sp>
        <p:sp>
          <p:nvSpPr>
            <p:cNvPr id="60437" name="Arc 21"/>
            <p:cNvSpPr>
              <a:spLocks/>
            </p:cNvSpPr>
            <p:nvPr/>
          </p:nvSpPr>
          <p:spPr bwMode="auto">
            <a:xfrm>
              <a:off x="4060" y="1167"/>
              <a:ext cx="408" cy="408"/>
            </a:xfrm>
            <a:custGeom>
              <a:avLst/>
              <a:gdLst>
                <a:gd name="G0" fmla="+- 0 0 0"/>
                <a:gd name="G1" fmla="+- 0 0 0"/>
                <a:gd name="G2" fmla="+- 21600 0 0"/>
                <a:gd name="T0" fmla="*/ 21600 w 21600"/>
                <a:gd name="T1" fmla="*/ 0 h 21600"/>
                <a:gd name="T2" fmla="*/ 0 w 21600"/>
                <a:gd name="T3" fmla="*/ 21600 h 21600"/>
                <a:gd name="T4" fmla="*/ 0 w 21600"/>
                <a:gd name="T5" fmla="*/ 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1600" h="21600" fill="none" extrusionOk="0">
                  <a:moveTo>
                    <a:pt x="21600" y="0"/>
                  </a:moveTo>
                  <a:cubicBezTo>
                    <a:pt x="21600" y="11929"/>
                    <a:pt x="11929" y="21599"/>
                    <a:pt x="0" y="21600"/>
                  </a:cubicBezTo>
                </a:path>
                <a:path w="21600" h="21600" stroke="0" extrusionOk="0">
                  <a:moveTo>
                    <a:pt x="21600" y="0"/>
                  </a:moveTo>
                  <a:cubicBezTo>
                    <a:pt x="21600" y="11929"/>
                    <a:pt x="11929" y="21599"/>
                    <a:pt x="0" y="21600"/>
                  </a:cubicBezTo>
                  <a:lnTo>
                    <a:pt x="0" y="0"/>
                  </a:lnTo>
                  <a:close/>
                </a:path>
              </a:pathLst>
            </a:custGeom>
            <a:noFill/>
            <a:ln w="22225" cap="rnd">
              <a:solidFill>
                <a:srgbClr val="FF0000"/>
              </a:solidFill>
              <a:round/>
              <a:headEnd/>
              <a:tailEnd type="stealth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39" name="Group 38"/>
          <p:cNvGrpSpPr/>
          <p:nvPr/>
        </p:nvGrpSpPr>
        <p:grpSpPr>
          <a:xfrm>
            <a:off x="1314450" y="3043238"/>
            <a:ext cx="5461000" cy="2114550"/>
            <a:chOff x="1314450" y="3043238"/>
            <a:chExt cx="5461000" cy="2114550"/>
          </a:xfrm>
        </p:grpSpPr>
        <p:sp>
          <p:nvSpPr>
            <p:cNvPr id="60418" name="Rectangle 2"/>
            <p:cNvSpPr>
              <a:spLocks noChangeArrowheads="1"/>
            </p:cNvSpPr>
            <p:nvPr/>
          </p:nvSpPr>
          <p:spPr bwMode="auto">
            <a:xfrm>
              <a:off x="1314450" y="4722813"/>
              <a:ext cx="5461000" cy="431800"/>
            </a:xfrm>
            <a:prstGeom prst="rect">
              <a:avLst/>
            </a:prstGeom>
            <a:solidFill>
              <a:srgbClr val="66CCFF"/>
            </a:solidFill>
            <a:ln w="12700">
              <a:noFill/>
              <a:miter lim="800000"/>
              <a:headEnd/>
              <a:tailEnd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0439" name="Rectangle 23"/>
            <p:cNvSpPr>
              <a:spLocks noChangeArrowheads="1"/>
            </p:cNvSpPr>
            <p:nvPr/>
          </p:nvSpPr>
          <p:spPr bwMode="auto">
            <a:xfrm>
              <a:off x="3357563" y="4764088"/>
              <a:ext cx="1395413" cy="393700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  <a:effectLst/>
          </p:spPr>
          <p:txBody>
            <a:bodyPr wrap="none" lIns="90488" tIns="44450" rIns="90488" bIns="44450">
              <a:spAutoFit/>
            </a:bodyPr>
            <a:lstStyle/>
            <a:p>
              <a:pPr defTabSz="762000" eaLnBrk="0" hangingPunct="0"/>
              <a:r>
                <a:rPr lang="en-US" sz="2000" dirty="0">
                  <a:solidFill>
                    <a:srgbClr val="000000"/>
                  </a:solidFill>
                </a:rPr>
                <a:t>Milestones</a:t>
              </a:r>
            </a:p>
          </p:txBody>
        </p:sp>
        <p:sp>
          <p:nvSpPr>
            <p:cNvPr id="60422" name="Line 6"/>
            <p:cNvSpPr>
              <a:spLocks noChangeShapeType="1"/>
            </p:cNvSpPr>
            <p:nvPr/>
          </p:nvSpPr>
          <p:spPr bwMode="auto">
            <a:xfrm>
              <a:off x="3471863" y="3043238"/>
              <a:ext cx="0" cy="1616075"/>
            </a:xfrm>
            <a:prstGeom prst="line">
              <a:avLst/>
            </a:prstGeom>
            <a:noFill/>
            <a:ln w="28575">
              <a:solidFill>
                <a:srgbClr val="FF0000"/>
              </a:solidFill>
              <a:round/>
              <a:headEnd/>
              <a:tailEnd type="stealth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0423" name="Line 7"/>
            <p:cNvSpPr>
              <a:spLocks noChangeShapeType="1"/>
            </p:cNvSpPr>
            <p:nvPr/>
          </p:nvSpPr>
          <p:spPr bwMode="auto">
            <a:xfrm>
              <a:off x="2900363" y="3043238"/>
              <a:ext cx="0" cy="1616075"/>
            </a:xfrm>
            <a:prstGeom prst="line">
              <a:avLst/>
            </a:prstGeom>
            <a:noFill/>
            <a:ln w="28575">
              <a:solidFill>
                <a:srgbClr val="FF0000"/>
              </a:solidFill>
              <a:round/>
              <a:headEnd/>
              <a:tailEnd type="stealth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0438" name="Line 22"/>
            <p:cNvSpPr>
              <a:spLocks noChangeShapeType="1"/>
            </p:cNvSpPr>
            <p:nvPr/>
          </p:nvSpPr>
          <p:spPr bwMode="auto">
            <a:xfrm>
              <a:off x="1528763" y="3043238"/>
              <a:ext cx="0" cy="1616075"/>
            </a:xfrm>
            <a:prstGeom prst="line">
              <a:avLst/>
            </a:prstGeom>
            <a:noFill/>
            <a:ln w="28575">
              <a:solidFill>
                <a:srgbClr val="FF0000"/>
              </a:solidFill>
              <a:round/>
              <a:headEnd/>
              <a:tailEnd type="stealth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0440" name="Line 24"/>
            <p:cNvSpPr>
              <a:spLocks noChangeShapeType="1"/>
            </p:cNvSpPr>
            <p:nvPr/>
          </p:nvSpPr>
          <p:spPr bwMode="auto">
            <a:xfrm>
              <a:off x="2557463" y="3729038"/>
              <a:ext cx="0" cy="930275"/>
            </a:xfrm>
            <a:prstGeom prst="line">
              <a:avLst/>
            </a:prstGeom>
            <a:noFill/>
            <a:ln w="28575">
              <a:solidFill>
                <a:srgbClr val="FF0000"/>
              </a:solidFill>
              <a:round/>
              <a:headEnd/>
              <a:tailEnd type="stealth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0441" name="Line 25"/>
            <p:cNvSpPr>
              <a:spLocks noChangeShapeType="1"/>
            </p:cNvSpPr>
            <p:nvPr/>
          </p:nvSpPr>
          <p:spPr bwMode="auto">
            <a:xfrm>
              <a:off x="4843463" y="3043238"/>
              <a:ext cx="0" cy="1616075"/>
            </a:xfrm>
            <a:prstGeom prst="line">
              <a:avLst/>
            </a:prstGeom>
            <a:noFill/>
            <a:ln w="28575">
              <a:solidFill>
                <a:srgbClr val="FF0000"/>
              </a:solidFill>
              <a:round/>
              <a:headEnd/>
              <a:tailEnd type="stealth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0442" name="Line 26"/>
            <p:cNvSpPr>
              <a:spLocks noChangeShapeType="1"/>
            </p:cNvSpPr>
            <p:nvPr/>
          </p:nvSpPr>
          <p:spPr bwMode="auto">
            <a:xfrm>
              <a:off x="5186363" y="3386138"/>
              <a:ext cx="0" cy="1273175"/>
            </a:xfrm>
            <a:prstGeom prst="line">
              <a:avLst/>
            </a:prstGeom>
            <a:noFill/>
            <a:ln w="28575">
              <a:solidFill>
                <a:srgbClr val="FF0000"/>
              </a:solidFill>
              <a:round/>
              <a:headEnd/>
              <a:tailEnd type="stealth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0443" name="Line 27"/>
            <p:cNvSpPr>
              <a:spLocks noChangeShapeType="1"/>
            </p:cNvSpPr>
            <p:nvPr/>
          </p:nvSpPr>
          <p:spPr bwMode="auto">
            <a:xfrm>
              <a:off x="6557963" y="3386138"/>
              <a:ext cx="0" cy="1273175"/>
            </a:xfrm>
            <a:prstGeom prst="line">
              <a:avLst/>
            </a:prstGeom>
            <a:noFill/>
            <a:ln w="28575">
              <a:solidFill>
                <a:srgbClr val="FF0000"/>
              </a:solidFill>
              <a:round/>
              <a:headEnd/>
              <a:tailEnd type="stealth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60445" name="Group 29"/>
          <p:cNvGrpSpPr>
            <a:grpSpLocks/>
          </p:cNvGrpSpPr>
          <p:nvPr/>
        </p:nvGrpSpPr>
        <p:grpSpPr bwMode="auto">
          <a:xfrm>
            <a:off x="441325" y="2382838"/>
            <a:ext cx="744538" cy="1476375"/>
            <a:chOff x="278" y="1501"/>
            <a:chExt cx="469" cy="930"/>
          </a:xfrm>
        </p:grpSpPr>
        <p:sp>
          <p:nvSpPr>
            <p:cNvPr id="60434" name="Line 18"/>
            <p:cNvSpPr>
              <a:spLocks noChangeShapeType="1"/>
            </p:cNvSpPr>
            <p:nvPr/>
          </p:nvSpPr>
          <p:spPr bwMode="auto">
            <a:xfrm>
              <a:off x="747" y="1501"/>
              <a:ext cx="0" cy="930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round/>
              <a:headEnd type="stealth" w="med" len="med"/>
              <a:tailEnd type="stealth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0444" name="Rectangle 28"/>
            <p:cNvSpPr>
              <a:spLocks noChangeArrowheads="1"/>
            </p:cNvSpPr>
            <p:nvPr/>
          </p:nvSpPr>
          <p:spPr bwMode="auto">
            <a:xfrm rot="16200000">
              <a:off x="192" y="1730"/>
              <a:ext cx="612" cy="440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  <a:effectLst/>
          </p:spPr>
          <p:txBody>
            <a:bodyPr wrap="none" lIns="90488" tIns="44450" rIns="90488" bIns="44450">
              <a:spAutoFit/>
            </a:bodyPr>
            <a:lstStyle/>
            <a:p>
              <a:pPr defTabSz="762000" eaLnBrk="0" hangingPunct="0"/>
              <a:r>
                <a:rPr lang="en-US" sz="2000"/>
                <a:t>Project</a:t>
              </a:r>
            </a:p>
            <a:p>
              <a:pPr defTabSz="762000" eaLnBrk="0" hangingPunct="0"/>
              <a:r>
                <a:rPr lang="en-US" sz="2000"/>
                <a:t>scope</a:t>
              </a:r>
            </a:p>
          </p:txBody>
        </p:sp>
      </p:grpSp>
      <p:sp>
        <p:nvSpPr>
          <p:cNvPr id="60455" name="Text Box 39"/>
          <p:cNvSpPr txBox="1">
            <a:spLocks noChangeArrowheads="1"/>
          </p:cNvSpPr>
          <p:nvPr/>
        </p:nvSpPr>
        <p:spPr bwMode="auto">
          <a:xfrm>
            <a:off x="3132138" y="2003425"/>
            <a:ext cx="1944687" cy="396875"/>
          </a:xfrm>
          <a:prstGeom prst="rect">
            <a:avLst/>
          </a:prstGeom>
          <a:noFill/>
          <a:ln w="38100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2000"/>
              <a:t>The project</a:t>
            </a:r>
          </a:p>
        </p:txBody>
      </p:sp>
      <p:grpSp>
        <p:nvGrpSpPr>
          <p:cNvPr id="60449" name="Group 33"/>
          <p:cNvGrpSpPr>
            <a:grpSpLocks/>
          </p:cNvGrpSpPr>
          <p:nvPr/>
        </p:nvGrpSpPr>
        <p:grpSpPr bwMode="auto">
          <a:xfrm>
            <a:off x="2571750" y="3236913"/>
            <a:ext cx="1346200" cy="434975"/>
            <a:chOff x="1620" y="2039"/>
            <a:chExt cx="848" cy="274"/>
          </a:xfrm>
        </p:grpSpPr>
        <p:sp>
          <p:nvSpPr>
            <p:cNvPr id="60428" name="Rectangle 12"/>
            <p:cNvSpPr>
              <a:spLocks noChangeArrowheads="1"/>
            </p:cNvSpPr>
            <p:nvPr/>
          </p:nvSpPr>
          <p:spPr bwMode="auto">
            <a:xfrm>
              <a:off x="1620" y="2039"/>
              <a:ext cx="848" cy="272"/>
            </a:xfrm>
            <a:prstGeom prst="rect">
              <a:avLst/>
            </a:prstGeom>
            <a:solidFill>
              <a:srgbClr val="CCECFF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0429" name="Rectangle 13"/>
            <p:cNvSpPr>
              <a:spLocks noChangeArrowheads="1"/>
            </p:cNvSpPr>
            <p:nvPr/>
          </p:nvSpPr>
          <p:spPr bwMode="auto">
            <a:xfrm>
              <a:off x="1707" y="2065"/>
              <a:ext cx="701" cy="248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  <a:effectLst/>
          </p:spPr>
          <p:txBody>
            <a:bodyPr wrap="none" lIns="90488" tIns="44450" rIns="90488" bIns="44450">
              <a:spAutoFit/>
            </a:bodyPr>
            <a:lstStyle/>
            <a:p>
              <a:pPr defTabSz="762000" eaLnBrk="0" hangingPunct="0"/>
              <a:r>
                <a:rPr lang="en-US" sz="2000">
                  <a:solidFill>
                    <a:srgbClr val="000000"/>
                  </a:solidFill>
                </a:rPr>
                <a:t>Phase 2</a:t>
              </a: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04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604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604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604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6" dur="500"/>
                                        <p:tgtEl>
                                          <p:spTgt spid="604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000"/>
                            </p:stCondLst>
                            <p:childTnLst>
                              <p:par>
                                <p:cTn id="28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0" dur="500"/>
                                        <p:tgtEl>
                                          <p:spTgt spid="604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500"/>
                            </p:stCondLst>
                            <p:childTnLst>
                              <p:par>
                                <p:cTn id="32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4" dur="500"/>
                                        <p:tgtEl>
                                          <p:spTgt spid="604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9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193964" y="29766"/>
            <a:ext cx="841663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rgbClr val="007FA3"/>
                </a:solidFill>
              </a:rPr>
              <a:t>Table 19.2  </a:t>
            </a:r>
            <a:br>
              <a:rPr lang="en-GB" sz="2400" b="1" dirty="0" smtClean="0">
                <a:solidFill>
                  <a:srgbClr val="007FA3"/>
                </a:solidFill>
              </a:rPr>
            </a:br>
            <a:r>
              <a:rPr lang="en-GB" sz="2400" b="1" dirty="0" smtClean="0">
                <a:solidFill>
                  <a:srgbClr val="007FA3"/>
                </a:solidFill>
              </a:rPr>
              <a:t>Rights and responsibilities of stakeholders in one IT company </a:t>
            </a:r>
            <a:endParaRPr lang="en-GB" sz="2400" b="1" dirty="0">
              <a:solidFill>
                <a:srgbClr val="007FA3"/>
              </a:solidFill>
            </a:endParaRPr>
          </a:p>
        </p:txBody>
      </p:sp>
      <p:pic>
        <p:nvPicPr>
          <p:cNvPr id="6146" name="Picture 2" descr="Y:\08VOL4\Graphics\Powerpoint\PE_UK\PE522-SLACK\Final files\GIF\ch19\table-19-2.gi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7538" y="1752600"/>
            <a:ext cx="8728924" cy="411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8" name="Group 47"/>
          <p:cNvGrpSpPr/>
          <p:nvPr/>
        </p:nvGrpSpPr>
        <p:grpSpPr>
          <a:xfrm>
            <a:off x="4025799" y="1714488"/>
            <a:ext cx="4832481" cy="4085449"/>
            <a:chOff x="4025799" y="1714488"/>
            <a:chExt cx="4832481" cy="4085449"/>
          </a:xfrm>
        </p:grpSpPr>
        <p:sp>
          <p:nvSpPr>
            <p:cNvPr id="88066" name="Rectangle 2"/>
            <p:cNvSpPr>
              <a:spLocks noChangeArrowheads="1"/>
            </p:cNvSpPr>
            <p:nvPr/>
          </p:nvSpPr>
          <p:spPr bwMode="auto">
            <a:xfrm>
              <a:off x="4036290" y="1714488"/>
              <a:ext cx="1513458" cy="4085449"/>
            </a:xfrm>
            <a:prstGeom prst="rect">
              <a:avLst/>
            </a:prstGeom>
            <a:solidFill>
              <a:srgbClr val="CCCCFF"/>
            </a:solidFill>
            <a:ln w="9525">
              <a:noFill/>
              <a:miter lim="800000"/>
              <a:headEnd/>
              <a:tailEnd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txBody>
            <a:bodyPr wrap="none" anchor="ctr"/>
            <a:lstStyle/>
            <a:p>
              <a:endParaRPr lang="en-GB" sz="2000"/>
            </a:p>
          </p:txBody>
        </p:sp>
        <p:sp>
          <p:nvSpPr>
            <p:cNvPr id="88068" name="Rectangle 4"/>
            <p:cNvSpPr>
              <a:spLocks noChangeArrowheads="1"/>
            </p:cNvSpPr>
            <p:nvPr/>
          </p:nvSpPr>
          <p:spPr bwMode="auto">
            <a:xfrm>
              <a:off x="5647877" y="1714488"/>
              <a:ext cx="1513458" cy="4085449"/>
            </a:xfrm>
            <a:prstGeom prst="rect">
              <a:avLst/>
            </a:prstGeom>
            <a:solidFill>
              <a:srgbClr val="CCCCFF"/>
            </a:solidFill>
            <a:ln w="9525">
              <a:noFill/>
              <a:miter lim="800000"/>
              <a:headEnd/>
              <a:tailEnd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txBody>
            <a:bodyPr wrap="none" anchor="ctr"/>
            <a:lstStyle/>
            <a:p>
              <a:endParaRPr lang="en-GB" sz="2000"/>
            </a:p>
          </p:txBody>
        </p:sp>
        <p:sp>
          <p:nvSpPr>
            <p:cNvPr id="88070" name="Rectangle 6"/>
            <p:cNvSpPr>
              <a:spLocks noChangeArrowheads="1"/>
            </p:cNvSpPr>
            <p:nvPr/>
          </p:nvSpPr>
          <p:spPr bwMode="auto">
            <a:xfrm>
              <a:off x="7265126" y="1714488"/>
              <a:ext cx="1511570" cy="4085449"/>
            </a:xfrm>
            <a:prstGeom prst="rect">
              <a:avLst/>
            </a:prstGeom>
            <a:solidFill>
              <a:srgbClr val="CCCCFF"/>
            </a:solidFill>
            <a:ln w="9525">
              <a:noFill/>
              <a:miter lim="800000"/>
              <a:headEnd/>
              <a:tailEnd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txBody>
            <a:bodyPr wrap="none" anchor="ctr"/>
            <a:lstStyle/>
            <a:p>
              <a:endParaRPr lang="en-GB" sz="2000"/>
            </a:p>
          </p:txBody>
        </p:sp>
        <p:sp>
          <p:nvSpPr>
            <p:cNvPr id="88067" name="Text Box 3"/>
            <p:cNvSpPr txBox="1">
              <a:spLocks noChangeArrowheads="1"/>
            </p:cNvSpPr>
            <p:nvPr/>
          </p:nvSpPr>
          <p:spPr bwMode="auto">
            <a:xfrm>
              <a:off x="4025799" y="1736776"/>
              <a:ext cx="1631513" cy="70788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square"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2000" dirty="0"/>
                <a:t>Department 1</a:t>
              </a:r>
              <a:endParaRPr lang="en-US" sz="2000" dirty="0"/>
            </a:p>
          </p:txBody>
        </p:sp>
        <p:sp>
          <p:nvSpPr>
            <p:cNvPr id="88069" name="Text Box 5"/>
            <p:cNvSpPr txBox="1">
              <a:spLocks noChangeArrowheads="1"/>
            </p:cNvSpPr>
            <p:nvPr/>
          </p:nvSpPr>
          <p:spPr bwMode="auto">
            <a:xfrm>
              <a:off x="5625072" y="1736776"/>
              <a:ext cx="1658926" cy="70788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square"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2000" dirty="0"/>
                <a:t>Department 2</a:t>
              </a:r>
              <a:endParaRPr lang="en-US" sz="2000" dirty="0"/>
            </a:p>
          </p:txBody>
        </p:sp>
        <p:sp>
          <p:nvSpPr>
            <p:cNvPr id="88071" name="Text Box 7"/>
            <p:cNvSpPr txBox="1">
              <a:spLocks noChangeArrowheads="1"/>
            </p:cNvSpPr>
            <p:nvPr/>
          </p:nvSpPr>
          <p:spPr bwMode="auto">
            <a:xfrm>
              <a:off x="7187104" y="1736776"/>
              <a:ext cx="1671176" cy="70788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square"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2000" dirty="0"/>
                <a:t>Department 3</a:t>
              </a:r>
              <a:endParaRPr lang="en-US" sz="2000" dirty="0"/>
            </a:p>
          </p:txBody>
        </p:sp>
      </p:grpSp>
      <p:sp>
        <p:nvSpPr>
          <p:cNvPr id="88103" name="Text Box 39"/>
          <p:cNvSpPr txBox="1">
            <a:spLocks noChangeArrowheads="1"/>
          </p:cNvSpPr>
          <p:nvPr/>
        </p:nvSpPr>
        <p:spPr bwMode="auto">
          <a:xfrm>
            <a:off x="187612" y="704831"/>
            <a:ext cx="8742107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000" dirty="0"/>
              <a:t>Matrix management structures often result in staff reporting to more than one project manager as well as their own </a:t>
            </a:r>
            <a:r>
              <a:rPr lang="en-GB" sz="2000" dirty="0" smtClean="0"/>
              <a:t>department…</a:t>
            </a:r>
            <a:endParaRPr lang="en-US" sz="2000" dirty="0"/>
          </a:p>
        </p:txBody>
      </p:sp>
      <p:grpSp>
        <p:nvGrpSpPr>
          <p:cNvPr id="45" name="Group 44"/>
          <p:cNvGrpSpPr/>
          <p:nvPr/>
        </p:nvGrpSpPr>
        <p:grpSpPr>
          <a:xfrm>
            <a:off x="2143109" y="3290272"/>
            <a:ext cx="6786610" cy="780533"/>
            <a:chOff x="2143109" y="3290272"/>
            <a:chExt cx="6786610" cy="780533"/>
          </a:xfrm>
        </p:grpSpPr>
        <p:sp>
          <p:nvSpPr>
            <p:cNvPr id="88073" name="Rectangle 9"/>
            <p:cNvSpPr>
              <a:spLocks noChangeArrowheads="1"/>
            </p:cNvSpPr>
            <p:nvPr/>
          </p:nvSpPr>
          <p:spPr bwMode="auto">
            <a:xfrm>
              <a:off x="2143109" y="3290272"/>
              <a:ext cx="6786610" cy="780533"/>
            </a:xfrm>
            <a:prstGeom prst="rect">
              <a:avLst/>
            </a:prstGeom>
            <a:solidFill>
              <a:srgbClr val="C2FFF0">
                <a:alpha val="50196"/>
              </a:srgbClr>
            </a:solidFill>
            <a:ln w="9525">
              <a:noFill/>
              <a:miter lim="800000"/>
              <a:headEnd/>
              <a:tailEnd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txBody>
            <a:bodyPr wrap="none" anchor="ctr"/>
            <a:lstStyle/>
            <a:p>
              <a:endParaRPr lang="en-GB" sz="2000"/>
            </a:p>
          </p:txBody>
        </p:sp>
        <p:sp>
          <p:nvSpPr>
            <p:cNvPr id="88074" name="Text Box 10"/>
            <p:cNvSpPr txBox="1">
              <a:spLocks noChangeArrowheads="1"/>
            </p:cNvSpPr>
            <p:nvPr/>
          </p:nvSpPr>
          <p:spPr bwMode="auto">
            <a:xfrm>
              <a:off x="2302732" y="3492986"/>
              <a:ext cx="1324894" cy="40011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2000" dirty="0" smtClean="0"/>
                <a:t>Project A</a:t>
              </a:r>
              <a:endParaRPr lang="en-US" sz="2000" dirty="0"/>
            </a:p>
          </p:txBody>
        </p:sp>
      </p:grpSp>
      <p:grpSp>
        <p:nvGrpSpPr>
          <p:cNvPr id="46" name="Group 45"/>
          <p:cNvGrpSpPr/>
          <p:nvPr/>
        </p:nvGrpSpPr>
        <p:grpSpPr>
          <a:xfrm>
            <a:off x="2143109" y="4707814"/>
            <a:ext cx="6786610" cy="785250"/>
            <a:chOff x="2143109" y="4707814"/>
            <a:chExt cx="6786610" cy="785250"/>
          </a:xfrm>
        </p:grpSpPr>
        <p:sp>
          <p:nvSpPr>
            <p:cNvPr id="88076" name="Rectangle 12"/>
            <p:cNvSpPr>
              <a:spLocks noChangeArrowheads="1"/>
            </p:cNvSpPr>
            <p:nvPr/>
          </p:nvSpPr>
          <p:spPr bwMode="auto">
            <a:xfrm>
              <a:off x="2143109" y="4707814"/>
              <a:ext cx="6786610" cy="785250"/>
            </a:xfrm>
            <a:prstGeom prst="rect">
              <a:avLst/>
            </a:prstGeom>
            <a:solidFill>
              <a:srgbClr val="C2FFF0">
                <a:alpha val="50196"/>
              </a:srgbClr>
            </a:solidFill>
            <a:ln w="9525">
              <a:noFill/>
              <a:miter lim="800000"/>
              <a:headEnd/>
              <a:tailEnd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txBody>
            <a:bodyPr wrap="none" anchor="ctr"/>
            <a:lstStyle/>
            <a:p>
              <a:endParaRPr lang="en-GB" sz="2000"/>
            </a:p>
          </p:txBody>
        </p:sp>
        <p:sp>
          <p:nvSpPr>
            <p:cNvPr id="88077" name="Text Box 13"/>
            <p:cNvSpPr txBox="1">
              <a:spLocks noChangeArrowheads="1"/>
            </p:cNvSpPr>
            <p:nvPr/>
          </p:nvSpPr>
          <p:spPr bwMode="auto">
            <a:xfrm>
              <a:off x="2302732" y="4911467"/>
              <a:ext cx="1324894" cy="40011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square"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2000" dirty="0" smtClean="0"/>
                <a:t>Project B</a:t>
              </a:r>
              <a:endParaRPr lang="en-US" sz="2000" dirty="0"/>
            </a:p>
          </p:txBody>
        </p:sp>
      </p:grpSp>
      <p:grpSp>
        <p:nvGrpSpPr>
          <p:cNvPr id="88115" name="Group 51"/>
          <p:cNvGrpSpPr>
            <a:grpSpLocks/>
          </p:cNvGrpSpPr>
          <p:nvPr/>
        </p:nvGrpSpPr>
        <p:grpSpPr bwMode="auto">
          <a:xfrm>
            <a:off x="3617353" y="2581500"/>
            <a:ext cx="1064327" cy="1121102"/>
            <a:chOff x="2056" y="1778"/>
            <a:chExt cx="564" cy="503"/>
          </a:xfrm>
        </p:grpSpPr>
        <p:sp>
          <p:nvSpPr>
            <p:cNvPr id="88092" name="Line 28"/>
            <p:cNvSpPr>
              <a:spLocks noChangeShapeType="1"/>
            </p:cNvSpPr>
            <p:nvPr/>
          </p:nvSpPr>
          <p:spPr bwMode="auto">
            <a:xfrm flipH="1">
              <a:off x="2056" y="2281"/>
              <a:ext cx="321" cy="0"/>
            </a:xfrm>
            <a:prstGeom prst="line">
              <a:avLst/>
            </a:prstGeom>
            <a:noFill/>
            <a:ln w="57150">
              <a:solidFill>
                <a:srgbClr val="FF0000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 sz="2000"/>
            </a:p>
          </p:txBody>
        </p:sp>
        <p:sp>
          <p:nvSpPr>
            <p:cNvPr id="88094" name="Line 30"/>
            <p:cNvSpPr>
              <a:spLocks noChangeShapeType="1"/>
            </p:cNvSpPr>
            <p:nvPr/>
          </p:nvSpPr>
          <p:spPr bwMode="auto">
            <a:xfrm flipH="1" flipV="1">
              <a:off x="2612" y="1778"/>
              <a:ext cx="8" cy="353"/>
            </a:xfrm>
            <a:prstGeom prst="line">
              <a:avLst/>
            </a:prstGeom>
            <a:noFill/>
            <a:ln w="57150">
              <a:solidFill>
                <a:srgbClr val="FF0000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 sz="2000"/>
            </a:p>
          </p:txBody>
        </p:sp>
      </p:grpSp>
      <p:grpSp>
        <p:nvGrpSpPr>
          <p:cNvPr id="88116" name="Group 52"/>
          <p:cNvGrpSpPr>
            <a:grpSpLocks/>
          </p:cNvGrpSpPr>
          <p:nvPr/>
        </p:nvGrpSpPr>
        <p:grpSpPr bwMode="auto">
          <a:xfrm>
            <a:off x="3634336" y="2559214"/>
            <a:ext cx="1511570" cy="2534182"/>
            <a:chOff x="2065" y="1768"/>
            <a:chExt cx="801" cy="1137"/>
          </a:xfrm>
        </p:grpSpPr>
        <p:sp>
          <p:nvSpPr>
            <p:cNvPr id="88093" name="Line 29"/>
            <p:cNvSpPr>
              <a:spLocks noChangeShapeType="1"/>
            </p:cNvSpPr>
            <p:nvPr/>
          </p:nvSpPr>
          <p:spPr bwMode="auto">
            <a:xfrm flipH="1">
              <a:off x="2065" y="2895"/>
              <a:ext cx="610" cy="10"/>
            </a:xfrm>
            <a:prstGeom prst="line">
              <a:avLst/>
            </a:prstGeom>
            <a:noFill/>
            <a:ln w="57150">
              <a:solidFill>
                <a:srgbClr val="FF0000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 sz="2000"/>
            </a:p>
          </p:txBody>
        </p:sp>
        <p:sp>
          <p:nvSpPr>
            <p:cNvPr id="88095" name="Line 31"/>
            <p:cNvSpPr>
              <a:spLocks noChangeShapeType="1"/>
            </p:cNvSpPr>
            <p:nvPr/>
          </p:nvSpPr>
          <p:spPr bwMode="auto">
            <a:xfrm flipH="1" flipV="1">
              <a:off x="2858" y="1768"/>
              <a:ext cx="8" cy="1029"/>
            </a:xfrm>
            <a:prstGeom prst="line">
              <a:avLst/>
            </a:prstGeom>
            <a:noFill/>
            <a:ln w="57150">
              <a:solidFill>
                <a:srgbClr val="FF0000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 sz="2000"/>
            </a:p>
          </p:txBody>
        </p:sp>
      </p:grpSp>
      <p:sp>
        <p:nvSpPr>
          <p:cNvPr id="40" name="TextBox 39"/>
          <p:cNvSpPr txBox="1"/>
          <p:nvPr/>
        </p:nvSpPr>
        <p:spPr>
          <a:xfrm>
            <a:off x="177691" y="-14311"/>
            <a:ext cx="57150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>
                <a:solidFill>
                  <a:srgbClr val="007FA3"/>
                </a:solidFill>
              </a:rPr>
              <a:t>Matrix management in projects</a:t>
            </a:r>
            <a:endParaRPr lang="en-GB" sz="2800" b="1" dirty="0">
              <a:solidFill>
                <a:srgbClr val="007FA3"/>
              </a:solidFill>
            </a:endParaRPr>
          </a:p>
        </p:txBody>
      </p:sp>
      <p:grpSp>
        <p:nvGrpSpPr>
          <p:cNvPr id="47" name="Group 46"/>
          <p:cNvGrpSpPr/>
          <p:nvPr/>
        </p:nvGrpSpPr>
        <p:grpSpPr>
          <a:xfrm>
            <a:off x="214283" y="1714488"/>
            <a:ext cx="3531993" cy="1410850"/>
            <a:chOff x="214283" y="1714488"/>
            <a:chExt cx="3531993" cy="1410850"/>
          </a:xfrm>
        </p:grpSpPr>
        <p:sp>
          <p:nvSpPr>
            <p:cNvPr id="88096" name="Rectangle 32"/>
            <p:cNvSpPr>
              <a:spLocks noChangeArrowheads="1"/>
            </p:cNvSpPr>
            <p:nvPr/>
          </p:nvSpPr>
          <p:spPr bwMode="auto">
            <a:xfrm>
              <a:off x="214283" y="1714488"/>
              <a:ext cx="3500461" cy="1410850"/>
            </a:xfrm>
            <a:prstGeom prst="rect">
              <a:avLst/>
            </a:prstGeom>
            <a:solidFill>
              <a:srgbClr val="CCFFFF"/>
            </a:solidFill>
            <a:ln w="9525">
              <a:noFill/>
              <a:miter lim="800000"/>
              <a:headEnd/>
              <a:tailEnd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txBody>
            <a:bodyPr wrap="none" anchor="ctr"/>
            <a:lstStyle/>
            <a:p>
              <a:endParaRPr lang="en-GB" sz="2000"/>
            </a:p>
          </p:txBody>
        </p:sp>
        <p:sp>
          <p:nvSpPr>
            <p:cNvPr id="88100" name="Line 36"/>
            <p:cNvSpPr>
              <a:spLocks noChangeShapeType="1"/>
            </p:cNvSpPr>
            <p:nvPr/>
          </p:nvSpPr>
          <p:spPr bwMode="auto">
            <a:xfrm flipH="1">
              <a:off x="586025" y="2739751"/>
              <a:ext cx="642581" cy="0"/>
            </a:xfrm>
            <a:prstGeom prst="line">
              <a:avLst/>
            </a:prstGeom>
            <a:noFill/>
            <a:ln w="57150">
              <a:solidFill>
                <a:srgbClr val="FF0000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 sz="2000"/>
            </a:p>
          </p:txBody>
        </p:sp>
        <p:sp>
          <p:nvSpPr>
            <p:cNvPr id="88101" name="Text Box 37"/>
            <p:cNvSpPr txBox="1">
              <a:spLocks noChangeArrowheads="1"/>
            </p:cNvSpPr>
            <p:nvPr/>
          </p:nvSpPr>
          <p:spPr bwMode="auto">
            <a:xfrm>
              <a:off x="1283151" y="1716716"/>
              <a:ext cx="2463125" cy="6463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square">
              <a:spAutoFit/>
            </a:bodyPr>
            <a:lstStyle/>
            <a:p>
              <a:pPr>
                <a:lnSpc>
                  <a:spcPct val="90000"/>
                </a:lnSpc>
                <a:spcBef>
                  <a:spcPct val="50000"/>
                </a:spcBef>
              </a:pPr>
              <a:r>
                <a:rPr lang="en-GB" sz="2000" dirty="0"/>
                <a:t>Full-time equivalent resource</a:t>
              </a:r>
              <a:endParaRPr lang="en-US" sz="2000" dirty="0"/>
            </a:p>
          </p:txBody>
        </p:sp>
        <p:sp>
          <p:nvSpPr>
            <p:cNvPr id="88102" name="Text Box 38"/>
            <p:cNvSpPr txBox="1">
              <a:spLocks noChangeArrowheads="1"/>
            </p:cNvSpPr>
            <p:nvPr/>
          </p:nvSpPr>
          <p:spPr bwMode="auto">
            <a:xfrm>
              <a:off x="1258700" y="2421027"/>
              <a:ext cx="2140169" cy="65078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square">
              <a:spAutoFit/>
            </a:bodyPr>
            <a:lstStyle/>
            <a:p>
              <a:pPr>
                <a:lnSpc>
                  <a:spcPct val="90000"/>
                </a:lnSpc>
                <a:spcBef>
                  <a:spcPct val="50000"/>
                </a:spcBef>
              </a:pPr>
              <a:r>
                <a:rPr lang="en-GB" sz="2000" dirty="0"/>
                <a:t>Reporting relationship</a:t>
              </a:r>
              <a:endParaRPr lang="en-US" sz="2000" dirty="0"/>
            </a:p>
          </p:txBody>
        </p:sp>
        <p:sp>
          <p:nvSpPr>
            <p:cNvPr id="43" name="AutoShape 48"/>
            <p:cNvSpPr>
              <a:spLocks noChangeArrowheads="1"/>
            </p:cNvSpPr>
            <p:nvPr/>
          </p:nvSpPr>
          <p:spPr bwMode="auto">
            <a:xfrm rot="10800000">
              <a:off x="269954" y="1857364"/>
              <a:ext cx="515180" cy="403419"/>
            </a:xfrm>
            <a:prstGeom prst="flowChartDelay">
              <a:avLst/>
            </a:prstGeom>
            <a:solidFill>
              <a:srgbClr val="FFC000"/>
            </a:solidFill>
            <a:ln w="9525">
              <a:noFill/>
              <a:miter lim="800000"/>
              <a:headEnd/>
              <a:tailEnd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txBody>
            <a:bodyPr wrap="none" anchor="ctr"/>
            <a:lstStyle/>
            <a:p>
              <a:endParaRPr lang="en-GB" sz="2000"/>
            </a:p>
          </p:txBody>
        </p:sp>
        <p:sp>
          <p:nvSpPr>
            <p:cNvPr id="44" name="AutoShape 46"/>
            <p:cNvSpPr>
              <a:spLocks noChangeArrowheads="1"/>
            </p:cNvSpPr>
            <p:nvPr/>
          </p:nvSpPr>
          <p:spPr bwMode="auto">
            <a:xfrm>
              <a:off x="825692" y="1857364"/>
              <a:ext cx="515179" cy="403419"/>
            </a:xfrm>
            <a:prstGeom prst="flowChartDelay">
              <a:avLst/>
            </a:prstGeom>
            <a:solidFill>
              <a:srgbClr val="FFC000"/>
            </a:solidFill>
            <a:ln w="9525">
              <a:noFill/>
              <a:miter lim="800000"/>
              <a:headEnd/>
              <a:tailEnd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txBody>
            <a:bodyPr wrap="none" anchor="ctr"/>
            <a:lstStyle/>
            <a:p>
              <a:endParaRPr lang="en-GB" sz="2000"/>
            </a:p>
          </p:txBody>
        </p:sp>
      </p:grpSp>
      <p:sp>
        <p:nvSpPr>
          <p:cNvPr id="49" name="AutoShape 48"/>
          <p:cNvSpPr>
            <a:spLocks noChangeArrowheads="1"/>
          </p:cNvSpPr>
          <p:nvPr/>
        </p:nvSpPr>
        <p:spPr bwMode="auto">
          <a:xfrm rot="10800000">
            <a:off x="4199044" y="2658948"/>
            <a:ext cx="515180" cy="403419"/>
          </a:xfrm>
          <a:prstGeom prst="flowChartDelay">
            <a:avLst/>
          </a:prstGeom>
          <a:solidFill>
            <a:srgbClr val="FFC000"/>
          </a:solidFill>
          <a:ln w="9525">
            <a:noFill/>
            <a:miter lim="800000"/>
            <a:headEnd/>
            <a:tailEnd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 anchor="ctr"/>
          <a:lstStyle/>
          <a:p>
            <a:endParaRPr lang="en-GB" sz="2000"/>
          </a:p>
        </p:txBody>
      </p:sp>
      <p:sp>
        <p:nvSpPr>
          <p:cNvPr id="51" name="AutoShape 48"/>
          <p:cNvSpPr>
            <a:spLocks noChangeArrowheads="1"/>
          </p:cNvSpPr>
          <p:nvPr/>
        </p:nvSpPr>
        <p:spPr bwMode="auto">
          <a:xfrm rot="10800000" flipH="1">
            <a:off x="4771200" y="2658948"/>
            <a:ext cx="515180" cy="403419"/>
          </a:xfrm>
          <a:prstGeom prst="flowChartDelay">
            <a:avLst/>
          </a:prstGeom>
          <a:solidFill>
            <a:srgbClr val="FFC000"/>
          </a:solidFill>
          <a:ln w="9525">
            <a:noFill/>
            <a:miter lim="800000"/>
            <a:headEnd/>
            <a:tailEnd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 anchor="ctr"/>
          <a:lstStyle/>
          <a:p>
            <a:endParaRPr lang="en-GB" sz="2000"/>
          </a:p>
        </p:txBody>
      </p:sp>
      <p:sp>
        <p:nvSpPr>
          <p:cNvPr id="52" name="AutoShape 48"/>
          <p:cNvSpPr>
            <a:spLocks noChangeArrowheads="1"/>
          </p:cNvSpPr>
          <p:nvPr/>
        </p:nvSpPr>
        <p:spPr bwMode="auto">
          <a:xfrm rot="10800000">
            <a:off x="4199044" y="2667322"/>
            <a:ext cx="515180" cy="403419"/>
          </a:xfrm>
          <a:prstGeom prst="flowChartDelay">
            <a:avLst/>
          </a:prstGeom>
          <a:solidFill>
            <a:srgbClr val="FFC000"/>
          </a:solidFill>
          <a:ln w="9525">
            <a:noFill/>
            <a:miter lim="800000"/>
            <a:headEnd/>
            <a:tailEnd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 anchor="ctr"/>
          <a:lstStyle/>
          <a:p>
            <a:endParaRPr lang="en-GB" sz="2000"/>
          </a:p>
        </p:txBody>
      </p:sp>
      <p:sp>
        <p:nvSpPr>
          <p:cNvPr id="53" name="AutoShape 48"/>
          <p:cNvSpPr>
            <a:spLocks noChangeArrowheads="1"/>
          </p:cNvSpPr>
          <p:nvPr/>
        </p:nvSpPr>
        <p:spPr bwMode="auto">
          <a:xfrm rot="10800000" flipH="1">
            <a:off x="4771200" y="2667322"/>
            <a:ext cx="515180" cy="403419"/>
          </a:xfrm>
          <a:prstGeom prst="flowChartDelay">
            <a:avLst/>
          </a:prstGeom>
          <a:solidFill>
            <a:srgbClr val="FFC000"/>
          </a:solidFill>
          <a:ln w="9525">
            <a:noFill/>
            <a:miter lim="800000"/>
            <a:headEnd/>
            <a:tailEnd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 anchor="ctr"/>
          <a:lstStyle/>
          <a:p>
            <a:endParaRPr lang="en-GB" sz="200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9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0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9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3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6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49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4.81481E-6 L 0.01875 0.11667 " pathEditMode="relative" rAng="0" ptsTypes="AA">
                                      <p:cBhvr>
                                        <p:cTn id="42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00" y="58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49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-4.81481E-6 L 0.01319 0.32663 " pathEditMode="relative" rAng="0" ptsTypes="AA">
                                      <p:cBhvr>
                                        <p:cTn id="48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00" y="163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3" dur="500"/>
                                        <p:tgtEl>
                                          <p:spTgt spid="881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8" dur="500"/>
                                        <p:tgtEl>
                                          <p:spTgt spid="881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9" grpId="0" animBg="1"/>
      <p:bldP spid="49" grpId="1" animBg="1"/>
      <p:bldP spid="51" grpId="0" animBg="1"/>
      <p:bldP spid="51" grpId="1" animBg="1"/>
      <p:bldP spid="52" grpId="0" animBg="1"/>
      <p:bldP spid="52" grpId="1" animBg="1"/>
      <p:bldP spid="53" grpId="0" animBg="1"/>
      <p:bldP spid="53" grpId="1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7" name="Rectangle 7"/>
          <p:cNvSpPr>
            <a:spLocks noChangeArrowheads="1"/>
          </p:cNvSpPr>
          <p:nvPr/>
        </p:nvSpPr>
        <p:spPr bwMode="auto">
          <a:xfrm>
            <a:off x="261906" y="39555"/>
            <a:ext cx="4374596" cy="430887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0" tIns="0" rIns="0" bIns="0">
            <a:spAutoFit/>
          </a:bodyPr>
          <a:lstStyle/>
          <a:p>
            <a:pPr defTabSz="762000" eaLnBrk="0" hangingPunct="0"/>
            <a:r>
              <a:rPr lang="en-US" sz="2800" b="1" dirty="0">
                <a:solidFill>
                  <a:srgbClr val="007FA3"/>
                </a:solidFill>
              </a:rPr>
              <a:t>How projects are planned</a:t>
            </a:r>
          </a:p>
        </p:txBody>
      </p:sp>
      <p:sp>
        <p:nvSpPr>
          <p:cNvPr id="61451" name="Rectangle 11"/>
          <p:cNvSpPr>
            <a:spLocks noChangeArrowheads="1"/>
          </p:cNvSpPr>
          <p:nvPr/>
        </p:nvSpPr>
        <p:spPr bwMode="auto">
          <a:xfrm>
            <a:off x="1979613" y="1296988"/>
            <a:ext cx="5832475" cy="369332"/>
          </a:xfrm>
          <a:prstGeom prst="rect">
            <a:avLst/>
          </a:prstGeom>
          <a:solidFill>
            <a:schemeClr val="bg1">
              <a:lumMod val="95000"/>
            </a:schemeClr>
          </a:solidFill>
          <a:ln w="12700">
            <a:noFill/>
            <a:miter lim="800000"/>
            <a:headEnd/>
            <a:tailEnd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lIns="0" tIns="0" rIns="0" bIns="0">
            <a:spAutoFit/>
          </a:bodyPr>
          <a:lstStyle/>
          <a:p>
            <a:pPr algn="ctr" defTabSz="762000" eaLnBrk="0" hangingPunct="0"/>
            <a:r>
              <a:rPr lang="en-US" sz="2400" dirty="0">
                <a:solidFill>
                  <a:srgbClr val="000000"/>
                </a:solidFill>
              </a:rPr>
              <a:t>Identify activities</a:t>
            </a:r>
          </a:p>
        </p:txBody>
      </p:sp>
      <p:grpSp>
        <p:nvGrpSpPr>
          <p:cNvPr id="26" name="Group 25"/>
          <p:cNvGrpSpPr/>
          <p:nvPr/>
        </p:nvGrpSpPr>
        <p:grpSpPr>
          <a:xfrm>
            <a:off x="1979614" y="1770160"/>
            <a:ext cx="5832474" cy="865464"/>
            <a:chOff x="1979614" y="1770160"/>
            <a:chExt cx="5832474" cy="865464"/>
          </a:xfrm>
        </p:grpSpPr>
        <p:sp>
          <p:nvSpPr>
            <p:cNvPr id="61450" name="Rectangle 10"/>
            <p:cNvSpPr>
              <a:spLocks noChangeArrowheads="1"/>
            </p:cNvSpPr>
            <p:nvPr/>
          </p:nvSpPr>
          <p:spPr bwMode="auto">
            <a:xfrm>
              <a:off x="1979614" y="2266292"/>
              <a:ext cx="5832474" cy="369332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 w="12700">
              <a:noFill/>
              <a:miter lim="800000"/>
              <a:headEnd/>
              <a:tailEnd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txBody>
            <a:bodyPr wrap="square" lIns="0" tIns="0" rIns="0" bIns="0">
              <a:spAutoFit/>
            </a:bodyPr>
            <a:lstStyle/>
            <a:p>
              <a:pPr algn="ctr" defTabSz="762000" eaLnBrk="0" hangingPunct="0"/>
              <a:r>
                <a:rPr lang="en-US" sz="2400">
                  <a:solidFill>
                    <a:srgbClr val="000000"/>
                  </a:solidFill>
                </a:rPr>
                <a:t>Estimate time and resources</a:t>
              </a:r>
            </a:p>
          </p:txBody>
        </p:sp>
        <p:sp>
          <p:nvSpPr>
            <p:cNvPr id="61459" name="AutoShape 19"/>
            <p:cNvSpPr>
              <a:spLocks noChangeArrowheads="1"/>
            </p:cNvSpPr>
            <p:nvPr/>
          </p:nvSpPr>
          <p:spPr bwMode="auto">
            <a:xfrm>
              <a:off x="4572000" y="1770160"/>
              <a:ext cx="503238" cy="431800"/>
            </a:xfrm>
            <a:prstGeom prst="downArrow">
              <a:avLst>
                <a:gd name="adj1" fmla="val 60250"/>
                <a:gd name="adj2" fmla="val 33824"/>
              </a:avLst>
            </a:prstGeom>
            <a:solidFill>
              <a:srgbClr val="99CCFF"/>
            </a:solidFill>
            <a:ln w="28575">
              <a:noFill/>
              <a:miter lim="800000"/>
              <a:headEnd/>
              <a:tailEnd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txBody>
            <a:bodyPr wrap="none" anchor="ctr"/>
            <a:lstStyle/>
            <a:p>
              <a:pPr algn="ctr"/>
              <a:endParaRPr lang="en-GB" sz="2400"/>
            </a:p>
          </p:txBody>
        </p:sp>
      </p:grpSp>
      <p:grpSp>
        <p:nvGrpSpPr>
          <p:cNvPr id="27" name="Group 26"/>
          <p:cNvGrpSpPr/>
          <p:nvPr/>
        </p:nvGrpSpPr>
        <p:grpSpPr>
          <a:xfrm>
            <a:off x="1979614" y="2717858"/>
            <a:ext cx="5827524" cy="889318"/>
            <a:chOff x="1979614" y="2717858"/>
            <a:chExt cx="5827524" cy="889318"/>
          </a:xfrm>
        </p:grpSpPr>
        <p:sp>
          <p:nvSpPr>
            <p:cNvPr id="61449" name="Rectangle 9"/>
            <p:cNvSpPr>
              <a:spLocks noChangeArrowheads="1"/>
            </p:cNvSpPr>
            <p:nvPr/>
          </p:nvSpPr>
          <p:spPr bwMode="auto">
            <a:xfrm>
              <a:off x="1979614" y="3237844"/>
              <a:ext cx="5827524" cy="369332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 w="12700">
              <a:noFill/>
              <a:miter lim="800000"/>
              <a:headEnd/>
              <a:tailEnd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txBody>
            <a:bodyPr wrap="square" lIns="0" tIns="0" rIns="0" bIns="0">
              <a:spAutoFit/>
            </a:bodyPr>
            <a:lstStyle/>
            <a:p>
              <a:pPr algn="ctr" defTabSz="762000" eaLnBrk="0" hangingPunct="0"/>
              <a:r>
                <a:rPr lang="en-US" sz="2400" dirty="0" smtClean="0">
                  <a:solidFill>
                    <a:srgbClr val="000000"/>
                  </a:solidFill>
                </a:rPr>
                <a:t>Identify </a:t>
              </a:r>
              <a:r>
                <a:rPr lang="en-US" sz="2400" dirty="0">
                  <a:solidFill>
                    <a:srgbClr val="000000"/>
                  </a:solidFill>
                </a:rPr>
                <a:t>relationships and dependencies</a:t>
              </a:r>
            </a:p>
          </p:txBody>
        </p:sp>
        <p:sp>
          <p:nvSpPr>
            <p:cNvPr id="61460" name="AutoShape 20"/>
            <p:cNvSpPr>
              <a:spLocks noChangeArrowheads="1"/>
            </p:cNvSpPr>
            <p:nvPr/>
          </p:nvSpPr>
          <p:spPr bwMode="auto">
            <a:xfrm>
              <a:off x="4572000" y="2717858"/>
              <a:ext cx="503238" cy="431800"/>
            </a:xfrm>
            <a:prstGeom prst="downArrow">
              <a:avLst>
                <a:gd name="adj1" fmla="val 60250"/>
                <a:gd name="adj2" fmla="val 33824"/>
              </a:avLst>
            </a:prstGeom>
            <a:solidFill>
              <a:srgbClr val="99CCFF"/>
            </a:solidFill>
            <a:ln w="28575">
              <a:noFill/>
              <a:miter lim="800000"/>
              <a:headEnd/>
              <a:tailEnd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txBody>
            <a:bodyPr wrap="none" anchor="ctr"/>
            <a:lstStyle/>
            <a:p>
              <a:pPr algn="ctr"/>
              <a:endParaRPr lang="en-GB" sz="2400"/>
            </a:p>
          </p:txBody>
        </p:sp>
      </p:grpSp>
      <p:grpSp>
        <p:nvGrpSpPr>
          <p:cNvPr id="28" name="Group 27"/>
          <p:cNvGrpSpPr/>
          <p:nvPr/>
        </p:nvGrpSpPr>
        <p:grpSpPr>
          <a:xfrm>
            <a:off x="1979614" y="3750504"/>
            <a:ext cx="5832474" cy="906582"/>
            <a:chOff x="1979614" y="3750504"/>
            <a:chExt cx="5832474" cy="906582"/>
          </a:xfrm>
        </p:grpSpPr>
        <p:sp>
          <p:nvSpPr>
            <p:cNvPr id="61453" name="Rectangle 13"/>
            <p:cNvSpPr>
              <a:spLocks noChangeArrowheads="1"/>
            </p:cNvSpPr>
            <p:nvPr/>
          </p:nvSpPr>
          <p:spPr bwMode="auto">
            <a:xfrm>
              <a:off x="1979614" y="4277668"/>
              <a:ext cx="5832474" cy="379418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 w="12700">
              <a:noFill/>
              <a:miter lim="800000"/>
              <a:headEnd/>
              <a:tailEnd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txBody>
            <a:bodyPr wrap="square" lIns="0" tIns="0" rIns="0" bIns="0">
              <a:spAutoFit/>
            </a:bodyPr>
            <a:lstStyle/>
            <a:p>
              <a:pPr algn="ctr" defTabSz="762000" eaLnBrk="0" hangingPunct="0"/>
              <a:r>
                <a:rPr lang="en-US" sz="2400" dirty="0">
                  <a:solidFill>
                    <a:srgbClr val="000000"/>
                  </a:solidFill>
                </a:rPr>
                <a:t>Identify schedule constraints</a:t>
              </a:r>
            </a:p>
          </p:txBody>
        </p:sp>
        <p:sp>
          <p:nvSpPr>
            <p:cNvPr id="61461" name="AutoShape 21"/>
            <p:cNvSpPr>
              <a:spLocks noChangeArrowheads="1"/>
            </p:cNvSpPr>
            <p:nvPr/>
          </p:nvSpPr>
          <p:spPr bwMode="auto">
            <a:xfrm>
              <a:off x="4572000" y="3750504"/>
              <a:ext cx="503238" cy="431800"/>
            </a:xfrm>
            <a:prstGeom prst="downArrow">
              <a:avLst>
                <a:gd name="adj1" fmla="val 60250"/>
                <a:gd name="adj2" fmla="val 33824"/>
              </a:avLst>
            </a:prstGeom>
            <a:solidFill>
              <a:srgbClr val="99CCFF"/>
            </a:solidFill>
            <a:ln w="28575">
              <a:noFill/>
              <a:miter lim="800000"/>
              <a:headEnd/>
              <a:tailEnd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txBody>
            <a:bodyPr wrap="none" anchor="ctr"/>
            <a:lstStyle/>
            <a:p>
              <a:pPr algn="ctr"/>
              <a:endParaRPr lang="en-GB" sz="2400"/>
            </a:p>
          </p:txBody>
        </p:sp>
      </p:grpSp>
      <p:grpSp>
        <p:nvGrpSpPr>
          <p:cNvPr id="29" name="Group 28"/>
          <p:cNvGrpSpPr/>
          <p:nvPr/>
        </p:nvGrpSpPr>
        <p:grpSpPr>
          <a:xfrm>
            <a:off x="1979613" y="4750636"/>
            <a:ext cx="5832475" cy="916100"/>
            <a:chOff x="1979613" y="4750636"/>
            <a:chExt cx="5832475" cy="916100"/>
          </a:xfrm>
        </p:grpSpPr>
        <p:sp>
          <p:nvSpPr>
            <p:cNvPr id="61452" name="Rectangle 12"/>
            <p:cNvSpPr>
              <a:spLocks noChangeArrowheads="1"/>
            </p:cNvSpPr>
            <p:nvPr/>
          </p:nvSpPr>
          <p:spPr bwMode="auto">
            <a:xfrm>
              <a:off x="1979613" y="5297404"/>
              <a:ext cx="5832475" cy="369332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 w="12700">
              <a:noFill/>
              <a:miter lim="800000"/>
              <a:headEnd/>
              <a:tailEnd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txBody>
            <a:bodyPr wrap="square" lIns="0" tIns="0" rIns="0" bIns="0">
              <a:spAutoFit/>
            </a:bodyPr>
            <a:lstStyle/>
            <a:p>
              <a:pPr algn="ctr" defTabSz="762000" eaLnBrk="0" hangingPunct="0"/>
              <a:r>
                <a:rPr lang="en-US" sz="2400" dirty="0">
                  <a:solidFill>
                    <a:srgbClr val="000000"/>
                  </a:solidFill>
                </a:rPr>
                <a:t>Fix the schedule</a:t>
              </a:r>
            </a:p>
          </p:txBody>
        </p:sp>
        <p:sp>
          <p:nvSpPr>
            <p:cNvPr id="61462" name="AutoShape 22"/>
            <p:cNvSpPr>
              <a:spLocks noChangeArrowheads="1"/>
            </p:cNvSpPr>
            <p:nvPr/>
          </p:nvSpPr>
          <p:spPr bwMode="auto">
            <a:xfrm>
              <a:off x="4572000" y="4750636"/>
              <a:ext cx="503238" cy="431800"/>
            </a:xfrm>
            <a:prstGeom prst="downArrow">
              <a:avLst>
                <a:gd name="adj1" fmla="val 60250"/>
                <a:gd name="adj2" fmla="val 33824"/>
              </a:avLst>
            </a:prstGeom>
            <a:solidFill>
              <a:srgbClr val="99CCFF"/>
            </a:solidFill>
            <a:ln w="28575">
              <a:noFill/>
              <a:miter lim="800000"/>
              <a:headEnd/>
              <a:tailEnd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txBody>
            <a:bodyPr wrap="none" anchor="ctr"/>
            <a:lstStyle/>
            <a:p>
              <a:pPr algn="ctr"/>
              <a:endParaRPr lang="en-GB" sz="2400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614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51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AutoShape 2"/>
          <p:cNvSpPr>
            <a:spLocks noChangeArrowheads="1"/>
          </p:cNvSpPr>
          <p:nvPr/>
        </p:nvSpPr>
        <p:spPr bwMode="auto">
          <a:xfrm>
            <a:off x="2195513" y="1773238"/>
            <a:ext cx="4724400" cy="3657600"/>
          </a:xfrm>
          <a:prstGeom prst="triangle">
            <a:avLst>
              <a:gd name="adj" fmla="val 50000"/>
            </a:avLst>
          </a:prstGeom>
          <a:solidFill>
            <a:schemeClr val="bg1">
              <a:lumMod val="95000"/>
            </a:schemeClr>
          </a:solidFill>
          <a:ln w="38100">
            <a:noFill/>
            <a:miter lim="800000"/>
            <a:headEnd/>
            <a:tailEnd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 anchor="ctr"/>
          <a:lstStyle/>
          <a:p>
            <a:endParaRPr lang="en-GB"/>
          </a:p>
        </p:txBody>
      </p:sp>
      <p:sp>
        <p:nvSpPr>
          <p:cNvPr id="62467" name="Text Box 3"/>
          <p:cNvSpPr txBox="1">
            <a:spLocks noChangeArrowheads="1"/>
          </p:cNvSpPr>
          <p:nvPr/>
        </p:nvSpPr>
        <p:spPr bwMode="auto">
          <a:xfrm>
            <a:off x="3795713" y="1239838"/>
            <a:ext cx="1524000" cy="396875"/>
          </a:xfrm>
          <a:prstGeom prst="rect">
            <a:avLst/>
          </a:prstGeom>
          <a:noFill/>
          <a:ln w="222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2000" dirty="0"/>
              <a:t>Quality</a:t>
            </a:r>
            <a:endParaRPr lang="en-US" sz="2000" dirty="0"/>
          </a:p>
        </p:txBody>
      </p:sp>
      <p:sp>
        <p:nvSpPr>
          <p:cNvPr id="62468" name="Text Box 4"/>
          <p:cNvSpPr txBox="1">
            <a:spLocks noChangeArrowheads="1"/>
          </p:cNvSpPr>
          <p:nvPr/>
        </p:nvSpPr>
        <p:spPr bwMode="auto">
          <a:xfrm>
            <a:off x="6386513" y="5430838"/>
            <a:ext cx="1524000" cy="396875"/>
          </a:xfrm>
          <a:prstGeom prst="rect">
            <a:avLst/>
          </a:prstGeom>
          <a:noFill/>
          <a:ln w="222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2000"/>
              <a:t>Time</a:t>
            </a:r>
            <a:endParaRPr lang="en-US" sz="2000"/>
          </a:p>
        </p:txBody>
      </p:sp>
      <p:sp>
        <p:nvSpPr>
          <p:cNvPr id="62469" name="Text Box 5"/>
          <p:cNvSpPr txBox="1">
            <a:spLocks noChangeArrowheads="1"/>
          </p:cNvSpPr>
          <p:nvPr/>
        </p:nvSpPr>
        <p:spPr bwMode="auto">
          <a:xfrm>
            <a:off x="1357313" y="5430838"/>
            <a:ext cx="1524000" cy="396875"/>
          </a:xfrm>
          <a:prstGeom prst="rect">
            <a:avLst/>
          </a:prstGeom>
          <a:noFill/>
          <a:ln w="222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2000"/>
              <a:t>Cost</a:t>
            </a:r>
            <a:endParaRPr lang="en-US" sz="2000"/>
          </a:p>
        </p:txBody>
      </p:sp>
      <p:grpSp>
        <p:nvGrpSpPr>
          <p:cNvPr id="62480" name="Group 16"/>
          <p:cNvGrpSpPr>
            <a:grpSpLocks/>
          </p:cNvGrpSpPr>
          <p:nvPr/>
        </p:nvGrpSpPr>
        <p:grpSpPr bwMode="auto">
          <a:xfrm>
            <a:off x="1128713" y="1773238"/>
            <a:ext cx="3581400" cy="914400"/>
            <a:chOff x="711" y="1117"/>
            <a:chExt cx="2256" cy="576"/>
          </a:xfrm>
        </p:grpSpPr>
        <p:sp>
          <p:nvSpPr>
            <p:cNvPr id="62470" name="Text Box 6"/>
            <p:cNvSpPr txBox="1">
              <a:spLocks noChangeArrowheads="1"/>
            </p:cNvSpPr>
            <p:nvPr/>
          </p:nvSpPr>
          <p:spPr bwMode="auto">
            <a:xfrm>
              <a:off x="711" y="1117"/>
              <a:ext cx="1248" cy="442"/>
            </a:xfrm>
            <a:prstGeom prst="rect">
              <a:avLst/>
            </a:prstGeom>
            <a:noFill/>
            <a:ln w="222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2000" i="1" dirty="0"/>
                <a:t>New aircraft project</a:t>
              </a:r>
              <a:endParaRPr lang="en-US" sz="2000" i="1" dirty="0"/>
            </a:p>
          </p:txBody>
        </p:sp>
        <p:sp>
          <p:nvSpPr>
            <p:cNvPr id="62473" name="Line 9"/>
            <p:cNvSpPr>
              <a:spLocks noChangeShapeType="1"/>
            </p:cNvSpPr>
            <p:nvPr/>
          </p:nvSpPr>
          <p:spPr bwMode="auto">
            <a:xfrm>
              <a:off x="1891" y="1419"/>
              <a:ext cx="864" cy="144"/>
            </a:xfrm>
            <a:prstGeom prst="line">
              <a:avLst/>
            </a:prstGeom>
            <a:noFill/>
            <a:ln w="57150">
              <a:solidFill>
                <a:schemeClr val="tx1">
                  <a:lumMod val="65000"/>
                  <a:lumOff val="35000"/>
                </a:schemeClr>
              </a:solidFill>
              <a:round/>
              <a:headEnd/>
              <a:tailEnd type="stealth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2476" name="Oval 12"/>
            <p:cNvSpPr>
              <a:spLocks noChangeArrowheads="1"/>
            </p:cNvSpPr>
            <p:nvPr/>
          </p:nvSpPr>
          <p:spPr bwMode="auto">
            <a:xfrm>
              <a:off x="2775" y="1501"/>
              <a:ext cx="192" cy="192"/>
            </a:xfrm>
            <a:prstGeom prst="ellipse">
              <a:avLst/>
            </a:prstGeom>
            <a:solidFill>
              <a:srgbClr val="99CCFF"/>
            </a:solidFill>
            <a:ln w="22225">
              <a:noFill/>
              <a:round/>
              <a:headEnd/>
              <a:tailEnd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62482" name="Group 18"/>
          <p:cNvGrpSpPr>
            <a:grpSpLocks/>
          </p:cNvGrpSpPr>
          <p:nvPr/>
        </p:nvGrpSpPr>
        <p:grpSpPr bwMode="auto">
          <a:xfrm>
            <a:off x="5776913" y="4059238"/>
            <a:ext cx="2743200" cy="990600"/>
            <a:chOff x="3639" y="2557"/>
            <a:chExt cx="1728" cy="624"/>
          </a:xfrm>
        </p:grpSpPr>
        <p:sp>
          <p:nvSpPr>
            <p:cNvPr id="62472" name="Text Box 8"/>
            <p:cNvSpPr txBox="1">
              <a:spLocks noChangeArrowheads="1"/>
            </p:cNvSpPr>
            <p:nvPr/>
          </p:nvSpPr>
          <p:spPr bwMode="auto">
            <a:xfrm>
              <a:off x="4119" y="2557"/>
              <a:ext cx="1248" cy="250"/>
            </a:xfrm>
            <a:prstGeom prst="rect">
              <a:avLst/>
            </a:prstGeom>
            <a:noFill/>
            <a:ln w="222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2000" i="1" dirty="0"/>
                <a:t>Music festival</a:t>
              </a:r>
              <a:endParaRPr lang="en-US" sz="2000" i="1" dirty="0"/>
            </a:p>
          </p:txBody>
        </p:sp>
        <p:sp>
          <p:nvSpPr>
            <p:cNvPr id="62475" name="Line 11"/>
            <p:cNvSpPr>
              <a:spLocks noChangeShapeType="1"/>
            </p:cNvSpPr>
            <p:nvPr/>
          </p:nvSpPr>
          <p:spPr bwMode="auto">
            <a:xfrm flipH="1">
              <a:off x="3831" y="2797"/>
              <a:ext cx="576" cy="240"/>
            </a:xfrm>
            <a:prstGeom prst="line">
              <a:avLst/>
            </a:prstGeom>
            <a:noFill/>
            <a:ln w="57150">
              <a:solidFill>
                <a:schemeClr val="tx1">
                  <a:lumMod val="65000"/>
                  <a:lumOff val="35000"/>
                </a:schemeClr>
              </a:solidFill>
              <a:round/>
              <a:headEnd/>
              <a:tailEnd type="stealth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2477" name="Oval 13"/>
            <p:cNvSpPr>
              <a:spLocks noChangeArrowheads="1"/>
            </p:cNvSpPr>
            <p:nvPr/>
          </p:nvSpPr>
          <p:spPr bwMode="auto">
            <a:xfrm>
              <a:off x="3639" y="2989"/>
              <a:ext cx="192" cy="192"/>
            </a:xfrm>
            <a:prstGeom prst="ellipse">
              <a:avLst/>
            </a:prstGeom>
            <a:solidFill>
              <a:srgbClr val="99CCFF"/>
            </a:solidFill>
            <a:ln w="22225">
              <a:noFill/>
              <a:round/>
              <a:headEnd/>
              <a:tailEnd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62481" name="Group 17"/>
          <p:cNvGrpSpPr>
            <a:grpSpLocks/>
          </p:cNvGrpSpPr>
          <p:nvPr/>
        </p:nvGrpSpPr>
        <p:grpSpPr bwMode="auto">
          <a:xfrm>
            <a:off x="179388" y="4648200"/>
            <a:ext cx="3149600" cy="701675"/>
            <a:chOff x="113" y="2928"/>
            <a:chExt cx="1984" cy="442"/>
          </a:xfrm>
        </p:grpSpPr>
        <p:sp>
          <p:nvSpPr>
            <p:cNvPr id="62471" name="Text Box 7"/>
            <p:cNvSpPr txBox="1">
              <a:spLocks noChangeArrowheads="1"/>
            </p:cNvSpPr>
            <p:nvPr/>
          </p:nvSpPr>
          <p:spPr bwMode="auto">
            <a:xfrm>
              <a:off x="113" y="2928"/>
              <a:ext cx="1392" cy="442"/>
            </a:xfrm>
            <a:prstGeom prst="rect">
              <a:avLst/>
            </a:prstGeom>
            <a:noFill/>
            <a:ln w="222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2000" i="1" dirty="0"/>
                <a:t>Fixed grant research project</a:t>
              </a:r>
              <a:endParaRPr lang="en-US" sz="2000" i="1" dirty="0"/>
            </a:p>
          </p:txBody>
        </p:sp>
        <p:sp>
          <p:nvSpPr>
            <p:cNvPr id="62474" name="Line 10"/>
            <p:cNvSpPr>
              <a:spLocks noChangeShapeType="1"/>
            </p:cNvSpPr>
            <p:nvPr/>
          </p:nvSpPr>
          <p:spPr bwMode="auto">
            <a:xfrm>
              <a:off x="1383" y="2989"/>
              <a:ext cx="480" cy="96"/>
            </a:xfrm>
            <a:prstGeom prst="line">
              <a:avLst/>
            </a:prstGeom>
            <a:noFill/>
            <a:ln w="57150">
              <a:solidFill>
                <a:schemeClr val="tx1">
                  <a:lumMod val="65000"/>
                  <a:lumOff val="35000"/>
                </a:schemeClr>
              </a:solidFill>
              <a:round/>
              <a:headEnd/>
              <a:tailEnd type="stealth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2478" name="Oval 14"/>
            <p:cNvSpPr>
              <a:spLocks noChangeArrowheads="1"/>
            </p:cNvSpPr>
            <p:nvPr/>
          </p:nvSpPr>
          <p:spPr bwMode="auto">
            <a:xfrm>
              <a:off x="1905" y="2989"/>
              <a:ext cx="192" cy="192"/>
            </a:xfrm>
            <a:prstGeom prst="ellipse">
              <a:avLst/>
            </a:prstGeom>
            <a:solidFill>
              <a:srgbClr val="99CCFF"/>
            </a:solidFill>
            <a:ln w="22225">
              <a:noFill/>
              <a:round/>
              <a:headEnd/>
              <a:tailEnd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62479" name="Text Box 15"/>
          <p:cNvSpPr txBox="1">
            <a:spLocks noChangeArrowheads="1"/>
          </p:cNvSpPr>
          <p:nvPr/>
        </p:nvSpPr>
        <p:spPr bwMode="auto">
          <a:xfrm>
            <a:off x="207963" y="-20552"/>
            <a:ext cx="8964612" cy="954107"/>
          </a:xfrm>
          <a:prstGeom prst="rect">
            <a:avLst/>
          </a:prstGeom>
          <a:noFill/>
          <a:ln w="222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800" b="1" dirty="0">
                <a:solidFill>
                  <a:srgbClr val="007FA3"/>
                </a:solidFill>
              </a:rPr>
              <a:t>The three project objectives of quality, cost and time</a:t>
            </a:r>
            <a:endParaRPr lang="en-US" sz="2800" b="1" dirty="0">
              <a:solidFill>
                <a:srgbClr val="007FA3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24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624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624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511" name="Text Box 23"/>
          <p:cNvSpPr txBox="1">
            <a:spLocks noChangeArrowheads="1"/>
          </p:cNvSpPr>
          <p:nvPr/>
        </p:nvSpPr>
        <p:spPr bwMode="auto">
          <a:xfrm>
            <a:off x="190500" y="-13136"/>
            <a:ext cx="6851650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800" b="1" dirty="0">
                <a:solidFill>
                  <a:srgbClr val="007FA3"/>
                </a:solidFill>
              </a:rPr>
              <a:t>Stages in the project planning process</a:t>
            </a:r>
            <a:endParaRPr lang="en-US" sz="2800" b="1" dirty="0">
              <a:solidFill>
                <a:srgbClr val="007FA3"/>
              </a:solidFill>
            </a:endParaRPr>
          </a:p>
        </p:txBody>
      </p:sp>
      <p:pic>
        <p:nvPicPr>
          <p:cNvPr id="7170" name="Picture 2" descr="Y:\08VOL4\Graphics\Powerpoint\PE_UK\PE522-SLACK\Final files\GIF\ch19\figure-19-9.gi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1970" y="2209801"/>
            <a:ext cx="8720062" cy="2438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TextBox 53"/>
          <p:cNvSpPr txBox="1"/>
          <p:nvPr/>
        </p:nvSpPr>
        <p:spPr>
          <a:xfrm>
            <a:off x="188912" y="26976"/>
            <a:ext cx="862647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smtClean="0">
                <a:solidFill>
                  <a:srgbClr val="007FA3"/>
                </a:solidFill>
              </a:rPr>
              <a:t>Figure 19.10  </a:t>
            </a:r>
            <a:br>
              <a:rPr lang="en-US" sz="2400" b="1" dirty="0" smtClean="0">
                <a:solidFill>
                  <a:srgbClr val="007FA3"/>
                </a:solidFill>
              </a:rPr>
            </a:br>
            <a:r>
              <a:rPr lang="en-US" sz="2400" b="1" dirty="0" smtClean="0">
                <a:solidFill>
                  <a:srgbClr val="007FA3"/>
                </a:solidFill>
              </a:rPr>
              <a:t>A work breakdown structure (WBS) for a simple domestic project</a:t>
            </a:r>
            <a:endParaRPr lang="en-US" sz="2400" b="1" dirty="0">
              <a:solidFill>
                <a:srgbClr val="007FA3"/>
              </a:solidFill>
            </a:endParaRPr>
          </a:p>
        </p:txBody>
      </p:sp>
      <p:pic>
        <p:nvPicPr>
          <p:cNvPr id="8194" name="Picture 2" descr="Y:\08VOL4\Graphics\Powerpoint\PE_UK\PE522-SLACK\Final files\GIF\ch19\figure-19-10.gi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507" y="1676400"/>
            <a:ext cx="8430988" cy="3962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8" name="Text Box 8"/>
          <p:cNvSpPr txBox="1">
            <a:spLocks noChangeArrowheads="1"/>
          </p:cNvSpPr>
          <p:nvPr/>
        </p:nvSpPr>
        <p:spPr bwMode="auto">
          <a:xfrm>
            <a:off x="755650" y="4465638"/>
            <a:ext cx="1227138" cy="923330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>
            <a:noFill/>
            <a:miter lim="800000"/>
            <a:headEnd/>
            <a:tailEnd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800"/>
              <a:t>Form and train user group</a:t>
            </a:r>
            <a:endParaRPr lang="en-US" sz="1800"/>
          </a:p>
        </p:txBody>
      </p:sp>
      <p:sp>
        <p:nvSpPr>
          <p:cNvPr id="87049" name="Text Box 9"/>
          <p:cNvSpPr txBox="1">
            <a:spLocks noChangeArrowheads="1"/>
          </p:cNvSpPr>
          <p:nvPr/>
        </p:nvSpPr>
        <p:spPr bwMode="auto">
          <a:xfrm>
            <a:off x="3208338" y="4465638"/>
            <a:ext cx="1122362" cy="646331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>
            <a:noFill/>
            <a:miter lim="800000"/>
            <a:headEnd/>
            <a:tailEnd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800" dirty="0"/>
              <a:t>Install systems</a:t>
            </a:r>
            <a:endParaRPr lang="en-US" sz="1800" dirty="0"/>
          </a:p>
        </p:txBody>
      </p:sp>
      <p:sp>
        <p:nvSpPr>
          <p:cNvPr id="87050" name="Text Box 10"/>
          <p:cNvSpPr txBox="1">
            <a:spLocks noChangeArrowheads="1"/>
          </p:cNvSpPr>
          <p:nvPr/>
        </p:nvSpPr>
        <p:spPr bwMode="auto">
          <a:xfrm>
            <a:off x="2063750" y="4465638"/>
            <a:ext cx="1022350" cy="923330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>
            <a:noFill/>
            <a:miter lim="800000"/>
            <a:headEnd/>
            <a:tailEnd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800"/>
              <a:t>Specify sales training</a:t>
            </a:r>
            <a:endParaRPr lang="en-US" sz="1800"/>
          </a:p>
        </p:txBody>
      </p:sp>
      <p:sp>
        <p:nvSpPr>
          <p:cNvPr id="87051" name="Text Box 11"/>
          <p:cNvSpPr txBox="1">
            <a:spLocks noChangeArrowheads="1"/>
          </p:cNvSpPr>
          <p:nvPr/>
        </p:nvSpPr>
        <p:spPr bwMode="auto">
          <a:xfrm>
            <a:off x="4432300" y="4465638"/>
            <a:ext cx="1328738" cy="1200329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>
            <a:noFill/>
            <a:miter lim="800000"/>
            <a:headEnd/>
            <a:tailEnd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800" dirty="0"/>
              <a:t>Design initial screen interface</a:t>
            </a:r>
            <a:endParaRPr lang="en-US" sz="1800" dirty="0"/>
          </a:p>
        </p:txBody>
      </p:sp>
      <p:sp>
        <p:nvSpPr>
          <p:cNvPr id="87052" name="Text Box 12"/>
          <p:cNvSpPr txBox="1">
            <a:spLocks noChangeArrowheads="1"/>
          </p:cNvSpPr>
          <p:nvPr/>
        </p:nvSpPr>
        <p:spPr bwMode="auto">
          <a:xfrm>
            <a:off x="5964238" y="4464050"/>
            <a:ext cx="1223962" cy="1200329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>
            <a:noFill/>
            <a:miter lim="800000"/>
            <a:headEnd/>
            <a:tailEnd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800"/>
              <a:t>Test interface in pilot area</a:t>
            </a:r>
            <a:endParaRPr lang="en-US" sz="1800"/>
          </a:p>
        </p:txBody>
      </p:sp>
      <p:sp>
        <p:nvSpPr>
          <p:cNvPr id="87053" name="Text Box 13"/>
          <p:cNvSpPr txBox="1">
            <a:spLocks noChangeArrowheads="1"/>
          </p:cNvSpPr>
          <p:nvPr/>
        </p:nvSpPr>
        <p:spPr bwMode="auto">
          <a:xfrm>
            <a:off x="7310438" y="4478338"/>
            <a:ext cx="1119214" cy="646331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>
            <a:noFill/>
            <a:miter lim="800000"/>
            <a:headEnd/>
            <a:tailEnd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800" dirty="0"/>
              <a:t>Modify interface</a:t>
            </a:r>
            <a:endParaRPr lang="en-US" sz="1800" dirty="0"/>
          </a:p>
        </p:txBody>
      </p:sp>
      <p:grpSp>
        <p:nvGrpSpPr>
          <p:cNvPr id="87076" name="Group 36"/>
          <p:cNvGrpSpPr>
            <a:grpSpLocks/>
          </p:cNvGrpSpPr>
          <p:nvPr/>
        </p:nvGrpSpPr>
        <p:grpSpPr bwMode="auto">
          <a:xfrm>
            <a:off x="1431925" y="2962277"/>
            <a:ext cx="6389688" cy="920751"/>
            <a:chOff x="902" y="1866"/>
            <a:chExt cx="4025" cy="580"/>
          </a:xfrm>
        </p:grpSpPr>
        <p:sp>
          <p:nvSpPr>
            <p:cNvPr id="87045" name="Text Box 5"/>
            <p:cNvSpPr txBox="1">
              <a:spLocks noChangeArrowheads="1"/>
            </p:cNvSpPr>
            <p:nvPr/>
          </p:nvSpPr>
          <p:spPr bwMode="auto">
            <a:xfrm>
              <a:off x="902" y="2197"/>
              <a:ext cx="773" cy="233"/>
            </a:xfrm>
            <a:prstGeom prst="rect">
              <a:avLst/>
            </a:prstGeom>
            <a:solidFill>
              <a:schemeClr val="bg1">
                <a:lumMod val="85000"/>
              </a:schemeClr>
            </a:solidFill>
            <a:ln w="9525">
              <a:noFill/>
              <a:miter lim="800000"/>
              <a:headEnd/>
              <a:tailEnd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800" dirty="0"/>
                <a:t>Training</a:t>
              </a:r>
              <a:endParaRPr lang="en-US" sz="1800" dirty="0"/>
            </a:p>
          </p:txBody>
        </p:sp>
        <p:sp>
          <p:nvSpPr>
            <p:cNvPr id="87046" name="Text Box 6"/>
            <p:cNvSpPr txBox="1">
              <a:spLocks noChangeArrowheads="1"/>
            </p:cNvSpPr>
            <p:nvPr/>
          </p:nvSpPr>
          <p:spPr bwMode="auto">
            <a:xfrm>
              <a:off x="2325" y="2197"/>
              <a:ext cx="880" cy="233"/>
            </a:xfrm>
            <a:prstGeom prst="rect">
              <a:avLst/>
            </a:prstGeom>
            <a:solidFill>
              <a:schemeClr val="bg1">
                <a:lumMod val="85000"/>
              </a:schemeClr>
            </a:solidFill>
            <a:ln w="9525">
              <a:noFill/>
              <a:miter lim="800000"/>
              <a:headEnd/>
              <a:tailEnd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txBody>
            <a:bodyPr wrap="square"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800"/>
                <a:t>Installation</a:t>
              </a:r>
              <a:endParaRPr lang="en-US" sz="1800"/>
            </a:p>
          </p:txBody>
        </p:sp>
        <p:sp>
          <p:nvSpPr>
            <p:cNvPr id="87047" name="Text Box 7"/>
            <p:cNvSpPr txBox="1">
              <a:spLocks noChangeArrowheads="1"/>
            </p:cNvSpPr>
            <p:nvPr/>
          </p:nvSpPr>
          <p:spPr bwMode="auto">
            <a:xfrm>
              <a:off x="4154" y="2213"/>
              <a:ext cx="773" cy="233"/>
            </a:xfrm>
            <a:prstGeom prst="rect">
              <a:avLst/>
            </a:prstGeom>
            <a:solidFill>
              <a:schemeClr val="bg1">
                <a:lumMod val="85000"/>
              </a:schemeClr>
            </a:solidFill>
            <a:ln w="9525">
              <a:noFill/>
              <a:miter lim="800000"/>
              <a:headEnd/>
              <a:tailEnd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800"/>
                <a:t>Testing</a:t>
              </a:r>
              <a:endParaRPr lang="en-US" sz="1800"/>
            </a:p>
          </p:txBody>
        </p:sp>
        <p:grpSp>
          <p:nvGrpSpPr>
            <p:cNvPr id="87054" name="Group 14"/>
            <p:cNvGrpSpPr>
              <a:grpSpLocks/>
            </p:cNvGrpSpPr>
            <p:nvPr/>
          </p:nvGrpSpPr>
          <p:grpSpPr bwMode="auto">
            <a:xfrm>
              <a:off x="1248" y="1866"/>
              <a:ext cx="3346" cy="351"/>
              <a:chOff x="1071" y="4332"/>
              <a:chExt cx="2359" cy="272"/>
            </a:xfrm>
          </p:grpSpPr>
          <p:sp>
            <p:nvSpPr>
              <p:cNvPr id="87055" name="Line 15"/>
              <p:cNvSpPr>
                <a:spLocks noChangeShapeType="1"/>
              </p:cNvSpPr>
              <p:nvPr/>
            </p:nvSpPr>
            <p:spPr bwMode="auto">
              <a:xfrm>
                <a:off x="1071" y="4468"/>
                <a:ext cx="2359" cy="0"/>
              </a:xfrm>
              <a:prstGeom prst="line">
                <a:avLst/>
              </a:prstGeom>
              <a:noFill/>
              <a:ln w="2857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 sz="1800"/>
              </a:p>
            </p:txBody>
          </p:sp>
          <p:sp>
            <p:nvSpPr>
              <p:cNvPr id="87056" name="Line 16"/>
              <p:cNvSpPr>
                <a:spLocks noChangeShapeType="1"/>
              </p:cNvSpPr>
              <p:nvPr/>
            </p:nvSpPr>
            <p:spPr bwMode="auto">
              <a:xfrm>
                <a:off x="2151" y="4332"/>
                <a:ext cx="0" cy="136"/>
              </a:xfrm>
              <a:prstGeom prst="line">
                <a:avLst/>
              </a:prstGeom>
              <a:noFill/>
              <a:ln w="2857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 sz="1800"/>
              </a:p>
            </p:txBody>
          </p:sp>
          <p:sp>
            <p:nvSpPr>
              <p:cNvPr id="87057" name="Line 17"/>
              <p:cNvSpPr>
                <a:spLocks noChangeShapeType="1"/>
              </p:cNvSpPr>
              <p:nvPr/>
            </p:nvSpPr>
            <p:spPr bwMode="auto">
              <a:xfrm>
                <a:off x="3430" y="4468"/>
                <a:ext cx="0" cy="136"/>
              </a:xfrm>
              <a:prstGeom prst="line">
                <a:avLst/>
              </a:prstGeom>
              <a:noFill/>
              <a:ln w="2857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 sz="1800"/>
              </a:p>
            </p:txBody>
          </p:sp>
          <p:sp>
            <p:nvSpPr>
              <p:cNvPr id="87058" name="Line 18"/>
              <p:cNvSpPr>
                <a:spLocks noChangeShapeType="1"/>
              </p:cNvSpPr>
              <p:nvPr/>
            </p:nvSpPr>
            <p:spPr bwMode="auto">
              <a:xfrm>
                <a:off x="2151" y="4468"/>
                <a:ext cx="0" cy="136"/>
              </a:xfrm>
              <a:prstGeom prst="line">
                <a:avLst/>
              </a:prstGeom>
              <a:noFill/>
              <a:ln w="2857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 sz="1800"/>
              </a:p>
            </p:txBody>
          </p:sp>
          <p:sp>
            <p:nvSpPr>
              <p:cNvPr id="87059" name="Line 19"/>
              <p:cNvSpPr>
                <a:spLocks noChangeShapeType="1"/>
              </p:cNvSpPr>
              <p:nvPr/>
            </p:nvSpPr>
            <p:spPr bwMode="auto">
              <a:xfrm>
                <a:off x="1071" y="4468"/>
                <a:ext cx="0" cy="136"/>
              </a:xfrm>
              <a:prstGeom prst="line">
                <a:avLst/>
              </a:prstGeom>
              <a:noFill/>
              <a:ln w="2857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 sz="1800"/>
              </a:p>
            </p:txBody>
          </p:sp>
        </p:grpSp>
      </p:grpSp>
      <p:grpSp>
        <p:nvGrpSpPr>
          <p:cNvPr id="87060" name="Group 20"/>
          <p:cNvGrpSpPr>
            <a:grpSpLocks/>
          </p:cNvGrpSpPr>
          <p:nvPr/>
        </p:nvGrpSpPr>
        <p:grpSpPr bwMode="auto">
          <a:xfrm>
            <a:off x="1471613" y="3873500"/>
            <a:ext cx="1123950" cy="534988"/>
            <a:chOff x="1525" y="3651"/>
            <a:chExt cx="635" cy="272"/>
          </a:xfrm>
        </p:grpSpPr>
        <p:sp>
          <p:nvSpPr>
            <p:cNvPr id="87061" name="Line 21"/>
            <p:cNvSpPr>
              <a:spLocks noChangeShapeType="1"/>
            </p:cNvSpPr>
            <p:nvPr/>
          </p:nvSpPr>
          <p:spPr bwMode="auto">
            <a:xfrm>
              <a:off x="1525" y="3787"/>
              <a:ext cx="635" cy="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 sz="1800"/>
            </a:p>
          </p:txBody>
        </p:sp>
        <p:sp>
          <p:nvSpPr>
            <p:cNvPr id="87062" name="Line 22"/>
            <p:cNvSpPr>
              <a:spLocks noChangeShapeType="1"/>
            </p:cNvSpPr>
            <p:nvPr/>
          </p:nvSpPr>
          <p:spPr bwMode="auto">
            <a:xfrm>
              <a:off x="1816" y="3651"/>
              <a:ext cx="0" cy="136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 sz="1800"/>
            </a:p>
          </p:txBody>
        </p:sp>
        <p:sp>
          <p:nvSpPr>
            <p:cNvPr id="87063" name="Line 23"/>
            <p:cNvSpPr>
              <a:spLocks noChangeShapeType="1"/>
            </p:cNvSpPr>
            <p:nvPr/>
          </p:nvSpPr>
          <p:spPr bwMode="auto">
            <a:xfrm>
              <a:off x="2160" y="3787"/>
              <a:ext cx="0" cy="136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 sz="1800"/>
            </a:p>
          </p:txBody>
        </p:sp>
        <p:sp>
          <p:nvSpPr>
            <p:cNvPr id="87064" name="Line 24"/>
            <p:cNvSpPr>
              <a:spLocks noChangeShapeType="1"/>
            </p:cNvSpPr>
            <p:nvPr/>
          </p:nvSpPr>
          <p:spPr bwMode="auto">
            <a:xfrm>
              <a:off x="1525" y="3787"/>
              <a:ext cx="0" cy="136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 sz="1800"/>
            </a:p>
          </p:txBody>
        </p:sp>
      </p:grpSp>
      <p:grpSp>
        <p:nvGrpSpPr>
          <p:cNvPr id="87065" name="Group 25"/>
          <p:cNvGrpSpPr>
            <a:grpSpLocks/>
          </p:cNvGrpSpPr>
          <p:nvPr/>
        </p:nvGrpSpPr>
        <p:grpSpPr bwMode="auto">
          <a:xfrm>
            <a:off x="3902075" y="3898900"/>
            <a:ext cx="1122363" cy="534988"/>
            <a:chOff x="1525" y="3651"/>
            <a:chExt cx="635" cy="272"/>
          </a:xfrm>
        </p:grpSpPr>
        <p:sp>
          <p:nvSpPr>
            <p:cNvPr id="87066" name="Line 26"/>
            <p:cNvSpPr>
              <a:spLocks noChangeShapeType="1"/>
            </p:cNvSpPr>
            <p:nvPr/>
          </p:nvSpPr>
          <p:spPr bwMode="auto">
            <a:xfrm>
              <a:off x="1525" y="3787"/>
              <a:ext cx="635" cy="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 sz="1800"/>
            </a:p>
          </p:txBody>
        </p:sp>
        <p:sp>
          <p:nvSpPr>
            <p:cNvPr id="87067" name="Line 27"/>
            <p:cNvSpPr>
              <a:spLocks noChangeShapeType="1"/>
            </p:cNvSpPr>
            <p:nvPr/>
          </p:nvSpPr>
          <p:spPr bwMode="auto">
            <a:xfrm>
              <a:off x="1816" y="3651"/>
              <a:ext cx="0" cy="136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 sz="1800"/>
            </a:p>
          </p:txBody>
        </p:sp>
        <p:sp>
          <p:nvSpPr>
            <p:cNvPr id="87068" name="Line 28"/>
            <p:cNvSpPr>
              <a:spLocks noChangeShapeType="1"/>
            </p:cNvSpPr>
            <p:nvPr/>
          </p:nvSpPr>
          <p:spPr bwMode="auto">
            <a:xfrm>
              <a:off x="2160" y="3787"/>
              <a:ext cx="0" cy="136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 sz="1800"/>
            </a:p>
          </p:txBody>
        </p:sp>
        <p:sp>
          <p:nvSpPr>
            <p:cNvPr id="87069" name="Line 29"/>
            <p:cNvSpPr>
              <a:spLocks noChangeShapeType="1"/>
            </p:cNvSpPr>
            <p:nvPr/>
          </p:nvSpPr>
          <p:spPr bwMode="auto">
            <a:xfrm>
              <a:off x="1525" y="3787"/>
              <a:ext cx="0" cy="136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 sz="1800"/>
            </a:p>
          </p:txBody>
        </p:sp>
      </p:grpSp>
      <p:grpSp>
        <p:nvGrpSpPr>
          <p:cNvPr id="87070" name="Group 30"/>
          <p:cNvGrpSpPr>
            <a:grpSpLocks/>
          </p:cNvGrpSpPr>
          <p:nvPr/>
        </p:nvGrpSpPr>
        <p:grpSpPr bwMode="auto">
          <a:xfrm>
            <a:off x="6781800" y="3898900"/>
            <a:ext cx="1122363" cy="534988"/>
            <a:chOff x="1525" y="3651"/>
            <a:chExt cx="635" cy="272"/>
          </a:xfrm>
        </p:grpSpPr>
        <p:sp>
          <p:nvSpPr>
            <p:cNvPr id="87071" name="Line 31"/>
            <p:cNvSpPr>
              <a:spLocks noChangeShapeType="1"/>
            </p:cNvSpPr>
            <p:nvPr/>
          </p:nvSpPr>
          <p:spPr bwMode="auto">
            <a:xfrm>
              <a:off x="1525" y="3787"/>
              <a:ext cx="635" cy="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 sz="1800"/>
            </a:p>
          </p:txBody>
        </p:sp>
        <p:sp>
          <p:nvSpPr>
            <p:cNvPr id="87072" name="Line 32"/>
            <p:cNvSpPr>
              <a:spLocks noChangeShapeType="1"/>
            </p:cNvSpPr>
            <p:nvPr/>
          </p:nvSpPr>
          <p:spPr bwMode="auto">
            <a:xfrm>
              <a:off x="1816" y="3651"/>
              <a:ext cx="0" cy="136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 sz="1800"/>
            </a:p>
          </p:txBody>
        </p:sp>
        <p:sp>
          <p:nvSpPr>
            <p:cNvPr id="87073" name="Line 33"/>
            <p:cNvSpPr>
              <a:spLocks noChangeShapeType="1"/>
            </p:cNvSpPr>
            <p:nvPr/>
          </p:nvSpPr>
          <p:spPr bwMode="auto">
            <a:xfrm>
              <a:off x="2160" y="3787"/>
              <a:ext cx="0" cy="136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 sz="1800"/>
            </a:p>
          </p:txBody>
        </p:sp>
        <p:sp>
          <p:nvSpPr>
            <p:cNvPr id="87074" name="Line 34"/>
            <p:cNvSpPr>
              <a:spLocks noChangeShapeType="1"/>
            </p:cNvSpPr>
            <p:nvPr/>
          </p:nvSpPr>
          <p:spPr bwMode="auto">
            <a:xfrm>
              <a:off x="1525" y="3787"/>
              <a:ext cx="0" cy="136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 sz="1800"/>
            </a:p>
          </p:txBody>
        </p:sp>
      </p:grpSp>
      <p:sp>
        <p:nvSpPr>
          <p:cNvPr id="87075" name="Text Box 35"/>
          <p:cNvSpPr txBox="1">
            <a:spLocks noChangeArrowheads="1"/>
          </p:cNvSpPr>
          <p:nvPr/>
        </p:nvSpPr>
        <p:spPr bwMode="auto">
          <a:xfrm>
            <a:off x="382587" y="714356"/>
            <a:ext cx="8475663" cy="1015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2000" dirty="0"/>
              <a:t>Work breakdown structure for a project to design an information interface for a new sales knowledge management system in an insurance company</a:t>
            </a:r>
            <a:endParaRPr lang="en-US" sz="2000" dirty="0"/>
          </a:p>
        </p:txBody>
      </p:sp>
      <p:sp>
        <p:nvSpPr>
          <p:cNvPr id="37" name="Text Box 45"/>
          <p:cNvSpPr txBox="1">
            <a:spLocks noChangeArrowheads="1"/>
          </p:cNvSpPr>
          <p:nvPr/>
        </p:nvSpPr>
        <p:spPr bwMode="auto">
          <a:xfrm>
            <a:off x="198904" y="-20552"/>
            <a:ext cx="5465763" cy="523220"/>
          </a:xfrm>
          <a:prstGeom prst="rect">
            <a:avLst/>
          </a:prstGeom>
          <a:noFill/>
          <a:ln w="25400">
            <a:noFill/>
            <a:miter lim="800000"/>
            <a:headEnd/>
            <a:tailEnd type="none" w="lg" len="lg"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800" b="1" dirty="0">
                <a:solidFill>
                  <a:srgbClr val="007FA3"/>
                </a:solidFill>
              </a:rPr>
              <a:t>Work breakdown structure</a:t>
            </a:r>
            <a:endParaRPr lang="en-US" sz="2800" b="1" dirty="0">
              <a:solidFill>
                <a:srgbClr val="007FA3"/>
              </a:solidFill>
            </a:endParaRPr>
          </a:p>
        </p:txBody>
      </p:sp>
      <p:sp>
        <p:nvSpPr>
          <p:cNvPr id="87044" name="Text Box 4"/>
          <p:cNvSpPr txBox="1">
            <a:spLocks noChangeArrowheads="1"/>
          </p:cNvSpPr>
          <p:nvPr/>
        </p:nvSpPr>
        <p:spPr bwMode="auto">
          <a:xfrm>
            <a:off x="3043238" y="1785926"/>
            <a:ext cx="2759075" cy="1200329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>
            <a:noFill/>
            <a:miter lim="800000"/>
            <a:headEnd/>
            <a:tailEnd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800" dirty="0"/>
              <a:t>Design information interface for new sales knowledge management system</a:t>
            </a:r>
            <a:endParaRPr lang="en-US" sz="1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870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87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870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0" dur="500"/>
                                        <p:tgtEl>
                                          <p:spTgt spid="870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87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6" dur="500"/>
                                        <p:tgtEl>
                                          <p:spTgt spid="87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9" dur="500"/>
                                        <p:tgtEl>
                                          <p:spTgt spid="87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87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5" dur="500"/>
                                        <p:tgtEl>
                                          <p:spTgt spid="870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8" dur="500"/>
                                        <p:tgtEl>
                                          <p:spTgt spid="870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1" dur="500"/>
                                        <p:tgtEl>
                                          <p:spTgt spid="870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7048" grpId="0" animBg="1"/>
      <p:bldP spid="87049" grpId="0" animBg="1"/>
      <p:bldP spid="87050" grpId="0" animBg="1"/>
      <p:bldP spid="87051" grpId="0" animBg="1"/>
      <p:bldP spid="87052" grpId="0" animBg="1"/>
      <p:bldP spid="87053" grpId="0" animBg="1"/>
      <p:bldP spid="87044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Text Box 2"/>
          <p:cNvSpPr txBox="1">
            <a:spLocks noChangeArrowheads="1"/>
          </p:cNvSpPr>
          <p:nvPr/>
        </p:nvSpPr>
        <p:spPr bwMode="auto">
          <a:xfrm>
            <a:off x="180975" y="-20552"/>
            <a:ext cx="8489950" cy="523220"/>
          </a:xfrm>
          <a:prstGeom prst="rect">
            <a:avLst/>
          </a:prstGeom>
          <a:noFill/>
          <a:ln w="222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800" b="1" dirty="0" smtClean="0">
                <a:solidFill>
                  <a:srgbClr val="007FA3"/>
                </a:solidFill>
              </a:rPr>
              <a:t>‘Making breakfast’ – </a:t>
            </a:r>
            <a:r>
              <a:rPr lang="en-GB" sz="2800" b="1" dirty="0">
                <a:solidFill>
                  <a:srgbClr val="007FA3"/>
                </a:solidFill>
              </a:rPr>
              <a:t>Do activities at earliest time</a:t>
            </a:r>
            <a:endParaRPr lang="en-US" sz="2800" b="1" dirty="0">
              <a:solidFill>
                <a:srgbClr val="007FA3"/>
              </a:solidFill>
            </a:endParaRPr>
          </a:p>
        </p:txBody>
      </p:sp>
      <p:pic>
        <p:nvPicPr>
          <p:cNvPr id="9219" name="Picture 3" descr="Y:\08VOL4\Graphics\Powerpoint\PE_UK\PE522-SLACK\Final files\GIF\ch19\fig-19-12.gi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1969" y="913529"/>
            <a:ext cx="8120063" cy="5133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" name="Text Box 2"/>
          <p:cNvSpPr txBox="1">
            <a:spLocks noChangeArrowheads="1"/>
          </p:cNvSpPr>
          <p:nvPr/>
        </p:nvSpPr>
        <p:spPr bwMode="auto">
          <a:xfrm>
            <a:off x="180975" y="-18415"/>
            <a:ext cx="8915400" cy="954107"/>
          </a:xfrm>
          <a:prstGeom prst="rect">
            <a:avLst/>
          </a:prstGeom>
          <a:noFill/>
          <a:ln w="222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800" b="1" dirty="0" smtClean="0">
                <a:solidFill>
                  <a:srgbClr val="007FA3"/>
                </a:solidFill>
              </a:rPr>
              <a:t>‘Making breakfast’ </a:t>
            </a:r>
            <a:r>
              <a:rPr lang="en-GB" sz="2800" b="1" dirty="0">
                <a:solidFill>
                  <a:srgbClr val="007FA3"/>
                </a:solidFill>
              </a:rPr>
              <a:t>– </a:t>
            </a:r>
            <a:r>
              <a:rPr lang="en-GB" sz="2800" b="1" dirty="0" smtClean="0">
                <a:solidFill>
                  <a:srgbClr val="007FA3"/>
                </a:solidFill>
              </a:rPr>
              <a:t>Minimizing staff requirements (1 of 2)</a:t>
            </a:r>
            <a:endParaRPr lang="en-US" sz="2800" b="1" dirty="0">
              <a:solidFill>
                <a:srgbClr val="007FA3"/>
              </a:solidFill>
            </a:endParaRPr>
          </a:p>
        </p:txBody>
      </p:sp>
      <p:pic>
        <p:nvPicPr>
          <p:cNvPr id="10242" name="Picture 2" descr="Y:\08VOL4\Graphics\Powerpoint\PE_UK\PE522-SLACK\Final files\GIF\ch19\figure-19-13.gi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0850" y="1055674"/>
            <a:ext cx="7991670" cy="5029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" name="Text Box 2"/>
          <p:cNvSpPr txBox="1">
            <a:spLocks noChangeArrowheads="1"/>
          </p:cNvSpPr>
          <p:nvPr/>
        </p:nvSpPr>
        <p:spPr bwMode="auto">
          <a:xfrm>
            <a:off x="180975" y="-18415"/>
            <a:ext cx="8915400" cy="954107"/>
          </a:xfrm>
          <a:prstGeom prst="rect">
            <a:avLst/>
          </a:prstGeom>
          <a:noFill/>
          <a:ln w="222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800" b="1" dirty="0" smtClean="0">
                <a:solidFill>
                  <a:srgbClr val="007FA3"/>
                </a:solidFill>
              </a:rPr>
              <a:t>‘Making breakfast’ </a:t>
            </a:r>
            <a:r>
              <a:rPr lang="en-GB" sz="2800" b="1" dirty="0">
                <a:solidFill>
                  <a:srgbClr val="007FA3"/>
                </a:solidFill>
              </a:rPr>
              <a:t>– </a:t>
            </a:r>
            <a:r>
              <a:rPr lang="en-GB" sz="2800" b="1" dirty="0" smtClean="0">
                <a:solidFill>
                  <a:srgbClr val="007FA3"/>
                </a:solidFill>
              </a:rPr>
              <a:t>Minimizing </a:t>
            </a:r>
            <a:r>
              <a:rPr lang="en-GB" sz="2800" b="1" dirty="0">
                <a:solidFill>
                  <a:srgbClr val="007FA3"/>
                </a:solidFill>
              </a:rPr>
              <a:t>staff </a:t>
            </a:r>
            <a:r>
              <a:rPr lang="en-GB" sz="2800" b="1" dirty="0" smtClean="0">
                <a:solidFill>
                  <a:srgbClr val="007FA3"/>
                </a:solidFill>
              </a:rPr>
              <a:t>requirements (2 of 2)</a:t>
            </a:r>
            <a:endParaRPr lang="en-US" sz="2800" b="1" dirty="0">
              <a:solidFill>
                <a:srgbClr val="007FA3"/>
              </a:solidFill>
            </a:endParaRPr>
          </a:p>
        </p:txBody>
      </p:sp>
      <p:pic>
        <p:nvPicPr>
          <p:cNvPr id="11266" name="Picture 2" descr="Y:\08VOL4\Graphics\Powerpoint\PE_UK\PE522-SLACK\Final files\GIF\ch19\figure-19-14.gi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206" y="1068077"/>
            <a:ext cx="8129588" cy="5133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132" name="Rectangle 44"/>
          <p:cNvSpPr>
            <a:spLocks noChangeArrowheads="1"/>
          </p:cNvSpPr>
          <p:nvPr/>
        </p:nvSpPr>
        <p:spPr bwMode="auto">
          <a:xfrm>
            <a:off x="217873" y="1992158"/>
            <a:ext cx="8633224" cy="3372352"/>
          </a:xfrm>
          <a:prstGeom prst="rect">
            <a:avLst/>
          </a:prstGeom>
          <a:solidFill>
            <a:srgbClr val="FFFFCC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 sz="1800"/>
          </a:p>
        </p:txBody>
      </p:sp>
      <p:sp>
        <p:nvSpPr>
          <p:cNvPr id="89090" name="Rectangle 2"/>
          <p:cNvSpPr>
            <a:spLocks noChangeArrowheads="1"/>
          </p:cNvSpPr>
          <p:nvPr/>
        </p:nvSpPr>
        <p:spPr bwMode="auto">
          <a:xfrm>
            <a:off x="214282" y="1989156"/>
            <a:ext cx="8643998" cy="42473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 sz="1800"/>
          </a:p>
        </p:txBody>
      </p:sp>
      <p:sp>
        <p:nvSpPr>
          <p:cNvPr id="89091" name="Rectangle 3"/>
          <p:cNvSpPr>
            <a:spLocks noChangeArrowheads="1"/>
          </p:cNvSpPr>
          <p:nvPr/>
        </p:nvSpPr>
        <p:spPr bwMode="auto">
          <a:xfrm>
            <a:off x="214282" y="2407886"/>
            <a:ext cx="8643998" cy="424734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 sz="1800"/>
          </a:p>
        </p:txBody>
      </p:sp>
      <p:sp>
        <p:nvSpPr>
          <p:cNvPr id="89092" name="Rectangle 4"/>
          <p:cNvSpPr>
            <a:spLocks noChangeArrowheads="1"/>
          </p:cNvSpPr>
          <p:nvPr/>
        </p:nvSpPr>
        <p:spPr bwMode="auto">
          <a:xfrm>
            <a:off x="214282" y="2829618"/>
            <a:ext cx="8643998" cy="42323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 sz="1800"/>
          </a:p>
        </p:txBody>
      </p:sp>
      <p:sp>
        <p:nvSpPr>
          <p:cNvPr id="89093" name="Rectangle 5"/>
          <p:cNvSpPr>
            <a:spLocks noChangeArrowheads="1"/>
          </p:cNvSpPr>
          <p:nvPr/>
        </p:nvSpPr>
        <p:spPr bwMode="auto">
          <a:xfrm>
            <a:off x="214282" y="3249848"/>
            <a:ext cx="8643998" cy="42323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 sz="1800"/>
          </a:p>
        </p:txBody>
      </p:sp>
      <p:sp>
        <p:nvSpPr>
          <p:cNvPr id="89094" name="Rectangle 6"/>
          <p:cNvSpPr>
            <a:spLocks noChangeArrowheads="1"/>
          </p:cNvSpPr>
          <p:nvPr/>
        </p:nvSpPr>
        <p:spPr bwMode="auto">
          <a:xfrm>
            <a:off x="214282" y="3668578"/>
            <a:ext cx="8643998" cy="424734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 sz="1800"/>
          </a:p>
        </p:txBody>
      </p:sp>
      <p:sp>
        <p:nvSpPr>
          <p:cNvPr id="89095" name="Rectangle 7"/>
          <p:cNvSpPr>
            <a:spLocks noChangeArrowheads="1"/>
          </p:cNvSpPr>
          <p:nvPr/>
        </p:nvSpPr>
        <p:spPr bwMode="auto">
          <a:xfrm>
            <a:off x="214282" y="4088809"/>
            <a:ext cx="8643998" cy="424734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 sz="1800"/>
          </a:p>
        </p:txBody>
      </p:sp>
      <p:sp>
        <p:nvSpPr>
          <p:cNvPr id="89096" name="Rectangle 8"/>
          <p:cNvSpPr>
            <a:spLocks noChangeArrowheads="1"/>
          </p:cNvSpPr>
          <p:nvPr/>
        </p:nvSpPr>
        <p:spPr bwMode="auto">
          <a:xfrm>
            <a:off x="214282" y="4509040"/>
            <a:ext cx="8643998" cy="424734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 sz="1800"/>
          </a:p>
        </p:txBody>
      </p:sp>
      <p:sp>
        <p:nvSpPr>
          <p:cNvPr id="89097" name="Rectangle 9"/>
          <p:cNvSpPr>
            <a:spLocks noChangeArrowheads="1"/>
          </p:cNvSpPr>
          <p:nvPr/>
        </p:nvSpPr>
        <p:spPr bwMode="auto">
          <a:xfrm>
            <a:off x="214282" y="4929271"/>
            <a:ext cx="8643998" cy="424734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 sz="1800"/>
          </a:p>
        </p:txBody>
      </p:sp>
      <p:sp>
        <p:nvSpPr>
          <p:cNvPr id="89098" name="Text Box 10"/>
          <p:cNvSpPr txBox="1">
            <a:spLocks noChangeArrowheads="1"/>
          </p:cNvSpPr>
          <p:nvPr/>
        </p:nvSpPr>
        <p:spPr bwMode="auto">
          <a:xfrm>
            <a:off x="214282" y="2439403"/>
            <a:ext cx="3151270" cy="6110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800"/>
              <a:t>a  Form and train user group</a:t>
            </a:r>
            <a:endParaRPr lang="en-US" sz="1800"/>
          </a:p>
        </p:txBody>
      </p:sp>
      <p:sp>
        <p:nvSpPr>
          <p:cNvPr id="89099" name="Text Box 11"/>
          <p:cNvSpPr txBox="1">
            <a:spLocks noChangeArrowheads="1"/>
          </p:cNvSpPr>
          <p:nvPr/>
        </p:nvSpPr>
        <p:spPr bwMode="auto">
          <a:xfrm>
            <a:off x="228647" y="2859634"/>
            <a:ext cx="2892704" cy="3491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800" dirty="0"/>
              <a:t>b  Install systems</a:t>
            </a:r>
            <a:endParaRPr lang="en-US" sz="1800" dirty="0"/>
          </a:p>
        </p:txBody>
      </p:sp>
      <p:sp>
        <p:nvSpPr>
          <p:cNvPr id="89100" name="Text Box 12"/>
          <p:cNvSpPr txBox="1">
            <a:spLocks noChangeArrowheads="1"/>
          </p:cNvSpPr>
          <p:nvPr/>
        </p:nvSpPr>
        <p:spPr bwMode="auto">
          <a:xfrm>
            <a:off x="228647" y="3264857"/>
            <a:ext cx="2842428" cy="6110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800"/>
              <a:t>c  Specify sales training</a:t>
            </a:r>
            <a:endParaRPr lang="en-US" sz="1800"/>
          </a:p>
        </p:txBody>
      </p:sp>
      <p:sp>
        <p:nvSpPr>
          <p:cNvPr id="89101" name="Text Box 13"/>
          <p:cNvSpPr txBox="1">
            <a:spLocks noChangeArrowheads="1"/>
          </p:cNvSpPr>
          <p:nvPr/>
        </p:nvSpPr>
        <p:spPr bwMode="auto">
          <a:xfrm>
            <a:off x="214282" y="3706099"/>
            <a:ext cx="3524754" cy="6110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800"/>
              <a:t>d  Design initial screen interface</a:t>
            </a:r>
            <a:endParaRPr lang="en-US" sz="1800"/>
          </a:p>
        </p:txBody>
      </p:sp>
      <p:sp>
        <p:nvSpPr>
          <p:cNvPr id="89102" name="Text Box 14"/>
          <p:cNvSpPr txBox="1">
            <a:spLocks noChangeArrowheads="1"/>
          </p:cNvSpPr>
          <p:nvPr/>
        </p:nvSpPr>
        <p:spPr bwMode="auto">
          <a:xfrm>
            <a:off x="214282" y="4115824"/>
            <a:ext cx="3151270" cy="6110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800"/>
              <a:t>e  Test interface in pilot area</a:t>
            </a:r>
            <a:endParaRPr lang="en-US" sz="1800"/>
          </a:p>
        </p:txBody>
      </p:sp>
      <p:sp>
        <p:nvSpPr>
          <p:cNvPr id="89103" name="Text Box 15"/>
          <p:cNvSpPr txBox="1">
            <a:spLocks noChangeArrowheads="1"/>
          </p:cNvSpPr>
          <p:nvPr/>
        </p:nvSpPr>
        <p:spPr bwMode="auto">
          <a:xfrm>
            <a:off x="235829" y="4566071"/>
            <a:ext cx="2955551" cy="3491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800"/>
              <a:t>f  Modify interface</a:t>
            </a:r>
            <a:endParaRPr lang="en-US" sz="1800"/>
          </a:p>
        </p:txBody>
      </p:sp>
      <p:sp>
        <p:nvSpPr>
          <p:cNvPr id="89105" name="Line 17"/>
          <p:cNvSpPr>
            <a:spLocks noChangeShapeType="1"/>
          </p:cNvSpPr>
          <p:nvPr/>
        </p:nvSpPr>
        <p:spPr bwMode="auto">
          <a:xfrm>
            <a:off x="3633096" y="1992158"/>
            <a:ext cx="0" cy="331832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 sz="1800"/>
          </a:p>
        </p:txBody>
      </p:sp>
      <p:sp>
        <p:nvSpPr>
          <p:cNvPr id="89106" name="Line 18"/>
          <p:cNvSpPr>
            <a:spLocks noChangeShapeType="1"/>
          </p:cNvSpPr>
          <p:nvPr/>
        </p:nvSpPr>
        <p:spPr bwMode="auto">
          <a:xfrm>
            <a:off x="4428545" y="1992158"/>
            <a:ext cx="0" cy="331832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 sz="1800"/>
          </a:p>
        </p:txBody>
      </p:sp>
      <p:sp>
        <p:nvSpPr>
          <p:cNvPr id="89107" name="Line 19"/>
          <p:cNvSpPr>
            <a:spLocks noChangeShapeType="1"/>
          </p:cNvSpPr>
          <p:nvPr/>
        </p:nvSpPr>
        <p:spPr bwMode="auto">
          <a:xfrm>
            <a:off x="5035456" y="1992158"/>
            <a:ext cx="0" cy="331832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 sz="1800"/>
          </a:p>
        </p:txBody>
      </p:sp>
      <p:sp>
        <p:nvSpPr>
          <p:cNvPr id="89108" name="Line 20"/>
          <p:cNvSpPr>
            <a:spLocks noChangeShapeType="1"/>
          </p:cNvSpPr>
          <p:nvPr/>
        </p:nvSpPr>
        <p:spPr bwMode="auto">
          <a:xfrm>
            <a:off x="5830906" y="1992158"/>
            <a:ext cx="0" cy="331832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 sz="1800"/>
          </a:p>
        </p:txBody>
      </p:sp>
      <p:sp>
        <p:nvSpPr>
          <p:cNvPr id="89109" name="Line 21"/>
          <p:cNvSpPr>
            <a:spLocks noChangeShapeType="1"/>
          </p:cNvSpPr>
          <p:nvPr/>
        </p:nvSpPr>
        <p:spPr bwMode="auto">
          <a:xfrm>
            <a:off x="6624559" y="1992158"/>
            <a:ext cx="0" cy="331832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 sz="1800"/>
          </a:p>
        </p:txBody>
      </p:sp>
      <p:sp>
        <p:nvSpPr>
          <p:cNvPr id="89110" name="Line 22"/>
          <p:cNvSpPr>
            <a:spLocks noChangeShapeType="1"/>
          </p:cNvSpPr>
          <p:nvPr/>
        </p:nvSpPr>
        <p:spPr bwMode="auto">
          <a:xfrm>
            <a:off x="7420007" y="1992158"/>
            <a:ext cx="0" cy="331832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 sz="1800"/>
          </a:p>
        </p:txBody>
      </p:sp>
      <p:sp>
        <p:nvSpPr>
          <p:cNvPr id="89111" name="Line 23"/>
          <p:cNvSpPr>
            <a:spLocks noChangeShapeType="1"/>
          </p:cNvSpPr>
          <p:nvPr/>
        </p:nvSpPr>
        <p:spPr bwMode="auto">
          <a:xfrm>
            <a:off x="8213661" y="1992158"/>
            <a:ext cx="0" cy="331832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 sz="1800"/>
          </a:p>
        </p:txBody>
      </p:sp>
      <p:sp>
        <p:nvSpPr>
          <p:cNvPr id="89113" name="Text Box 25"/>
          <p:cNvSpPr txBox="1">
            <a:spLocks noChangeArrowheads="1"/>
          </p:cNvSpPr>
          <p:nvPr/>
        </p:nvSpPr>
        <p:spPr bwMode="auto">
          <a:xfrm>
            <a:off x="3236269" y="5304477"/>
            <a:ext cx="815200" cy="3491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800"/>
              <a:t>0</a:t>
            </a:r>
            <a:endParaRPr lang="en-US" sz="1800"/>
          </a:p>
        </p:txBody>
      </p:sp>
      <p:sp>
        <p:nvSpPr>
          <p:cNvPr id="89114" name="Text Box 26"/>
          <p:cNvSpPr txBox="1">
            <a:spLocks noChangeArrowheads="1"/>
          </p:cNvSpPr>
          <p:nvPr/>
        </p:nvSpPr>
        <p:spPr bwMode="auto">
          <a:xfrm>
            <a:off x="4017354" y="5307478"/>
            <a:ext cx="815200" cy="3491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800"/>
              <a:t>10</a:t>
            </a:r>
            <a:endParaRPr lang="en-US" sz="1800"/>
          </a:p>
        </p:txBody>
      </p:sp>
      <p:sp>
        <p:nvSpPr>
          <p:cNvPr id="89115" name="Text Box 27"/>
          <p:cNvSpPr txBox="1">
            <a:spLocks noChangeArrowheads="1"/>
          </p:cNvSpPr>
          <p:nvPr/>
        </p:nvSpPr>
        <p:spPr bwMode="auto">
          <a:xfrm>
            <a:off x="4633243" y="5307478"/>
            <a:ext cx="815200" cy="3491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800"/>
              <a:t>20</a:t>
            </a:r>
            <a:endParaRPr lang="en-US" sz="1800"/>
          </a:p>
        </p:txBody>
      </p:sp>
      <p:sp>
        <p:nvSpPr>
          <p:cNvPr id="89116" name="Text Box 28"/>
          <p:cNvSpPr txBox="1">
            <a:spLocks noChangeArrowheads="1"/>
          </p:cNvSpPr>
          <p:nvPr/>
        </p:nvSpPr>
        <p:spPr bwMode="auto">
          <a:xfrm>
            <a:off x="5425101" y="5307478"/>
            <a:ext cx="815200" cy="3491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800"/>
              <a:t>30</a:t>
            </a:r>
            <a:endParaRPr lang="en-US" sz="1800"/>
          </a:p>
        </p:txBody>
      </p:sp>
      <p:sp>
        <p:nvSpPr>
          <p:cNvPr id="89117" name="Text Box 29"/>
          <p:cNvSpPr txBox="1">
            <a:spLocks noChangeArrowheads="1"/>
          </p:cNvSpPr>
          <p:nvPr/>
        </p:nvSpPr>
        <p:spPr bwMode="auto">
          <a:xfrm>
            <a:off x="6225937" y="5307478"/>
            <a:ext cx="808018" cy="3491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800"/>
              <a:t>40</a:t>
            </a:r>
            <a:endParaRPr lang="en-US" sz="1800"/>
          </a:p>
        </p:txBody>
      </p:sp>
      <p:sp>
        <p:nvSpPr>
          <p:cNvPr id="89118" name="Text Box 30"/>
          <p:cNvSpPr txBox="1">
            <a:spLocks noChangeArrowheads="1"/>
          </p:cNvSpPr>
          <p:nvPr/>
        </p:nvSpPr>
        <p:spPr bwMode="auto">
          <a:xfrm>
            <a:off x="7017794" y="5307478"/>
            <a:ext cx="816997" cy="3491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800"/>
              <a:t>50</a:t>
            </a:r>
            <a:endParaRPr lang="en-US" sz="1800"/>
          </a:p>
        </p:txBody>
      </p:sp>
      <p:sp>
        <p:nvSpPr>
          <p:cNvPr id="89119" name="Text Box 31"/>
          <p:cNvSpPr txBox="1">
            <a:spLocks noChangeArrowheads="1"/>
          </p:cNvSpPr>
          <p:nvPr/>
        </p:nvSpPr>
        <p:spPr bwMode="auto">
          <a:xfrm>
            <a:off x="7811447" y="5307478"/>
            <a:ext cx="808018" cy="3491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800"/>
              <a:t>60</a:t>
            </a:r>
            <a:endParaRPr lang="en-US" sz="1800"/>
          </a:p>
        </p:txBody>
      </p:sp>
      <p:sp>
        <p:nvSpPr>
          <p:cNvPr id="89120" name="Rectangle 32"/>
          <p:cNvSpPr>
            <a:spLocks noChangeArrowheads="1"/>
          </p:cNvSpPr>
          <p:nvPr/>
        </p:nvSpPr>
        <p:spPr bwMode="auto">
          <a:xfrm>
            <a:off x="3641680" y="2548963"/>
            <a:ext cx="797245" cy="187604"/>
          </a:xfrm>
          <a:prstGeom prst="rect">
            <a:avLst/>
          </a:prstGeom>
          <a:solidFill>
            <a:srgbClr val="99CCFF"/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 anchor="ctr"/>
          <a:lstStyle/>
          <a:p>
            <a:endParaRPr lang="en-GB" sz="1800"/>
          </a:p>
        </p:txBody>
      </p:sp>
      <p:sp>
        <p:nvSpPr>
          <p:cNvPr id="89121" name="Rectangle 33"/>
          <p:cNvSpPr>
            <a:spLocks noChangeArrowheads="1"/>
          </p:cNvSpPr>
          <p:nvPr/>
        </p:nvSpPr>
        <p:spPr bwMode="auto">
          <a:xfrm>
            <a:off x="3641680" y="2969194"/>
            <a:ext cx="1366448" cy="186102"/>
          </a:xfrm>
          <a:prstGeom prst="rect">
            <a:avLst/>
          </a:prstGeom>
          <a:solidFill>
            <a:srgbClr val="99CCFF"/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 anchor="ctr"/>
          <a:lstStyle/>
          <a:p>
            <a:endParaRPr lang="en-GB" sz="1800"/>
          </a:p>
        </p:txBody>
      </p:sp>
      <p:sp>
        <p:nvSpPr>
          <p:cNvPr id="89122" name="Rectangle 34"/>
          <p:cNvSpPr>
            <a:spLocks noChangeArrowheads="1"/>
          </p:cNvSpPr>
          <p:nvPr/>
        </p:nvSpPr>
        <p:spPr bwMode="auto">
          <a:xfrm>
            <a:off x="4333379" y="3374416"/>
            <a:ext cx="457876" cy="187604"/>
          </a:xfrm>
          <a:prstGeom prst="rect">
            <a:avLst/>
          </a:prstGeom>
          <a:solidFill>
            <a:srgbClr val="99CCFF"/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 anchor="ctr"/>
          <a:lstStyle/>
          <a:p>
            <a:endParaRPr lang="en-GB" sz="1800"/>
          </a:p>
        </p:txBody>
      </p:sp>
      <p:sp>
        <p:nvSpPr>
          <p:cNvPr id="89123" name="Rectangle 35"/>
          <p:cNvSpPr>
            <a:spLocks noChangeArrowheads="1"/>
          </p:cNvSpPr>
          <p:nvPr/>
        </p:nvSpPr>
        <p:spPr bwMode="auto">
          <a:xfrm>
            <a:off x="4329787" y="3817160"/>
            <a:ext cx="456081" cy="187603"/>
          </a:xfrm>
          <a:prstGeom prst="rect">
            <a:avLst/>
          </a:prstGeom>
          <a:solidFill>
            <a:srgbClr val="99CCFF"/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 anchor="ctr"/>
          <a:lstStyle/>
          <a:p>
            <a:endParaRPr lang="en-GB" sz="1800"/>
          </a:p>
        </p:txBody>
      </p:sp>
      <p:sp>
        <p:nvSpPr>
          <p:cNvPr id="89124" name="Rectangle 36"/>
          <p:cNvSpPr>
            <a:spLocks noChangeArrowheads="1"/>
          </p:cNvSpPr>
          <p:nvPr/>
        </p:nvSpPr>
        <p:spPr bwMode="auto">
          <a:xfrm>
            <a:off x="5012114" y="4205873"/>
            <a:ext cx="1874602" cy="187604"/>
          </a:xfrm>
          <a:prstGeom prst="rect">
            <a:avLst/>
          </a:prstGeom>
          <a:solidFill>
            <a:srgbClr val="99CCFF"/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 anchor="ctr"/>
          <a:lstStyle/>
          <a:p>
            <a:endParaRPr lang="en-GB" sz="1800"/>
          </a:p>
        </p:txBody>
      </p:sp>
      <p:sp>
        <p:nvSpPr>
          <p:cNvPr id="89125" name="Rectangle 37"/>
          <p:cNvSpPr>
            <a:spLocks noChangeArrowheads="1"/>
          </p:cNvSpPr>
          <p:nvPr/>
        </p:nvSpPr>
        <p:spPr bwMode="auto">
          <a:xfrm>
            <a:off x="6884920" y="4614097"/>
            <a:ext cx="1233575" cy="187604"/>
          </a:xfrm>
          <a:prstGeom prst="rect">
            <a:avLst/>
          </a:prstGeom>
          <a:solidFill>
            <a:srgbClr val="99CCFF"/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 anchor="ctr"/>
          <a:lstStyle/>
          <a:p>
            <a:endParaRPr lang="en-GB" sz="1800"/>
          </a:p>
        </p:txBody>
      </p:sp>
      <p:sp>
        <p:nvSpPr>
          <p:cNvPr id="89126" name="Text Box 38"/>
          <p:cNvSpPr txBox="1">
            <a:spLocks noChangeArrowheads="1"/>
          </p:cNvSpPr>
          <p:nvPr/>
        </p:nvSpPr>
        <p:spPr bwMode="auto">
          <a:xfrm>
            <a:off x="1253931" y="2016171"/>
            <a:ext cx="1138408" cy="3491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800"/>
              <a:t>Activity</a:t>
            </a:r>
            <a:endParaRPr lang="en-US" sz="1800"/>
          </a:p>
        </p:txBody>
      </p:sp>
      <p:sp>
        <p:nvSpPr>
          <p:cNvPr id="89128" name="Text Box 40"/>
          <p:cNvSpPr txBox="1">
            <a:spLocks noChangeArrowheads="1"/>
          </p:cNvSpPr>
          <p:nvPr/>
        </p:nvSpPr>
        <p:spPr bwMode="auto">
          <a:xfrm>
            <a:off x="4992362" y="5559998"/>
            <a:ext cx="1475980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800" dirty="0"/>
              <a:t>Time (days)</a:t>
            </a:r>
            <a:endParaRPr lang="en-US" sz="1800" dirty="0"/>
          </a:p>
        </p:txBody>
      </p:sp>
      <p:sp>
        <p:nvSpPr>
          <p:cNvPr id="89130" name="Text Box 42"/>
          <p:cNvSpPr txBox="1">
            <a:spLocks noChangeArrowheads="1"/>
          </p:cNvSpPr>
          <p:nvPr/>
        </p:nvSpPr>
        <p:spPr bwMode="auto">
          <a:xfrm>
            <a:off x="214282" y="642918"/>
            <a:ext cx="8459788" cy="1200329"/>
          </a:xfrm>
          <a:prstGeom prst="rect">
            <a:avLst/>
          </a:prstGeom>
          <a:noFill/>
          <a:ln w="38100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400" dirty="0" smtClean="0"/>
              <a:t>A Gantt </a:t>
            </a:r>
            <a:r>
              <a:rPr lang="en-GB" sz="2400" dirty="0"/>
              <a:t>chart for the project to design an information interface for a new sales knowledge management system in an insurance company</a:t>
            </a:r>
            <a:endParaRPr lang="en-US" sz="2400" dirty="0"/>
          </a:p>
        </p:txBody>
      </p:sp>
      <p:sp>
        <p:nvSpPr>
          <p:cNvPr id="43" name="TextBox 42"/>
          <p:cNvSpPr txBox="1"/>
          <p:nvPr/>
        </p:nvSpPr>
        <p:spPr>
          <a:xfrm>
            <a:off x="193457" y="-13984"/>
            <a:ext cx="40004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>
                <a:solidFill>
                  <a:srgbClr val="007FA3"/>
                </a:solidFill>
              </a:rPr>
              <a:t>Gantt charts</a:t>
            </a:r>
            <a:endParaRPr lang="en-GB" sz="2800" b="1" dirty="0">
              <a:solidFill>
                <a:srgbClr val="007FA3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891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2000"/>
                                        <p:tgtEl>
                                          <p:spTgt spid="891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2000"/>
                                        <p:tgtEl>
                                          <p:spTgt spid="89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2000"/>
                                        <p:tgtEl>
                                          <p:spTgt spid="89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2000"/>
                                        <p:tgtEl>
                                          <p:spTgt spid="89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000"/>
                            </p:stCondLst>
                            <p:childTnLst>
                              <p:par>
                                <p:cTn id="2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2000"/>
                                        <p:tgtEl>
                                          <p:spTgt spid="89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9120" grpId="0" animBg="1"/>
      <p:bldP spid="89121" grpId="0" animBg="1"/>
      <p:bldP spid="89122" grpId="0" animBg="1"/>
      <p:bldP spid="89123" grpId="0" animBg="1"/>
      <p:bldP spid="89124" grpId="0" animBg="1"/>
      <p:bldP spid="89125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TextBox 22"/>
          <p:cNvSpPr txBox="1"/>
          <p:nvPr/>
        </p:nvSpPr>
        <p:spPr>
          <a:xfrm>
            <a:off x="186232" y="40243"/>
            <a:ext cx="588818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smtClean="0">
                <a:solidFill>
                  <a:srgbClr val="007FA3"/>
                </a:solidFill>
              </a:rPr>
              <a:t>Figure 19.19  </a:t>
            </a:r>
            <a:br>
              <a:rPr lang="en-US" sz="2400" b="1" dirty="0" smtClean="0">
                <a:solidFill>
                  <a:srgbClr val="007FA3"/>
                </a:solidFill>
              </a:rPr>
            </a:br>
            <a:r>
              <a:rPr lang="en-US" sz="2400" b="1" dirty="0" smtClean="0">
                <a:solidFill>
                  <a:srgbClr val="007FA3"/>
                </a:solidFill>
              </a:rPr>
              <a:t>The MacLeamy curve</a:t>
            </a:r>
            <a:endParaRPr lang="en-US" sz="2400" b="1" dirty="0">
              <a:solidFill>
                <a:srgbClr val="007FA3"/>
              </a:solidFill>
            </a:endParaRPr>
          </a:p>
        </p:txBody>
      </p:sp>
      <p:pic>
        <p:nvPicPr>
          <p:cNvPr id="12290" name="Picture 2" descr="Y:\08VOL4\Graphics\Powerpoint\PE_UK\PE522-SLACK\Final files\GIF\ch19\figure-19-19.gi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9204" y="990600"/>
            <a:ext cx="7305592" cy="533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 descr="Y:\08VOL4\Graphics\Powerpoint\PE_UK\PE522-SLACK\Final files\GIF\ch19\figure-19-15.gi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338" y="990600"/>
            <a:ext cx="8459756" cy="4876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8220487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TextBox 30"/>
          <p:cNvSpPr txBox="1"/>
          <p:nvPr/>
        </p:nvSpPr>
        <p:spPr>
          <a:xfrm>
            <a:off x="174407" y="-4786"/>
            <a:ext cx="61246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>
                <a:solidFill>
                  <a:srgbClr val="007FA3"/>
                </a:solidFill>
              </a:rPr>
              <a:t>Probabilistic network planning</a:t>
            </a:r>
            <a:endParaRPr lang="en-GB" sz="2800" b="1" dirty="0">
              <a:solidFill>
                <a:srgbClr val="007FA3"/>
              </a:solidFill>
            </a:endParaRPr>
          </a:p>
        </p:txBody>
      </p:sp>
      <p:pic>
        <p:nvPicPr>
          <p:cNvPr id="14338" name="Picture 2" descr="Y:\08VOL4\Graphics\Powerpoint\PE_UK\PE522-SLACK\Final files\GIF\ch19\figure-19-11.gi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853" y="1905000"/>
            <a:ext cx="8528294" cy="304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44"/>
          <p:cNvSpPr txBox="1">
            <a:spLocks noChangeArrowheads="1"/>
          </p:cNvSpPr>
          <p:nvPr/>
        </p:nvSpPr>
        <p:spPr bwMode="auto">
          <a:xfrm>
            <a:off x="180975" y="-22051"/>
            <a:ext cx="9108504" cy="9541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sz="1000" b="1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10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 sz="10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 sz="10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 sz="10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0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0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0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0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eaLnBrk="1" hangingPunct="1"/>
            <a:r>
              <a:rPr lang="en-US" sz="2800" dirty="0" smtClean="0">
                <a:solidFill>
                  <a:srgbClr val="007FA3"/>
                </a:solidFill>
              </a:rPr>
              <a:t>Crashing </a:t>
            </a:r>
            <a:r>
              <a:rPr lang="en-US" sz="2800" dirty="0">
                <a:solidFill>
                  <a:srgbClr val="007FA3"/>
                </a:solidFill>
              </a:rPr>
              <a:t>activities to shorten project time becomes progressively more </a:t>
            </a:r>
            <a:r>
              <a:rPr lang="en-US" sz="2800" dirty="0" smtClean="0">
                <a:solidFill>
                  <a:srgbClr val="007FA3"/>
                </a:solidFill>
              </a:rPr>
              <a:t>expensive (1 of 3)</a:t>
            </a:r>
            <a:endParaRPr lang="en-US" sz="2800" dirty="0">
              <a:solidFill>
                <a:srgbClr val="007FA3"/>
              </a:solidFill>
            </a:endParaRPr>
          </a:p>
        </p:txBody>
      </p:sp>
      <p:grpSp>
        <p:nvGrpSpPr>
          <p:cNvPr id="19" name="Group 243"/>
          <p:cNvGrpSpPr>
            <a:grpSpLocks/>
          </p:cNvGrpSpPr>
          <p:nvPr/>
        </p:nvGrpSpPr>
        <p:grpSpPr bwMode="auto">
          <a:xfrm>
            <a:off x="5868144" y="4941540"/>
            <a:ext cx="2879725" cy="1008063"/>
            <a:chOff x="1162" y="1405"/>
            <a:chExt cx="1814" cy="635"/>
          </a:xfrm>
        </p:grpSpPr>
        <p:sp>
          <p:nvSpPr>
            <p:cNvPr id="20" name="Rectangle 85"/>
            <p:cNvSpPr>
              <a:spLocks noChangeArrowheads="1"/>
            </p:cNvSpPr>
            <p:nvPr/>
          </p:nvSpPr>
          <p:spPr bwMode="auto">
            <a:xfrm>
              <a:off x="1162" y="1405"/>
              <a:ext cx="1814" cy="635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>
                <a:defRPr/>
              </a:pPr>
              <a:endParaRPr lang="en-GB" sz="1000">
                <a:cs typeface="+mn-cs"/>
              </a:endParaRPr>
            </a:p>
          </p:txBody>
        </p:sp>
        <p:sp>
          <p:nvSpPr>
            <p:cNvPr id="21" name="Text Box 95"/>
            <p:cNvSpPr txBox="1">
              <a:spLocks noChangeArrowheads="1"/>
            </p:cNvSpPr>
            <p:nvPr/>
          </p:nvSpPr>
          <p:spPr bwMode="auto">
            <a:xfrm>
              <a:off x="1888" y="1429"/>
              <a:ext cx="1088" cy="57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>
                <a:lnSpc>
                  <a:spcPct val="85000"/>
                </a:lnSpc>
                <a:spcBef>
                  <a:spcPct val="5000"/>
                </a:spcBef>
                <a:defRPr/>
              </a:pPr>
              <a:r>
                <a:rPr lang="en-GB" sz="1000">
                  <a:cs typeface="+mn-cs"/>
                </a:rPr>
                <a:t>EST = Earliest start time</a:t>
              </a:r>
            </a:p>
            <a:p>
              <a:pPr>
                <a:lnSpc>
                  <a:spcPct val="85000"/>
                </a:lnSpc>
                <a:spcBef>
                  <a:spcPct val="5000"/>
                </a:spcBef>
                <a:defRPr/>
              </a:pPr>
              <a:r>
                <a:rPr lang="en-GB" sz="1000">
                  <a:cs typeface="+mn-cs"/>
                </a:rPr>
                <a:t>EFT = Earliest finish time</a:t>
              </a:r>
            </a:p>
            <a:p>
              <a:pPr>
                <a:lnSpc>
                  <a:spcPct val="85000"/>
                </a:lnSpc>
                <a:spcBef>
                  <a:spcPct val="5000"/>
                </a:spcBef>
                <a:defRPr/>
              </a:pPr>
              <a:r>
                <a:rPr lang="en-GB" sz="1000">
                  <a:cs typeface="+mn-cs"/>
                </a:rPr>
                <a:t>LST = Latest start time</a:t>
              </a:r>
            </a:p>
            <a:p>
              <a:pPr>
                <a:lnSpc>
                  <a:spcPct val="85000"/>
                </a:lnSpc>
                <a:spcBef>
                  <a:spcPct val="5000"/>
                </a:spcBef>
                <a:defRPr/>
              </a:pPr>
              <a:r>
                <a:rPr lang="en-GB" sz="1000">
                  <a:cs typeface="+mn-cs"/>
                </a:rPr>
                <a:t>LFT = Latest finish time</a:t>
              </a:r>
            </a:p>
            <a:p>
              <a:pPr>
                <a:lnSpc>
                  <a:spcPct val="85000"/>
                </a:lnSpc>
                <a:spcBef>
                  <a:spcPct val="5000"/>
                </a:spcBef>
                <a:defRPr/>
              </a:pPr>
              <a:r>
                <a:rPr lang="en-GB" sz="1000">
                  <a:cs typeface="+mn-cs"/>
                </a:rPr>
                <a:t>D = Duration</a:t>
              </a:r>
            </a:p>
            <a:p>
              <a:pPr>
                <a:lnSpc>
                  <a:spcPct val="85000"/>
                </a:lnSpc>
                <a:spcBef>
                  <a:spcPct val="5000"/>
                </a:spcBef>
                <a:defRPr/>
              </a:pPr>
              <a:r>
                <a:rPr lang="en-GB" sz="1000">
                  <a:cs typeface="+mn-cs"/>
                </a:rPr>
                <a:t>F = Float</a:t>
              </a:r>
              <a:endParaRPr lang="en-US" sz="1000">
                <a:cs typeface="+mn-cs"/>
              </a:endParaRPr>
            </a:p>
          </p:txBody>
        </p:sp>
        <p:grpSp>
          <p:nvGrpSpPr>
            <p:cNvPr id="22" name="Group 242"/>
            <p:cNvGrpSpPr>
              <a:grpSpLocks/>
            </p:cNvGrpSpPr>
            <p:nvPr/>
          </p:nvGrpSpPr>
          <p:grpSpPr bwMode="auto">
            <a:xfrm>
              <a:off x="1199" y="1481"/>
              <a:ext cx="643" cy="521"/>
              <a:chOff x="626" y="1066"/>
              <a:chExt cx="643" cy="521"/>
            </a:xfrm>
          </p:grpSpPr>
          <p:sp>
            <p:nvSpPr>
              <p:cNvPr id="23" name="Text Box 91"/>
              <p:cNvSpPr txBox="1">
                <a:spLocks noChangeArrowheads="1"/>
              </p:cNvSpPr>
              <p:nvPr/>
            </p:nvSpPr>
            <p:spPr bwMode="auto">
              <a:xfrm>
                <a:off x="631" y="1084"/>
                <a:ext cx="291" cy="155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blurRad="63500" dist="38099" dir="2700000" algn="ctr" rotWithShape="0">
                        <a:schemeClr val="bg2">
                          <a:alpha val="74998"/>
                        </a:schemeClr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/>
              <a:p>
                <a:pPr algn="ctr">
                  <a:spcBef>
                    <a:spcPct val="50000"/>
                  </a:spcBef>
                  <a:defRPr/>
                </a:pPr>
                <a:r>
                  <a:rPr lang="en-GB" sz="1000">
                    <a:cs typeface="+mn-cs"/>
                  </a:rPr>
                  <a:t>EST</a:t>
                </a:r>
                <a:endParaRPr lang="en-US" sz="1000">
                  <a:cs typeface="+mn-cs"/>
                </a:endParaRPr>
              </a:p>
            </p:txBody>
          </p:sp>
          <p:sp>
            <p:nvSpPr>
              <p:cNvPr id="24" name="Text Box 92"/>
              <p:cNvSpPr txBox="1">
                <a:spLocks noChangeArrowheads="1"/>
              </p:cNvSpPr>
              <p:nvPr/>
            </p:nvSpPr>
            <p:spPr bwMode="auto">
              <a:xfrm>
                <a:off x="626" y="1423"/>
                <a:ext cx="291" cy="155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blurRad="63500" dist="38099" dir="2700000" algn="ctr" rotWithShape="0">
                        <a:schemeClr val="bg2">
                          <a:alpha val="74998"/>
                        </a:schemeClr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/>
              <a:p>
                <a:pPr algn="ctr">
                  <a:spcBef>
                    <a:spcPct val="50000"/>
                  </a:spcBef>
                  <a:defRPr/>
                </a:pPr>
                <a:r>
                  <a:rPr lang="en-GB" sz="1000">
                    <a:cs typeface="+mn-cs"/>
                  </a:rPr>
                  <a:t>LST</a:t>
                </a:r>
                <a:endParaRPr lang="en-US" sz="1000">
                  <a:cs typeface="+mn-cs"/>
                </a:endParaRPr>
              </a:p>
            </p:txBody>
          </p:sp>
          <p:sp>
            <p:nvSpPr>
              <p:cNvPr id="25" name="Text Box 93"/>
              <p:cNvSpPr txBox="1">
                <a:spLocks noChangeArrowheads="1"/>
              </p:cNvSpPr>
              <p:nvPr/>
            </p:nvSpPr>
            <p:spPr bwMode="auto">
              <a:xfrm>
                <a:off x="978" y="1082"/>
                <a:ext cx="291" cy="155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blurRad="63500" dist="38099" dir="2700000" algn="ctr" rotWithShape="0">
                        <a:schemeClr val="bg2">
                          <a:alpha val="74998"/>
                        </a:schemeClr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/>
              <a:p>
                <a:pPr algn="ctr">
                  <a:spcBef>
                    <a:spcPct val="50000"/>
                  </a:spcBef>
                  <a:defRPr/>
                </a:pPr>
                <a:r>
                  <a:rPr lang="en-GB" sz="1000">
                    <a:cs typeface="+mn-cs"/>
                  </a:rPr>
                  <a:t>EFT</a:t>
                </a:r>
                <a:endParaRPr lang="en-US" sz="1000">
                  <a:cs typeface="+mn-cs"/>
                </a:endParaRPr>
              </a:p>
            </p:txBody>
          </p:sp>
          <p:sp>
            <p:nvSpPr>
              <p:cNvPr id="26" name="Text Box 94"/>
              <p:cNvSpPr txBox="1">
                <a:spLocks noChangeArrowheads="1"/>
              </p:cNvSpPr>
              <p:nvPr/>
            </p:nvSpPr>
            <p:spPr bwMode="auto">
              <a:xfrm>
                <a:off x="978" y="1418"/>
                <a:ext cx="291" cy="155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blurRad="63500" dist="38099" dir="2700000" algn="ctr" rotWithShape="0">
                        <a:schemeClr val="bg2">
                          <a:alpha val="74998"/>
                        </a:schemeClr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/>
              <a:p>
                <a:pPr algn="ctr">
                  <a:spcBef>
                    <a:spcPct val="50000"/>
                  </a:spcBef>
                  <a:defRPr/>
                </a:pPr>
                <a:r>
                  <a:rPr lang="en-GB" sz="1000">
                    <a:cs typeface="+mn-cs"/>
                  </a:rPr>
                  <a:t>LFT</a:t>
                </a:r>
                <a:endParaRPr lang="en-US" sz="1000">
                  <a:cs typeface="+mn-cs"/>
                </a:endParaRPr>
              </a:p>
            </p:txBody>
          </p:sp>
          <p:sp>
            <p:nvSpPr>
              <p:cNvPr id="27" name="Text Box 224"/>
              <p:cNvSpPr txBox="1">
                <a:spLocks noChangeArrowheads="1"/>
              </p:cNvSpPr>
              <p:nvPr/>
            </p:nvSpPr>
            <p:spPr bwMode="auto">
              <a:xfrm>
                <a:off x="679" y="1248"/>
                <a:ext cx="544" cy="155"/>
              </a:xfrm>
              <a:prstGeom prst="rect">
                <a:avLst/>
              </a:prstGeom>
              <a:noFill/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blurRad="63500" dist="38099" dir="2700000" algn="ctr" rotWithShape="0">
                        <a:schemeClr val="bg2">
                          <a:alpha val="74998"/>
                        </a:schemeClr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/>
              <a:p>
                <a:pPr algn="ctr">
                  <a:spcBef>
                    <a:spcPct val="50000"/>
                  </a:spcBef>
                  <a:defRPr/>
                </a:pPr>
                <a:r>
                  <a:rPr lang="en-GB" sz="1000">
                    <a:cs typeface="+mn-cs"/>
                  </a:rPr>
                  <a:t>Activity </a:t>
                </a:r>
                <a:endParaRPr lang="en-US" sz="1000">
                  <a:cs typeface="+mn-cs"/>
                </a:endParaRPr>
              </a:p>
            </p:txBody>
          </p:sp>
          <p:grpSp>
            <p:nvGrpSpPr>
              <p:cNvPr id="28" name="Group 225"/>
              <p:cNvGrpSpPr>
                <a:grpSpLocks/>
              </p:cNvGrpSpPr>
              <p:nvPr/>
            </p:nvGrpSpPr>
            <p:grpSpPr bwMode="auto">
              <a:xfrm>
                <a:off x="679" y="1066"/>
                <a:ext cx="544" cy="182"/>
                <a:chOff x="2296" y="3288"/>
                <a:chExt cx="544" cy="182"/>
              </a:xfrm>
            </p:grpSpPr>
            <p:sp>
              <p:nvSpPr>
                <p:cNvPr id="35" name="Rectangle 226"/>
                <p:cNvSpPr>
                  <a:spLocks noChangeArrowheads="1"/>
                </p:cNvSpPr>
                <p:nvPr/>
              </p:nvSpPr>
              <p:spPr bwMode="auto">
                <a:xfrm>
                  <a:off x="2296" y="3288"/>
                  <a:ext cx="182" cy="182"/>
                </a:xfrm>
                <a:prstGeom prst="rect">
                  <a:avLst/>
                </a:prstGeom>
                <a:noFill/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en-GB" sz="1000">
                    <a:cs typeface="+mn-cs"/>
                  </a:endParaRPr>
                </a:p>
              </p:txBody>
            </p:sp>
            <p:sp>
              <p:nvSpPr>
                <p:cNvPr id="36" name="Rectangle 227"/>
                <p:cNvSpPr>
                  <a:spLocks noChangeArrowheads="1"/>
                </p:cNvSpPr>
                <p:nvPr/>
              </p:nvSpPr>
              <p:spPr bwMode="auto">
                <a:xfrm>
                  <a:off x="2477" y="3288"/>
                  <a:ext cx="182" cy="182"/>
                </a:xfrm>
                <a:prstGeom prst="rect">
                  <a:avLst/>
                </a:prstGeom>
                <a:noFill/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en-GB" sz="1000">
                    <a:cs typeface="+mn-cs"/>
                  </a:endParaRPr>
                </a:p>
              </p:txBody>
            </p:sp>
            <p:sp>
              <p:nvSpPr>
                <p:cNvPr id="37" name="Rectangle 228"/>
                <p:cNvSpPr>
                  <a:spLocks noChangeArrowheads="1"/>
                </p:cNvSpPr>
                <p:nvPr/>
              </p:nvSpPr>
              <p:spPr bwMode="auto">
                <a:xfrm>
                  <a:off x="2658" y="3288"/>
                  <a:ext cx="182" cy="182"/>
                </a:xfrm>
                <a:prstGeom prst="rect">
                  <a:avLst/>
                </a:prstGeom>
                <a:noFill/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en-GB" sz="1000">
                    <a:cs typeface="+mn-cs"/>
                  </a:endParaRPr>
                </a:p>
              </p:txBody>
            </p:sp>
          </p:grpSp>
          <p:grpSp>
            <p:nvGrpSpPr>
              <p:cNvPr id="29" name="Group 229"/>
              <p:cNvGrpSpPr>
                <a:grpSpLocks/>
              </p:cNvGrpSpPr>
              <p:nvPr/>
            </p:nvGrpSpPr>
            <p:grpSpPr bwMode="auto">
              <a:xfrm>
                <a:off x="684" y="1405"/>
                <a:ext cx="544" cy="182"/>
                <a:chOff x="2296" y="3288"/>
                <a:chExt cx="544" cy="182"/>
              </a:xfrm>
            </p:grpSpPr>
            <p:sp>
              <p:nvSpPr>
                <p:cNvPr id="32" name="Rectangle 230"/>
                <p:cNvSpPr>
                  <a:spLocks noChangeArrowheads="1"/>
                </p:cNvSpPr>
                <p:nvPr/>
              </p:nvSpPr>
              <p:spPr bwMode="auto">
                <a:xfrm>
                  <a:off x="2296" y="3288"/>
                  <a:ext cx="182" cy="182"/>
                </a:xfrm>
                <a:prstGeom prst="rect">
                  <a:avLst/>
                </a:prstGeom>
                <a:noFill/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en-GB" sz="1000">
                    <a:cs typeface="+mn-cs"/>
                  </a:endParaRPr>
                </a:p>
              </p:txBody>
            </p:sp>
            <p:sp>
              <p:nvSpPr>
                <p:cNvPr id="33" name="Rectangle 231"/>
                <p:cNvSpPr>
                  <a:spLocks noChangeArrowheads="1"/>
                </p:cNvSpPr>
                <p:nvPr/>
              </p:nvSpPr>
              <p:spPr bwMode="auto">
                <a:xfrm>
                  <a:off x="2477" y="3288"/>
                  <a:ext cx="182" cy="182"/>
                </a:xfrm>
                <a:prstGeom prst="rect">
                  <a:avLst/>
                </a:prstGeom>
                <a:noFill/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en-GB" sz="1000">
                    <a:cs typeface="+mn-cs"/>
                  </a:endParaRPr>
                </a:p>
              </p:txBody>
            </p:sp>
            <p:sp>
              <p:nvSpPr>
                <p:cNvPr id="34" name="Rectangle 232"/>
                <p:cNvSpPr>
                  <a:spLocks noChangeArrowheads="1"/>
                </p:cNvSpPr>
                <p:nvPr/>
              </p:nvSpPr>
              <p:spPr bwMode="auto">
                <a:xfrm>
                  <a:off x="2658" y="3288"/>
                  <a:ext cx="182" cy="182"/>
                </a:xfrm>
                <a:prstGeom prst="rect">
                  <a:avLst/>
                </a:prstGeom>
                <a:noFill/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>
                    <a:defRPr/>
                  </a:pPr>
                  <a:endParaRPr lang="en-GB" sz="1000">
                    <a:cs typeface="+mn-cs"/>
                  </a:endParaRPr>
                </a:p>
              </p:txBody>
            </p:sp>
          </p:grpSp>
          <p:sp>
            <p:nvSpPr>
              <p:cNvPr id="30" name="Text Box 239"/>
              <p:cNvSpPr txBox="1">
                <a:spLocks noChangeArrowheads="1"/>
              </p:cNvSpPr>
              <p:nvPr/>
            </p:nvSpPr>
            <p:spPr bwMode="auto">
              <a:xfrm>
                <a:off x="858" y="1084"/>
                <a:ext cx="181" cy="155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blurRad="63500" dist="38099" dir="2700000" algn="ctr" rotWithShape="0">
                        <a:schemeClr val="bg2">
                          <a:alpha val="74998"/>
                        </a:schemeClr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/>
              <a:p>
                <a:pPr>
                  <a:spcBef>
                    <a:spcPct val="50000"/>
                  </a:spcBef>
                  <a:defRPr/>
                </a:pPr>
                <a:r>
                  <a:rPr lang="en-GB" sz="1000">
                    <a:cs typeface="+mn-cs"/>
                  </a:rPr>
                  <a:t>D</a:t>
                </a:r>
                <a:endParaRPr lang="en-US" sz="1000">
                  <a:cs typeface="+mn-cs"/>
                </a:endParaRPr>
              </a:p>
            </p:txBody>
          </p:sp>
          <p:sp>
            <p:nvSpPr>
              <p:cNvPr id="31" name="Text Box 240"/>
              <p:cNvSpPr txBox="1">
                <a:spLocks noChangeArrowheads="1"/>
              </p:cNvSpPr>
              <p:nvPr/>
            </p:nvSpPr>
            <p:spPr bwMode="auto">
              <a:xfrm>
                <a:off x="853" y="1411"/>
                <a:ext cx="181" cy="155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blurRad="63500" dist="38099" dir="2700000" algn="ctr" rotWithShape="0">
                        <a:schemeClr val="bg2">
                          <a:alpha val="74998"/>
                        </a:schemeClr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/>
              <a:p>
                <a:pPr>
                  <a:spcBef>
                    <a:spcPct val="50000"/>
                  </a:spcBef>
                  <a:defRPr/>
                </a:pPr>
                <a:r>
                  <a:rPr lang="en-GB" sz="1000">
                    <a:cs typeface="+mn-cs"/>
                  </a:rPr>
                  <a:t>F</a:t>
                </a:r>
                <a:endParaRPr lang="en-US" sz="1000">
                  <a:cs typeface="+mn-cs"/>
                </a:endParaRPr>
              </a:p>
            </p:txBody>
          </p:sp>
        </p:grpSp>
      </p:grpSp>
      <p:sp>
        <p:nvSpPr>
          <p:cNvPr id="4" name="Text Box 138"/>
          <p:cNvSpPr txBox="1">
            <a:spLocks noChangeArrowheads="1"/>
          </p:cNvSpPr>
          <p:nvPr/>
        </p:nvSpPr>
        <p:spPr bwMode="auto">
          <a:xfrm>
            <a:off x="1079446" y="3192130"/>
            <a:ext cx="1218481" cy="33815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en-GB" dirty="0">
                <a:cs typeface="+mn-cs"/>
              </a:rPr>
              <a:t>Activity a</a:t>
            </a:r>
            <a:endParaRPr lang="en-US" dirty="0">
              <a:cs typeface="+mn-cs"/>
            </a:endParaRPr>
          </a:p>
        </p:txBody>
      </p:sp>
      <p:grpSp>
        <p:nvGrpSpPr>
          <p:cNvPr id="5" name="Group 139"/>
          <p:cNvGrpSpPr>
            <a:grpSpLocks/>
          </p:cNvGrpSpPr>
          <p:nvPr/>
        </p:nvGrpSpPr>
        <p:grpSpPr bwMode="auto">
          <a:xfrm>
            <a:off x="1079446" y="2687670"/>
            <a:ext cx="1218481" cy="504460"/>
            <a:chOff x="2296" y="3288"/>
            <a:chExt cx="544" cy="182"/>
          </a:xfrm>
        </p:grpSpPr>
        <p:sp>
          <p:nvSpPr>
            <p:cNvPr id="16" name="Rectangle 140"/>
            <p:cNvSpPr>
              <a:spLocks noChangeArrowheads="1"/>
            </p:cNvSpPr>
            <p:nvPr/>
          </p:nvSpPr>
          <p:spPr bwMode="auto">
            <a:xfrm>
              <a:off x="2296" y="3288"/>
              <a:ext cx="182" cy="182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>
                <a:defRPr/>
              </a:pPr>
              <a:endParaRPr lang="en-GB">
                <a:cs typeface="+mn-cs"/>
              </a:endParaRPr>
            </a:p>
          </p:txBody>
        </p:sp>
        <p:sp>
          <p:nvSpPr>
            <p:cNvPr id="17" name="Rectangle 141"/>
            <p:cNvSpPr>
              <a:spLocks noChangeArrowheads="1"/>
            </p:cNvSpPr>
            <p:nvPr/>
          </p:nvSpPr>
          <p:spPr bwMode="auto">
            <a:xfrm>
              <a:off x="2477" y="3288"/>
              <a:ext cx="182" cy="182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>
                <a:defRPr/>
              </a:pPr>
              <a:endParaRPr lang="en-GB">
                <a:cs typeface="+mn-cs"/>
              </a:endParaRPr>
            </a:p>
          </p:txBody>
        </p:sp>
        <p:sp>
          <p:nvSpPr>
            <p:cNvPr id="18" name="Rectangle 142"/>
            <p:cNvSpPr>
              <a:spLocks noChangeArrowheads="1"/>
            </p:cNvSpPr>
            <p:nvPr/>
          </p:nvSpPr>
          <p:spPr bwMode="auto">
            <a:xfrm>
              <a:off x="2658" y="3288"/>
              <a:ext cx="182" cy="182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>
                <a:defRPr/>
              </a:pPr>
              <a:endParaRPr lang="en-GB">
                <a:cs typeface="+mn-cs"/>
              </a:endParaRPr>
            </a:p>
          </p:txBody>
        </p:sp>
      </p:grpSp>
      <p:grpSp>
        <p:nvGrpSpPr>
          <p:cNvPr id="6" name="Group 143"/>
          <p:cNvGrpSpPr>
            <a:grpSpLocks/>
          </p:cNvGrpSpPr>
          <p:nvPr/>
        </p:nvGrpSpPr>
        <p:grpSpPr bwMode="auto">
          <a:xfrm>
            <a:off x="1081508" y="3528416"/>
            <a:ext cx="1218481" cy="504460"/>
            <a:chOff x="2296" y="3288"/>
            <a:chExt cx="544" cy="182"/>
          </a:xfrm>
        </p:grpSpPr>
        <p:sp>
          <p:nvSpPr>
            <p:cNvPr id="13" name="Rectangle 144"/>
            <p:cNvSpPr>
              <a:spLocks noChangeArrowheads="1"/>
            </p:cNvSpPr>
            <p:nvPr/>
          </p:nvSpPr>
          <p:spPr bwMode="auto">
            <a:xfrm>
              <a:off x="2296" y="3288"/>
              <a:ext cx="182" cy="182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>
                <a:defRPr/>
              </a:pPr>
              <a:endParaRPr lang="en-GB">
                <a:cs typeface="+mn-cs"/>
              </a:endParaRPr>
            </a:p>
          </p:txBody>
        </p:sp>
        <p:sp>
          <p:nvSpPr>
            <p:cNvPr id="14" name="Rectangle 145"/>
            <p:cNvSpPr>
              <a:spLocks noChangeArrowheads="1"/>
            </p:cNvSpPr>
            <p:nvPr/>
          </p:nvSpPr>
          <p:spPr bwMode="auto">
            <a:xfrm>
              <a:off x="2477" y="3288"/>
              <a:ext cx="182" cy="182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>
                <a:defRPr/>
              </a:pPr>
              <a:endParaRPr lang="en-GB">
                <a:cs typeface="+mn-cs"/>
              </a:endParaRPr>
            </a:p>
          </p:txBody>
        </p:sp>
        <p:sp>
          <p:nvSpPr>
            <p:cNvPr id="15" name="Rectangle 146"/>
            <p:cNvSpPr>
              <a:spLocks noChangeArrowheads="1"/>
            </p:cNvSpPr>
            <p:nvPr/>
          </p:nvSpPr>
          <p:spPr bwMode="auto">
            <a:xfrm>
              <a:off x="2658" y="3288"/>
              <a:ext cx="182" cy="182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>
                <a:defRPr/>
              </a:pPr>
              <a:endParaRPr lang="en-GB">
                <a:cs typeface="+mn-cs"/>
              </a:endParaRPr>
            </a:p>
          </p:txBody>
        </p:sp>
      </p:grpSp>
      <p:sp>
        <p:nvSpPr>
          <p:cNvPr id="7" name="Text Box 147"/>
          <p:cNvSpPr txBox="1">
            <a:spLocks noChangeArrowheads="1"/>
          </p:cNvSpPr>
          <p:nvPr/>
        </p:nvSpPr>
        <p:spPr bwMode="auto">
          <a:xfrm>
            <a:off x="1043608" y="2720931"/>
            <a:ext cx="591321" cy="3381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en-GB" dirty="0">
                <a:cs typeface="+mn-cs"/>
              </a:rPr>
              <a:t>0</a:t>
            </a:r>
            <a:endParaRPr lang="en-US" dirty="0">
              <a:cs typeface="+mn-cs"/>
            </a:endParaRPr>
          </a:p>
        </p:txBody>
      </p:sp>
      <p:sp>
        <p:nvSpPr>
          <p:cNvPr id="8" name="Text Box 148"/>
          <p:cNvSpPr txBox="1">
            <a:spLocks noChangeArrowheads="1"/>
          </p:cNvSpPr>
          <p:nvPr/>
        </p:nvSpPr>
        <p:spPr bwMode="auto">
          <a:xfrm>
            <a:off x="1384066" y="2709844"/>
            <a:ext cx="591321" cy="3381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en-GB" dirty="0">
                <a:cs typeface="+mn-cs"/>
              </a:rPr>
              <a:t>2</a:t>
            </a:r>
            <a:endParaRPr lang="en-US" dirty="0">
              <a:cs typeface="+mn-cs"/>
            </a:endParaRPr>
          </a:p>
        </p:txBody>
      </p:sp>
      <p:sp>
        <p:nvSpPr>
          <p:cNvPr id="9" name="Text Box 149"/>
          <p:cNvSpPr txBox="1">
            <a:spLocks noChangeArrowheads="1"/>
          </p:cNvSpPr>
          <p:nvPr/>
        </p:nvSpPr>
        <p:spPr bwMode="auto">
          <a:xfrm>
            <a:off x="1832037" y="2726475"/>
            <a:ext cx="591321" cy="3381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en-GB" dirty="0">
                <a:cs typeface="+mn-cs"/>
              </a:rPr>
              <a:t>2</a:t>
            </a:r>
            <a:endParaRPr lang="en-US" dirty="0">
              <a:cs typeface="+mn-cs"/>
            </a:endParaRPr>
          </a:p>
        </p:txBody>
      </p:sp>
      <p:sp>
        <p:nvSpPr>
          <p:cNvPr id="10" name="Text Box 150"/>
          <p:cNvSpPr txBox="1">
            <a:spLocks noChangeArrowheads="1"/>
          </p:cNvSpPr>
          <p:nvPr/>
        </p:nvSpPr>
        <p:spPr bwMode="auto">
          <a:xfrm>
            <a:off x="1034471" y="3539503"/>
            <a:ext cx="591321" cy="3381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en-GB" dirty="0">
                <a:cs typeface="+mn-cs"/>
              </a:rPr>
              <a:t>0</a:t>
            </a:r>
            <a:endParaRPr lang="en-US" dirty="0">
              <a:cs typeface="+mn-cs"/>
            </a:endParaRPr>
          </a:p>
        </p:txBody>
      </p:sp>
      <p:sp>
        <p:nvSpPr>
          <p:cNvPr id="11" name="Text Box 151"/>
          <p:cNvSpPr txBox="1">
            <a:spLocks noChangeArrowheads="1"/>
          </p:cNvSpPr>
          <p:nvPr/>
        </p:nvSpPr>
        <p:spPr bwMode="auto">
          <a:xfrm>
            <a:off x="1374929" y="3528416"/>
            <a:ext cx="591321" cy="3381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en-GB">
                <a:cs typeface="+mn-cs"/>
              </a:rPr>
              <a:t>0</a:t>
            </a:r>
            <a:endParaRPr lang="en-US">
              <a:cs typeface="+mn-cs"/>
            </a:endParaRPr>
          </a:p>
        </p:txBody>
      </p:sp>
      <p:sp>
        <p:nvSpPr>
          <p:cNvPr id="12" name="Text Box 152"/>
          <p:cNvSpPr txBox="1">
            <a:spLocks noChangeArrowheads="1"/>
          </p:cNvSpPr>
          <p:nvPr/>
        </p:nvSpPr>
        <p:spPr bwMode="auto">
          <a:xfrm>
            <a:off x="1822900" y="3545046"/>
            <a:ext cx="591321" cy="3381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en-GB" dirty="0">
                <a:cs typeface="+mn-cs"/>
              </a:rPr>
              <a:t>2</a:t>
            </a:r>
            <a:endParaRPr lang="en-US" dirty="0">
              <a:cs typeface="+mn-cs"/>
            </a:endParaRPr>
          </a:p>
        </p:txBody>
      </p:sp>
      <p:sp>
        <p:nvSpPr>
          <p:cNvPr id="39" name="Text Box 138"/>
          <p:cNvSpPr txBox="1">
            <a:spLocks noChangeArrowheads="1"/>
          </p:cNvSpPr>
          <p:nvPr/>
        </p:nvSpPr>
        <p:spPr bwMode="auto">
          <a:xfrm>
            <a:off x="3113234" y="2061252"/>
            <a:ext cx="1218481" cy="33815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en-GB" dirty="0">
                <a:cs typeface="+mn-cs"/>
              </a:rPr>
              <a:t>Activity b</a:t>
            </a:r>
            <a:endParaRPr lang="en-US" dirty="0">
              <a:cs typeface="+mn-cs"/>
            </a:endParaRPr>
          </a:p>
        </p:txBody>
      </p:sp>
      <p:grpSp>
        <p:nvGrpSpPr>
          <p:cNvPr id="40" name="Group 139"/>
          <p:cNvGrpSpPr>
            <a:grpSpLocks/>
          </p:cNvGrpSpPr>
          <p:nvPr/>
        </p:nvGrpSpPr>
        <p:grpSpPr bwMode="auto">
          <a:xfrm>
            <a:off x="3113234" y="1556792"/>
            <a:ext cx="1218481" cy="504460"/>
            <a:chOff x="2296" y="3288"/>
            <a:chExt cx="544" cy="182"/>
          </a:xfrm>
        </p:grpSpPr>
        <p:sp>
          <p:nvSpPr>
            <p:cNvPr id="51" name="Rectangle 140"/>
            <p:cNvSpPr>
              <a:spLocks noChangeArrowheads="1"/>
            </p:cNvSpPr>
            <p:nvPr/>
          </p:nvSpPr>
          <p:spPr bwMode="auto">
            <a:xfrm>
              <a:off x="2296" y="3288"/>
              <a:ext cx="182" cy="182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>
                <a:defRPr/>
              </a:pPr>
              <a:endParaRPr lang="en-GB">
                <a:cs typeface="+mn-cs"/>
              </a:endParaRPr>
            </a:p>
          </p:txBody>
        </p:sp>
        <p:sp>
          <p:nvSpPr>
            <p:cNvPr id="52" name="Rectangle 141"/>
            <p:cNvSpPr>
              <a:spLocks noChangeArrowheads="1"/>
            </p:cNvSpPr>
            <p:nvPr/>
          </p:nvSpPr>
          <p:spPr bwMode="auto">
            <a:xfrm>
              <a:off x="2477" y="3288"/>
              <a:ext cx="182" cy="182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>
                <a:defRPr/>
              </a:pPr>
              <a:endParaRPr lang="en-GB">
                <a:cs typeface="+mn-cs"/>
              </a:endParaRPr>
            </a:p>
          </p:txBody>
        </p:sp>
        <p:sp>
          <p:nvSpPr>
            <p:cNvPr id="53" name="Rectangle 142"/>
            <p:cNvSpPr>
              <a:spLocks noChangeArrowheads="1"/>
            </p:cNvSpPr>
            <p:nvPr/>
          </p:nvSpPr>
          <p:spPr bwMode="auto">
            <a:xfrm>
              <a:off x="2658" y="3288"/>
              <a:ext cx="182" cy="182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>
                <a:defRPr/>
              </a:pPr>
              <a:endParaRPr lang="en-GB">
                <a:cs typeface="+mn-cs"/>
              </a:endParaRPr>
            </a:p>
          </p:txBody>
        </p:sp>
      </p:grpSp>
      <p:grpSp>
        <p:nvGrpSpPr>
          <p:cNvPr id="41" name="Group 143"/>
          <p:cNvGrpSpPr>
            <a:grpSpLocks/>
          </p:cNvGrpSpPr>
          <p:nvPr/>
        </p:nvGrpSpPr>
        <p:grpSpPr bwMode="auto">
          <a:xfrm>
            <a:off x="3115296" y="2405059"/>
            <a:ext cx="1218481" cy="504460"/>
            <a:chOff x="2296" y="3288"/>
            <a:chExt cx="544" cy="182"/>
          </a:xfrm>
        </p:grpSpPr>
        <p:sp>
          <p:nvSpPr>
            <p:cNvPr id="48" name="Rectangle 144"/>
            <p:cNvSpPr>
              <a:spLocks noChangeArrowheads="1"/>
            </p:cNvSpPr>
            <p:nvPr/>
          </p:nvSpPr>
          <p:spPr bwMode="auto">
            <a:xfrm>
              <a:off x="2296" y="3288"/>
              <a:ext cx="182" cy="182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>
                <a:defRPr/>
              </a:pPr>
              <a:endParaRPr lang="en-GB">
                <a:cs typeface="+mn-cs"/>
              </a:endParaRPr>
            </a:p>
          </p:txBody>
        </p:sp>
        <p:sp>
          <p:nvSpPr>
            <p:cNvPr id="49" name="Rectangle 145"/>
            <p:cNvSpPr>
              <a:spLocks noChangeArrowheads="1"/>
            </p:cNvSpPr>
            <p:nvPr/>
          </p:nvSpPr>
          <p:spPr bwMode="auto">
            <a:xfrm>
              <a:off x="2477" y="3288"/>
              <a:ext cx="182" cy="182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>
                <a:defRPr/>
              </a:pPr>
              <a:endParaRPr lang="en-GB">
                <a:cs typeface="+mn-cs"/>
              </a:endParaRPr>
            </a:p>
          </p:txBody>
        </p:sp>
        <p:sp>
          <p:nvSpPr>
            <p:cNvPr id="50" name="Rectangle 146"/>
            <p:cNvSpPr>
              <a:spLocks noChangeArrowheads="1"/>
            </p:cNvSpPr>
            <p:nvPr/>
          </p:nvSpPr>
          <p:spPr bwMode="auto">
            <a:xfrm>
              <a:off x="2658" y="3288"/>
              <a:ext cx="182" cy="182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>
                <a:defRPr/>
              </a:pPr>
              <a:endParaRPr lang="en-GB">
                <a:cs typeface="+mn-cs"/>
              </a:endParaRPr>
            </a:p>
          </p:txBody>
        </p:sp>
      </p:grpSp>
      <p:sp>
        <p:nvSpPr>
          <p:cNvPr id="42" name="Text Box 147"/>
          <p:cNvSpPr txBox="1">
            <a:spLocks noChangeArrowheads="1"/>
          </p:cNvSpPr>
          <p:nvPr/>
        </p:nvSpPr>
        <p:spPr bwMode="auto">
          <a:xfrm>
            <a:off x="3077396" y="1590053"/>
            <a:ext cx="591321" cy="3381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en-GB" dirty="0">
                <a:cs typeface="+mn-cs"/>
              </a:rPr>
              <a:t>0</a:t>
            </a:r>
            <a:endParaRPr lang="en-US" dirty="0">
              <a:cs typeface="+mn-cs"/>
            </a:endParaRPr>
          </a:p>
        </p:txBody>
      </p:sp>
      <p:sp>
        <p:nvSpPr>
          <p:cNvPr id="43" name="Text Box 148"/>
          <p:cNvSpPr txBox="1">
            <a:spLocks noChangeArrowheads="1"/>
          </p:cNvSpPr>
          <p:nvPr/>
        </p:nvSpPr>
        <p:spPr bwMode="auto">
          <a:xfrm>
            <a:off x="3417854" y="1578966"/>
            <a:ext cx="591321" cy="3381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en-GB" dirty="0">
                <a:cs typeface="+mn-cs"/>
              </a:rPr>
              <a:t>3</a:t>
            </a:r>
            <a:endParaRPr lang="en-US" dirty="0">
              <a:cs typeface="+mn-cs"/>
            </a:endParaRPr>
          </a:p>
        </p:txBody>
      </p:sp>
      <p:sp>
        <p:nvSpPr>
          <p:cNvPr id="44" name="Text Box 149"/>
          <p:cNvSpPr txBox="1">
            <a:spLocks noChangeArrowheads="1"/>
          </p:cNvSpPr>
          <p:nvPr/>
        </p:nvSpPr>
        <p:spPr bwMode="auto">
          <a:xfrm>
            <a:off x="3865825" y="1595597"/>
            <a:ext cx="591321" cy="3381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en-GB" dirty="0">
                <a:cs typeface="+mn-cs"/>
              </a:rPr>
              <a:t>5</a:t>
            </a:r>
            <a:endParaRPr lang="en-US" dirty="0">
              <a:cs typeface="+mn-cs"/>
            </a:endParaRPr>
          </a:p>
        </p:txBody>
      </p:sp>
      <p:sp>
        <p:nvSpPr>
          <p:cNvPr id="45" name="Text Box 150"/>
          <p:cNvSpPr txBox="1">
            <a:spLocks noChangeArrowheads="1"/>
          </p:cNvSpPr>
          <p:nvPr/>
        </p:nvSpPr>
        <p:spPr bwMode="auto">
          <a:xfrm>
            <a:off x="3068259" y="2416146"/>
            <a:ext cx="591321" cy="3381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en-GB" dirty="0">
                <a:cs typeface="+mn-cs"/>
              </a:rPr>
              <a:t>2</a:t>
            </a:r>
            <a:endParaRPr lang="en-US" dirty="0">
              <a:cs typeface="+mn-cs"/>
            </a:endParaRPr>
          </a:p>
        </p:txBody>
      </p:sp>
      <p:sp>
        <p:nvSpPr>
          <p:cNvPr id="46" name="Text Box 151"/>
          <p:cNvSpPr txBox="1">
            <a:spLocks noChangeArrowheads="1"/>
          </p:cNvSpPr>
          <p:nvPr/>
        </p:nvSpPr>
        <p:spPr bwMode="auto">
          <a:xfrm>
            <a:off x="3408717" y="2405059"/>
            <a:ext cx="591321" cy="3381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en-GB" dirty="0">
                <a:cs typeface="+mn-cs"/>
              </a:rPr>
              <a:t>0</a:t>
            </a:r>
            <a:endParaRPr lang="en-US" dirty="0">
              <a:cs typeface="+mn-cs"/>
            </a:endParaRPr>
          </a:p>
        </p:txBody>
      </p:sp>
      <p:sp>
        <p:nvSpPr>
          <p:cNvPr id="47" name="Text Box 152"/>
          <p:cNvSpPr txBox="1">
            <a:spLocks noChangeArrowheads="1"/>
          </p:cNvSpPr>
          <p:nvPr/>
        </p:nvSpPr>
        <p:spPr bwMode="auto">
          <a:xfrm>
            <a:off x="3856688" y="2421689"/>
            <a:ext cx="591321" cy="3381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en-US" dirty="0">
                <a:cs typeface="+mn-cs"/>
              </a:rPr>
              <a:t>5</a:t>
            </a:r>
          </a:p>
        </p:txBody>
      </p:sp>
      <p:sp>
        <p:nvSpPr>
          <p:cNvPr id="55" name="Text Box 138"/>
          <p:cNvSpPr txBox="1">
            <a:spLocks noChangeArrowheads="1"/>
          </p:cNvSpPr>
          <p:nvPr/>
        </p:nvSpPr>
        <p:spPr bwMode="auto">
          <a:xfrm>
            <a:off x="3113234" y="4073549"/>
            <a:ext cx="1218481" cy="33815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en-GB" dirty="0">
                <a:cs typeface="+mn-cs"/>
              </a:rPr>
              <a:t>Activity d</a:t>
            </a:r>
            <a:endParaRPr lang="en-US" dirty="0">
              <a:cs typeface="+mn-cs"/>
            </a:endParaRPr>
          </a:p>
        </p:txBody>
      </p:sp>
      <p:grpSp>
        <p:nvGrpSpPr>
          <p:cNvPr id="56" name="Group 139"/>
          <p:cNvGrpSpPr>
            <a:grpSpLocks/>
          </p:cNvGrpSpPr>
          <p:nvPr/>
        </p:nvGrpSpPr>
        <p:grpSpPr bwMode="auto">
          <a:xfrm>
            <a:off x="3113234" y="3569089"/>
            <a:ext cx="1218481" cy="504460"/>
            <a:chOff x="2296" y="3288"/>
            <a:chExt cx="544" cy="182"/>
          </a:xfrm>
        </p:grpSpPr>
        <p:sp>
          <p:nvSpPr>
            <p:cNvPr id="67" name="Rectangle 140"/>
            <p:cNvSpPr>
              <a:spLocks noChangeArrowheads="1"/>
            </p:cNvSpPr>
            <p:nvPr/>
          </p:nvSpPr>
          <p:spPr bwMode="auto">
            <a:xfrm>
              <a:off x="2296" y="3288"/>
              <a:ext cx="182" cy="182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>
                <a:defRPr/>
              </a:pPr>
              <a:endParaRPr lang="en-GB">
                <a:cs typeface="+mn-cs"/>
              </a:endParaRPr>
            </a:p>
          </p:txBody>
        </p:sp>
        <p:sp>
          <p:nvSpPr>
            <p:cNvPr id="68" name="Rectangle 141"/>
            <p:cNvSpPr>
              <a:spLocks noChangeArrowheads="1"/>
            </p:cNvSpPr>
            <p:nvPr/>
          </p:nvSpPr>
          <p:spPr bwMode="auto">
            <a:xfrm>
              <a:off x="2477" y="3288"/>
              <a:ext cx="182" cy="182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>
                <a:defRPr/>
              </a:pPr>
              <a:endParaRPr lang="en-GB">
                <a:cs typeface="+mn-cs"/>
              </a:endParaRPr>
            </a:p>
          </p:txBody>
        </p:sp>
        <p:sp>
          <p:nvSpPr>
            <p:cNvPr id="69" name="Rectangle 142"/>
            <p:cNvSpPr>
              <a:spLocks noChangeArrowheads="1"/>
            </p:cNvSpPr>
            <p:nvPr/>
          </p:nvSpPr>
          <p:spPr bwMode="auto">
            <a:xfrm>
              <a:off x="2658" y="3288"/>
              <a:ext cx="182" cy="182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>
                <a:defRPr/>
              </a:pPr>
              <a:endParaRPr lang="en-GB">
                <a:cs typeface="+mn-cs"/>
              </a:endParaRPr>
            </a:p>
          </p:txBody>
        </p:sp>
      </p:grpSp>
      <p:grpSp>
        <p:nvGrpSpPr>
          <p:cNvPr id="57" name="Group 143"/>
          <p:cNvGrpSpPr>
            <a:grpSpLocks/>
          </p:cNvGrpSpPr>
          <p:nvPr/>
        </p:nvGrpSpPr>
        <p:grpSpPr bwMode="auto">
          <a:xfrm>
            <a:off x="3115296" y="4418436"/>
            <a:ext cx="1218481" cy="504460"/>
            <a:chOff x="2296" y="3288"/>
            <a:chExt cx="544" cy="182"/>
          </a:xfrm>
        </p:grpSpPr>
        <p:sp>
          <p:nvSpPr>
            <p:cNvPr id="64" name="Rectangle 144"/>
            <p:cNvSpPr>
              <a:spLocks noChangeArrowheads="1"/>
            </p:cNvSpPr>
            <p:nvPr/>
          </p:nvSpPr>
          <p:spPr bwMode="auto">
            <a:xfrm>
              <a:off x="2296" y="3288"/>
              <a:ext cx="182" cy="182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>
                <a:defRPr/>
              </a:pPr>
              <a:endParaRPr lang="en-GB">
                <a:cs typeface="+mn-cs"/>
              </a:endParaRPr>
            </a:p>
          </p:txBody>
        </p:sp>
        <p:sp>
          <p:nvSpPr>
            <p:cNvPr id="65" name="Rectangle 145"/>
            <p:cNvSpPr>
              <a:spLocks noChangeArrowheads="1"/>
            </p:cNvSpPr>
            <p:nvPr/>
          </p:nvSpPr>
          <p:spPr bwMode="auto">
            <a:xfrm>
              <a:off x="2477" y="3288"/>
              <a:ext cx="182" cy="182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>
                <a:defRPr/>
              </a:pPr>
              <a:endParaRPr lang="en-GB">
                <a:cs typeface="+mn-cs"/>
              </a:endParaRPr>
            </a:p>
          </p:txBody>
        </p:sp>
        <p:sp>
          <p:nvSpPr>
            <p:cNvPr id="66" name="Rectangle 146"/>
            <p:cNvSpPr>
              <a:spLocks noChangeArrowheads="1"/>
            </p:cNvSpPr>
            <p:nvPr/>
          </p:nvSpPr>
          <p:spPr bwMode="auto">
            <a:xfrm>
              <a:off x="2658" y="3288"/>
              <a:ext cx="182" cy="182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>
                <a:defRPr/>
              </a:pPr>
              <a:endParaRPr lang="en-GB">
                <a:cs typeface="+mn-cs"/>
              </a:endParaRPr>
            </a:p>
          </p:txBody>
        </p:sp>
      </p:grpSp>
      <p:sp>
        <p:nvSpPr>
          <p:cNvPr id="58" name="Text Box 147"/>
          <p:cNvSpPr txBox="1">
            <a:spLocks noChangeArrowheads="1"/>
          </p:cNvSpPr>
          <p:nvPr/>
        </p:nvSpPr>
        <p:spPr bwMode="auto">
          <a:xfrm>
            <a:off x="3077396" y="3602350"/>
            <a:ext cx="591321" cy="3381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en-GB" dirty="0">
                <a:cs typeface="+mn-cs"/>
              </a:rPr>
              <a:t>2</a:t>
            </a:r>
            <a:endParaRPr lang="en-US" dirty="0">
              <a:cs typeface="+mn-cs"/>
            </a:endParaRPr>
          </a:p>
        </p:txBody>
      </p:sp>
      <p:sp>
        <p:nvSpPr>
          <p:cNvPr id="59" name="Text Box 148"/>
          <p:cNvSpPr txBox="1">
            <a:spLocks noChangeArrowheads="1"/>
          </p:cNvSpPr>
          <p:nvPr/>
        </p:nvSpPr>
        <p:spPr bwMode="auto">
          <a:xfrm>
            <a:off x="3417854" y="3591263"/>
            <a:ext cx="591321" cy="3381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en-GB" dirty="0">
                <a:cs typeface="+mn-cs"/>
              </a:rPr>
              <a:t>5</a:t>
            </a:r>
            <a:endParaRPr lang="en-US" dirty="0">
              <a:cs typeface="+mn-cs"/>
            </a:endParaRPr>
          </a:p>
        </p:txBody>
      </p:sp>
      <p:sp>
        <p:nvSpPr>
          <p:cNvPr id="60" name="Text Box 149"/>
          <p:cNvSpPr txBox="1">
            <a:spLocks noChangeArrowheads="1"/>
          </p:cNvSpPr>
          <p:nvPr/>
        </p:nvSpPr>
        <p:spPr bwMode="auto">
          <a:xfrm>
            <a:off x="3865825" y="3607894"/>
            <a:ext cx="591321" cy="3381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en-GB" dirty="0">
                <a:cs typeface="+mn-cs"/>
              </a:rPr>
              <a:t>7</a:t>
            </a:r>
            <a:endParaRPr lang="en-US" dirty="0">
              <a:cs typeface="+mn-cs"/>
            </a:endParaRPr>
          </a:p>
        </p:txBody>
      </p:sp>
      <p:sp>
        <p:nvSpPr>
          <p:cNvPr id="61" name="Text Box 150"/>
          <p:cNvSpPr txBox="1">
            <a:spLocks noChangeArrowheads="1"/>
          </p:cNvSpPr>
          <p:nvPr/>
        </p:nvSpPr>
        <p:spPr bwMode="auto">
          <a:xfrm>
            <a:off x="3068259" y="4429523"/>
            <a:ext cx="591321" cy="3381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en-GB" dirty="0">
                <a:cs typeface="+mn-cs"/>
              </a:rPr>
              <a:t>4</a:t>
            </a:r>
            <a:endParaRPr lang="en-US" dirty="0">
              <a:cs typeface="+mn-cs"/>
            </a:endParaRPr>
          </a:p>
        </p:txBody>
      </p:sp>
      <p:sp>
        <p:nvSpPr>
          <p:cNvPr id="62" name="Text Box 151"/>
          <p:cNvSpPr txBox="1">
            <a:spLocks noChangeArrowheads="1"/>
          </p:cNvSpPr>
          <p:nvPr/>
        </p:nvSpPr>
        <p:spPr bwMode="auto">
          <a:xfrm>
            <a:off x="3408717" y="4418436"/>
            <a:ext cx="591321" cy="3381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en-GB" dirty="0">
                <a:cs typeface="+mn-cs"/>
              </a:rPr>
              <a:t>2</a:t>
            </a:r>
            <a:endParaRPr lang="en-US" dirty="0">
              <a:cs typeface="+mn-cs"/>
            </a:endParaRPr>
          </a:p>
        </p:txBody>
      </p:sp>
      <p:sp>
        <p:nvSpPr>
          <p:cNvPr id="63" name="Text Box 152"/>
          <p:cNvSpPr txBox="1">
            <a:spLocks noChangeArrowheads="1"/>
          </p:cNvSpPr>
          <p:nvPr/>
        </p:nvSpPr>
        <p:spPr bwMode="auto">
          <a:xfrm>
            <a:off x="3856688" y="4435066"/>
            <a:ext cx="591321" cy="3381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en-GB" dirty="0">
                <a:cs typeface="+mn-cs"/>
              </a:rPr>
              <a:t>9</a:t>
            </a:r>
            <a:endParaRPr lang="en-US" dirty="0">
              <a:cs typeface="+mn-cs"/>
            </a:endParaRPr>
          </a:p>
        </p:txBody>
      </p:sp>
      <p:sp>
        <p:nvSpPr>
          <p:cNvPr id="71" name="Text Box 138"/>
          <p:cNvSpPr txBox="1">
            <a:spLocks noChangeArrowheads="1"/>
          </p:cNvSpPr>
          <p:nvPr/>
        </p:nvSpPr>
        <p:spPr bwMode="auto">
          <a:xfrm>
            <a:off x="5203019" y="2061252"/>
            <a:ext cx="1218481" cy="33815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en-GB" dirty="0">
                <a:cs typeface="+mn-cs"/>
              </a:rPr>
              <a:t>Activity c</a:t>
            </a:r>
            <a:endParaRPr lang="en-US" dirty="0">
              <a:cs typeface="+mn-cs"/>
            </a:endParaRPr>
          </a:p>
        </p:txBody>
      </p:sp>
      <p:grpSp>
        <p:nvGrpSpPr>
          <p:cNvPr id="72" name="Group 139"/>
          <p:cNvGrpSpPr>
            <a:grpSpLocks/>
          </p:cNvGrpSpPr>
          <p:nvPr/>
        </p:nvGrpSpPr>
        <p:grpSpPr bwMode="auto">
          <a:xfrm>
            <a:off x="5203019" y="1556792"/>
            <a:ext cx="1218481" cy="504460"/>
            <a:chOff x="2296" y="3288"/>
            <a:chExt cx="544" cy="182"/>
          </a:xfrm>
        </p:grpSpPr>
        <p:sp>
          <p:nvSpPr>
            <p:cNvPr id="83" name="Rectangle 140"/>
            <p:cNvSpPr>
              <a:spLocks noChangeArrowheads="1"/>
            </p:cNvSpPr>
            <p:nvPr/>
          </p:nvSpPr>
          <p:spPr bwMode="auto">
            <a:xfrm>
              <a:off x="2296" y="3288"/>
              <a:ext cx="182" cy="182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>
                <a:defRPr/>
              </a:pPr>
              <a:endParaRPr lang="en-GB">
                <a:cs typeface="+mn-cs"/>
              </a:endParaRPr>
            </a:p>
          </p:txBody>
        </p:sp>
        <p:sp>
          <p:nvSpPr>
            <p:cNvPr id="84" name="Rectangle 141"/>
            <p:cNvSpPr>
              <a:spLocks noChangeArrowheads="1"/>
            </p:cNvSpPr>
            <p:nvPr/>
          </p:nvSpPr>
          <p:spPr bwMode="auto">
            <a:xfrm>
              <a:off x="2477" y="3288"/>
              <a:ext cx="182" cy="182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>
                <a:defRPr/>
              </a:pPr>
              <a:endParaRPr lang="en-GB">
                <a:cs typeface="+mn-cs"/>
              </a:endParaRPr>
            </a:p>
          </p:txBody>
        </p:sp>
        <p:sp>
          <p:nvSpPr>
            <p:cNvPr id="85" name="Rectangle 142"/>
            <p:cNvSpPr>
              <a:spLocks noChangeArrowheads="1"/>
            </p:cNvSpPr>
            <p:nvPr/>
          </p:nvSpPr>
          <p:spPr bwMode="auto">
            <a:xfrm>
              <a:off x="2658" y="3288"/>
              <a:ext cx="182" cy="182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>
                <a:defRPr/>
              </a:pPr>
              <a:endParaRPr lang="en-GB">
                <a:cs typeface="+mn-cs"/>
              </a:endParaRPr>
            </a:p>
          </p:txBody>
        </p:sp>
      </p:grpSp>
      <p:grpSp>
        <p:nvGrpSpPr>
          <p:cNvPr id="73" name="Group 143"/>
          <p:cNvGrpSpPr>
            <a:grpSpLocks/>
          </p:cNvGrpSpPr>
          <p:nvPr/>
        </p:nvGrpSpPr>
        <p:grpSpPr bwMode="auto">
          <a:xfrm>
            <a:off x="5205081" y="2405059"/>
            <a:ext cx="1218481" cy="504460"/>
            <a:chOff x="2296" y="3288"/>
            <a:chExt cx="544" cy="182"/>
          </a:xfrm>
        </p:grpSpPr>
        <p:sp>
          <p:nvSpPr>
            <p:cNvPr id="80" name="Rectangle 144"/>
            <p:cNvSpPr>
              <a:spLocks noChangeArrowheads="1"/>
            </p:cNvSpPr>
            <p:nvPr/>
          </p:nvSpPr>
          <p:spPr bwMode="auto">
            <a:xfrm>
              <a:off x="2296" y="3288"/>
              <a:ext cx="182" cy="182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>
                <a:defRPr/>
              </a:pPr>
              <a:endParaRPr lang="en-GB">
                <a:cs typeface="+mn-cs"/>
              </a:endParaRPr>
            </a:p>
          </p:txBody>
        </p:sp>
        <p:sp>
          <p:nvSpPr>
            <p:cNvPr id="81" name="Rectangle 145"/>
            <p:cNvSpPr>
              <a:spLocks noChangeArrowheads="1"/>
            </p:cNvSpPr>
            <p:nvPr/>
          </p:nvSpPr>
          <p:spPr bwMode="auto">
            <a:xfrm>
              <a:off x="2477" y="3288"/>
              <a:ext cx="182" cy="182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>
                <a:defRPr/>
              </a:pPr>
              <a:endParaRPr lang="en-GB">
                <a:cs typeface="+mn-cs"/>
              </a:endParaRPr>
            </a:p>
          </p:txBody>
        </p:sp>
        <p:sp>
          <p:nvSpPr>
            <p:cNvPr id="82" name="Rectangle 146"/>
            <p:cNvSpPr>
              <a:spLocks noChangeArrowheads="1"/>
            </p:cNvSpPr>
            <p:nvPr/>
          </p:nvSpPr>
          <p:spPr bwMode="auto">
            <a:xfrm>
              <a:off x="2658" y="3288"/>
              <a:ext cx="182" cy="182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>
                <a:defRPr/>
              </a:pPr>
              <a:endParaRPr lang="en-GB">
                <a:cs typeface="+mn-cs"/>
              </a:endParaRPr>
            </a:p>
          </p:txBody>
        </p:sp>
      </p:grpSp>
      <p:sp>
        <p:nvSpPr>
          <p:cNvPr id="74" name="Text Box 147"/>
          <p:cNvSpPr txBox="1">
            <a:spLocks noChangeArrowheads="1"/>
          </p:cNvSpPr>
          <p:nvPr/>
        </p:nvSpPr>
        <p:spPr bwMode="auto">
          <a:xfrm>
            <a:off x="5167181" y="1590053"/>
            <a:ext cx="591321" cy="3381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en-GB" dirty="0">
                <a:cs typeface="+mn-cs"/>
              </a:rPr>
              <a:t>5</a:t>
            </a:r>
            <a:endParaRPr lang="en-US" dirty="0">
              <a:cs typeface="+mn-cs"/>
            </a:endParaRPr>
          </a:p>
        </p:txBody>
      </p:sp>
      <p:sp>
        <p:nvSpPr>
          <p:cNvPr id="75" name="Text Box 148"/>
          <p:cNvSpPr txBox="1">
            <a:spLocks noChangeArrowheads="1"/>
          </p:cNvSpPr>
          <p:nvPr/>
        </p:nvSpPr>
        <p:spPr bwMode="auto">
          <a:xfrm>
            <a:off x="5507639" y="1578966"/>
            <a:ext cx="591321" cy="3381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en-GB" dirty="0">
                <a:cs typeface="+mn-cs"/>
              </a:rPr>
              <a:t>4</a:t>
            </a:r>
            <a:endParaRPr lang="en-US" dirty="0">
              <a:cs typeface="+mn-cs"/>
            </a:endParaRPr>
          </a:p>
        </p:txBody>
      </p:sp>
      <p:sp>
        <p:nvSpPr>
          <p:cNvPr id="76" name="Text Box 149"/>
          <p:cNvSpPr txBox="1">
            <a:spLocks noChangeArrowheads="1"/>
          </p:cNvSpPr>
          <p:nvPr/>
        </p:nvSpPr>
        <p:spPr bwMode="auto">
          <a:xfrm>
            <a:off x="5955610" y="1595597"/>
            <a:ext cx="591321" cy="3381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en-GB" dirty="0">
                <a:cs typeface="+mn-cs"/>
              </a:rPr>
              <a:t>9</a:t>
            </a:r>
            <a:endParaRPr lang="en-US" dirty="0">
              <a:cs typeface="+mn-cs"/>
            </a:endParaRPr>
          </a:p>
        </p:txBody>
      </p:sp>
      <p:sp>
        <p:nvSpPr>
          <p:cNvPr id="77" name="Text Box 150"/>
          <p:cNvSpPr txBox="1">
            <a:spLocks noChangeArrowheads="1"/>
          </p:cNvSpPr>
          <p:nvPr/>
        </p:nvSpPr>
        <p:spPr bwMode="auto">
          <a:xfrm>
            <a:off x="5158044" y="2416146"/>
            <a:ext cx="591321" cy="3381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en-GB" dirty="0">
                <a:cs typeface="+mn-cs"/>
              </a:rPr>
              <a:t>5</a:t>
            </a:r>
            <a:endParaRPr lang="en-US" dirty="0">
              <a:cs typeface="+mn-cs"/>
            </a:endParaRPr>
          </a:p>
        </p:txBody>
      </p:sp>
      <p:sp>
        <p:nvSpPr>
          <p:cNvPr id="78" name="Text Box 151"/>
          <p:cNvSpPr txBox="1">
            <a:spLocks noChangeArrowheads="1"/>
          </p:cNvSpPr>
          <p:nvPr/>
        </p:nvSpPr>
        <p:spPr bwMode="auto">
          <a:xfrm>
            <a:off x="5498502" y="2405059"/>
            <a:ext cx="591321" cy="3381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en-GB">
                <a:cs typeface="+mn-cs"/>
              </a:rPr>
              <a:t>0</a:t>
            </a:r>
            <a:endParaRPr lang="en-US">
              <a:cs typeface="+mn-cs"/>
            </a:endParaRPr>
          </a:p>
        </p:txBody>
      </p:sp>
      <p:sp>
        <p:nvSpPr>
          <p:cNvPr id="79" name="Text Box 152"/>
          <p:cNvSpPr txBox="1">
            <a:spLocks noChangeArrowheads="1"/>
          </p:cNvSpPr>
          <p:nvPr/>
        </p:nvSpPr>
        <p:spPr bwMode="auto">
          <a:xfrm>
            <a:off x="5946473" y="2421689"/>
            <a:ext cx="591321" cy="3381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en-GB" dirty="0">
                <a:cs typeface="+mn-cs"/>
              </a:rPr>
              <a:t>9</a:t>
            </a:r>
            <a:endParaRPr lang="en-US" dirty="0">
              <a:cs typeface="+mn-cs"/>
            </a:endParaRPr>
          </a:p>
        </p:txBody>
      </p:sp>
      <p:sp>
        <p:nvSpPr>
          <p:cNvPr id="87" name="Text Box 138"/>
          <p:cNvSpPr txBox="1">
            <a:spLocks noChangeArrowheads="1"/>
          </p:cNvSpPr>
          <p:nvPr/>
        </p:nvSpPr>
        <p:spPr bwMode="auto">
          <a:xfrm>
            <a:off x="6972504" y="3319630"/>
            <a:ext cx="1218481" cy="33815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en-GB" dirty="0">
                <a:cs typeface="+mn-cs"/>
              </a:rPr>
              <a:t>Activity e</a:t>
            </a:r>
            <a:endParaRPr lang="en-US" dirty="0">
              <a:cs typeface="+mn-cs"/>
            </a:endParaRPr>
          </a:p>
        </p:txBody>
      </p:sp>
      <p:grpSp>
        <p:nvGrpSpPr>
          <p:cNvPr id="88" name="Group 139"/>
          <p:cNvGrpSpPr>
            <a:grpSpLocks/>
          </p:cNvGrpSpPr>
          <p:nvPr/>
        </p:nvGrpSpPr>
        <p:grpSpPr bwMode="auto">
          <a:xfrm>
            <a:off x="6972504" y="2815170"/>
            <a:ext cx="1218481" cy="504460"/>
            <a:chOff x="2296" y="3288"/>
            <a:chExt cx="544" cy="182"/>
          </a:xfrm>
        </p:grpSpPr>
        <p:sp>
          <p:nvSpPr>
            <p:cNvPr id="98" name="Rectangle 140"/>
            <p:cNvSpPr>
              <a:spLocks noChangeArrowheads="1"/>
            </p:cNvSpPr>
            <p:nvPr/>
          </p:nvSpPr>
          <p:spPr bwMode="auto">
            <a:xfrm>
              <a:off x="2296" y="3288"/>
              <a:ext cx="182" cy="182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>
                <a:defRPr/>
              </a:pPr>
              <a:endParaRPr lang="en-GB">
                <a:cs typeface="+mn-cs"/>
              </a:endParaRPr>
            </a:p>
          </p:txBody>
        </p:sp>
        <p:sp>
          <p:nvSpPr>
            <p:cNvPr id="99" name="Rectangle 141"/>
            <p:cNvSpPr>
              <a:spLocks noChangeArrowheads="1"/>
            </p:cNvSpPr>
            <p:nvPr/>
          </p:nvSpPr>
          <p:spPr bwMode="auto">
            <a:xfrm>
              <a:off x="2477" y="3288"/>
              <a:ext cx="182" cy="182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>
                <a:defRPr/>
              </a:pPr>
              <a:endParaRPr lang="en-GB">
                <a:cs typeface="+mn-cs"/>
              </a:endParaRPr>
            </a:p>
          </p:txBody>
        </p:sp>
        <p:sp>
          <p:nvSpPr>
            <p:cNvPr id="100" name="Rectangle 142"/>
            <p:cNvSpPr>
              <a:spLocks noChangeArrowheads="1"/>
            </p:cNvSpPr>
            <p:nvPr/>
          </p:nvSpPr>
          <p:spPr bwMode="auto">
            <a:xfrm>
              <a:off x="2658" y="3288"/>
              <a:ext cx="182" cy="182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>
                <a:defRPr/>
              </a:pPr>
              <a:endParaRPr lang="en-GB">
                <a:cs typeface="+mn-cs"/>
              </a:endParaRPr>
            </a:p>
          </p:txBody>
        </p:sp>
      </p:grpSp>
      <p:grpSp>
        <p:nvGrpSpPr>
          <p:cNvPr id="89" name="Group 143"/>
          <p:cNvGrpSpPr>
            <a:grpSpLocks/>
          </p:cNvGrpSpPr>
          <p:nvPr/>
        </p:nvGrpSpPr>
        <p:grpSpPr bwMode="auto">
          <a:xfrm>
            <a:off x="6974566" y="3663437"/>
            <a:ext cx="1218481" cy="504460"/>
            <a:chOff x="2296" y="3288"/>
            <a:chExt cx="544" cy="182"/>
          </a:xfrm>
        </p:grpSpPr>
        <p:sp>
          <p:nvSpPr>
            <p:cNvPr id="95" name="Rectangle 144"/>
            <p:cNvSpPr>
              <a:spLocks noChangeArrowheads="1"/>
            </p:cNvSpPr>
            <p:nvPr/>
          </p:nvSpPr>
          <p:spPr bwMode="auto">
            <a:xfrm>
              <a:off x="2296" y="3288"/>
              <a:ext cx="182" cy="182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>
                <a:defRPr/>
              </a:pPr>
              <a:endParaRPr lang="en-GB">
                <a:cs typeface="+mn-cs"/>
              </a:endParaRPr>
            </a:p>
          </p:txBody>
        </p:sp>
        <p:sp>
          <p:nvSpPr>
            <p:cNvPr id="96" name="Rectangle 145"/>
            <p:cNvSpPr>
              <a:spLocks noChangeArrowheads="1"/>
            </p:cNvSpPr>
            <p:nvPr/>
          </p:nvSpPr>
          <p:spPr bwMode="auto">
            <a:xfrm>
              <a:off x="2477" y="3288"/>
              <a:ext cx="182" cy="182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>
                <a:defRPr/>
              </a:pPr>
              <a:endParaRPr lang="en-GB">
                <a:cs typeface="+mn-cs"/>
              </a:endParaRPr>
            </a:p>
          </p:txBody>
        </p:sp>
        <p:sp>
          <p:nvSpPr>
            <p:cNvPr id="97" name="Rectangle 146"/>
            <p:cNvSpPr>
              <a:spLocks noChangeArrowheads="1"/>
            </p:cNvSpPr>
            <p:nvPr/>
          </p:nvSpPr>
          <p:spPr bwMode="auto">
            <a:xfrm>
              <a:off x="2658" y="3288"/>
              <a:ext cx="182" cy="182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>
                <a:defRPr/>
              </a:pPr>
              <a:endParaRPr lang="en-GB">
                <a:cs typeface="+mn-cs"/>
              </a:endParaRPr>
            </a:p>
          </p:txBody>
        </p:sp>
      </p:grpSp>
      <p:sp>
        <p:nvSpPr>
          <p:cNvPr id="90" name="Text Box 147"/>
          <p:cNvSpPr txBox="1">
            <a:spLocks noChangeArrowheads="1"/>
          </p:cNvSpPr>
          <p:nvPr/>
        </p:nvSpPr>
        <p:spPr bwMode="auto">
          <a:xfrm>
            <a:off x="6936666" y="2848431"/>
            <a:ext cx="591321" cy="3381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en-GB" dirty="0">
                <a:cs typeface="+mn-cs"/>
              </a:rPr>
              <a:t>9</a:t>
            </a:r>
            <a:endParaRPr lang="en-US" dirty="0">
              <a:cs typeface="+mn-cs"/>
            </a:endParaRPr>
          </a:p>
        </p:txBody>
      </p:sp>
      <p:sp>
        <p:nvSpPr>
          <p:cNvPr id="91" name="Text Box 148"/>
          <p:cNvSpPr txBox="1">
            <a:spLocks noChangeArrowheads="1"/>
          </p:cNvSpPr>
          <p:nvPr/>
        </p:nvSpPr>
        <p:spPr bwMode="auto">
          <a:xfrm>
            <a:off x="7277124" y="2837344"/>
            <a:ext cx="591321" cy="3381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en-GB" dirty="0">
                <a:cs typeface="+mn-cs"/>
              </a:rPr>
              <a:t>2</a:t>
            </a:r>
            <a:endParaRPr lang="en-US" dirty="0">
              <a:cs typeface="+mn-cs"/>
            </a:endParaRPr>
          </a:p>
        </p:txBody>
      </p:sp>
      <p:sp>
        <p:nvSpPr>
          <p:cNvPr id="92" name="Text Box 149"/>
          <p:cNvSpPr txBox="1">
            <a:spLocks noChangeArrowheads="1"/>
          </p:cNvSpPr>
          <p:nvPr/>
        </p:nvSpPr>
        <p:spPr bwMode="auto">
          <a:xfrm>
            <a:off x="7725095" y="2853975"/>
            <a:ext cx="591321" cy="3381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en-GB" dirty="0">
                <a:cs typeface="+mn-cs"/>
              </a:rPr>
              <a:t>11</a:t>
            </a:r>
            <a:endParaRPr lang="en-US" dirty="0">
              <a:cs typeface="+mn-cs"/>
            </a:endParaRPr>
          </a:p>
        </p:txBody>
      </p:sp>
      <p:sp>
        <p:nvSpPr>
          <p:cNvPr id="93" name="Text Box 150"/>
          <p:cNvSpPr txBox="1">
            <a:spLocks noChangeArrowheads="1"/>
          </p:cNvSpPr>
          <p:nvPr/>
        </p:nvSpPr>
        <p:spPr bwMode="auto">
          <a:xfrm>
            <a:off x="6927529" y="3674524"/>
            <a:ext cx="591321" cy="3381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en-GB" dirty="0">
                <a:cs typeface="+mn-cs"/>
              </a:rPr>
              <a:t>9</a:t>
            </a:r>
            <a:endParaRPr lang="en-US" dirty="0">
              <a:cs typeface="+mn-cs"/>
            </a:endParaRPr>
          </a:p>
        </p:txBody>
      </p:sp>
      <p:sp>
        <p:nvSpPr>
          <p:cNvPr id="94" name="Text Box 151"/>
          <p:cNvSpPr txBox="1">
            <a:spLocks noChangeArrowheads="1"/>
          </p:cNvSpPr>
          <p:nvPr/>
        </p:nvSpPr>
        <p:spPr bwMode="auto">
          <a:xfrm>
            <a:off x="7267987" y="3663437"/>
            <a:ext cx="591321" cy="3381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en-GB">
                <a:cs typeface="+mn-cs"/>
              </a:rPr>
              <a:t>0</a:t>
            </a:r>
            <a:endParaRPr lang="en-US">
              <a:cs typeface="+mn-cs"/>
            </a:endParaRPr>
          </a:p>
        </p:txBody>
      </p:sp>
      <p:cxnSp>
        <p:nvCxnSpPr>
          <p:cNvPr id="101" name="Straight Arrow Connector 100"/>
          <p:cNvCxnSpPr>
            <a:stCxn id="4" idx="3"/>
            <a:endCxn id="39" idx="1"/>
          </p:cNvCxnSpPr>
          <p:nvPr/>
        </p:nvCxnSpPr>
        <p:spPr bwMode="auto">
          <a:xfrm flipV="1">
            <a:off x="2297926" y="2230330"/>
            <a:ext cx="815307" cy="1130878"/>
          </a:xfrm>
          <a:prstGeom prst="straightConnector1">
            <a:avLst/>
          </a:prstGeom>
          <a:solidFill>
            <a:schemeClr val="accent1"/>
          </a:solidFill>
          <a:ln w="38100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cxnSp>
      <p:cxnSp>
        <p:nvCxnSpPr>
          <p:cNvPr id="102" name="Straight Arrow Connector 101"/>
          <p:cNvCxnSpPr>
            <a:stCxn id="4" idx="3"/>
            <a:endCxn id="55" idx="1"/>
          </p:cNvCxnSpPr>
          <p:nvPr/>
        </p:nvCxnSpPr>
        <p:spPr bwMode="auto">
          <a:xfrm>
            <a:off x="2297926" y="3361208"/>
            <a:ext cx="815307" cy="881419"/>
          </a:xfrm>
          <a:prstGeom prst="straightConnector1">
            <a:avLst/>
          </a:prstGeom>
          <a:solidFill>
            <a:schemeClr val="accent1"/>
          </a:solidFill>
          <a:ln w="38100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cxnSp>
      <p:cxnSp>
        <p:nvCxnSpPr>
          <p:cNvPr id="103" name="Straight Arrow Connector 102"/>
          <p:cNvCxnSpPr>
            <a:stCxn id="55" idx="3"/>
            <a:endCxn id="87" idx="1"/>
          </p:cNvCxnSpPr>
          <p:nvPr/>
        </p:nvCxnSpPr>
        <p:spPr bwMode="auto">
          <a:xfrm flipV="1">
            <a:off x="4331716" y="3488709"/>
            <a:ext cx="2640789" cy="753918"/>
          </a:xfrm>
          <a:prstGeom prst="straightConnector1">
            <a:avLst/>
          </a:prstGeom>
          <a:solidFill>
            <a:schemeClr val="accent1"/>
          </a:solidFill>
          <a:ln w="38100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cxnSp>
      <p:cxnSp>
        <p:nvCxnSpPr>
          <p:cNvPr id="104" name="Straight Arrow Connector 103"/>
          <p:cNvCxnSpPr>
            <a:stCxn id="39" idx="3"/>
            <a:endCxn id="71" idx="1"/>
          </p:cNvCxnSpPr>
          <p:nvPr/>
        </p:nvCxnSpPr>
        <p:spPr bwMode="auto">
          <a:xfrm>
            <a:off x="4331716" y="2230330"/>
            <a:ext cx="871304" cy="0"/>
          </a:xfrm>
          <a:prstGeom prst="straightConnector1">
            <a:avLst/>
          </a:prstGeom>
          <a:solidFill>
            <a:schemeClr val="accent1"/>
          </a:solidFill>
          <a:ln w="38100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cxnSp>
      <p:cxnSp>
        <p:nvCxnSpPr>
          <p:cNvPr id="105" name="Straight Arrow Connector 104"/>
          <p:cNvCxnSpPr>
            <a:stCxn id="71" idx="3"/>
            <a:endCxn id="87" idx="1"/>
          </p:cNvCxnSpPr>
          <p:nvPr/>
        </p:nvCxnSpPr>
        <p:spPr bwMode="auto">
          <a:xfrm>
            <a:off x="6421501" y="2230330"/>
            <a:ext cx="551004" cy="1258378"/>
          </a:xfrm>
          <a:prstGeom prst="straightConnector1">
            <a:avLst/>
          </a:prstGeom>
          <a:solidFill>
            <a:schemeClr val="accent1"/>
          </a:solidFill>
          <a:ln w="38100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cxnSp>
      <p:sp>
        <p:nvSpPr>
          <p:cNvPr id="106" name="TextBox 3"/>
          <p:cNvSpPr txBox="1">
            <a:spLocks noChangeArrowheads="1"/>
          </p:cNvSpPr>
          <p:nvPr/>
        </p:nvSpPr>
        <p:spPr bwMode="auto">
          <a:xfrm>
            <a:off x="7754034" y="3674525"/>
            <a:ext cx="401572" cy="3385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1000" b="1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10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 sz="10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 sz="10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 sz="10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0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0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0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0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eaLnBrk="1" hangingPunct="1"/>
            <a:r>
              <a:rPr lang="en-US" sz="1600"/>
              <a:t>11</a:t>
            </a:r>
          </a:p>
        </p:txBody>
      </p:sp>
    </p:spTree>
    <p:extLst>
      <p:ext uri="{BB962C8B-B14F-4D97-AF65-F5344CB8AC3E}">
        <p14:creationId xmlns:p14="http://schemas.microsoft.com/office/powerpoint/2010/main" val="366334806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7" name="Table 4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41299029"/>
              </p:ext>
            </p:extLst>
          </p:nvPr>
        </p:nvGraphicFramePr>
        <p:xfrm>
          <a:off x="1043608" y="1484784"/>
          <a:ext cx="6840760" cy="4464497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103439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09310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86192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077404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105135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668802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596888">
                <a:tc>
                  <a:txBody>
                    <a:bodyPr/>
                    <a:lstStyle/>
                    <a:p>
                      <a:pPr algn="ctr">
                        <a:lnSpc>
                          <a:spcPct val="60000"/>
                        </a:lnSpc>
                      </a:pPr>
                      <a:r>
                        <a:rPr lang="en-US" sz="1600" dirty="0" smtClean="0">
                          <a:latin typeface="Arial"/>
                          <a:cs typeface="Arial"/>
                        </a:rPr>
                        <a:t>Activity</a:t>
                      </a:r>
                      <a:endParaRPr lang="en-US" sz="1600" b="0" dirty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 marL="91420" marR="91420" marT="45714" marB="45714"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60000"/>
                        </a:lnSpc>
                      </a:pPr>
                      <a:r>
                        <a:rPr lang="en-US" sz="1600" dirty="0" smtClean="0">
                          <a:latin typeface="Arial"/>
                          <a:cs typeface="Arial"/>
                        </a:rPr>
                        <a:t>Normal</a:t>
                      </a:r>
                      <a:endParaRPr lang="en-US" sz="1600" b="0" dirty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 marL="91420" marR="91420" marT="45714" marB="45714"/>
                </a:tc>
                <a:tc hMerge="1">
                  <a:txBody>
                    <a:bodyPr/>
                    <a:lstStyle/>
                    <a:p>
                      <a:endParaRPr lang="en-US" sz="1200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60000"/>
                        </a:lnSpc>
                      </a:pPr>
                      <a:r>
                        <a:rPr lang="en-US" sz="1600" dirty="0" smtClean="0">
                          <a:latin typeface="Arial"/>
                          <a:cs typeface="Arial"/>
                        </a:rPr>
                        <a:t>Crash</a:t>
                      </a:r>
                      <a:endParaRPr lang="en-US" sz="1600" b="0" dirty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 marL="91420" marR="91420" marT="45714" marB="45714"/>
                </a:tc>
                <a:tc hMerge="1">
                  <a:txBody>
                    <a:bodyPr/>
                    <a:lstStyle/>
                    <a:p>
                      <a:pPr algn="ctr"/>
                      <a:endParaRPr lang="en-US" sz="1200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rowSpan="2"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1600" dirty="0" smtClean="0">
                          <a:latin typeface="Arial"/>
                          <a:cs typeface="Arial"/>
                        </a:rPr>
                        <a:t>Cost slope </a:t>
                      </a: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1600" dirty="0" smtClean="0">
                          <a:latin typeface="Arial"/>
                          <a:cs typeface="Arial"/>
                        </a:rPr>
                        <a:t>(€</a:t>
                      </a:r>
                      <a:r>
                        <a:rPr lang="en-US" sz="1600" baseline="0" dirty="0" smtClean="0">
                          <a:latin typeface="Arial"/>
                          <a:cs typeface="Arial"/>
                        </a:rPr>
                        <a:t> 000/week)</a:t>
                      </a:r>
                      <a:endParaRPr lang="en-US" sz="1600" b="0" dirty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 marL="91420" marR="91420" marT="45714" marB="45714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83169">
                <a:tc>
                  <a:txBody>
                    <a:bodyPr/>
                    <a:lstStyle/>
                    <a:p>
                      <a:pPr algn="ctr">
                        <a:lnSpc>
                          <a:spcPct val="60000"/>
                        </a:lnSpc>
                      </a:pPr>
                      <a:endParaRPr lang="en-US" sz="1600" b="0" dirty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 marL="91420" marR="91420" marT="45714" marB="45714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1600" dirty="0" smtClean="0">
                          <a:latin typeface="Arial"/>
                          <a:cs typeface="Arial"/>
                        </a:rPr>
                        <a:t>Cost</a:t>
                      </a:r>
                    </a:p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dirty="0" smtClean="0">
                          <a:latin typeface="Arial"/>
                          <a:cs typeface="Arial"/>
                        </a:rPr>
                        <a:t>(€</a:t>
                      </a:r>
                      <a:r>
                        <a:rPr lang="en-US" sz="1600" baseline="0" dirty="0" smtClean="0">
                          <a:latin typeface="Arial"/>
                          <a:cs typeface="Arial"/>
                        </a:rPr>
                        <a:t> 000)</a:t>
                      </a:r>
                      <a:endParaRPr lang="en-US" sz="1600" dirty="0" smtClean="0">
                        <a:latin typeface="Arial"/>
                        <a:cs typeface="Arial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endParaRPr lang="en-US" sz="1600" b="0" dirty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 marL="91420" marR="91420" marT="45714" marB="45714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1600" dirty="0" smtClean="0">
                          <a:latin typeface="Arial"/>
                          <a:cs typeface="Arial"/>
                        </a:rPr>
                        <a:t>Time</a:t>
                      </a: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1600" dirty="0" smtClean="0">
                          <a:latin typeface="Arial"/>
                          <a:cs typeface="Arial"/>
                        </a:rPr>
                        <a:t>(weeks)</a:t>
                      </a:r>
                      <a:endParaRPr lang="en-US" sz="1600" b="0" dirty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 marL="91420" marR="91420" marT="45714" marB="45714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1600" dirty="0" smtClean="0">
                          <a:latin typeface="Arial"/>
                          <a:cs typeface="Arial"/>
                        </a:rPr>
                        <a:t>Cost</a:t>
                      </a:r>
                    </a:p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dirty="0" smtClean="0">
                          <a:latin typeface="Arial"/>
                          <a:cs typeface="Arial"/>
                        </a:rPr>
                        <a:t>(€</a:t>
                      </a:r>
                      <a:r>
                        <a:rPr lang="en-US" sz="1600" baseline="0" dirty="0" smtClean="0">
                          <a:latin typeface="Arial"/>
                          <a:cs typeface="Arial"/>
                        </a:rPr>
                        <a:t> 000)</a:t>
                      </a:r>
                      <a:endParaRPr lang="en-US" sz="1600" b="0" dirty="0" smtClean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 marL="91420" marR="91420" marT="45714" marB="45714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1600" dirty="0" smtClean="0">
                          <a:latin typeface="Arial"/>
                          <a:cs typeface="Arial"/>
                        </a:rPr>
                        <a:t>Time</a:t>
                      </a: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1600" dirty="0" smtClean="0">
                          <a:latin typeface="Arial"/>
                          <a:cs typeface="Arial"/>
                        </a:rPr>
                        <a:t>(weeks)</a:t>
                      </a:r>
                      <a:endParaRPr lang="en-US" sz="1600" b="0" dirty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 marL="91420" marR="91420" marT="45714" marB="45714"/>
                </a:tc>
                <a:tc vMerge="1">
                  <a:txBody>
                    <a:bodyPr/>
                    <a:lstStyle/>
                    <a:p>
                      <a:pPr algn="ctr"/>
                      <a:endParaRPr lang="en-US" sz="1200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96888">
                <a:tc>
                  <a:txBody>
                    <a:bodyPr/>
                    <a:lstStyle/>
                    <a:p>
                      <a:pPr algn="ctr">
                        <a:lnSpc>
                          <a:spcPct val="60000"/>
                        </a:lnSpc>
                      </a:pPr>
                      <a:r>
                        <a:rPr lang="en-US" sz="1600" dirty="0" smtClean="0">
                          <a:latin typeface="Arial"/>
                          <a:cs typeface="Arial"/>
                        </a:rPr>
                        <a:t>a</a:t>
                      </a:r>
                      <a:endParaRPr lang="en-US" sz="1600" b="0" dirty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 marL="91420" marR="91420" marT="45714" marB="45714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60000"/>
                        </a:lnSpc>
                      </a:pPr>
                      <a:r>
                        <a:rPr lang="en-US" sz="1600" dirty="0" smtClean="0">
                          <a:latin typeface="Arial"/>
                          <a:cs typeface="Arial"/>
                        </a:rPr>
                        <a:t>6</a:t>
                      </a:r>
                      <a:endParaRPr lang="en-US" sz="1600" b="0" dirty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 marL="91420" marR="91420" marT="45714" marB="45714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60000"/>
                        </a:lnSpc>
                      </a:pPr>
                      <a:r>
                        <a:rPr lang="en-US" sz="1600" dirty="0" smtClean="0">
                          <a:latin typeface="Arial"/>
                          <a:cs typeface="Arial"/>
                        </a:rPr>
                        <a:t>2</a:t>
                      </a:r>
                      <a:endParaRPr lang="en-US" sz="1600" b="0" dirty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 marL="91420" marR="91420" marT="45714" marB="45714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60000"/>
                        </a:lnSpc>
                      </a:pPr>
                      <a:r>
                        <a:rPr lang="en-US" sz="1600" dirty="0" smtClean="0">
                          <a:latin typeface="Arial"/>
                          <a:cs typeface="Arial"/>
                        </a:rPr>
                        <a:t>8</a:t>
                      </a:r>
                      <a:endParaRPr lang="en-US" sz="1600" b="0" dirty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 marL="91420" marR="91420" marT="45714" marB="45714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60000"/>
                        </a:lnSpc>
                      </a:pPr>
                      <a:r>
                        <a:rPr lang="en-US" sz="1600" dirty="0" smtClean="0">
                          <a:latin typeface="Arial"/>
                          <a:cs typeface="Arial"/>
                        </a:rPr>
                        <a:t>1</a:t>
                      </a:r>
                      <a:endParaRPr lang="en-US" sz="1600" b="0" dirty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 marL="91420" marR="91420" marT="45714" marB="45714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60000"/>
                        </a:lnSpc>
                      </a:pPr>
                      <a:r>
                        <a:rPr lang="en-US" sz="1600" dirty="0" smtClean="0">
                          <a:latin typeface="Arial"/>
                          <a:cs typeface="Arial"/>
                        </a:rPr>
                        <a:t>2</a:t>
                      </a:r>
                      <a:endParaRPr lang="en-US" sz="1600" b="0" dirty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 marL="91420" marR="91420" marT="45714" marB="45714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96888">
                <a:tc>
                  <a:txBody>
                    <a:bodyPr/>
                    <a:lstStyle/>
                    <a:p>
                      <a:pPr algn="ctr">
                        <a:lnSpc>
                          <a:spcPct val="60000"/>
                        </a:lnSpc>
                      </a:pPr>
                      <a:r>
                        <a:rPr lang="en-US" sz="1600" dirty="0" smtClean="0">
                          <a:latin typeface="Arial"/>
                          <a:cs typeface="Arial"/>
                        </a:rPr>
                        <a:t>b</a:t>
                      </a:r>
                      <a:endParaRPr lang="en-US" sz="1600" b="0" dirty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 marL="91420" marR="91420" marT="45714" marB="45714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60000"/>
                        </a:lnSpc>
                      </a:pPr>
                      <a:r>
                        <a:rPr lang="en-US" sz="1600" dirty="0" smtClean="0">
                          <a:latin typeface="Arial"/>
                          <a:cs typeface="Arial"/>
                        </a:rPr>
                        <a:t>5</a:t>
                      </a:r>
                      <a:endParaRPr lang="en-US" sz="1600" b="0" dirty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 marL="91420" marR="91420" marT="45714" marB="45714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60000"/>
                        </a:lnSpc>
                      </a:pPr>
                      <a:r>
                        <a:rPr lang="en-US" sz="1600" dirty="0" smtClean="0">
                          <a:latin typeface="Arial"/>
                          <a:cs typeface="Arial"/>
                        </a:rPr>
                        <a:t>3</a:t>
                      </a:r>
                      <a:endParaRPr lang="en-US" sz="1600" b="0" dirty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 marL="91420" marR="91420" marT="45714" marB="45714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60000"/>
                        </a:lnSpc>
                      </a:pPr>
                      <a:r>
                        <a:rPr lang="en-US" sz="1600" dirty="0" smtClean="0">
                          <a:latin typeface="Arial"/>
                          <a:cs typeface="Arial"/>
                        </a:rPr>
                        <a:t>8</a:t>
                      </a:r>
                      <a:endParaRPr lang="en-US" sz="1600" b="0" dirty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 marL="91420" marR="91420" marT="45714" marB="45714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60000"/>
                        </a:lnSpc>
                      </a:pPr>
                      <a:r>
                        <a:rPr lang="en-US" sz="1600" dirty="0" smtClean="0">
                          <a:latin typeface="Arial"/>
                          <a:cs typeface="Arial"/>
                        </a:rPr>
                        <a:t>2</a:t>
                      </a:r>
                      <a:endParaRPr lang="en-US" sz="1600" b="0" dirty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 marL="91420" marR="91420" marT="45714" marB="45714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60000"/>
                        </a:lnSpc>
                      </a:pPr>
                      <a:r>
                        <a:rPr lang="en-US" sz="1600" dirty="0" smtClean="0">
                          <a:latin typeface="Arial"/>
                          <a:cs typeface="Arial"/>
                        </a:rPr>
                        <a:t>3</a:t>
                      </a:r>
                      <a:endParaRPr lang="en-US" sz="1600" b="0" dirty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 marL="91420" marR="91420" marT="45714" marB="45714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96888">
                <a:tc>
                  <a:txBody>
                    <a:bodyPr/>
                    <a:lstStyle/>
                    <a:p>
                      <a:pPr algn="ctr">
                        <a:lnSpc>
                          <a:spcPct val="60000"/>
                        </a:lnSpc>
                      </a:pPr>
                      <a:r>
                        <a:rPr lang="en-US" sz="1600" dirty="0" smtClean="0">
                          <a:latin typeface="Arial"/>
                          <a:cs typeface="Arial"/>
                        </a:rPr>
                        <a:t>c</a:t>
                      </a:r>
                      <a:endParaRPr lang="en-US" sz="1600" b="0" dirty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 marL="91420" marR="91420" marT="45714" marB="45714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60000"/>
                        </a:lnSpc>
                      </a:pPr>
                      <a:r>
                        <a:rPr lang="en-US" sz="1600" dirty="0" smtClean="0">
                          <a:latin typeface="Arial"/>
                          <a:cs typeface="Arial"/>
                        </a:rPr>
                        <a:t>10</a:t>
                      </a:r>
                      <a:endParaRPr lang="en-US" sz="1600" b="0" dirty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 marL="91420" marR="91420" marT="45714" marB="45714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60000"/>
                        </a:lnSpc>
                      </a:pPr>
                      <a:r>
                        <a:rPr lang="en-US" sz="1600" dirty="0" smtClean="0">
                          <a:latin typeface="Arial"/>
                          <a:cs typeface="Arial"/>
                        </a:rPr>
                        <a:t>4</a:t>
                      </a:r>
                      <a:endParaRPr lang="en-US" sz="1600" b="0" dirty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 marL="91420" marR="91420" marT="45714" marB="45714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60000"/>
                        </a:lnSpc>
                      </a:pPr>
                      <a:r>
                        <a:rPr lang="en-US" sz="1600" dirty="0" smtClean="0">
                          <a:latin typeface="Arial"/>
                          <a:cs typeface="Arial"/>
                        </a:rPr>
                        <a:t>15</a:t>
                      </a:r>
                      <a:endParaRPr lang="en-US" sz="1600" b="0" dirty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 marL="91420" marR="91420" marT="45714" marB="45714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60000"/>
                        </a:lnSpc>
                      </a:pPr>
                      <a:r>
                        <a:rPr lang="en-US" sz="1600" dirty="0" smtClean="0">
                          <a:latin typeface="Arial"/>
                          <a:cs typeface="Arial"/>
                        </a:rPr>
                        <a:t>2</a:t>
                      </a:r>
                      <a:endParaRPr lang="en-US" sz="1600" b="0" dirty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 marL="91420" marR="91420" marT="45714" marB="45714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60000"/>
                        </a:lnSpc>
                      </a:pPr>
                      <a:r>
                        <a:rPr lang="en-US" sz="1600" dirty="0" smtClean="0">
                          <a:latin typeface="Arial"/>
                          <a:cs typeface="Arial"/>
                        </a:rPr>
                        <a:t>2.5</a:t>
                      </a:r>
                      <a:endParaRPr lang="en-US" sz="1600" b="0" dirty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 marL="91420" marR="91420" marT="45714" marB="45714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96888">
                <a:tc>
                  <a:txBody>
                    <a:bodyPr/>
                    <a:lstStyle/>
                    <a:p>
                      <a:pPr algn="ctr">
                        <a:lnSpc>
                          <a:spcPct val="60000"/>
                        </a:lnSpc>
                      </a:pPr>
                      <a:r>
                        <a:rPr lang="en-US" sz="1600" dirty="0" smtClean="0">
                          <a:latin typeface="Arial"/>
                          <a:cs typeface="Arial"/>
                        </a:rPr>
                        <a:t>d</a:t>
                      </a:r>
                      <a:endParaRPr lang="en-US" sz="1600" b="0" dirty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 marL="91420" marR="91420" marT="45714" marB="45714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60000"/>
                        </a:lnSpc>
                      </a:pPr>
                      <a:r>
                        <a:rPr lang="en-US" sz="1600" dirty="0" smtClean="0">
                          <a:latin typeface="Arial"/>
                          <a:cs typeface="Arial"/>
                        </a:rPr>
                        <a:t>5</a:t>
                      </a:r>
                      <a:endParaRPr lang="en-US" sz="1600" b="0" dirty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 marL="91420" marR="91420" marT="45714" marB="45714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60000"/>
                        </a:lnSpc>
                      </a:pPr>
                      <a:r>
                        <a:rPr lang="en-US" sz="1600" dirty="0" smtClean="0">
                          <a:latin typeface="Arial"/>
                          <a:cs typeface="Arial"/>
                        </a:rPr>
                        <a:t>5</a:t>
                      </a:r>
                      <a:endParaRPr lang="en-US" sz="1600" b="0" dirty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 marL="91420" marR="91420" marT="45714" marB="45714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60000"/>
                        </a:lnSpc>
                      </a:pPr>
                      <a:r>
                        <a:rPr lang="en-US" sz="1600" dirty="0" smtClean="0">
                          <a:latin typeface="Arial"/>
                          <a:cs typeface="Arial"/>
                        </a:rPr>
                        <a:t>9</a:t>
                      </a:r>
                      <a:endParaRPr lang="en-US" sz="1600" b="0" dirty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 marL="91420" marR="91420" marT="45714" marB="45714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60000"/>
                        </a:lnSpc>
                      </a:pPr>
                      <a:r>
                        <a:rPr lang="en-US" sz="1600" dirty="0" smtClean="0">
                          <a:latin typeface="Arial"/>
                          <a:cs typeface="Arial"/>
                        </a:rPr>
                        <a:t>4</a:t>
                      </a:r>
                      <a:endParaRPr lang="en-US" sz="1600" b="0" dirty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 marL="91420" marR="91420" marT="45714" marB="45714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60000"/>
                        </a:lnSpc>
                      </a:pPr>
                      <a:r>
                        <a:rPr lang="en-US" sz="1600" dirty="0" smtClean="0">
                          <a:latin typeface="Arial"/>
                          <a:cs typeface="Arial"/>
                        </a:rPr>
                        <a:t>4</a:t>
                      </a:r>
                      <a:endParaRPr lang="en-US" sz="1600" b="0" dirty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 marL="91420" marR="91420" marT="45714" marB="45714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596888">
                <a:tc>
                  <a:txBody>
                    <a:bodyPr/>
                    <a:lstStyle/>
                    <a:p>
                      <a:pPr algn="ctr">
                        <a:lnSpc>
                          <a:spcPct val="60000"/>
                        </a:lnSpc>
                      </a:pPr>
                      <a:r>
                        <a:rPr lang="en-US" sz="1600" dirty="0" smtClean="0">
                          <a:latin typeface="Arial"/>
                          <a:cs typeface="Arial"/>
                        </a:rPr>
                        <a:t>e</a:t>
                      </a:r>
                      <a:endParaRPr lang="en-US" sz="1600" b="0" dirty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 marL="91420" marR="91420" marT="45714" marB="45714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60000"/>
                        </a:lnSpc>
                      </a:pPr>
                      <a:r>
                        <a:rPr lang="en-US" sz="1600" dirty="0" smtClean="0">
                          <a:latin typeface="Arial"/>
                          <a:cs typeface="Arial"/>
                        </a:rPr>
                        <a:t>7</a:t>
                      </a:r>
                      <a:endParaRPr lang="en-US" sz="1600" b="0" dirty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 marL="91420" marR="91420" marT="45714" marB="45714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60000"/>
                        </a:lnSpc>
                      </a:pPr>
                      <a:r>
                        <a:rPr lang="en-US" sz="1600" dirty="0" smtClean="0">
                          <a:latin typeface="Arial"/>
                          <a:cs typeface="Arial"/>
                        </a:rPr>
                        <a:t>2</a:t>
                      </a:r>
                      <a:endParaRPr lang="en-US" sz="1600" b="0" dirty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 marL="91420" marR="91420" marT="45714" marB="45714"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60000"/>
                        </a:lnSpc>
                      </a:pPr>
                      <a:r>
                        <a:rPr lang="en-US" sz="1600" dirty="0" smtClean="0">
                          <a:latin typeface="Arial"/>
                          <a:cs typeface="Arial"/>
                        </a:rPr>
                        <a:t>Not possible</a:t>
                      </a:r>
                      <a:endParaRPr lang="en-US" sz="1600" b="0" dirty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 marL="91420" marR="91420" marT="45714" marB="45714"/>
                </a:tc>
                <a:tc hMerge="1">
                  <a:txBody>
                    <a:bodyPr/>
                    <a:lstStyle/>
                    <a:p>
                      <a:pPr algn="ctr"/>
                      <a:endParaRPr lang="en-US" sz="1200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60000"/>
                        </a:lnSpc>
                      </a:pPr>
                      <a:r>
                        <a:rPr lang="en-US" sz="1600" dirty="0" smtClean="0">
                          <a:latin typeface="Arial"/>
                          <a:cs typeface="Arial"/>
                        </a:rPr>
                        <a:t>_</a:t>
                      </a:r>
                      <a:endParaRPr lang="en-US" sz="1600" b="0" dirty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 marL="91420" marR="91420" marT="45714" marB="45714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51" name="TextBox 44"/>
          <p:cNvSpPr txBox="1">
            <a:spLocks noChangeArrowheads="1"/>
          </p:cNvSpPr>
          <p:nvPr/>
        </p:nvSpPr>
        <p:spPr bwMode="auto">
          <a:xfrm>
            <a:off x="180975" y="-22051"/>
            <a:ext cx="9108504" cy="9541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sz="1000" b="1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10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 sz="10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 sz="10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 sz="10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0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0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0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0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eaLnBrk="1" hangingPunct="1"/>
            <a:r>
              <a:rPr lang="en-US" sz="2800" dirty="0" smtClean="0">
                <a:solidFill>
                  <a:srgbClr val="007FA3"/>
                </a:solidFill>
              </a:rPr>
              <a:t>Crashing </a:t>
            </a:r>
            <a:r>
              <a:rPr lang="en-US" sz="2800" dirty="0">
                <a:solidFill>
                  <a:srgbClr val="007FA3"/>
                </a:solidFill>
              </a:rPr>
              <a:t>activities to shorten project time becomes progressively more </a:t>
            </a:r>
            <a:r>
              <a:rPr lang="en-US" sz="2800" dirty="0" smtClean="0">
                <a:solidFill>
                  <a:srgbClr val="007FA3"/>
                </a:solidFill>
              </a:rPr>
              <a:t>expensive (2 of 3)</a:t>
            </a:r>
            <a:endParaRPr lang="en-US" sz="2800" dirty="0">
              <a:solidFill>
                <a:srgbClr val="007FA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9374364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48"/>
          <p:cNvGrpSpPr>
            <a:grpSpLocks/>
          </p:cNvGrpSpPr>
          <p:nvPr/>
        </p:nvGrpSpPr>
        <p:grpSpPr bwMode="auto">
          <a:xfrm>
            <a:off x="1356296" y="622970"/>
            <a:ext cx="6480720" cy="5400675"/>
            <a:chOff x="980728" y="6300192"/>
            <a:chExt cx="4896544" cy="2569433"/>
          </a:xfrm>
        </p:grpSpPr>
        <p:grpSp>
          <p:nvGrpSpPr>
            <p:cNvPr id="3" name="Group 22"/>
            <p:cNvGrpSpPr>
              <a:grpSpLocks/>
            </p:cNvGrpSpPr>
            <p:nvPr/>
          </p:nvGrpSpPr>
          <p:grpSpPr bwMode="auto">
            <a:xfrm>
              <a:off x="1340768" y="6372200"/>
              <a:ext cx="4320480" cy="2232248"/>
              <a:chOff x="1340768" y="6660232"/>
              <a:chExt cx="4320480" cy="1478072"/>
            </a:xfrm>
          </p:grpSpPr>
          <p:sp>
            <p:nvSpPr>
              <p:cNvPr id="27" name="Rectangle 2"/>
              <p:cNvSpPr>
                <a:spLocks noChangeArrowheads="1"/>
              </p:cNvSpPr>
              <p:nvPr/>
            </p:nvSpPr>
            <p:spPr bwMode="auto">
              <a:xfrm>
                <a:off x="1340768" y="6660232"/>
                <a:ext cx="4320480" cy="72008"/>
              </a:xfrm>
              <a:prstGeom prst="rect">
                <a:avLst/>
              </a:prstGeom>
              <a:noFill/>
              <a:ln w="3175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8" name="Rectangle 3"/>
              <p:cNvSpPr>
                <a:spLocks noChangeArrowheads="1"/>
              </p:cNvSpPr>
              <p:nvPr/>
            </p:nvSpPr>
            <p:spPr bwMode="auto">
              <a:xfrm>
                <a:off x="1340768" y="6732240"/>
                <a:ext cx="4320480" cy="72008"/>
              </a:xfrm>
              <a:prstGeom prst="rect">
                <a:avLst/>
              </a:prstGeom>
              <a:noFill/>
              <a:ln w="3175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9" name="Rectangle 4"/>
              <p:cNvSpPr>
                <a:spLocks noChangeArrowheads="1"/>
              </p:cNvSpPr>
              <p:nvPr/>
            </p:nvSpPr>
            <p:spPr bwMode="auto">
              <a:xfrm>
                <a:off x="1340768" y="6812632"/>
                <a:ext cx="4320480" cy="72008"/>
              </a:xfrm>
              <a:prstGeom prst="rect">
                <a:avLst/>
              </a:prstGeom>
              <a:noFill/>
              <a:ln w="3175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0" name="Rectangle 5"/>
              <p:cNvSpPr>
                <a:spLocks noChangeArrowheads="1"/>
              </p:cNvSpPr>
              <p:nvPr/>
            </p:nvSpPr>
            <p:spPr bwMode="auto">
              <a:xfrm>
                <a:off x="1340768" y="6884640"/>
                <a:ext cx="4320480" cy="72008"/>
              </a:xfrm>
              <a:prstGeom prst="rect">
                <a:avLst/>
              </a:prstGeom>
              <a:noFill/>
              <a:ln w="3175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1" name="Rectangle 6"/>
              <p:cNvSpPr>
                <a:spLocks noChangeArrowheads="1"/>
              </p:cNvSpPr>
              <p:nvPr/>
            </p:nvSpPr>
            <p:spPr bwMode="auto">
              <a:xfrm>
                <a:off x="1340768" y="6957742"/>
                <a:ext cx="4320480" cy="72008"/>
              </a:xfrm>
              <a:prstGeom prst="rect">
                <a:avLst/>
              </a:prstGeom>
              <a:noFill/>
              <a:ln w="3175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2" name="Rectangle 7"/>
              <p:cNvSpPr>
                <a:spLocks noChangeArrowheads="1"/>
              </p:cNvSpPr>
              <p:nvPr/>
            </p:nvSpPr>
            <p:spPr bwMode="auto">
              <a:xfrm>
                <a:off x="1340768" y="7038384"/>
                <a:ext cx="4320480" cy="72008"/>
              </a:xfrm>
              <a:prstGeom prst="rect">
                <a:avLst/>
              </a:prstGeom>
              <a:noFill/>
              <a:ln w="3175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3" name="Rectangle 8"/>
              <p:cNvSpPr>
                <a:spLocks noChangeArrowheads="1"/>
              </p:cNvSpPr>
              <p:nvPr/>
            </p:nvSpPr>
            <p:spPr bwMode="auto">
              <a:xfrm>
                <a:off x="1340768" y="7110392"/>
                <a:ext cx="4320480" cy="72008"/>
              </a:xfrm>
              <a:prstGeom prst="rect">
                <a:avLst/>
              </a:prstGeom>
              <a:noFill/>
              <a:ln w="3175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4" name="Rectangle 9"/>
              <p:cNvSpPr>
                <a:spLocks noChangeArrowheads="1"/>
              </p:cNvSpPr>
              <p:nvPr/>
            </p:nvSpPr>
            <p:spPr bwMode="auto">
              <a:xfrm>
                <a:off x="1340768" y="7182150"/>
                <a:ext cx="4320480" cy="72008"/>
              </a:xfrm>
              <a:prstGeom prst="rect">
                <a:avLst/>
              </a:prstGeom>
              <a:noFill/>
              <a:ln w="3175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5" name="Rectangle 10"/>
              <p:cNvSpPr>
                <a:spLocks noChangeArrowheads="1"/>
              </p:cNvSpPr>
              <p:nvPr/>
            </p:nvSpPr>
            <p:spPr bwMode="auto">
              <a:xfrm>
                <a:off x="1340768" y="7254158"/>
                <a:ext cx="4320480" cy="72008"/>
              </a:xfrm>
              <a:prstGeom prst="rect">
                <a:avLst/>
              </a:prstGeom>
              <a:noFill/>
              <a:ln w="3175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6" name="Rectangle 11"/>
              <p:cNvSpPr>
                <a:spLocks noChangeArrowheads="1"/>
              </p:cNvSpPr>
              <p:nvPr/>
            </p:nvSpPr>
            <p:spPr bwMode="auto">
              <a:xfrm>
                <a:off x="1340768" y="7327260"/>
                <a:ext cx="4320480" cy="72008"/>
              </a:xfrm>
              <a:prstGeom prst="rect">
                <a:avLst/>
              </a:prstGeom>
              <a:noFill/>
              <a:ln w="3175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7" name="Rectangle 12"/>
              <p:cNvSpPr>
                <a:spLocks noChangeArrowheads="1"/>
              </p:cNvSpPr>
              <p:nvPr/>
            </p:nvSpPr>
            <p:spPr bwMode="auto">
              <a:xfrm>
                <a:off x="1340768" y="7399268"/>
                <a:ext cx="4320480" cy="72008"/>
              </a:xfrm>
              <a:prstGeom prst="rect">
                <a:avLst/>
              </a:prstGeom>
              <a:noFill/>
              <a:ln w="3175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8" name="Rectangle 13"/>
              <p:cNvSpPr>
                <a:spLocks noChangeArrowheads="1"/>
              </p:cNvSpPr>
              <p:nvPr/>
            </p:nvSpPr>
            <p:spPr bwMode="auto">
              <a:xfrm>
                <a:off x="1340768" y="7471276"/>
                <a:ext cx="4320480" cy="72008"/>
              </a:xfrm>
              <a:prstGeom prst="rect">
                <a:avLst/>
              </a:prstGeom>
              <a:noFill/>
              <a:ln w="3175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9" name="Rectangle 14"/>
              <p:cNvSpPr>
                <a:spLocks noChangeArrowheads="1"/>
              </p:cNvSpPr>
              <p:nvPr/>
            </p:nvSpPr>
            <p:spPr bwMode="auto">
              <a:xfrm>
                <a:off x="1340768" y="7551668"/>
                <a:ext cx="4320480" cy="72008"/>
              </a:xfrm>
              <a:prstGeom prst="rect">
                <a:avLst/>
              </a:prstGeom>
              <a:noFill/>
              <a:ln w="3175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40" name="Rectangle 15"/>
              <p:cNvSpPr>
                <a:spLocks noChangeArrowheads="1"/>
              </p:cNvSpPr>
              <p:nvPr/>
            </p:nvSpPr>
            <p:spPr bwMode="auto">
              <a:xfrm>
                <a:off x="1340768" y="7623676"/>
                <a:ext cx="4320480" cy="72008"/>
              </a:xfrm>
              <a:prstGeom prst="rect">
                <a:avLst/>
              </a:prstGeom>
              <a:noFill/>
              <a:ln w="3175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41" name="Rectangle 16"/>
              <p:cNvSpPr>
                <a:spLocks noChangeArrowheads="1"/>
              </p:cNvSpPr>
              <p:nvPr/>
            </p:nvSpPr>
            <p:spPr bwMode="auto">
              <a:xfrm>
                <a:off x="1340768" y="7696778"/>
                <a:ext cx="4320480" cy="72008"/>
              </a:xfrm>
              <a:prstGeom prst="rect">
                <a:avLst/>
              </a:prstGeom>
              <a:noFill/>
              <a:ln w="3175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42" name="Rectangle 17"/>
              <p:cNvSpPr>
                <a:spLocks noChangeArrowheads="1"/>
              </p:cNvSpPr>
              <p:nvPr/>
            </p:nvSpPr>
            <p:spPr bwMode="auto">
              <a:xfrm>
                <a:off x="1340768" y="7768786"/>
                <a:ext cx="4320480" cy="72008"/>
              </a:xfrm>
              <a:prstGeom prst="rect">
                <a:avLst/>
              </a:prstGeom>
              <a:noFill/>
              <a:ln w="3175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43" name="Rectangle 18"/>
              <p:cNvSpPr>
                <a:spLocks noChangeArrowheads="1"/>
              </p:cNvSpPr>
              <p:nvPr/>
            </p:nvSpPr>
            <p:spPr bwMode="auto">
              <a:xfrm>
                <a:off x="1340768" y="7840794"/>
                <a:ext cx="4320480" cy="72008"/>
              </a:xfrm>
              <a:prstGeom prst="rect">
                <a:avLst/>
              </a:prstGeom>
              <a:noFill/>
              <a:ln w="3175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44" name="Rectangle 19"/>
              <p:cNvSpPr>
                <a:spLocks noChangeArrowheads="1"/>
              </p:cNvSpPr>
              <p:nvPr/>
            </p:nvSpPr>
            <p:spPr bwMode="auto">
              <a:xfrm>
                <a:off x="1340768" y="7921186"/>
                <a:ext cx="4320480" cy="72008"/>
              </a:xfrm>
              <a:prstGeom prst="rect">
                <a:avLst/>
              </a:prstGeom>
              <a:noFill/>
              <a:ln w="3175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45" name="Rectangle 20"/>
              <p:cNvSpPr>
                <a:spLocks noChangeArrowheads="1"/>
              </p:cNvSpPr>
              <p:nvPr/>
            </p:nvSpPr>
            <p:spPr bwMode="auto">
              <a:xfrm>
                <a:off x="1340768" y="7993194"/>
                <a:ext cx="4320480" cy="72008"/>
              </a:xfrm>
              <a:prstGeom prst="rect">
                <a:avLst/>
              </a:prstGeom>
              <a:noFill/>
              <a:ln w="3175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46" name="Rectangle 21"/>
              <p:cNvSpPr>
                <a:spLocks noChangeArrowheads="1"/>
              </p:cNvSpPr>
              <p:nvPr/>
            </p:nvSpPr>
            <p:spPr bwMode="auto">
              <a:xfrm>
                <a:off x="1340768" y="8066296"/>
                <a:ext cx="4320480" cy="72008"/>
              </a:xfrm>
              <a:prstGeom prst="rect">
                <a:avLst/>
              </a:prstGeom>
              <a:noFill/>
              <a:ln w="3175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</p:grpSp>
        <p:grpSp>
          <p:nvGrpSpPr>
            <p:cNvPr id="4" name="Group 36"/>
            <p:cNvGrpSpPr>
              <a:grpSpLocks/>
            </p:cNvGrpSpPr>
            <p:nvPr/>
          </p:nvGrpSpPr>
          <p:grpSpPr bwMode="auto">
            <a:xfrm>
              <a:off x="1556792" y="6476764"/>
              <a:ext cx="3888432" cy="2141348"/>
              <a:chOff x="1556792" y="6476764"/>
              <a:chExt cx="1690284" cy="2141348"/>
            </a:xfrm>
          </p:grpSpPr>
          <p:cxnSp>
            <p:nvCxnSpPr>
              <p:cNvPr id="15" name="Straight Connector 14"/>
              <p:cNvCxnSpPr/>
              <p:nvPr/>
            </p:nvCxnSpPr>
            <p:spPr bwMode="auto">
              <a:xfrm>
                <a:off x="1556914" y="6480950"/>
                <a:ext cx="0" cy="2124210"/>
              </a:xfrm>
              <a:prstGeom prst="line">
                <a:avLst/>
              </a:prstGeom>
              <a:solidFill>
                <a:schemeClr val="accent1"/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blurRad="63500" dist="38099" dir="2700000" algn="ctr" rotWithShape="0">
                        <a:schemeClr val="bg2">
                          <a:alpha val="74998"/>
                        </a:schemeClr>
                      </a:outerShdw>
                    </a:effectLst>
                  </a14:hiddenEffects>
                </a:ext>
              </a:extLst>
            </p:spPr>
          </p:cxnSp>
          <p:cxnSp>
            <p:nvCxnSpPr>
              <p:cNvPr id="16" name="Straight Connector 15"/>
              <p:cNvCxnSpPr/>
              <p:nvPr/>
            </p:nvCxnSpPr>
            <p:spPr bwMode="auto">
              <a:xfrm>
                <a:off x="1709443" y="6488229"/>
                <a:ext cx="0" cy="2122997"/>
              </a:xfrm>
              <a:prstGeom prst="line">
                <a:avLst/>
              </a:prstGeom>
              <a:solidFill>
                <a:schemeClr val="accent1"/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blurRad="63500" dist="38099" dir="2700000" algn="ctr" rotWithShape="0">
                        <a:schemeClr val="bg2">
                          <a:alpha val="74998"/>
                        </a:schemeClr>
                      </a:outerShdw>
                    </a:effectLst>
                  </a14:hiddenEffects>
                </a:ext>
              </a:extLst>
            </p:spPr>
          </p:cxnSp>
          <p:cxnSp>
            <p:nvCxnSpPr>
              <p:cNvPr id="17" name="Straight Connector 16"/>
              <p:cNvCxnSpPr/>
              <p:nvPr/>
            </p:nvCxnSpPr>
            <p:spPr bwMode="auto">
              <a:xfrm>
                <a:off x="1861972" y="6488229"/>
                <a:ext cx="0" cy="2122997"/>
              </a:xfrm>
              <a:prstGeom prst="line">
                <a:avLst/>
              </a:prstGeom>
              <a:solidFill>
                <a:schemeClr val="accent1"/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blurRad="63500" dist="38099" dir="2700000" algn="ctr" rotWithShape="0">
                        <a:schemeClr val="bg2">
                          <a:alpha val="74998"/>
                        </a:schemeClr>
                      </a:outerShdw>
                    </a:effectLst>
                  </a14:hiddenEffects>
                </a:ext>
              </a:extLst>
            </p:spPr>
          </p:cxnSp>
          <p:cxnSp>
            <p:nvCxnSpPr>
              <p:cNvPr id="18" name="Straight Connector 17"/>
              <p:cNvCxnSpPr/>
              <p:nvPr/>
            </p:nvCxnSpPr>
            <p:spPr bwMode="auto">
              <a:xfrm>
                <a:off x="2015882" y="6488229"/>
                <a:ext cx="0" cy="2122997"/>
              </a:xfrm>
              <a:prstGeom prst="line">
                <a:avLst/>
              </a:prstGeom>
              <a:solidFill>
                <a:schemeClr val="accent1"/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blurRad="63500" dist="38099" dir="2700000" algn="ctr" rotWithShape="0">
                        <a:schemeClr val="bg2">
                          <a:alpha val="74998"/>
                        </a:schemeClr>
                      </a:outerShdw>
                    </a:effectLst>
                  </a14:hiddenEffects>
                </a:ext>
              </a:extLst>
            </p:spPr>
          </p:cxnSp>
          <p:cxnSp>
            <p:nvCxnSpPr>
              <p:cNvPr id="19" name="Straight Connector 18"/>
              <p:cNvCxnSpPr/>
              <p:nvPr/>
            </p:nvCxnSpPr>
            <p:spPr bwMode="auto">
              <a:xfrm>
                <a:off x="2168411" y="6495508"/>
                <a:ext cx="0" cy="2122997"/>
              </a:xfrm>
              <a:prstGeom prst="line">
                <a:avLst/>
              </a:prstGeom>
              <a:solidFill>
                <a:schemeClr val="accent1"/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blurRad="63500" dist="38099" dir="2700000" algn="ctr" rotWithShape="0">
                        <a:schemeClr val="bg2">
                          <a:alpha val="74998"/>
                        </a:schemeClr>
                      </a:outerShdw>
                    </a:effectLst>
                  </a14:hiddenEffects>
                </a:ext>
              </a:extLst>
            </p:spPr>
          </p:cxnSp>
          <p:cxnSp>
            <p:nvCxnSpPr>
              <p:cNvPr id="20" name="Straight Connector 19"/>
              <p:cNvCxnSpPr/>
              <p:nvPr/>
            </p:nvCxnSpPr>
            <p:spPr bwMode="auto">
              <a:xfrm>
                <a:off x="2320250" y="6495508"/>
                <a:ext cx="0" cy="2122997"/>
              </a:xfrm>
              <a:prstGeom prst="line">
                <a:avLst/>
              </a:prstGeom>
              <a:solidFill>
                <a:schemeClr val="accent1"/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blurRad="63500" dist="38099" dir="2700000" algn="ctr" rotWithShape="0">
                        <a:schemeClr val="bg2">
                          <a:alpha val="74998"/>
                        </a:schemeClr>
                      </a:outerShdw>
                    </a:effectLst>
                  </a14:hiddenEffects>
                </a:ext>
              </a:extLst>
            </p:spPr>
          </p:cxnSp>
          <p:cxnSp>
            <p:nvCxnSpPr>
              <p:cNvPr id="21" name="Straight Connector 20"/>
              <p:cNvCxnSpPr/>
              <p:nvPr/>
            </p:nvCxnSpPr>
            <p:spPr bwMode="auto">
              <a:xfrm>
                <a:off x="2483822" y="6477310"/>
                <a:ext cx="0" cy="2122997"/>
              </a:xfrm>
              <a:prstGeom prst="line">
                <a:avLst/>
              </a:prstGeom>
              <a:solidFill>
                <a:schemeClr val="accent1"/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blurRad="63500" dist="38099" dir="2700000" algn="ctr" rotWithShape="0">
                        <a:schemeClr val="bg2">
                          <a:alpha val="74998"/>
                        </a:schemeClr>
                      </a:outerShdw>
                    </a:effectLst>
                  </a14:hiddenEffects>
                </a:ext>
              </a:extLst>
            </p:spPr>
          </p:cxnSp>
          <p:cxnSp>
            <p:nvCxnSpPr>
              <p:cNvPr id="22" name="Straight Connector 21"/>
              <p:cNvCxnSpPr/>
              <p:nvPr/>
            </p:nvCxnSpPr>
            <p:spPr bwMode="auto">
              <a:xfrm>
                <a:off x="2635661" y="6484589"/>
                <a:ext cx="0" cy="2122997"/>
              </a:xfrm>
              <a:prstGeom prst="line">
                <a:avLst/>
              </a:prstGeom>
              <a:solidFill>
                <a:schemeClr val="accent1"/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blurRad="63500" dist="38099" dir="2700000" algn="ctr" rotWithShape="0">
                        <a:schemeClr val="bg2">
                          <a:alpha val="74998"/>
                        </a:schemeClr>
                      </a:outerShdw>
                    </a:effectLst>
                  </a14:hiddenEffects>
                </a:ext>
              </a:extLst>
            </p:spPr>
          </p:cxnSp>
          <p:cxnSp>
            <p:nvCxnSpPr>
              <p:cNvPr id="23" name="Straight Connector 22"/>
              <p:cNvCxnSpPr/>
              <p:nvPr/>
            </p:nvCxnSpPr>
            <p:spPr bwMode="auto">
              <a:xfrm>
                <a:off x="2788190" y="6484589"/>
                <a:ext cx="0" cy="2122997"/>
              </a:xfrm>
              <a:prstGeom prst="line">
                <a:avLst/>
              </a:prstGeom>
              <a:solidFill>
                <a:schemeClr val="accent1"/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blurRad="63500" dist="38099" dir="2700000" algn="ctr" rotWithShape="0">
                        <a:schemeClr val="bg2">
                          <a:alpha val="74998"/>
                        </a:schemeClr>
                      </a:outerShdw>
                    </a:effectLst>
                  </a14:hiddenEffects>
                </a:ext>
              </a:extLst>
            </p:spPr>
          </p:cxnSp>
          <p:cxnSp>
            <p:nvCxnSpPr>
              <p:cNvPr id="24" name="Straight Connector 23"/>
              <p:cNvCxnSpPr/>
              <p:nvPr/>
            </p:nvCxnSpPr>
            <p:spPr bwMode="auto">
              <a:xfrm>
                <a:off x="2942099" y="6484589"/>
                <a:ext cx="0" cy="2122997"/>
              </a:xfrm>
              <a:prstGeom prst="line">
                <a:avLst/>
              </a:prstGeom>
              <a:solidFill>
                <a:schemeClr val="accent1"/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blurRad="63500" dist="38099" dir="2700000" algn="ctr" rotWithShape="0">
                        <a:schemeClr val="bg2">
                          <a:alpha val="74998"/>
                        </a:schemeClr>
                      </a:outerShdw>
                    </a:effectLst>
                  </a14:hiddenEffects>
                </a:ext>
              </a:extLst>
            </p:spPr>
          </p:cxnSp>
          <p:cxnSp>
            <p:nvCxnSpPr>
              <p:cNvPr id="25" name="Straight Connector 24"/>
              <p:cNvCxnSpPr/>
              <p:nvPr/>
            </p:nvCxnSpPr>
            <p:spPr bwMode="auto">
              <a:xfrm>
                <a:off x="3094628" y="6490655"/>
                <a:ext cx="0" cy="2124210"/>
              </a:xfrm>
              <a:prstGeom prst="line">
                <a:avLst/>
              </a:prstGeom>
              <a:solidFill>
                <a:schemeClr val="accent1"/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blurRad="63500" dist="38099" dir="2700000" algn="ctr" rotWithShape="0">
                        <a:schemeClr val="bg2">
                          <a:alpha val="74998"/>
                        </a:schemeClr>
                      </a:outerShdw>
                    </a:effectLst>
                  </a14:hiddenEffects>
                </a:ext>
              </a:extLst>
            </p:spPr>
          </p:cxnSp>
          <p:cxnSp>
            <p:nvCxnSpPr>
              <p:cNvPr id="26" name="Straight Connector 25"/>
              <p:cNvCxnSpPr/>
              <p:nvPr/>
            </p:nvCxnSpPr>
            <p:spPr bwMode="auto">
              <a:xfrm>
                <a:off x="3247157" y="6490655"/>
                <a:ext cx="0" cy="2124210"/>
              </a:xfrm>
              <a:prstGeom prst="line">
                <a:avLst/>
              </a:prstGeom>
              <a:solidFill>
                <a:schemeClr val="accent1"/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blurRad="63500" dist="38099" dir="2700000" algn="ctr" rotWithShape="0">
                        <a:schemeClr val="bg2">
                          <a:alpha val="74998"/>
                        </a:schemeClr>
                      </a:outerShdw>
                    </a:effectLst>
                  </a14:hiddenEffects>
                </a:ext>
              </a:extLst>
            </p:spPr>
          </p:cxnSp>
        </p:grpSp>
        <p:sp>
          <p:nvSpPr>
            <p:cNvPr id="5" name="TextBox 37"/>
            <p:cNvSpPr txBox="1">
              <a:spLocks noChangeArrowheads="1"/>
            </p:cNvSpPr>
            <p:nvPr/>
          </p:nvSpPr>
          <p:spPr bwMode="auto">
            <a:xfrm>
              <a:off x="1738716" y="8604448"/>
              <a:ext cx="360040" cy="24622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 sz="1000" b="1">
                  <a:solidFill>
                    <a:schemeClr val="tx1"/>
                  </a:solidFill>
                  <a:latin typeface="Arial" charset="0"/>
                  <a:ea typeface="ＭＳ Ｐゴシック" charset="0"/>
                  <a:cs typeface="ＭＳ Ｐゴシック" charset="0"/>
                </a:defRPr>
              </a:lvl1pPr>
              <a:lvl2pPr marL="742950" indent="-285750" eaLnBrk="0" hangingPunct="0">
                <a:defRPr sz="1000" b="1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2pPr>
              <a:lvl3pPr marL="1143000" indent="-228600" eaLnBrk="0" hangingPunct="0">
                <a:defRPr sz="1000" b="1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3pPr>
              <a:lvl4pPr marL="1600200" indent="-228600" eaLnBrk="0" hangingPunct="0">
                <a:defRPr sz="1000" b="1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4pPr>
              <a:lvl5pPr marL="2057400" indent="-228600" eaLnBrk="0" hangingPunct="0">
                <a:defRPr sz="1000" b="1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000" b="1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000" b="1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000" b="1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000" b="1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9pPr>
            </a:lstStyle>
            <a:p>
              <a:pPr algn="ctr" eaLnBrk="1" hangingPunct="1"/>
              <a:r>
                <a:rPr lang="en-US"/>
                <a:t>7</a:t>
              </a:r>
            </a:p>
          </p:txBody>
        </p:sp>
        <p:sp>
          <p:nvSpPr>
            <p:cNvPr id="6" name="TextBox 38"/>
            <p:cNvSpPr txBox="1">
              <a:spLocks noChangeArrowheads="1"/>
            </p:cNvSpPr>
            <p:nvPr/>
          </p:nvSpPr>
          <p:spPr bwMode="auto">
            <a:xfrm>
              <a:off x="2420888" y="8617825"/>
              <a:ext cx="360040" cy="24622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 sz="1000" b="1">
                  <a:solidFill>
                    <a:schemeClr val="tx1"/>
                  </a:solidFill>
                  <a:latin typeface="Arial" charset="0"/>
                  <a:ea typeface="ＭＳ Ｐゴシック" charset="0"/>
                  <a:cs typeface="ＭＳ Ｐゴシック" charset="0"/>
                </a:defRPr>
              </a:lvl1pPr>
              <a:lvl2pPr marL="742950" indent="-285750" eaLnBrk="0" hangingPunct="0">
                <a:defRPr sz="1000" b="1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2pPr>
              <a:lvl3pPr marL="1143000" indent="-228600" eaLnBrk="0" hangingPunct="0">
                <a:defRPr sz="1000" b="1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3pPr>
              <a:lvl4pPr marL="1600200" indent="-228600" eaLnBrk="0" hangingPunct="0">
                <a:defRPr sz="1000" b="1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4pPr>
              <a:lvl5pPr marL="2057400" indent="-228600" eaLnBrk="0" hangingPunct="0">
                <a:defRPr sz="1000" b="1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000" b="1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000" b="1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000" b="1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000" b="1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9pPr>
            </a:lstStyle>
            <a:p>
              <a:pPr algn="ctr" eaLnBrk="1" hangingPunct="1"/>
              <a:r>
                <a:rPr lang="en-US"/>
                <a:t>8</a:t>
              </a:r>
            </a:p>
          </p:txBody>
        </p:sp>
        <p:sp>
          <p:nvSpPr>
            <p:cNvPr id="7" name="TextBox 39"/>
            <p:cNvSpPr txBox="1">
              <a:spLocks noChangeArrowheads="1"/>
            </p:cNvSpPr>
            <p:nvPr/>
          </p:nvSpPr>
          <p:spPr bwMode="auto">
            <a:xfrm>
              <a:off x="3178876" y="8610027"/>
              <a:ext cx="360040" cy="24622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 sz="1000" b="1">
                  <a:solidFill>
                    <a:schemeClr val="tx1"/>
                  </a:solidFill>
                  <a:latin typeface="Arial" charset="0"/>
                  <a:ea typeface="ＭＳ Ｐゴシック" charset="0"/>
                  <a:cs typeface="ＭＳ Ｐゴシック" charset="0"/>
                </a:defRPr>
              </a:lvl1pPr>
              <a:lvl2pPr marL="742950" indent="-285750" eaLnBrk="0" hangingPunct="0">
                <a:defRPr sz="1000" b="1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2pPr>
              <a:lvl3pPr marL="1143000" indent="-228600" eaLnBrk="0" hangingPunct="0">
                <a:defRPr sz="1000" b="1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3pPr>
              <a:lvl4pPr marL="1600200" indent="-228600" eaLnBrk="0" hangingPunct="0">
                <a:defRPr sz="1000" b="1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4pPr>
              <a:lvl5pPr marL="2057400" indent="-228600" eaLnBrk="0" hangingPunct="0">
                <a:defRPr sz="1000" b="1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000" b="1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000" b="1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000" b="1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000" b="1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9pPr>
            </a:lstStyle>
            <a:p>
              <a:pPr algn="ctr" eaLnBrk="1" hangingPunct="1"/>
              <a:r>
                <a:rPr lang="en-US"/>
                <a:t>9</a:t>
              </a:r>
            </a:p>
          </p:txBody>
        </p:sp>
        <p:sp>
          <p:nvSpPr>
            <p:cNvPr id="8" name="TextBox 40"/>
            <p:cNvSpPr txBox="1">
              <a:spLocks noChangeArrowheads="1"/>
            </p:cNvSpPr>
            <p:nvPr/>
          </p:nvSpPr>
          <p:spPr bwMode="auto">
            <a:xfrm>
              <a:off x="3861048" y="8623404"/>
              <a:ext cx="360040" cy="24622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 sz="1000" b="1">
                  <a:solidFill>
                    <a:schemeClr val="tx1"/>
                  </a:solidFill>
                  <a:latin typeface="Arial" charset="0"/>
                  <a:ea typeface="ＭＳ Ｐゴシック" charset="0"/>
                  <a:cs typeface="ＭＳ Ｐゴシック" charset="0"/>
                </a:defRPr>
              </a:lvl1pPr>
              <a:lvl2pPr marL="742950" indent="-285750" eaLnBrk="0" hangingPunct="0">
                <a:defRPr sz="1000" b="1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2pPr>
              <a:lvl3pPr marL="1143000" indent="-228600" eaLnBrk="0" hangingPunct="0">
                <a:defRPr sz="1000" b="1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3pPr>
              <a:lvl4pPr marL="1600200" indent="-228600" eaLnBrk="0" hangingPunct="0">
                <a:defRPr sz="1000" b="1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4pPr>
              <a:lvl5pPr marL="2057400" indent="-228600" eaLnBrk="0" hangingPunct="0">
                <a:defRPr sz="1000" b="1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000" b="1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000" b="1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000" b="1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000" b="1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9pPr>
            </a:lstStyle>
            <a:p>
              <a:pPr algn="ctr" eaLnBrk="1" hangingPunct="1"/>
              <a:r>
                <a:rPr lang="en-US"/>
                <a:t>10</a:t>
              </a:r>
            </a:p>
          </p:txBody>
        </p:sp>
        <p:sp>
          <p:nvSpPr>
            <p:cNvPr id="9" name="TextBox 41"/>
            <p:cNvSpPr txBox="1">
              <a:spLocks noChangeArrowheads="1"/>
            </p:cNvSpPr>
            <p:nvPr/>
          </p:nvSpPr>
          <p:spPr bwMode="auto">
            <a:xfrm>
              <a:off x="4581128" y="8591071"/>
              <a:ext cx="360040" cy="24622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 sz="1000" b="1">
                  <a:solidFill>
                    <a:schemeClr val="tx1"/>
                  </a:solidFill>
                  <a:latin typeface="Arial" charset="0"/>
                  <a:ea typeface="ＭＳ Ｐゴシック" charset="0"/>
                  <a:cs typeface="ＭＳ Ｐゴシック" charset="0"/>
                </a:defRPr>
              </a:lvl1pPr>
              <a:lvl2pPr marL="742950" indent="-285750" eaLnBrk="0" hangingPunct="0">
                <a:defRPr sz="1000" b="1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2pPr>
              <a:lvl3pPr marL="1143000" indent="-228600" eaLnBrk="0" hangingPunct="0">
                <a:defRPr sz="1000" b="1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3pPr>
              <a:lvl4pPr marL="1600200" indent="-228600" eaLnBrk="0" hangingPunct="0">
                <a:defRPr sz="1000" b="1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4pPr>
              <a:lvl5pPr marL="2057400" indent="-228600" eaLnBrk="0" hangingPunct="0">
                <a:defRPr sz="1000" b="1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000" b="1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000" b="1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000" b="1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000" b="1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9pPr>
            </a:lstStyle>
            <a:p>
              <a:pPr algn="ctr" eaLnBrk="1" hangingPunct="1"/>
              <a:r>
                <a:rPr lang="en-US"/>
                <a:t>11</a:t>
              </a:r>
            </a:p>
          </p:txBody>
        </p:sp>
        <p:sp>
          <p:nvSpPr>
            <p:cNvPr id="10" name="TextBox 42"/>
            <p:cNvSpPr txBox="1">
              <a:spLocks noChangeArrowheads="1"/>
            </p:cNvSpPr>
            <p:nvPr/>
          </p:nvSpPr>
          <p:spPr bwMode="auto">
            <a:xfrm>
              <a:off x="5263300" y="8604448"/>
              <a:ext cx="360040" cy="24622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 sz="1000" b="1">
                  <a:solidFill>
                    <a:schemeClr val="tx1"/>
                  </a:solidFill>
                  <a:latin typeface="Arial" charset="0"/>
                  <a:ea typeface="ＭＳ Ｐゴシック" charset="0"/>
                  <a:cs typeface="ＭＳ Ｐゴシック" charset="0"/>
                </a:defRPr>
              </a:lvl1pPr>
              <a:lvl2pPr marL="742950" indent="-285750" eaLnBrk="0" hangingPunct="0">
                <a:defRPr sz="1000" b="1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2pPr>
              <a:lvl3pPr marL="1143000" indent="-228600" eaLnBrk="0" hangingPunct="0">
                <a:defRPr sz="1000" b="1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3pPr>
              <a:lvl4pPr marL="1600200" indent="-228600" eaLnBrk="0" hangingPunct="0">
                <a:defRPr sz="1000" b="1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4pPr>
              <a:lvl5pPr marL="2057400" indent="-228600" eaLnBrk="0" hangingPunct="0">
                <a:defRPr sz="1000" b="1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000" b="1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000" b="1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000" b="1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000" b="1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9pPr>
            </a:lstStyle>
            <a:p>
              <a:pPr algn="ctr" eaLnBrk="1" hangingPunct="1"/>
              <a:r>
                <a:rPr lang="en-US"/>
                <a:t>12</a:t>
              </a:r>
            </a:p>
          </p:txBody>
        </p:sp>
        <p:sp>
          <p:nvSpPr>
            <p:cNvPr id="11" name="TextBox 43"/>
            <p:cNvSpPr txBox="1">
              <a:spLocks noChangeArrowheads="1"/>
            </p:cNvSpPr>
            <p:nvPr/>
          </p:nvSpPr>
          <p:spPr bwMode="auto">
            <a:xfrm>
              <a:off x="980728" y="8172400"/>
              <a:ext cx="360040" cy="24622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 sz="1000" b="1">
                  <a:solidFill>
                    <a:schemeClr val="tx1"/>
                  </a:solidFill>
                  <a:latin typeface="Arial" charset="0"/>
                  <a:ea typeface="ＭＳ Ｐゴシック" charset="0"/>
                  <a:cs typeface="ＭＳ Ｐゴシック" charset="0"/>
                </a:defRPr>
              </a:lvl1pPr>
              <a:lvl2pPr marL="742950" indent="-285750" eaLnBrk="0" hangingPunct="0">
                <a:defRPr sz="1000" b="1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2pPr>
              <a:lvl3pPr marL="1143000" indent="-228600" eaLnBrk="0" hangingPunct="0">
                <a:defRPr sz="1000" b="1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3pPr>
              <a:lvl4pPr marL="1600200" indent="-228600" eaLnBrk="0" hangingPunct="0">
                <a:defRPr sz="1000" b="1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4pPr>
              <a:lvl5pPr marL="2057400" indent="-228600" eaLnBrk="0" hangingPunct="0">
                <a:defRPr sz="1000" b="1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000" b="1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000" b="1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000" b="1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000" b="1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9pPr>
            </a:lstStyle>
            <a:p>
              <a:pPr algn="ctr" eaLnBrk="1" hangingPunct="1"/>
              <a:r>
                <a:rPr lang="en-US"/>
                <a:t>30</a:t>
              </a:r>
            </a:p>
          </p:txBody>
        </p:sp>
        <p:sp>
          <p:nvSpPr>
            <p:cNvPr id="12" name="TextBox 45"/>
            <p:cNvSpPr txBox="1">
              <a:spLocks noChangeArrowheads="1"/>
            </p:cNvSpPr>
            <p:nvPr/>
          </p:nvSpPr>
          <p:spPr bwMode="auto">
            <a:xfrm>
              <a:off x="980728" y="7596336"/>
              <a:ext cx="360040" cy="24622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 sz="1000" b="1">
                  <a:solidFill>
                    <a:schemeClr val="tx1"/>
                  </a:solidFill>
                  <a:latin typeface="Arial" charset="0"/>
                  <a:ea typeface="ＭＳ Ｐゴシック" charset="0"/>
                  <a:cs typeface="ＭＳ Ｐゴシック" charset="0"/>
                </a:defRPr>
              </a:lvl1pPr>
              <a:lvl2pPr marL="742950" indent="-285750" eaLnBrk="0" hangingPunct="0">
                <a:defRPr sz="1000" b="1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2pPr>
              <a:lvl3pPr marL="1143000" indent="-228600" eaLnBrk="0" hangingPunct="0">
                <a:defRPr sz="1000" b="1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3pPr>
              <a:lvl4pPr marL="1600200" indent="-228600" eaLnBrk="0" hangingPunct="0">
                <a:defRPr sz="1000" b="1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4pPr>
              <a:lvl5pPr marL="2057400" indent="-228600" eaLnBrk="0" hangingPunct="0">
                <a:defRPr sz="1000" b="1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000" b="1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000" b="1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000" b="1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000" b="1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9pPr>
            </a:lstStyle>
            <a:p>
              <a:pPr algn="ctr" eaLnBrk="1" hangingPunct="1"/>
              <a:r>
                <a:rPr lang="en-US"/>
                <a:t>40</a:t>
              </a:r>
            </a:p>
          </p:txBody>
        </p:sp>
        <p:sp>
          <p:nvSpPr>
            <p:cNvPr id="13" name="TextBox 46"/>
            <p:cNvSpPr txBox="1">
              <a:spLocks noChangeArrowheads="1"/>
            </p:cNvSpPr>
            <p:nvPr/>
          </p:nvSpPr>
          <p:spPr bwMode="auto">
            <a:xfrm>
              <a:off x="980728" y="7020272"/>
              <a:ext cx="360040" cy="24622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 sz="1000" b="1">
                  <a:solidFill>
                    <a:schemeClr val="tx1"/>
                  </a:solidFill>
                  <a:latin typeface="Arial" charset="0"/>
                  <a:ea typeface="ＭＳ Ｐゴシック" charset="0"/>
                  <a:cs typeface="ＭＳ Ｐゴシック" charset="0"/>
                </a:defRPr>
              </a:lvl1pPr>
              <a:lvl2pPr marL="742950" indent="-285750" eaLnBrk="0" hangingPunct="0">
                <a:defRPr sz="1000" b="1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2pPr>
              <a:lvl3pPr marL="1143000" indent="-228600" eaLnBrk="0" hangingPunct="0">
                <a:defRPr sz="1000" b="1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3pPr>
              <a:lvl4pPr marL="1600200" indent="-228600" eaLnBrk="0" hangingPunct="0">
                <a:defRPr sz="1000" b="1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4pPr>
              <a:lvl5pPr marL="2057400" indent="-228600" eaLnBrk="0" hangingPunct="0">
                <a:defRPr sz="1000" b="1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000" b="1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000" b="1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000" b="1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000" b="1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9pPr>
            </a:lstStyle>
            <a:p>
              <a:pPr algn="ctr" eaLnBrk="1" hangingPunct="1"/>
              <a:r>
                <a:rPr lang="en-US"/>
                <a:t>50</a:t>
              </a:r>
            </a:p>
          </p:txBody>
        </p:sp>
        <p:sp>
          <p:nvSpPr>
            <p:cNvPr id="14" name="Rectangle 47"/>
            <p:cNvSpPr>
              <a:spLocks noChangeArrowheads="1"/>
            </p:cNvSpPr>
            <p:nvPr/>
          </p:nvSpPr>
          <p:spPr bwMode="auto">
            <a:xfrm>
              <a:off x="1196752" y="6300192"/>
              <a:ext cx="4680520" cy="648072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48" name="Freeform 49"/>
          <p:cNvSpPr>
            <a:spLocks/>
          </p:cNvSpPr>
          <p:nvPr/>
        </p:nvSpPr>
        <p:spPr bwMode="auto">
          <a:xfrm>
            <a:off x="2385437" y="2924944"/>
            <a:ext cx="3770739" cy="1872208"/>
          </a:xfrm>
          <a:custGeom>
            <a:avLst/>
            <a:gdLst>
              <a:gd name="T0" fmla="*/ 0 w 2862140"/>
              <a:gd name="T1" fmla="*/ 0 h 1146851"/>
              <a:gd name="T2" fmla="*/ 748962 w 2862140"/>
              <a:gd name="T3" fmla="*/ 620007 h 1146851"/>
              <a:gd name="T4" fmla="*/ 1441044 w 2862140"/>
              <a:gd name="T5" fmla="*/ 820317 h 1146851"/>
              <a:gd name="T6" fmla="*/ 2863124 w 2862140"/>
              <a:gd name="T7" fmla="*/ 1154167 h 1146851"/>
              <a:gd name="T8" fmla="*/ 0 60000 65536"/>
              <a:gd name="T9" fmla="*/ 0 60000 65536"/>
              <a:gd name="T10" fmla="*/ 0 60000 65536"/>
              <a:gd name="T11" fmla="*/ 0 60000 65536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0" t="0" r="r" b="b"/>
            <a:pathLst>
              <a:path w="2862140" h="1146851">
                <a:moveTo>
                  <a:pt x="0" y="0"/>
                </a:moveTo>
                <a:cubicBezTo>
                  <a:pt x="233773" y="202200"/>
                  <a:pt x="508615" y="480224"/>
                  <a:pt x="748706" y="616077"/>
                </a:cubicBezTo>
                <a:lnTo>
                  <a:pt x="1440548" y="815117"/>
                </a:lnTo>
                <a:lnTo>
                  <a:pt x="2862140" y="1146851"/>
                </a:lnTo>
              </a:path>
            </a:pathLst>
          </a:custGeom>
          <a:noFill/>
          <a:ln w="38100" cmpd="sng">
            <a:solidFill>
              <a:srgbClr val="FF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49" name="TextBox 164"/>
          <p:cNvSpPr txBox="1">
            <a:spLocks noChangeArrowheads="1"/>
          </p:cNvSpPr>
          <p:nvPr/>
        </p:nvSpPr>
        <p:spPr bwMode="auto">
          <a:xfrm>
            <a:off x="3304431" y="5726013"/>
            <a:ext cx="2584450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1000" b="1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10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 sz="10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 sz="10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 sz="10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0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0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0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0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algn="ctr" eaLnBrk="1" hangingPunct="1"/>
            <a:r>
              <a:rPr lang="en-US" sz="1400" b="0" dirty="0"/>
              <a:t>Elapsed time of project (weeks)</a:t>
            </a:r>
          </a:p>
        </p:txBody>
      </p:sp>
      <p:sp>
        <p:nvSpPr>
          <p:cNvPr id="50" name="TextBox 165"/>
          <p:cNvSpPr txBox="1">
            <a:spLocks noChangeArrowheads="1"/>
          </p:cNvSpPr>
          <p:nvPr/>
        </p:nvSpPr>
        <p:spPr bwMode="auto">
          <a:xfrm rot="16200000">
            <a:off x="-21157" y="3886844"/>
            <a:ext cx="2087562" cy="3077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1000" b="1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10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 sz="10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 sz="10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 sz="10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0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0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0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0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algn="ctr" eaLnBrk="1" hangingPunct="1"/>
            <a:r>
              <a:rPr lang="en-US" sz="1400" b="0" dirty="0"/>
              <a:t>Project cost (€ 000) </a:t>
            </a:r>
          </a:p>
        </p:txBody>
      </p:sp>
      <p:sp>
        <p:nvSpPr>
          <p:cNvPr id="51" name="TextBox 44"/>
          <p:cNvSpPr txBox="1">
            <a:spLocks noChangeArrowheads="1"/>
          </p:cNvSpPr>
          <p:nvPr/>
        </p:nvSpPr>
        <p:spPr bwMode="auto">
          <a:xfrm>
            <a:off x="180975" y="-22051"/>
            <a:ext cx="9108504" cy="9541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sz="1000" b="1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10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 sz="10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 sz="10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 sz="10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0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0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0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000" b="1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eaLnBrk="1" hangingPunct="1"/>
            <a:r>
              <a:rPr lang="en-US" sz="2800" dirty="0" smtClean="0">
                <a:solidFill>
                  <a:srgbClr val="007FA3"/>
                </a:solidFill>
              </a:rPr>
              <a:t>Crashing </a:t>
            </a:r>
            <a:r>
              <a:rPr lang="en-US" sz="2800" dirty="0">
                <a:solidFill>
                  <a:srgbClr val="007FA3"/>
                </a:solidFill>
              </a:rPr>
              <a:t>activities to shorten project time becomes progressively more </a:t>
            </a:r>
            <a:r>
              <a:rPr lang="en-US" sz="2800" dirty="0" smtClean="0">
                <a:solidFill>
                  <a:srgbClr val="007FA3"/>
                </a:solidFill>
              </a:rPr>
              <a:t>expensive (3 of 3)</a:t>
            </a:r>
            <a:endParaRPr lang="en-US" sz="2800" dirty="0">
              <a:solidFill>
                <a:srgbClr val="007FA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319140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9575" y="207898"/>
            <a:ext cx="8229600" cy="911882"/>
          </a:xfr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algn="l">
              <a:spcBef>
                <a:spcPts val="0"/>
              </a:spcBef>
            </a:pPr>
            <a:r>
              <a:rPr lang="en-US" sz="3400" b="1" dirty="0" smtClean="0">
                <a:solidFill>
                  <a:srgbClr val="007FA3"/>
                </a:solidFill>
                <a:latin typeface="Arial" pitchFamily="34" charset="0"/>
                <a:ea typeface="+mn-ea"/>
                <a:cs typeface="Arial" pitchFamily="34" charset="0"/>
              </a:rPr>
              <a:t>Operations management</a:t>
            </a:r>
            <a:endParaRPr lang="en-US" sz="3400" b="1" dirty="0">
              <a:solidFill>
                <a:srgbClr val="007FA3"/>
              </a:solidFill>
              <a:latin typeface="Arial" pitchFamily="34" charset="0"/>
              <a:ea typeface="+mn-ea"/>
              <a:cs typeface="Arial" pitchFamily="34" charset="0"/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13"/>
          </p:nvPr>
        </p:nvSpPr>
        <p:spPr>
          <a:xfrm>
            <a:off x="457200" y="968836"/>
            <a:ext cx="8229600" cy="478970"/>
          </a:xfrm>
        </p:spPr>
        <p:txBody>
          <a:bodyPr/>
          <a:lstStyle/>
          <a:p>
            <a:r>
              <a:rPr lang="en-US" sz="2000" dirty="0" smtClean="0">
                <a:latin typeface="Arial" pitchFamily="34" charset="0"/>
                <a:cs typeface="Arial" pitchFamily="34" charset="0"/>
              </a:rPr>
              <a:t>8</a:t>
            </a:r>
            <a:r>
              <a:rPr lang="en-US" sz="2000" baseline="30000" dirty="0" smtClean="0">
                <a:latin typeface="Arial" pitchFamily="34" charset="0"/>
                <a:cs typeface="Arial" pitchFamily="34" charset="0"/>
              </a:rPr>
              <a:t>th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 edition</a:t>
            </a:r>
            <a:endParaRPr lang="en-US" sz="20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6" name="Book Cover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9844" y="1486745"/>
            <a:ext cx="3495794" cy="4753187"/>
          </a:xfrm>
          <a:prstGeom prst="rect">
            <a:avLst/>
          </a:prstGeom>
          <a:ln>
            <a:solidFill>
              <a:schemeClr val="tx1">
                <a:lumMod val="50000"/>
                <a:lumOff val="50000"/>
              </a:schemeClr>
            </a:solidFill>
          </a:ln>
          <a:effectLst>
            <a:outerShdw blurRad="50800" dist="76200" dir="2700000" algn="tl" rotWithShape="0">
              <a:srgbClr val="000000">
                <a:alpha val="56000"/>
              </a:srgbClr>
            </a:outerShdw>
          </a:effectLst>
        </p:spPr>
      </p:pic>
      <p:sp>
        <p:nvSpPr>
          <p:cNvPr id="5" name="Text Placeholder 4"/>
          <p:cNvSpPr>
            <a:spLocks noGrp="1"/>
          </p:cNvSpPr>
          <p:nvPr>
            <p:ph type="body" sz="quarter" idx="15"/>
          </p:nvPr>
        </p:nvSpPr>
        <p:spPr>
          <a:xfrm>
            <a:off x="4930140" y="2856183"/>
            <a:ext cx="3657600" cy="1151503"/>
          </a:xfrm>
        </p:spPr>
        <p:txBody>
          <a:bodyPr/>
          <a:lstStyle/>
          <a:p>
            <a:pPr marL="0" marR="0" indent="0" algn="l" defTabSz="914400" rtl="0" eaLnBrk="0" fontAlgn="base" latinLnBrk="0" hangingPunct="0">
              <a:spcBef>
                <a:spcPts val="12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3000" b="0" i="0" baseline="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Chapter 19</a:t>
            </a:r>
          </a:p>
          <a:p>
            <a:pPr>
              <a:spcBef>
                <a:spcPts val="1200"/>
              </a:spcBef>
            </a:pPr>
            <a:r>
              <a:rPr lang="en-US" dirty="0">
                <a:latin typeface="Arial" pitchFamily="34" charset="0"/>
                <a:cs typeface="Arial" pitchFamily="34" charset="0"/>
              </a:rPr>
              <a:t>Project management</a:t>
            </a:r>
          </a:p>
        </p:txBody>
      </p:sp>
    </p:spTree>
    <p:extLst>
      <p:ext uri="{BB962C8B-B14F-4D97-AF65-F5344CB8AC3E}">
        <p14:creationId xmlns:p14="http://schemas.microsoft.com/office/powerpoint/2010/main" val="34719643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MPROD_NEXTUNIQUEID" val="10011"/>
  <p:tag name="MMPROD_UIDATA" val="&lt;database version=&quot;6.0&quot;&gt;&lt;object type=&quot;1&quot; unique_id=&quot;10001&quot;&gt;&lt;object type=&quot;8&quot; unique_id=&quot;10995&quot;&gt;&lt;/object&gt;&lt;object type=&quot;2&quot; unique_id=&quot;10996&quot;&gt;&lt;object type=&quot;3&quot; unique_id=&quot;10998&quot;&gt;&lt;property id=&quot;20148&quot; value=&quot;5&quot;/&gt;&lt;property id=&quot;20300&quot; value=&quot;Slide 1 - &amp;quot;Operations management&amp;quot;&quot;/&gt;&lt;property id=&quot;20307&quot; value=&quot;345&quot;/&gt;&lt;/object&gt;&lt;object type=&quot;3&quot; unique_id=&quot;10999&quot;&gt;&lt;property id=&quot;20148&quot; value=&quot;5&quot;/&gt;&lt;property id=&quot;20300&quot; value=&quot;Slide 2&quot;/&gt;&lt;property id=&quot;20307&quot; value=&quot;336&quot;/&gt;&lt;/object&gt;&lt;object type=&quot;3&quot; unique_id=&quot;11000&quot;&gt;&lt;property id=&quot;20148&quot; value=&quot;5&quot;/&gt;&lt;property id=&quot;20300&quot; value=&quot;Slide 3&quot;/&gt;&lt;property id=&quot;20307&quot; value=&quot;329&quot;/&gt;&lt;/object&gt;&lt;object type=&quot;3&quot; unique_id=&quot;11001&quot;&gt;&lt;property id=&quot;20148&quot; value=&quot;5&quot;/&gt;&lt;property id=&quot;20300&quot; value=&quot;Slide 4&quot;/&gt;&lt;property id=&quot;20307&quot; value=&quot;337&quot;/&gt;&lt;/object&gt;&lt;object type=&quot;3&quot; unique_id=&quot;11002&quot;&gt;&lt;property id=&quot;20148&quot; value=&quot;5&quot;/&gt;&lt;property id=&quot;20300&quot; value=&quot;Slide 5&quot;/&gt;&lt;property id=&quot;20307&quot; value=&quot;338&quot;/&gt;&lt;/object&gt;&lt;object type=&quot;3&quot; unique_id=&quot;11005&quot;&gt;&lt;property id=&quot;20148&quot; value=&quot;5&quot;/&gt;&lt;property id=&quot;20300&quot; value=&quot;Slide 6&quot;/&gt;&lt;property id=&quot;20307&quot; value=&quot;291&quot;/&gt;&lt;/object&gt;&lt;object type=&quot;3&quot; unique_id=&quot;11006&quot;&gt;&lt;property id=&quot;20148&quot; value=&quot;5&quot;/&gt;&lt;property id=&quot;20300&quot; value=&quot;Slide 7&quot;/&gt;&lt;property id=&quot;20307&quot; value=&quot;292&quot;/&gt;&lt;/object&gt;&lt;object type=&quot;3&quot; unique_id=&quot;11007&quot;&gt;&lt;property id=&quot;20148&quot; value=&quot;5&quot;/&gt;&lt;property id=&quot;20300&quot; value=&quot;Slide 8&quot;/&gt;&lt;property id=&quot;20307&quot; value=&quot;289&quot;/&gt;&lt;/object&gt;&lt;object type=&quot;3&quot; unique_id=&quot;11008&quot;&gt;&lt;property id=&quot;20148&quot; value=&quot;5&quot;/&gt;&lt;property id=&quot;20300&quot; value=&quot;Slide 9&quot;/&gt;&lt;property id=&quot;20307&quot; value=&quot;294&quot;/&gt;&lt;/object&gt;&lt;object type=&quot;3&quot; unique_id=&quot;11009&quot;&gt;&lt;property id=&quot;20148&quot; value=&quot;5&quot;/&gt;&lt;property id=&quot;20300&quot; value=&quot;Slide 10&quot;/&gt;&lt;property id=&quot;20307&quot; value=&quot;332&quot;/&gt;&lt;/object&gt;&lt;object type=&quot;3&quot; unique_id=&quot;11010&quot;&gt;&lt;property id=&quot;20148&quot; value=&quot;5&quot;/&gt;&lt;property id=&quot;20300&quot; value=&quot;Slide 11&quot;/&gt;&lt;property id=&quot;20307&quot; value=&quot;321&quot;/&gt;&lt;/object&gt;&lt;object type=&quot;3&quot; unique_id=&quot;11011&quot;&gt;&lt;property id=&quot;20148&quot; value=&quot;5&quot;/&gt;&lt;property id=&quot;20300&quot; value=&quot;Slide 12&quot;/&gt;&lt;property id=&quot;20307&quot; value=&quot;295&quot;/&gt;&lt;/object&gt;&lt;object type=&quot;3&quot; unique_id=&quot;11012&quot;&gt;&lt;property id=&quot;20148&quot; value=&quot;5&quot;/&gt;&lt;property id=&quot;20300&quot; value=&quot;Slide 13&quot;/&gt;&lt;property id=&quot;20307&quot; value=&quot;296&quot;/&gt;&lt;/object&gt;&lt;object type=&quot;3&quot; unique_id=&quot;11013&quot;&gt;&lt;property id=&quot;20148&quot; value=&quot;5&quot;/&gt;&lt;property id=&quot;20300&quot; value=&quot;Slide 14&quot;/&gt;&lt;property id=&quot;20307&quot; value=&quot;297&quot;/&gt;&lt;/object&gt;&lt;object type=&quot;3&quot; unique_id=&quot;11015&quot;&gt;&lt;property id=&quot;20148&quot; value=&quot;5&quot;/&gt;&lt;property id=&quot;20300&quot; value=&quot;Slide 15&quot;/&gt;&lt;property id=&quot;20307&quot; value=&quot;298&quot;/&gt;&lt;/object&gt;&lt;object type=&quot;3&quot; unique_id=&quot;11016&quot;&gt;&lt;property id=&quot;20148&quot; value=&quot;5&quot;/&gt;&lt;property id=&quot;20300&quot; value=&quot;Slide 16&quot;/&gt;&lt;property id=&quot;20307&quot; value=&quot;320&quot;/&gt;&lt;/object&gt;&lt;object type=&quot;3&quot; unique_id=&quot;11017&quot;&gt;&lt;property id=&quot;20148&quot; value=&quot;5&quot;/&gt;&lt;property id=&quot;20300&quot; value=&quot;Slide 17&quot;/&gt;&lt;property id=&quot;20307&quot; value=&quot;299&quot;/&gt;&lt;/object&gt;&lt;object type=&quot;3&quot; unique_id=&quot;11018&quot;&gt;&lt;property id=&quot;20148&quot; value=&quot;5&quot;/&gt;&lt;property id=&quot;20300&quot; value=&quot;Slide 18&quot;/&gt;&lt;property id=&quot;20307&quot; value=&quot;327&quot;/&gt;&lt;/object&gt;&lt;object type=&quot;3&quot; unique_id=&quot;11019&quot;&gt;&lt;property id=&quot;20148&quot; value=&quot;5&quot;/&gt;&lt;property id=&quot;20300&quot; value=&quot;Slide 19&quot;/&gt;&lt;property id=&quot;20307&quot; value=&quot;328&quot;/&gt;&lt;/object&gt;&lt;object type=&quot;3&quot; unique_id=&quot;11020&quot;&gt;&lt;property id=&quot;20148&quot; value=&quot;5&quot;/&gt;&lt;property id=&quot;20300&quot; value=&quot;Slide 20&quot;/&gt;&lt;property id=&quot;20307&quot; value=&quot;322&quot;/&gt;&lt;/object&gt;&lt;object type=&quot;3&quot; unique_id=&quot;11021&quot;&gt;&lt;property id=&quot;20148&quot; value=&quot;5&quot;/&gt;&lt;property id=&quot;20300&quot; value=&quot;Slide 21&quot;/&gt;&lt;property id=&quot;20307&quot; value=&quot;333&quot;/&gt;&lt;/object&gt;&lt;object type=&quot;3&quot; unique_id=&quot;11022&quot;&gt;&lt;property id=&quot;20148&quot; value=&quot;5&quot;/&gt;&lt;property id=&quot;20300&quot; value=&quot;Slide 22&quot;/&gt;&lt;property id=&quot;20307&quot; value=&quot;341&quot;/&gt;&lt;/object&gt;&lt;object type=&quot;3&quot; unique_id=&quot;11025&quot;&gt;&lt;property id=&quot;20148&quot; value=&quot;5&quot;/&gt;&lt;property id=&quot;20300&quot; value=&quot;Slide 23&quot;/&gt;&lt;property id=&quot;20307&quot; value=&quot;308&quot;/&gt;&lt;/object&gt;&lt;object type=&quot;3&quot; unique_id=&quot;11026&quot;&gt;&lt;property id=&quot;20148&quot; value=&quot;5&quot;/&gt;&lt;property id=&quot;20300&quot; value=&quot;Slide 24&quot;/&gt;&lt;property id=&quot;20307&quot; value=&quot;342&quot;/&gt;&lt;/object&gt;&lt;object type=&quot;3&quot; unique_id=&quot;11027&quot;&gt;&lt;property id=&quot;20148&quot; value=&quot;5&quot;/&gt;&lt;property id=&quot;20300&quot; value=&quot;Slide 25&quot;/&gt;&lt;property id=&quot;20307&quot; value=&quot;343&quot;/&gt;&lt;/object&gt;&lt;object type=&quot;3&quot; unique_id=&quot;11028&quot;&gt;&lt;property id=&quot;20148&quot; value=&quot;5&quot;/&gt;&lt;property id=&quot;20300&quot; value=&quot;Slide 26&quot;/&gt;&lt;property id=&quot;20307&quot; value=&quot;344&quot;/&gt;&lt;/object&gt;&lt;/object&gt;&lt;/object&gt;&lt;/database&gt;"/>
</p:tagLst>
</file>

<file path=ppt/theme/theme1.xml><?xml version="1.0" encoding="utf-8"?>
<a:theme xmlns:a="http://schemas.openxmlformats.org/drawingml/2006/main" name="Default Design">
  <a:themeElements>
    <a:clrScheme name="Default Desig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38100" cap="flat" cmpd="sng" algn="ctr">
          <a:solidFill>
            <a:srgbClr val="0000FF"/>
          </a:solidFill>
          <a:prstDash val="solid"/>
          <a:round/>
          <a:headEnd type="none" w="med" len="med"/>
          <a:tailEnd type="triangl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6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38100" cap="flat" cmpd="sng" algn="ctr">
          <a:solidFill>
            <a:srgbClr val="0000FF"/>
          </a:solidFill>
          <a:prstDash val="solid"/>
          <a:round/>
          <a:headEnd type="none" w="med" len="med"/>
          <a:tailEnd type="triangl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6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4377</TotalTime>
  <Words>678</Words>
  <Application>Microsoft Office PowerPoint</Application>
  <PresentationFormat>On-screen Show (4:3)</PresentationFormat>
  <Paragraphs>241</Paragraphs>
  <Slides>26</Slides>
  <Notes>26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3" baseType="lpstr">
      <vt:lpstr>ＭＳ Ｐゴシック</vt:lpstr>
      <vt:lpstr>Arial</vt:lpstr>
      <vt:lpstr>Calibri</vt:lpstr>
      <vt:lpstr>Times New Roman</vt:lpstr>
      <vt:lpstr>Verdana</vt:lpstr>
      <vt:lpstr>Wingdings</vt:lpstr>
      <vt:lpstr>Default Design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Operations management</vt:lpstr>
    </vt:vector>
  </TitlesOfParts>
  <Company>Warwick Business School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Preferred Customer</dc:creator>
  <cp:lastModifiedBy>Irina Neaga</cp:lastModifiedBy>
  <cp:revision>198</cp:revision>
  <dcterms:created xsi:type="dcterms:W3CDTF">2003-02-15T15:00:14Z</dcterms:created>
  <dcterms:modified xsi:type="dcterms:W3CDTF">2018-02-05T15:32:16Z</dcterms:modified>
</cp:coreProperties>
</file>