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 id="2147483708" r:id="rId5"/>
    <p:sldMasterId id="2147483720" r:id="rId6"/>
  </p:sldMasterIdLst>
  <p:notesMasterIdLst>
    <p:notesMasterId r:id="rId37"/>
  </p:notesMasterIdLst>
  <p:handoutMasterIdLst>
    <p:handoutMasterId r:id="rId38"/>
  </p:handoutMasterIdLst>
  <p:sldIdLst>
    <p:sldId id="272" r:id="rId7"/>
    <p:sldId id="273" r:id="rId8"/>
    <p:sldId id="276" r:id="rId9"/>
    <p:sldId id="274" r:id="rId10"/>
    <p:sldId id="257" r:id="rId11"/>
    <p:sldId id="259" r:id="rId12"/>
    <p:sldId id="260" r:id="rId13"/>
    <p:sldId id="261" r:id="rId14"/>
    <p:sldId id="262" r:id="rId15"/>
    <p:sldId id="263" r:id="rId16"/>
    <p:sldId id="264" r:id="rId17"/>
    <p:sldId id="265" r:id="rId18"/>
    <p:sldId id="266" r:id="rId19"/>
    <p:sldId id="267" r:id="rId20"/>
    <p:sldId id="268" r:id="rId21"/>
    <p:sldId id="269" r:id="rId22"/>
    <p:sldId id="270" r:id="rId23"/>
    <p:sldId id="271" r:id="rId24"/>
    <p:sldId id="278" r:id="rId25"/>
    <p:sldId id="279" r:id="rId26"/>
    <p:sldId id="290" r:id="rId27"/>
    <p:sldId id="277" r:id="rId28"/>
    <p:sldId id="283" r:id="rId29"/>
    <p:sldId id="284" r:id="rId30"/>
    <p:sldId id="285" r:id="rId31"/>
    <p:sldId id="280" r:id="rId32"/>
    <p:sldId id="281" r:id="rId33"/>
    <p:sldId id="286" r:id="rId34"/>
    <p:sldId id="287" r:id="rId35"/>
    <p:sldId id="288" r:id="rId3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7692DA7-6CA1-4ABA-853C-605C7B6F6675}">
          <p14:sldIdLst>
            <p14:sldId id="272"/>
            <p14:sldId id="273"/>
            <p14:sldId id="276"/>
            <p14:sldId id="274"/>
            <p14:sldId id="257"/>
            <p14:sldId id="259"/>
            <p14:sldId id="260"/>
            <p14:sldId id="261"/>
            <p14:sldId id="262"/>
            <p14:sldId id="263"/>
            <p14:sldId id="264"/>
            <p14:sldId id="265"/>
            <p14:sldId id="266"/>
            <p14:sldId id="267"/>
            <p14:sldId id="268"/>
            <p14:sldId id="269"/>
            <p14:sldId id="270"/>
            <p14:sldId id="271"/>
            <p14:sldId id="278"/>
            <p14:sldId id="279"/>
            <p14:sldId id="290"/>
            <p14:sldId id="277"/>
            <p14:sldId id="283"/>
            <p14:sldId id="284"/>
            <p14:sldId id="285"/>
            <p14:sldId id="280"/>
            <p14:sldId id="281"/>
            <p14:sldId id="286"/>
            <p14:sldId id="287"/>
            <p14:sldId id="28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60" autoAdjust="0"/>
    <p:restoredTop sz="94660"/>
  </p:normalViewPr>
  <p:slideViewPr>
    <p:cSldViewPr snapToGrid="0">
      <p:cViewPr varScale="1">
        <p:scale>
          <a:sx n="46" d="100"/>
          <a:sy n="46" d="100"/>
        </p:scale>
        <p:origin x="14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6800C39D-26DF-47BD-A903-C583993E1F33}" type="datetimeFigureOut">
              <a:rPr lang="en-US" smtClean="0"/>
              <a:t>11/24/2017</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DC92C25D-32D0-4B64-9B37-B339C114F54D}" type="slidenum">
              <a:rPr lang="en-US" smtClean="0"/>
              <a:t>‹#›</a:t>
            </a:fld>
            <a:endParaRPr lang="en-US"/>
          </a:p>
        </p:txBody>
      </p:sp>
    </p:spTree>
    <p:extLst>
      <p:ext uri="{BB962C8B-B14F-4D97-AF65-F5344CB8AC3E}">
        <p14:creationId xmlns:p14="http://schemas.microsoft.com/office/powerpoint/2010/main" val="403370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5CBF0421-4BE4-4300-B6E2-796D9C9DB238}" type="datetimeFigureOut">
              <a:rPr lang="en-US" smtClean="0"/>
              <a:t>11/24/2017</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0CC763A-17D2-4683-AD38-7B471E8EC19E}" type="slidenum">
              <a:rPr lang="en-US" smtClean="0"/>
              <a:t>‹#›</a:t>
            </a:fld>
            <a:endParaRPr lang="en-US"/>
          </a:p>
        </p:txBody>
      </p:sp>
    </p:spTree>
    <p:extLst>
      <p:ext uri="{BB962C8B-B14F-4D97-AF65-F5344CB8AC3E}">
        <p14:creationId xmlns:p14="http://schemas.microsoft.com/office/powerpoint/2010/main" val="447829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3838" y="808038"/>
            <a:ext cx="7185026" cy="4041775"/>
          </a:xfrm>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sz="1400" i="1" dirty="0" smtClean="0"/>
              <a:t>Think about what culture might</a:t>
            </a:r>
            <a:r>
              <a:rPr lang="en-US" sz="1400" i="1" baseline="0" dirty="0" smtClean="0"/>
              <a:t> tell us about larger political, historical phenomena</a:t>
            </a: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1528010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4038823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4102036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967532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3243099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720200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4116067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634695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14977085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16435374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1691206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1266844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29815096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10949181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13256947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40175115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24893158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18027119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20</a:t>
            </a:fld>
            <a:endParaRPr lang="en-GB" altLang="en-US" smtClean="0">
              <a:solidFill>
                <a:srgbClr val="000000"/>
              </a:solidFill>
            </a:endParaRPr>
          </a:p>
        </p:txBody>
      </p:sp>
    </p:spTree>
    <p:extLst>
      <p:ext uri="{BB962C8B-B14F-4D97-AF65-F5344CB8AC3E}">
        <p14:creationId xmlns:p14="http://schemas.microsoft.com/office/powerpoint/2010/main" val="42129748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1813109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92926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51142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24/11/2017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061353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552380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273002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775342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315797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221146545"/>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227627152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664266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1813016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1542214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036130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24/11/2017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1306135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39664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506717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8350403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9865405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186295245"/>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478604349"/>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1815656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8443300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9905835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6950356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24/11/2017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9432826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408666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4703967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7553625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744265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013072294"/>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559219664"/>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7835065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30023224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1031419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2675833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24/11/2017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5327300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6267554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8344838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4916238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41605383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739660815"/>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383784168"/>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67054662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216612907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11509357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0952544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24/11/2017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56478336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8912580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04349330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1927653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71567800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153866147"/>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966715445"/>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75538961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403374698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40472612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26137867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24/11/2017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97509323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46925980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47697028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4794471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75078277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809675471"/>
      </p:ext>
    </p:extLst>
  </p:cSld>
  <p:clrMapOvr>
    <a:overrideClrMapping bg1="lt1" tx1="dk1" bg2="lt2" tx2="dk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24/11/2017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2342158148"/>
      </p:ext>
    </p:extLst>
  </p:cSld>
  <p:clrMapOvr>
    <a:overrideClrMapping bg1="dk1" tx1="lt1" bg2="dk2" tx2="lt2" accent1="accent1" accent2="accent2" accent3="accent3" accent4="accent4" accent5="accent5" accent6="accent6" hlink="hlink" folHlink="folHlink"/>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00449781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557097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7053596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9527351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84548462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81745341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89499684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24/11/2017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69179668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5.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0.xml.rels><?xml version="1.0" encoding="UTF-8" standalone="yes"?>
<Relationships xmlns="http://schemas.openxmlformats.org/package/2006/relationships"><Relationship Id="rId3" Type="http://schemas.openxmlformats.org/officeDocument/2006/relationships/image" Target="../media/image40.jpeg"/><Relationship Id="rId7"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57.xml"/><Relationship Id="rId5" Type="http://schemas.openxmlformats.org/officeDocument/2006/relationships/image" Target="../media/image47.png"/><Relationship Id="rId4" Type="http://schemas.openxmlformats.org/officeDocument/2006/relationships/image" Target="../media/image46.png"/></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 Id="rId5" Type="http://schemas.openxmlformats.org/officeDocument/2006/relationships/image" Target="../media/image55.png"/><Relationship Id="rId4" Type="http://schemas.openxmlformats.org/officeDocument/2006/relationships/image" Target="../media/image54.png"/></Relationships>
</file>

<file path=ppt/slides/_rels/slide2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hKgRRhlsrN8" TargetMode="External"/><Relationship Id="rId2" Type="http://schemas.openxmlformats.org/officeDocument/2006/relationships/image" Target="../media/image58.png"/><Relationship Id="rId1" Type="http://schemas.openxmlformats.org/officeDocument/2006/relationships/slideLayout" Target="../slideLayouts/slideLayout2.xml"/><Relationship Id="rId5" Type="http://schemas.openxmlformats.org/officeDocument/2006/relationships/image" Target="../media/image59.png"/><Relationship Id="rId4" Type="http://schemas.openxmlformats.org/officeDocument/2006/relationships/hyperlink" Target="https://www.youtube.com/watch?v=yqrAPOZxgzU"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7432" y="2749646"/>
            <a:ext cx="7321028" cy="1828800"/>
          </a:xfrm>
        </p:spPr>
        <p:txBody>
          <a:bodyPr/>
          <a:lstStyle/>
          <a:p>
            <a:r>
              <a:rPr lang="en-GB" sz="3200" b="1" dirty="0"/>
              <a:t>AHHI6013</a:t>
            </a:r>
            <a:br>
              <a:rPr lang="en-GB" sz="3200" b="1" dirty="0"/>
            </a:br>
            <a:r>
              <a:rPr lang="en-GB" dirty="0" smtClean="0">
                <a:solidFill>
                  <a:srgbClr val="FFFF00"/>
                </a:solidFill>
              </a:rPr>
              <a:t>Week 8</a:t>
            </a:r>
            <a:br>
              <a:rPr lang="en-GB" dirty="0" smtClean="0">
                <a:solidFill>
                  <a:srgbClr val="FFFF00"/>
                </a:solidFill>
              </a:rPr>
            </a:br>
            <a:r>
              <a:rPr lang="en-GB" dirty="0" smtClean="0"/>
              <a:t>Panic on the streets of </a:t>
            </a:r>
            <a:r>
              <a:rPr lang="en-GB" dirty="0" err="1" smtClean="0"/>
              <a:t>carlisle</a:t>
            </a:r>
            <a:r>
              <a:rPr lang="en-GB" dirty="0" smtClean="0"/>
              <a:t>: </a:t>
            </a:r>
            <a:r>
              <a:rPr lang="en-GB" dirty="0"/>
              <a:t>Subcultures and State Control in Late-20th-Century </a:t>
            </a:r>
            <a:r>
              <a:rPr lang="en-GB" dirty="0" smtClean="0"/>
              <a:t>Britain</a:t>
            </a:r>
            <a:br>
              <a:rPr lang="en-GB" dirty="0" smtClean="0"/>
            </a:br>
            <a:r>
              <a:rPr lang="en-GB" b="1" dirty="0" smtClean="0">
                <a:solidFill>
                  <a:srgbClr val="92D050"/>
                </a:solidFill>
              </a:rPr>
              <a:t>Lecture 2: Moral panics and subcultural style</a:t>
            </a:r>
            <a:endParaRPr lang="en-GB" dirty="0">
              <a:solidFill>
                <a:srgbClr val="92D050"/>
              </a:solidFill>
            </a:endParaRPr>
          </a:p>
        </p:txBody>
      </p:sp>
    </p:spTree>
    <p:extLst>
      <p:ext uri="{BB962C8B-B14F-4D97-AF65-F5344CB8AC3E}">
        <p14:creationId xmlns:p14="http://schemas.microsoft.com/office/powerpoint/2010/main" val="4469841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4396" y="1628801"/>
            <a:ext cx="11779624" cy="5040559"/>
          </a:xfrm>
        </p:spPr>
        <p:txBody>
          <a:bodyPr vert="horz" lIns="180000" tIns="108000" rIns="180000" bIns="108000" rtlCol="0">
            <a:noAutofit/>
          </a:bodyPr>
          <a:lstStyle/>
          <a:p>
            <a:pPr marL="45720" indent="0" algn="r">
              <a:buNone/>
            </a:pPr>
            <a:r>
              <a:rPr lang="en-GB" sz="1800" u="sng" dirty="0"/>
              <a:t>Tuesday lecture</a:t>
            </a:r>
          </a:p>
          <a:p>
            <a:pPr marL="45720" indent="0">
              <a:buNone/>
            </a:pPr>
            <a:r>
              <a:rPr lang="en-GB" sz="1800" b="1" dirty="0"/>
              <a:t>Studying Post-WWII Subcultures</a:t>
            </a:r>
          </a:p>
          <a:p>
            <a:pPr>
              <a:buFontTx/>
              <a:buChar char="-"/>
            </a:pPr>
            <a:r>
              <a:rPr lang="en-GB" sz="1800" dirty="0"/>
              <a:t>Definitions and scholarly approaches</a:t>
            </a:r>
          </a:p>
          <a:p>
            <a:pPr>
              <a:buFontTx/>
              <a:buChar char="-"/>
            </a:pPr>
            <a:r>
              <a:rPr lang="en-GB" sz="1800" dirty="0"/>
              <a:t>Links to Caribbean immigration to Britain</a:t>
            </a:r>
          </a:p>
          <a:p>
            <a:pPr>
              <a:buFontTx/>
              <a:buChar char="-"/>
            </a:pPr>
            <a:r>
              <a:rPr lang="en-GB" sz="1800" dirty="0"/>
              <a:t>Features of youth subcultures</a:t>
            </a:r>
          </a:p>
          <a:p>
            <a:pPr marL="45720" indent="0" algn="r">
              <a:buNone/>
            </a:pPr>
            <a:r>
              <a:rPr lang="en-GB" sz="1800" u="sng" dirty="0"/>
              <a:t>Friday lecture</a:t>
            </a:r>
          </a:p>
          <a:p>
            <a:pPr marL="45720" indent="0">
              <a:buNone/>
            </a:pPr>
            <a:r>
              <a:rPr lang="en-GB" sz="1800" b="1" dirty="0"/>
              <a:t>Moral Panics and Subcultural Style</a:t>
            </a:r>
          </a:p>
          <a:p>
            <a:pPr>
              <a:buFontTx/>
              <a:buChar char="-"/>
            </a:pPr>
            <a:r>
              <a:rPr lang="en-GB" sz="1800" dirty="0"/>
              <a:t>Analysis of mods and rocker phenomenon, and interpretation by Stanley Cohen</a:t>
            </a:r>
          </a:p>
          <a:p>
            <a:pPr>
              <a:buFontTx/>
              <a:buChar char="-"/>
            </a:pPr>
            <a:r>
              <a:rPr lang="en-GB" sz="1800" dirty="0"/>
              <a:t>Analysis of punk style/culture, and interpretation by Dick </a:t>
            </a:r>
            <a:r>
              <a:rPr lang="en-GB" sz="1800" dirty="0" err="1"/>
              <a:t>Hedbige</a:t>
            </a:r>
            <a:endParaRPr lang="en-GB" sz="1800" dirty="0"/>
          </a:p>
          <a:p>
            <a:pPr marL="45720" indent="0" algn="r">
              <a:buNone/>
            </a:pPr>
            <a:r>
              <a:rPr lang="en-GB" sz="1600" u="sng" dirty="0"/>
              <a:t>Reading:</a:t>
            </a:r>
          </a:p>
          <a:p>
            <a:pPr lvl="0"/>
            <a:r>
              <a:rPr lang="en-GB" sz="1600" dirty="0"/>
              <a:t>Stanley Cohen, </a:t>
            </a:r>
            <a:r>
              <a:rPr lang="en-GB" sz="1600" i="1" dirty="0"/>
              <a:t>Folk Devils and Moral Panics: The Creation of the Mods and Rockers </a:t>
            </a:r>
            <a:r>
              <a:rPr lang="en-GB" sz="1600" dirty="0"/>
              <a:t>(Abingdon: Routledge, 2002 ed. [1972</a:t>
            </a:r>
            <a:r>
              <a:rPr lang="en-GB" sz="1600" dirty="0" smtClean="0"/>
              <a:t>])</a:t>
            </a:r>
          </a:p>
          <a:p>
            <a:pPr lvl="0"/>
            <a:r>
              <a:rPr lang="en-GB" sz="1600" dirty="0" smtClean="0"/>
              <a:t>Dick </a:t>
            </a:r>
            <a:r>
              <a:rPr lang="en-GB" sz="1600" dirty="0" err="1"/>
              <a:t>Hebdige</a:t>
            </a:r>
            <a:r>
              <a:rPr lang="en-GB" sz="1600" dirty="0"/>
              <a:t>, </a:t>
            </a:r>
            <a:r>
              <a:rPr lang="en-GB" sz="1600" i="1" dirty="0"/>
              <a:t>Subculture: The Meaning of Style </a:t>
            </a:r>
            <a:r>
              <a:rPr lang="en-GB" sz="1600" dirty="0"/>
              <a:t>(London: Routledge, 1995 [</a:t>
            </a:r>
            <a:r>
              <a:rPr lang="en-GB" sz="1600" dirty="0" smtClean="0"/>
              <a:t>1979])</a:t>
            </a:r>
            <a:endParaRPr lang="en-US" sz="1600" dirty="0"/>
          </a:p>
        </p:txBody>
      </p:sp>
      <p:sp>
        <p:nvSpPr>
          <p:cNvPr id="3" name="Title 2"/>
          <p:cNvSpPr>
            <a:spLocks noGrp="1"/>
          </p:cNvSpPr>
          <p:nvPr>
            <p:ph type="title"/>
          </p:nvPr>
        </p:nvSpPr>
        <p:spPr/>
        <p:txBody>
          <a:bodyPr/>
          <a:lstStyle/>
          <a:p>
            <a:r>
              <a:rPr lang="en-GB" dirty="0" smtClean="0"/>
              <a:t>Week 8 Lectures - outline</a:t>
            </a:r>
            <a:endParaRPr lang="en-US" dirty="0"/>
          </a:p>
        </p:txBody>
      </p:sp>
    </p:spTree>
    <p:extLst>
      <p:ext uri="{BB962C8B-B14F-4D97-AF65-F5344CB8AC3E}">
        <p14:creationId xmlns:p14="http://schemas.microsoft.com/office/powerpoint/2010/main" val="15381048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3954" y="1628800"/>
            <a:ext cx="7636839" cy="5040560"/>
          </a:xfrm>
        </p:spPr>
        <p:txBody>
          <a:bodyPr vert="horz" lIns="180000" tIns="144000" rIns="180000" bIns="180000" rtlCol="0">
            <a:normAutofit/>
          </a:bodyPr>
          <a:lstStyle/>
          <a:p>
            <a:pPr marL="45720" indent="0" algn="just">
              <a:buNone/>
            </a:pPr>
            <a:r>
              <a:rPr lang="en-GB" sz="2200" dirty="0"/>
              <a:t>“T</a:t>
            </a:r>
            <a:r>
              <a:rPr lang="en-US" sz="2200" dirty="0"/>
              <a:t>he history of post-war British youth culture must be reinterpreted as </a:t>
            </a:r>
            <a:r>
              <a:rPr lang="en-US" sz="2200" dirty="0">
                <a:solidFill>
                  <a:srgbClr val="FF0000"/>
                </a:solidFill>
              </a:rPr>
              <a:t>a succession of differential responses to the black immigrant presence in Britain from the 1950s onward</a:t>
            </a:r>
            <a:r>
              <a:rPr lang="en-US" sz="2200" dirty="0"/>
              <a:t>.” </a:t>
            </a:r>
          </a:p>
          <a:p>
            <a:pPr algn="just">
              <a:buFontTx/>
              <a:buChar char="-"/>
            </a:pPr>
            <a:r>
              <a:rPr lang="en-US" sz="1700" dirty="0" err="1"/>
              <a:t>Hedbidge</a:t>
            </a:r>
            <a:r>
              <a:rPr lang="en-US" sz="1700" dirty="0"/>
              <a:t>, </a:t>
            </a:r>
            <a:r>
              <a:rPr lang="en-US" sz="1700" i="1" dirty="0"/>
              <a:t>Subculture</a:t>
            </a:r>
            <a:r>
              <a:rPr lang="en-US" sz="1700" dirty="0"/>
              <a:t>, p. </a:t>
            </a:r>
            <a:r>
              <a:rPr lang="en-US" sz="1700" dirty="0" smtClean="0"/>
              <a:t>30</a:t>
            </a:r>
          </a:p>
          <a:p>
            <a:pPr marL="45720" indent="0" algn="just">
              <a:buNone/>
            </a:pPr>
            <a:endParaRPr lang="en-US" sz="1700" dirty="0"/>
          </a:p>
        </p:txBody>
      </p:sp>
      <p:sp>
        <p:nvSpPr>
          <p:cNvPr id="3" name="Title 2"/>
          <p:cNvSpPr>
            <a:spLocks noGrp="1"/>
          </p:cNvSpPr>
          <p:nvPr>
            <p:ph type="title"/>
          </p:nvPr>
        </p:nvSpPr>
        <p:spPr/>
        <p:txBody>
          <a:bodyPr/>
          <a:lstStyle/>
          <a:p>
            <a:r>
              <a:rPr lang="en-GB" dirty="0" smtClean="0"/>
              <a:t>POST WWII Subcultures and the Black Atlantic</a:t>
            </a:r>
            <a:endParaRPr lang="en-US" dirty="0"/>
          </a:p>
        </p:txBody>
      </p:sp>
      <p:pic>
        <p:nvPicPr>
          <p:cNvPr id="4" name="Picture 3"/>
          <p:cNvPicPr>
            <a:picLocks noChangeAspect="1"/>
          </p:cNvPicPr>
          <p:nvPr/>
        </p:nvPicPr>
        <p:blipFill>
          <a:blip r:embed="rId3"/>
          <a:stretch>
            <a:fillRect/>
          </a:stretch>
        </p:blipFill>
        <p:spPr>
          <a:xfrm>
            <a:off x="7880794" y="1628800"/>
            <a:ext cx="2045094" cy="3132360"/>
          </a:xfrm>
          <a:prstGeom prst="rect">
            <a:avLst/>
          </a:prstGeom>
        </p:spPr>
      </p:pic>
      <p:pic>
        <p:nvPicPr>
          <p:cNvPr id="5" name="Picture 4"/>
          <p:cNvPicPr>
            <a:picLocks noChangeAspect="1"/>
          </p:cNvPicPr>
          <p:nvPr/>
        </p:nvPicPr>
        <p:blipFill>
          <a:blip r:embed="rId4"/>
          <a:stretch>
            <a:fillRect/>
          </a:stretch>
        </p:blipFill>
        <p:spPr>
          <a:xfrm>
            <a:off x="9944033" y="1628800"/>
            <a:ext cx="2025382" cy="3130135"/>
          </a:xfrm>
          <a:prstGeom prst="rect">
            <a:avLst/>
          </a:prstGeom>
        </p:spPr>
      </p:pic>
      <p:pic>
        <p:nvPicPr>
          <p:cNvPr id="6" name="Picture 5"/>
          <p:cNvPicPr>
            <a:picLocks noChangeAspect="1"/>
          </p:cNvPicPr>
          <p:nvPr/>
        </p:nvPicPr>
        <p:blipFill>
          <a:blip r:embed="rId5"/>
          <a:stretch>
            <a:fillRect/>
          </a:stretch>
        </p:blipFill>
        <p:spPr>
          <a:xfrm>
            <a:off x="225807" y="4054995"/>
            <a:ext cx="2620575" cy="2614365"/>
          </a:xfrm>
          <a:prstGeom prst="rect">
            <a:avLst/>
          </a:prstGeom>
        </p:spPr>
      </p:pic>
      <p:pic>
        <p:nvPicPr>
          <p:cNvPr id="7" name="Picture 6"/>
          <p:cNvPicPr>
            <a:picLocks noChangeAspect="1"/>
          </p:cNvPicPr>
          <p:nvPr/>
        </p:nvPicPr>
        <p:blipFill>
          <a:blip r:embed="rId6"/>
          <a:stretch>
            <a:fillRect/>
          </a:stretch>
        </p:blipFill>
        <p:spPr>
          <a:xfrm>
            <a:off x="2846382" y="4054994"/>
            <a:ext cx="2651625" cy="2614365"/>
          </a:xfrm>
          <a:prstGeom prst="rect">
            <a:avLst/>
          </a:prstGeom>
        </p:spPr>
      </p:pic>
      <p:pic>
        <p:nvPicPr>
          <p:cNvPr id="8" name="Picture 7"/>
          <p:cNvPicPr>
            <a:picLocks noChangeAspect="1"/>
          </p:cNvPicPr>
          <p:nvPr/>
        </p:nvPicPr>
        <p:blipFill>
          <a:blip r:embed="rId7"/>
          <a:stretch>
            <a:fillRect/>
          </a:stretch>
        </p:blipFill>
        <p:spPr>
          <a:xfrm>
            <a:off x="5516152" y="4054993"/>
            <a:ext cx="2614365" cy="2614365"/>
          </a:xfrm>
          <a:prstGeom prst="rect">
            <a:avLst/>
          </a:prstGeom>
        </p:spPr>
      </p:pic>
    </p:spTree>
    <p:extLst>
      <p:ext uri="{BB962C8B-B14F-4D97-AF65-F5344CB8AC3E}">
        <p14:creationId xmlns:p14="http://schemas.microsoft.com/office/powerpoint/2010/main" val="4766619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7565" y="1668483"/>
            <a:ext cx="5631161" cy="4934023"/>
          </a:xfrm>
        </p:spPr>
        <p:txBody>
          <a:bodyPr>
            <a:normAutofit fontScale="47500" lnSpcReduction="20000"/>
          </a:bodyPr>
          <a:lstStyle/>
          <a:p>
            <a:pPr marL="45720" indent="0" algn="just">
              <a:lnSpc>
                <a:spcPct val="120000"/>
              </a:lnSpc>
              <a:spcBef>
                <a:spcPts val="0"/>
              </a:spcBef>
              <a:buNone/>
            </a:pPr>
            <a:r>
              <a:rPr lang="en-GB" sz="3600" dirty="0"/>
              <a:t>“ … I</a:t>
            </a:r>
            <a:r>
              <a:rPr lang="en-US" sz="3600" dirty="0"/>
              <a:t>t was largely through reggae, played at local ‘sound-systems’ (i.e. discotheques frequented by black working-class youth)and available only through an underground network of small retailers, that the Rastafarian ethos, the ‘dreadlocks’ and ‘ethnicity’ were communicated to members of the West Indian community in Great Britain.</a:t>
            </a:r>
          </a:p>
          <a:p>
            <a:pPr marL="45720" indent="0" algn="just">
              <a:lnSpc>
                <a:spcPct val="120000"/>
              </a:lnSpc>
              <a:spcBef>
                <a:spcPts val="0"/>
              </a:spcBef>
              <a:buNone/>
            </a:pPr>
            <a:r>
              <a:rPr lang="en-US" sz="3600" dirty="0"/>
              <a:t>	“For the unemployed black youth, ‘heavy dub’ and ‘rockers’ provided an alternative sound-track, infinitely preferable to the </a:t>
            </a:r>
            <a:r>
              <a:rPr lang="en-US" sz="3600" dirty="0" err="1"/>
              <a:t>muzak</a:t>
            </a:r>
            <a:r>
              <a:rPr lang="en-US" sz="3600" dirty="0"/>
              <a:t> which filled the vast new shopping precincts where he spent his days ‘doing nothing’, subjected to the random tyrannies of ‘</a:t>
            </a:r>
            <a:r>
              <a:rPr lang="en-US" sz="3600" dirty="0" err="1"/>
              <a:t>sus</a:t>
            </a:r>
            <a:r>
              <a:rPr lang="en-US" sz="3600" dirty="0"/>
              <a:t>.’ But of course the original religious meanings of Rastafarianism suffered adjustment in the transition.”</a:t>
            </a:r>
          </a:p>
          <a:p>
            <a:pPr marL="45720" indent="0" algn="r">
              <a:lnSpc>
                <a:spcPct val="120000"/>
              </a:lnSpc>
              <a:spcBef>
                <a:spcPts val="0"/>
              </a:spcBef>
              <a:buNone/>
            </a:pPr>
            <a:r>
              <a:rPr lang="en-GB" sz="3600" dirty="0"/>
              <a:t>- </a:t>
            </a:r>
            <a:r>
              <a:rPr lang="en-GB" sz="3600" dirty="0" err="1"/>
              <a:t>Hebdige</a:t>
            </a:r>
            <a:r>
              <a:rPr lang="en-GB" sz="3600" dirty="0"/>
              <a:t>, </a:t>
            </a:r>
            <a:r>
              <a:rPr lang="en-GB" sz="3600" i="1" dirty="0"/>
              <a:t>Subculture</a:t>
            </a:r>
            <a:r>
              <a:rPr lang="en-GB" sz="3600" dirty="0"/>
              <a:t>, p. 36</a:t>
            </a:r>
            <a:endParaRPr lang="en-US" sz="3600" dirty="0"/>
          </a:p>
          <a:p>
            <a:pPr marL="45720" indent="0" algn="just">
              <a:lnSpc>
                <a:spcPct val="120000"/>
              </a:lnSpc>
              <a:spcBef>
                <a:spcPts val="0"/>
              </a:spcBef>
              <a:buNone/>
            </a:pPr>
            <a:endParaRPr lang="en-US" dirty="0"/>
          </a:p>
        </p:txBody>
      </p:sp>
      <p:sp>
        <p:nvSpPr>
          <p:cNvPr id="3" name="Title 2"/>
          <p:cNvSpPr>
            <a:spLocks noGrp="1"/>
          </p:cNvSpPr>
          <p:nvPr>
            <p:ph type="title"/>
          </p:nvPr>
        </p:nvSpPr>
        <p:spPr/>
        <p:txBody>
          <a:bodyPr/>
          <a:lstStyle/>
          <a:p>
            <a:r>
              <a:rPr lang="en-GB" dirty="0" smtClean="0"/>
              <a:t>RASTAFARI</a:t>
            </a:r>
            <a:endParaRPr lang="en-US" dirty="0"/>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043" y="3910033"/>
            <a:ext cx="2859000" cy="21810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3265" t="22680" r="5936" b="4289"/>
          <a:stretch/>
        </p:blipFill>
        <p:spPr bwMode="auto">
          <a:xfrm>
            <a:off x="5934174" y="1654325"/>
            <a:ext cx="2864869"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963723" y="6029504"/>
            <a:ext cx="2835320" cy="738664"/>
          </a:xfrm>
          <a:prstGeom prst="rect">
            <a:avLst/>
          </a:prstGeom>
        </p:spPr>
        <p:txBody>
          <a:bodyPr wrap="square">
            <a:spAutoFit/>
          </a:bodyPr>
          <a:lstStyle/>
          <a:p>
            <a:pPr algn="r"/>
            <a:r>
              <a:rPr lang="en-GB" sz="1400" dirty="0">
                <a:solidFill>
                  <a:prstClr val="black"/>
                </a:solidFill>
              </a:rPr>
              <a:t>British reggae acts Steel Pulse (top) and </a:t>
            </a:r>
            <a:r>
              <a:rPr lang="en-GB" sz="1400" dirty="0" err="1" smtClean="0">
                <a:solidFill>
                  <a:prstClr val="black"/>
                </a:solidFill>
              </a:rPr>
              <a:t>Aswad</a:t>
            </a:r>
            <a:r>
              <a:rPr lang="en-GB" sz="1400" dirty="0" smtClean="0">
                <a:solidFill>
                  <a:prstClr val="black"/>
                </a:solidFill>
              </a:rPr>
              <a:t> and sound systems</a:t>
            </a:r>
            <a:endParaRPr lang="en-GB" sz="1400" dirty="0">
              <a:solidFill>
                <a:prstClr val="black"/>
              </a:solidFill>
            </a:endParaRPr>
          </a:p>
        </p:txBody>
      </p:sp>
      <p:pic>
        <p:nvPicPr>
          <p:cNvPr id="5" name="Picture 4"/>
          <p:cNvPicPr>
            <a:picLocks noChangeAspect="1"/>
          </p:cNvPicPr>
          <p:nvPr/>
        </p:nvPicPr>
        <p:blipFill>
          <a:blip r:embed="rId5"/>
          <a:stretch>
            <a:fillRect/>
          </a:stretch>
        </p:blipFill>
        <p:spPr>
          <a:xfrm>
            <a:off x="9224683" y="138080"/>
            <a:ext cx="2744360" cy="4142431"/>
          </a:xfrm>
          <a:prstGeom prst="rect">
            <a:avLst/>
          </a:prstGeom>
        </p:spPr>
      </p:pic>
      <p:pic>
        <p:nvPicPr>
          <p:cNvPr id="9" name="Picture 8"/>
          <p:cNvPicPr>
            <a:picLocks noChangeAspect="1"/>
          </p:cNvPicPr>
          <p:nvPr/>
        </p:nvPicPr>
        <p:blipFill>
          <a:blip r:embed="rId6"/>
          <a:stretch>
            <a:fillRect/>
          </a:stretch>
        </p:blipFill>
        <p:spPr>
          <a:xfrm>
            <a:off x="8799043" y="3298679"/>
            <a:ext cx="2644404" cy="3375835"/>
          </a:xfrm>
          <a:prstGeom prst="rect">
            <a:avLst/>
          </a:prstGeom>
        </p:spPr>
      </p:pic>
    </p:spTree>
    <p:extLst>
      <p:ext uri="{BB962C8B-B14F-4D97-AF65-F5344CB8AC3E}">
        <p14:creationId xmlns:p14="http://schemas.microsoft.com/office/powerpoint/2010/main" val="23729459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225753" y="1634652"/>
            <a:ext cx="2193273" cy="3082914"/>
          </a:xfrm>
          <a:prstGeom prst="rect">
            <a:avLst/>
          </a:prstGeom>
        </p:spPr>
      </p:pic>
      <p:sp>
        <p:nvSpPr>
          <p:cNvPr id="5" name="Content Placeholder 4"/>
          <p:cNvSpPr>
            <a:spLocks noGrp="1"/>
          </p:cNvSpPr>
          <p:nvPr>
            <p:ph sz="quarter" idx="4"/>
          </p:nvPr>
        </p:nvSpPr>
        <p:spPr>
          <a:xfrm>
            <a:off x="6184929" y="1634652"/>
            <a:ext cx="5691513" cy="5034708"/>
          </a:xfrm>
        </p:spPr>
        <p:txBody>
          <a:bodyPr>
            <a:normAutofit fontScale="92500"/>
          </a:bodyPr>
          <a:lstStyle/>
          <a:p>
            <a:pPr marL="45720" indent="0" algn="just">
              <a:buNone/>
            </a:pPr>
            <a:r>
              <a:rPr lang="en-US" dirty="0" smtClean="0"/>
              <a:t>“The </a:t>
            </a:r>
            <a:r>
              <a:rPr lang="en-US" dirty="0"/>
              <a:t>rude boys formed a deviant subculture in </a:t>
            </a:r>
            <a:r>
              <a:rPr lang="en-US" dirty="0" smtClean="0"/>
              <a:t>Jamaica in </a:t>
            </a:r>
            <a:r>
              <a:rPr lang="en-US" dirty="0"/>
              <a:t>the </a:t>
            </a:r>
            <a:r>
              <a:rPr lang="en-US" dirty="0" smtClean="0"/>
              <a:t>mid-to-late </a:t>
            </a:r>
            <a:r>
              <a:rPr lang="en-US" dirty="0"/>
              <a:t>60s. Flashy, urban ‘rough and </a:t>
            </a:r>
            <a:r>
              <a:rPr lang="en-US" dirty="0" smtClean="0"/>
              <a:t>tough,’ they </a:t>
            </a:r>
            <a:r>
              <a:rPr lang="en-US" dirty="0"/>
              <a:t>were glamorized in a string of reggae and </a:t>
            </a:r>
            <a:r>
              <a:rPr lang="en-US" dirty="0" err="1" smtClean="0"/>
              <a:t>rocksteady</a:t>
            </a:r>
            <a:r>
              <a:rPr lang="en-US" dirty="0" smtClean="0"/>
              <a:t> hits</a:t>
            </a:r>
            <a:r>
              <a:rPr lang="en-US" dirty="0"/>
              <a:t>: ‘Rudy a Message To You’ </a:t>
            </a:r>
            <a:r>
              <a:rPr lang="en-US" dirty="0" smtClean="0"/>
              <a:t>by Dandy </a:t>
            </a:r>
            <a:r>
              <a:rPr lang="en-US" dirty="0"/>
              <a:t>Livingstone</a:t>
            </a:r>
            <a:r>
              <a:rPr lang="en-US" dirty="0" smtClean="0"/>
              <a:t>; ‘</a:t>
            </a:r>
            <a:r>
              <a:rPr lang="en-US" dirty="0"/>
              <a:t>Rude Boy’ – the Wailers; ‘Shanty Town’ </a:t>
            </a:r>
            <a:r>
              <a:rPr lang="en-US" dirty="0" smtClean="0"/>
              <a:t>– Desmond </a:t>
            </a:r>
            <a:r>
              <a:rPr lang="en-US" dirty="0"/>
              <a:t>Dekker; ‘Johnny Too Bad’ – the Slickers</a:t>
            </a:r>
            <a:r>
              <a:rPr lang="en-US" dirty="0" smtClean="0"/>
              <a:t>.” </a:t>
            </a:r>
            <a:r>
              <a:rPr lang="en-US" sz="1600" dirty="0"/>
              <a:t>(</a:t>
            </a:r>
            <a:r>
              <a:rPr lang="en-US" sz="1600" dirty="0" err="1"/>
              <a:t>Hebdige</a:t>
            </a:r>
            <a:r>
              <a:rPr lang="en-US" sz="1600" dirty="0"/>
              <a:t>, </a:t>
            </a:r>
            <a:r>
              <a:rPr lang="en-US" sz="1600" i="1" dirty="0"/>
              <a:t>Subculture</a:t>
            </a:r>
            <a:r>
              <a:rPr lang="en-US" sz="1600" dirty="0"/>
              <a:t>, footnote, p. 145)</a:t>
            </a:r>
          </a:p>
          <a:p>
            <a:pPr>
              <a:buFontTx/>
              <a:buChar char="-"/>
            </a:pPr>
            <a:r>
              <a:rPr lang="en-GB" dirty="0" smtClean="0"/>
              <a:t>Influence on West Indian diaspora in 1960s, 70s Britain</a:t>
            </a:r>
          </a:p>
          <a:p>
            <a:pPr>
              <a:buFontTx/>
              <a:buChar char="-"/>
            </a:pPr>
            <a:r>
              <a:rPr lang="en-GB" dirty="0" smtClean="0"/>
              <a:t>Rearticulated as 2-Tone in late 70s/early 80s</a:t>
            </a:r>
          </a:p>
          <a:p>
            <a:pPr>
              <a:buFontTx/>
              <a:buChar char="-"/>
            </a:pPr>
            <a:endParaRPr lang="en-US" dirty="0"/>
          </a:p>
        </p:txBody>
      </p:sp>
      <p:pic>
        <p:nvPicPr>
          <p:cNvPr id="7" name="Content Placeholder 3"/>
          <p:cNvPicPr>
            <a:picLocks noGrp="1" noChangeAspect="1"/>
          </p:cNvPicPr>
          <p:nvPr>
            <p:ph sz="half" idx="2"/>
          </p:nvPr>
        </p:nvPicPr>
        <p:blipFill>
          <a:blip r:embed="rId4"/>
          <a:stretch>
            <a:fillRect/>
          </a:stretch>
        </p:blipFill>
        <p:spPr>
          <a:xfrm>
            <a:off x="2428702" y="1634652"/>
            <a:ext cx="2118822" cy="3082914"/>
          </a:xfrm>
          <a:prstGeom prst="rect">
            <a:avLst/>
          </a:prstGeom>
        </p:spPr>
      </p:pic>
      <p:sp>
        <p:nvSpPr>
          <p:cNvPr id="8" name="Title 2"/>
          <p:cNvSpPr>
            <a:spLocks noGrp="1"/>
          </p:cNvSpPr>
          <p:nvPr>
            <p:ph type="title"/>
          </p:nvPr>
        </p:nvSpPr>
        <p:spPr/>
        <p:txBody>
          <a:bodyPr/>
          <a:lstStyle/>
          <a:p>
            <a:r>
              <a:rPr lang="en-GB" dirty="0" smtClean="0"/>
              <a:t>Rude boys</a:t>
            </a:r>
            <a:endParaRPr lang="en-US" dirty="0"/>
          </a:p>
        </p:txBody>
      </p:sp>
      <p:pic>
        <p:nvPicPr>
          <p:cNvPr id="9" name="Picture 8"/>
          <p:cNvPicPr>
            <a:picLocks noChangeAspect="1"/>
          </p:cNvPicPr>
          <p:nvPr/>
        </p:nvPicPr>
        <p:blipFill>
          <a:blip r:embed="rId5"/>
          <a:stretch>
            <a:fillRect/>
          </a:stretch>
        </p:blipFill>
        <p:spPr>
          <a:xfrm>
            <a:off x="0" y="4268795"/>
            <a:ext cx="2575396" cy="2589205"/>
          </a:xfrm>
          <a:prstGeom prst="rect">
            <a:avLst/>
          </a:prstGeom>
        </p:spPr>
      </p:pic>
      <p:pic>
        <p:nvPicPr>
          <p:cNvPr id="2" name="Picture 1"/>
          <p:cNvPicPr>
            <a:picLocks noChangeAspect="1"/>
          </p:cNvPicPr>
          <p:nvPr/>
        </p:nvPicPr>
        <p:blipFill>
          <a:blip r:embed="rId6"/>
          <a:stretch>
            <a:fillRect/>
          </a:stretch>
        </p:blipFill>
        <p:spPr>
          <a:xfrm>
            <a:off x="4542725" y="1654876"/>
            <a:ext cx="1620444" cy="2581725"/>
          </a:xfrm>
          <a:prstGeom prst="rect">
            <a:avLst/>
          </a:prstGeom>
        </p:spPr>
      </p:pic>
      <p:pic>
        <p:nvPicPr>
          <p:cNvPr id="3" name="Picture 2"/>
          <p:cNvPicPr>
            <a:picLocks noChangeAspect="1"/>
          </p:cNvPicPr>
          <p:nvPr/>
        </p:nvPicPr>
        <p:blipFill>
          <a:blip r:embed="rId7"/>
          <a:stretch>
            <a:fillRect/>
          </a:stretch>
        </p:blipFill>
        <p:spPr>
          <a:xfrm>
            <a:off x="4212801" y="3745749"/>
            <a:ext cx="1935231" cy="2923611"/>
          </a:xfrm>
          <a:prstGeom prst="rect">
            <a:avLst/>
          </a:prstGeom>
        </p:spPr>
      </p:pic>
    </p:spTree>
    <p:extLst>
      <p:ext uri="{BB962C8B-B14F-4D97-AF65-F5344CB8AC3E}">
        <p14:creationId xmlns:p14="http://schemas.microsoft.com/office/powerpoint/2010/main" val="34305191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91389" y="1628800"/>
            <a:ext cx="5215448" cy="5157192"/>
          </a:xfrm>
        </p:spPr>
        <p:txBody>
          <a:bodyPr vert="horz" lIns="180000" tIns="45720" rIns="180000" bIns="45720" rtlCol="0">
            <a:normAutofit lnSpcReduction="10000"/>
          </a:bodyPr>
          <a:lstStyle/>
          <a:p>
            <a:pPr marL="45720" indent="0" algn="just">
              <a:buNone/>
            </a:pPr>
            <a:r>
              <a:rPr lang="en-GB" dirty="0" smtClean="0"/>
              <a:t>“The </a:t>
            </a:r>
            <a:r>
              <a:rPr lang="en-GB" dirty="0"/>
              <a:t>mods were the first in a long line of </a:t>
            </a:r>
            <a:r>
              <a:rPr lang="en-GB" dirty="0" smtClean="0"/>
              <a:t>working-class youth </a:t>
            </a:r>
            <a:r>
              <a:rPr lang="en-GB" dirty="0"/>
              <a:t>cultures which grew up around the West Indians</a:t>
            </a:r>
            <a:r>
              <a:rPr lang="en-GB" dirty="0" smtClean="0"/>
              <a:t>, responded positively </a:t>
            </a:r>
            <a:r>
              <a:rPr lang="en-GB" dirty="0"/>
              <a:t>to their presence and sought </a:t>
            </a:r>
            <a:r>
              <a:rPr lang="en-GB" dirty="0" smtClean="0"/>
              <a:t>to emulate </a:t>
            </a:r>
            <a:r>
              <a:rPr lang="en-GB" dirty="0"/>
              <a:t>their style</a:t>
            </a:r>
            <a:r>
              <a:rPr lang="en-GB" dirty="0" smtClean="0"/>
              <a:t>.</a:t>
            </a:r>
          </a:p>
          <a:p>
            <a:pPr marL="45720" indent="0" algn="just">
              <a:buNone/>
            </a:pPr>
            <a:r>
              <a:rPr lang="en-GB" dirty="0" smtClean="0"/>
              <a:t>	“… The </a:t>
            </a:r>
            <a:r>
              <a:rPr lang="en-GB" dirty="0"/>
              <a:t>hard-core Soho mod of 1964, inscrutable behind his shades and ‘stingy brim’ only deigned to tap his feet (encased in ‘basket weaves’ or Raoul’s originals) to the more esoteric soul imports (Tony Clarke’s ‘(I’m the) </a:t>
            </a:r>
            <a:r>
              <a:rPr lang="en-GB" dirty="0" smtClean="0"/>
              <a:t>Entertainer,’ </a:t>
            </a:r>
            <a:r>
              <a:rPr lang="en-GB" dirty="0"/>
              <a:t>James Brown’s ‘Papa’s Got a Brand New </a:t>
            </a:r>
            <a:r>
              <a:rPr lang="en-GB" dirty="0" smtClean="0"/>
              <a:t>Bag,’ Dobie </a:t>
            </a:r>
            <a:r>
              <a:rPr lang="en-GB" dirty="0" err="1"/>
              <a:t>Gray’s</a:t>
            </a:r>
            <a:r>
              <a:rPr lang="en-GB" dirty="0"/>
              <a:t> ‘(I’m in with) The In Crowd’ or Jamaican </a:t>
            </a:r>
            <a:r>
              <a:rPr lang="en-GB" dirty="0" err="1"/>
              <a:t>ska</a:t>
            </a:r>
            <a:r>
              <a:rPr lang="en-GB" dirty="0"/>
              <a:t> (Prince Buster’s ‘Madness’).”</a:t>
            </a:r>
          </a:p>
          <a:p>
            <a:pPr algn="r">
              <a:buFontTx/>
              <a:buChar char="-"/>
            </a:pPr>
            <a:r>
              <a:rPr lang="en-GB" sz="1400" dirty="0" err="1"/>
              <a:t>Hebdge</a:t>
            </a:r>
            <a:r>
              <a:rPr lang="en-GB" sz="1400" dirty="0"/>
              <a:t>, </a:t>
            </a:r>
            <a:r>
              <a:rPr lang="en-GB" sz="1400" i="1" dirty="0"/>
              <a:t>Subculture</a:t>
            </a:r>
            <a:r>
              <a:rPr lang="en-GB" sz="1400" dirty="0"/>
              <a:t>, pp. 52–53.</a:t>
            </a:r>
          </a:p>
          <a:p>
            <a:pPr algn="just">
              <a:buFontTx/>
              <a:buChar char="-"/>
            </a:pPr>
            <a:endParaRPr lang="en-GB" dirty="0"/>
          </a:p>
        </p:txBody>
      </p:sp>
      <p:sp>
        <p:nvSpPr>
          <p:cNvPr id="3" name="Title 2"/>
          <p:cNvSpPr>
            <a:spLocks noGrp="1"/>
          </p:cNvSpPr>
          <p:nvPr>
            <p:ph type="title"/>
          </p:nvPr>
        </p:nvSpPr>
        <p:spPr/>
        <p:txBody>
          <a:bodyPr/>
          <a:lstStyle/>
          <a:p>
            <a:r>
              <a:rPr lang="en-GB" dirty="0" smtClean="0"/>
              <a:t>MODS</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089" y="1628800"/>
            <a:ext cx="3637375" cy="3491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38482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59570" y="1628800"/>
            <a:ext cx="5184577" cy="5157192"/>
          </a:xfrm>
        </p:spPr>
        <p:txBody>
          <a:bodyPr vert="horz" lIns="180000" tIns="45720" rIns="180000" bIns="45720" rtlCol="0">
            <a:normAutofit lnSpcReduction="10000"/>
          </a:bodyPr>
          <a:lstStyle/>
          <a:p>
            <a:pPr marL="45720" indent="0" algn="just">
              <a:buNone/>
            </a:pPr>
            <a:r>
              <a:rPr lang="en-GB" dirty="0" smtClean="0"/>
              <a:t>“The mods were subtle and subdued in appearance: they wore apparently conservative suits in respectable colours, they were fastidiously neat and tidy. Hair was generally short and clean … The mods invented a style which enabled them to negotiate smoothly between school, work and leisure, and which concealed as much as it stated. Quietly disrupting the orderly sequence which leads from signifier to signified, the mods undermined the conventional meaning of ‘collar, suit and tie,’ pushing neatness to the point of absurdity.”</a:t>
            </a:r>
          </a:p>
          <a:p>
            <a:pPr marL="45720" indent="0" algn="r">
              <a:buNone/>
            </a:pPr>
            <a:r>
              <a:rPr lang="en-GB" dirty="0" smtClean="0"/>
              <a:t>- </a:t>
            </a:r>
            <a:r>
              <a:rPr lang="en-GB" sz="1400" dirty="0" err="1"/>
              <a:t>Hebdge</a:t>
            </a:r>
            <a:r>
              <a:rPr lang="en-GB" sz="1400" dirty="0"/>
              <a:t>, </a:t>
            </a:r>
            <a:r>
              <a:rPr lang="en-GB" sz="1400" i="1" dirty="0"/>
              <a:t>Subculture</a:t>
            </a:r>
            <a:r>
              <a:rPr lang="en-GB" sz="1400" dirty="0"/>
              <a:t>, p. 52.</a:t>
            </a:r>
          </a:p>
          <a:p>
            <a:pPr marL="45720" indent="0" algn="just">
              <a:buNone/>
            </a:pPr>
            <a:endParaRPr lang="en-GB" dirty="0"/>
          </a:p>
        </p:txBody>
      </p:sp>
      <p:sp>
        <p:nvSpPr>
          <p:cNvPr id="3" name="Title 2"/>
          <p:cNvSpPr>
            <a:spLocks noGrp="1"/>
          </p:cNvSpPr>
          <p:nvPr>
            <p:ph type="title"/>
          </p:nvPr>
        </p:nvSpPr>
        <p:spPr/>
        <p:txBody>
          <a:bodyPr/>
          <a:lstStyle/>
          <a:p>
            <a:r>
              <a:rPr lang="en-GB" dirty="0" smtClean="0"/>
              <a:t>MODS</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089" y="1628800"/>
            <a:ext cx="3637375" cy="3491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40520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Northern soul</a:t>
            </a:r>
            <a:endParaRPr lang="en-GB" dirty="0"/>
          </a:p>
        </p:txBody>
      </p:sp>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59604" y="1628801"/>
            <a:ext cx="5102427" cy="33994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933057"/>
            <a:ext cx="4393332" cy="27422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73586" y="1625654"/>
            <a:ext cx="3923312" cy="23074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31504" y="4595771"/>
            <a:ext cx="2736304" cy="2100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62363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03513" y="1719071"/>
            <a:ext cx="4464494" cy="4878281"/>
          </a:xfrm>
        </p:spPr>
        <p:txBody>
          <a:bodyPr vert="horz" lIns="180000" tIns="45720" rIns="180000" bIns="45720" rtlCol="0">
            <a:normAutofit fontScale="92500" lnSpcReduction="20000"/>
          </a:bodyPr>
          <a:lstStyle/>
          <a:p>
            <a:pPr marL="45720" indent="0" algn="just">
              <a:buNone/>
            </a:pPr>
            <a:r>
              <a:rPr lang="en-GB" sz="2200" dirty="0"/>
              <a:t>“The skinheads drew on two ostensibly incompatible sources: the cultures of the West Indian immigrants and the white working class. A somewhat mythically conceived image of the traditional working-class community with its classic focal concerns, its acute sense of territory, its tough exteriors, its dour … was overlaid with elements taken directly from the West Indian community (and more particularly from the rude boy subculture of the black delinquent young).”</a:t>
            </a:r>
          </a:p>
          <a:p>
            <a:pPr algn="just">
              <a:buFontTx/>
              <a:buChar char="-"/>
            </a:pPr>
            <a:r>
              <a:rPr lang="en-GB" sz="1500" dirty="0" err="1"/>
              <a:t>Hebdige</a:t>
            </a:r>
            <a:r>
              <a:rPr lang="en-GB" sz="1500" dirty="0"/>
              <a:t>, </a:t>
            </a:r>
            <a:r>
              <a:rPr lang="en-GB" sz="1500" i="1" dirty="0"/>
              <a:t>Subculture</a:t>
            </a:r>
            <a:r>
              <a:rPr lang="en-GB" sz="1500" dirty="0"/>
              <a:t>, pp. 55–56</a:t>
            </a:r>
          </a:p>
          <a:p>
            <a:pPr algn="just">
              <a:buFontTx/>
              <a:buChar char="-"/>
            </a:pPr>
            <a:endParaRPr lang="en-GB" dirty="0"/>
          </a:p>
        </p:txBody>
      </p:sp>
      <p:sp>
        <p:nvSpPr>
          <p:cNvPr id="3" name="Title 2"/>
          <p:cNvSpPr>
            <a:spLocks noGrp="1"/>
          </p:cNvSpPr>
          <p:nvPr>
            <p:ph type="title"/>
          </p:nvPr>
        </p:nvSpPr>
        <p:spPr/>
        <p:txBody>
          <a:bodyPr/>
          <a:lstStyle/>
          <a:p>
            <a:r>
              <a:rPr lang="en-GB" dirty="0" smtClean="0"/>
              <a:t>SKINHEADS</a:t>
            </a:r>
            <a:endParaRPr lang="en-GB" dirty="0"/>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8008" y="1700809"/>
            <a:ext cx="4317901" cy="2428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88585" y="3717032"/>
            <a:ext cx="2247900" cy="2914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48276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03513" y="1719070"/>
            <a:ext cx="4464494" cy="5454346"/>
          </a:xfrm>
        </p:spPr>
        <p:txBody>
          <a:bodyPr vert="horz" lIns="180000" tIns="45720" rIns="180000" bIns="45720" rtlCol="0">
            <a:normAutofit/>
          </a:bodyPr>
          <a:lstStyle/>
          <a:p>
            <a:pPr marL="45720" indent="0" algn="just">
              <a:buNone/>
            </a:pPr>
            <a:r>
              <a:rPr lang="en-GB" dirty="0"/>
              <a:t>“</a:t>
            </a:r>
            <a:r>
              <a:rPr lang="en-GB" dirty="0" smtClean="0"/>
              <a:t>Aggressively proletarian</a:t>
            </a:r>
            <a:r>
              <a:rPr lang="en-GB" dirty="0"/>
              <a:t>, puritanical and chauvinist, the skinheads dressed down in sharp contrast to their </a:t>
            </a:r>
            <a:r>
              <a:rPr lang="en-GB" dirty="0" smtClean="0"/>
              <a:t>mod antecedents </a:t>
            </a:r>
            <a:r>
              <a:rPr lang="en-GB" dirty="0"/>
              <a:t>in a uniform which Phil Cohen </a:t>
            </a:r>
            <a:r>
              <a:rPr lang="en-GB" dirty="0" smtClean="0"/>
              <a:t>has described </a:t>
            </a:r>
            <a:r>
              <a:rPr lang="en-GB" dirty="0"/>
              <a:t>as a ‘kind of caricature of the model worker</a:t>
            </a:r>
            <a:r>
              <a:rPr lang="en-GB" dirty="0" smtClean="0"/>
              <a:t>’: cropped </a:t>
            </a:r>
            <a:r>
              <a:rPr lang="en-GB" dirty="0"/>
              <a:t>hair, braces, short, wide </a:t>
            </a:r>
            <a:r>
              <a:rPr lang="en-GB" dirty="0" err="1"/>
              <a:t>levi</a:t>
            </a:r>
            <a:r>
              <a:rPr lang="en-GB" dirty="0"/>
              <a:t> jeans or </a:t>
            </a:r>
            <a:r>
              <a:rPr lang="en-GB" dirty="0" smtClean="0"/>
              <a:t>functional </a:t>
            </a:r>
            <a:r>
              <a:rPr lang="en-GB" dirty="0" err="1" smtClean="0"/>
              <a:t>sta-prest</a:t>
            </a:r>
            <a:r>
              <a:rPr lang="en-GB" dirty="0" smtClean="0"/>
              <a:t> </a:t>
            </a:r>
            <a:r>
              <a:rPr lang="en-GB" dirty="0"/>
              <a:t>trousers, plain or striped button-down </a:t>
            </a:r>
            <a:r>
              <a:rPr lang="en-GB" dirty="0" smtClean="0"/>
              <a:t>Ben Sherman </a:t>
            </a:r>
            <a:r>
              <a:rPr lang="en-GB" dirty="0"/>
              <a:t>shirts and highly polished Doctor Marten </a:t>
            </a:r>
            <a:r>
              <a:rPr lang="en-GB" dirty="0" smtClean="0"/>
              <a:t>boots.”</a:t>
            </a:r>
          </a:p>
          <a:p>
            <a:pPr algn="r">
              <a:buFontTx/>
              <a:buChar char="-"/>
            </a:pPr>
            <a:r>
              <a:rPr lang="en-GB" sz="1400" dirty="0" err="1"/>
              <a:t>Hebdige</a:t>
            </a:r>
            <a:r>
              <a:rPr lang="en-GB" sz="1400" dirty="0"/>
              <a:t>, </a:t>
            </a:r>
            <a:r>
              <a:rPr lang="en-GB" sz="1400" i="1" dirty="0"/>
              <a:t>Subculture</a:t>
            </a:r>
            <a:r>
              <a:rPr lang="en-GB" sz="1400" dirty="0"/>
              <a:t>, p. 55.</a:t>
            </a:r>
          </a:p>
          <a:p>
            <a:pPr algn="just">
              <a:buFontTx/>
              <a:buChar char="-"/>
            </a:pPr>
            <a:endParaRPr lang="en-GB" dirty="0"/>
          </a:p>
        </p:txBody>
      </p:sp>
      <p:sp>
        <p:nvSpPr>
          <p:cNvPr id="3" name="Title 2"/>
          <p:cNvSpPr>
            <a:spLocks noGrp="1"/>
          </p:cNvSpPr>
          <p:nvPr>
            <p:ph type="title"/>
          </p:nvPr>
        </p:nvSpPr>
        <p:spPr/>
        <p:txBody>
          <a:bodyPr/>
          <a:lstStyle/>
          <a:p>
            <a:r>
              <a:rPr lang="en-GB" dirty="0" smtClean="0"/>
              <a:t>SKINHEADS</a:t>
            </a:r>
            <a:endParaRPr lang="en-GB" dirty="0"/>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8008" y="1700809"/>
            <a:ext cx="4317901" cy="2428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88585" y="3717032"/>
            <a:ext cx="2247900" cy="2914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42283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23793" y="1675686"/>
            <a:ext cx="6269979" cy="4407408"/>
          </a:xfrm>
        </p:spPr>
        <p:txBody>
          <a:bodyPr vert="horz" lIns="180000" tIns="72000" rIns="180000" bIns="72000" rtlCol="0">
            <a:normAutofit/>
          </a:bodyPr>
          <a:lstStyle/>
          <a:p>
            <a:pPr marL="45720" indent="0" algn="just">
              <a:buNone/>
            </a:pPr>
            <a:r>
              <a:rPr lang="en-GB" dirty="0" smtClean="0"/>
              <a:t>“The [skinhead] alliance </a:t>
            </a:r>
            <a:r>
              <a:rPr lang="en-GB" dirty="0"/>
              <a:t>between </a:t>
            </a:r>
            <a:r>
              <a:rPr lang="en-GB" dirty="0" smtClean="0"/>
              <a:t>white and </a:t>
            </a:r>
            <a:r>
              <a:rPr lang="en-GB" dirty="0"/>
              <a:t>black youths was an extremely precarious and </a:t>
            </a:r>
            <a:r>
              <a:rPr lang="en-GB" dirty="0" smtClean="0"/>
              <a:t>provisional one</a:t>
            </a:r>
            <a:r>
              <a:rPr lang="en-GB" dirty="0"/>
              <a:t>: it was only by continually monitoring trouble spots (e.g</a:t>
            </a:r>
            <a:r>
              <a:rPr lang="en-GB" dirty="0" smtClean="0"/>
              <a:t>. the </a:t>
            </a:r>
            <a:r>
              <a:rPr lang="en-GB" dirty="0"/>
              <a:t>distribution of white girls) and by scapegoating other </a:t>
            </a:r>
            <a:r>
              <a:rPr lang="en-GB" dirty="0" smtClean="0"/>
              <a:t>alien groups </a:t>
            </a:r>
            <a:r>
              <a:rPr lang="en-GB" dirty="0"/>
              <a:t>(‘queers’, hippies, and Asians) that internal </a:t>
            </a:r>
            <a:r>
              <a:rPr lang="en-GB" dirty="0" smtClean="0"/>
              <a:t>conflict could </a:t>
            </a:r>
            <a:r>
              <a:rPr lang="en-GB" dirty="0"/>
              <a:t>be </a:t>
            </a:r>
            <a:r>
              <a:rPr lang="en-GB" dirty="0" smtClean="0"/>
              <a:t>avoided.”</a:t>
            </a:r>
          </a:p>
          <a:p>
            <a:pPr algn="r">
              <a:buFontTx/>
              <a:buChar char="-"/>
            </a:pPr>
            <a:r>
              <a:rPr lang="en-GB" sz="1400" dirty="0" err="1"/>
              <a:t>Hebdige</a:t>
            </a:r>
            <a:r>
              <a:rPr lang="en-GB" sz="1400" dirty="0"/>
              <a:t>, </a:t>
            </a:r>
            <a:r>
              <a:rPr lang="en-GB" sz="1400" i="1" dirty="0"/>
              <a:t>Subculture</a:t>
            </a:r>
            <a:r>
              <a:rPr lang="en-GB" sz="1400" dirty="0"/>
              <a:t>, p. 58</a:t>
            </a:r>
          </a:p>
          <a:p>
            <a:pPr marL="45720" indent="0" algn="just">
              <a:buNone/>
            </a:pPr>
            <a:endParaRPr lang="en-GB" dirty="0"/>
          </a:p>
        </p:txBody>
      </p:sp>
      <p:sp>
        <p:nvSpPr>
          <p:cNvPr id="3" name="Title 2"/>
          <p:cNvSpPr>
            <a:spLocks noGrp="1"/>
          </p:cNvSpPr>
          <p:nvPr>
            <p:ph type="title"/>
          </p:nvPr>
        </p:nvSpPr>
        <p:spPr/>
        <p:txBody>
          <a:bodyPr/>
          <a:lstStyle/>
          <a:p>
            <a:r>
              <a:rPr lang="en-GB" dirty="0" smtClean="0"/>
              <a:t>skinheads</a:t>
            </a:r>
            <a:endParaRPr lang="en-GB" dirty="0"/>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9668" y="1675686"/>
            <a:ext cx="252412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3712" y="4105603"/>
            <a:ext cx="3888432" cy="25941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42407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Skinheads</a:t>
            </a:r>
            <a:endParaRPr lang="en-GB" dirty="0"/>
          </a:p>
        </p:txBody>
      </p:sp>
      <p:pic>
        <p:nvPicPr>
          <p:cNvPr id="717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03512" y="1628800"/>
            <a:ext cx="5256584" cy="3241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8088" y="1628801"/>
            <a:ext cx="3594720" cy="2600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53901" y="4229526"/>
            <a:ext cx="2540293" cy="24357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43775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SKINHEADs</a:t>
            </a:r>
            <a:endParaRPr lang="en-GB" dirty="0"/>
          </a:p>
        </p:txBody>
      </p:sp>
      <p:pic>
        <p:nvPicPr>
          <p:cNvPr id="819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13075" y="1870076"/>
            <a:ext cx="6191250" cy="4105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108205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4121794" y="1628800"/>
            <a:ext cx="6283698" cy="3770219"/>
          </a:xfrm>
          <a:prstGeom prst="rect">
            <a:avLst/>
          </a:prstGeom>
        </p:spPr>
      </p:pic>
      <p:sp>
        <p:nvSpPr>
          <p:cNvPr id="3" name="Title 2"/>
          <p:cNvSpPr>
            <a:spLocks noGrp="1"/>
          </p:cNvSpPr>
          <p:nvPr>
            <p:ph type="title"/>
          </p:nvPr>
        </p:nvSpPr>
        <p:spPr/>
        <p:txBody>
          <a:bodyPr/>
          <a:lstStyle/>
          <a:p>
            <a:r>
              <a:rPr lang="en-GB" dirty="0" smtClean="0"/>
              <a:t>2-Tone, Rock against racism</a:t>
            </a:r>
            <a:endParaRPr lang="en-US" dirty="0"/>
          </a:p>
        </p:txBody>
      </p:sp>
      <p:pic>
        <p:nvPicPr>
          <p:cNvPr id="5" name="Picture 4"/>
          <p:cNvPicPr>
            <a:picLocks noChangeAspect="1"/>
          </p:cNvPicPr>
          <p:nvPr/>
        </p:nvPicPr>
        <p:blipFill>
          <a:blip r:embed="rId4"/>
          <a:stretch>
            <a:fillRect/>
          </a:stretch>
        </p:blipFill>
        <p:spPr>
          <a:xfrm>
            <a:off x="1554138" y="1637284"/>
            <a:ext cx="2567656" cy="2620416"/>
          </a:xfrm>
          <a:prstGeom prst="rect">
            <a:avLst/>
          </a:prstGeom>
        </p:spPr>
      </p:pic>
      <p:pic>
        <p:nvPicPr>
          <p:cNvPr id="6" name="Picture 5"/>
          <p:cNvPicPr>
            <a:picLocks noChangeAspect="1"/>
          </p:cNvPicPr>
          <p:nvPr/>
        </p:nvPicPr>
        <p:blipFill>
          <a:blip r:embed="rId5"/>
          <a:stretch>
            <a:fillRect/>
          </a:stretch>
        </p:blipFill>
        <p:spPr>
          <a:xfrm>
            <a:off x="1524000" y="4291925"/>
            <a:ext cx="3978411" cy="2566075"/>
          </a:xfrm>
          <a:prstGeom prst="rect">
            <a:avLst/>
          </a:prstGeom>
        </p:spPr>
      </p:pic>
      <p:pic>
        <p:nvPicPr>
          <p:cNvPr id="7" name="Picture 6"/>
          <p:cNvPicPr>
            <a:picLocks noChangeAspect="1"/>
          </p:cNvPicPr>
          <p:nvPr/>
        </p:nvPicPr>
        <p:blipFill>
          <a:blip r:embed="rId6"/>
          <a:stretch>
            <a:fillRect/>
          </a:stretch>
        </p:blipFill>
        <p:spPr>
          <a:xfrm>
            <a:off x="8095266" y="4322064"/>
            <a:ext cx="2572735" cy="2591025"/>
          </a:xfrm>
          <a:prstGeom prst="rect">
            <a:avLst/>
          </a:prstGeom>
        </p:spPr>
      </p:pic>
      <p:sp>
        <p:nvSpPr>
          <p:cNvPr id="8" name="Rectangle 7"/>
          <p:cNvSpPr/>
          <p:nvPr/>
        </p:nvSpPr>
        <p:spPr>
          <a:xfrm>
            <a:off x="5502411" y="5433243"/>
            <a:ext cx="2592855" cy="1200329"/>
          </a:xfrm>
          <a:prstGeom prst="rect">
            <a:avLst/>
          </a:prstGeom>
        </p:spPr>
        <p:txBody>
          <a:bodyPr wrap="square">
            <a:spAutoFit/>
          </a:bodyPr>
          <a:lstStyle/>
          <a:p>
            <a:r>
              <a:rPr lang="en-US" dirty="0">
                <a:solidFill>
                  <a:prstClr val="black"/>
                </a:solidFill>
              </a:rPr>
              <a:t>The Clash headlining Rock Against Racism carnival, Victoria Park, London, April 1978</a:t>
            </a:r>
          </a:p>
        </p:txBody>
      </p:sp>
    </p:spTree>
    <p:extLst>
      <p:ext uri="{BB962C8B-B14F-4D97-AF65-F5344CB8AC3E}">
        <p14:creationId xmlns:p14="http://schemas.microsoft.com/office/powerpoint/2010/main" val="31039128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TEDDY boys</a:t>
            </a:r>
            <a:br>
              <a:rPr lang="en-GB" dirty="0" smtClean="0"/>
            </a:br>
            <a:r>
              <a:rPr lang="en-GB" dirty="0" smtClean="0"/>
              <a:t> </a:t>
            </a:r>
            <a:r>
              <a:rPr lang="en-GB" dirty="0" smtClean="0">
                <a:solidFill>
                  <a:srgbClr val="92D050"/>
                </a:solidFill>
              </a:rPr>
              <a:t>Notting hill riots 1958</a:t>
            </a:r>
            <a:endParaRPr lang="en-GB" dirty="0">
              <a:solidFill>
                <a:srgbClr val="92D050"/>
              </a:solidFill>
            </a:endParaRPr>
          </a:p>
        </p:txBody>
      </p:sp>
      <p:pic>
        <p:nvPicPr>
          <p:cNvPr id="1024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96000" y="1772816"/>
            <a:ext cx="428625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984479" y="5338083"/>
            <a:ext cx="4572000" cy="646331"/>
          </a:xfrm>
          <a:prstGeom prst="rect">
            <a:avLst/>
          </a:prstGeom>
        </p:spPr>
        <p:txBody>
          <a:bodyPr>
            <a:spAutoFit/>
          </a:bodyPr>
          <a:lstStyle/>
          <a:p>
            <a:r>
              <a:rPr lang="en-GB" dirty="0">
                <a:solidFill>
                  <a:prstClr val="black"/>
                </a:solidFill>
              </a:rPr>
              <a:t>https://www.youtube.com/watch?v=bzDItpuBcEg</a:t>
            </a:r>
          </a:p>
        </p:txBody>
      </p:sp>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9536" y="1628800"/>
            <a:ext cx="4046240" cy="325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03513" y="4047089"/>
            <a:ext cx="3096344" cy="2619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80550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TEDDY BOYS</a:t>
            </a:r>
            <a:endParaRPr lang="en-GB"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351585" y="1628800"/>
            <a:ext cx="7462259" cy="4967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524001" y="6411200"/>
            <a:ext cx="4163769" cy="369332"/>
          </a:xfrm>
          <a:prstGeom prst="rect">
            <a:avLst/>
          </a:prstGeom>
        </p:spPr>
        <p:txBody>
          <a:bodyPr wrap="none">
            <a:spAutoFit/>
          </a:bodyPr>
          <a:lstStyle/>
          <a:p>
            <a:pPr marL="45720"/>
            <a:r>
              <a:rPr lang="en-GB" dirty="0">
                <a:solidFill>
                  <a:srgbClr val="FF0000"/>
                </a:solidFill>
              </a:rPr>
              <a:t>ILLUSTRATED Magazine, August 6 1955</a:t>
            </a:r>
          </a:p>
        </p:txBody>
      </p:sp>
    </p:spTree>
    <p:extLst>
      <p:ext uri="{BB962C8B-B14F-4D97-AF65-F5344CB8AC3E}">
        <p14:creationId xmlns:p14="http://schemas.microsoft.com/office/powerpoint/2010/main" val="22789958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5911" y="1628800"/>
            <a:ext cx="11768865" cy="5328592"/>
          </a:xfrm>
        </p:spPr>
        <p:txBody>
          <a:bodyPr vert="horz" lIns="360000" tIns="360000" rIns="360000" bIns="360000" rtlCol="0">
            <a:noAutofit/>
          </a:bodyPr>
          <a:lstStyle/>
          <a:p>
            <a:pPr marL="45720" indent="0">
              <a:buNone/>
            </a:pPr>
            <a:r>
              <a:rPr lang="en-GB" sz="1800" dirty="0" smtClean="0"/>
              <a:t>‘NOW </a:t>
            </a:r>
            <a:r>
              <a:rPr lang="en-GB" sz="1800" dirty="0"/>
              <a:t>Scotland yard has ordered a full report on what goes on in the remarkable world of the … TEDDY BOY,’ ILLUSTRATED Magazine, August 6 1955</a:t>
            </a:r>
          </a:p>
          <a:p>
            <a:pPr marL="45720" indent="0">
              <a:buNone/>
            </a:pPr>
            <a:r>
              <a:rPr lang="en-GB" sz="1800" dirty="0" smtClean="0"/>
              <a:t>	</a:t>
            </a:r>
            <a:r>
              <a:rPr lang="en-GB" sz="1800" i="1" dirty="0" smtClean="0"/>
              <a:t>Could </a:t>
            </a:r>
            <a:r>
              <a:rPr lang="en-GB" sz="1800" i="1" dirty="0"/>
              <a:t>your son be tempted to join the Teddy Boys? That's the question troubling most families in Britain. </a:t>
            </a:r>
          </a:p>
          <a:p>
            <a:pPr marL="45720" indent="0">
              <a:buNone/>
            </a:pPr>
            <a:endParaRPr lang="en-GB" sz="800" dirty="0"/>
          </a:p>
          <a:p>
            <a:pPr marL="45720" indent="0" algn="just">
              <a:buNone/>
            </a:pPr>
            <a:r>
              <a:rPr lang="en-GB" sz="1800" dirty="0"/>
              <a:t>SHUFFLING along a South London street, striding to the platform at a youth centre meeting in a provincial town, or strolling into the village after a grimy day's work on the farm, comes the phenomenon of the fifties – the youth in the Teddy Boy suit.</a:t>
            </a:r>
          </a:p>
          <a:p>
            <a:pPr marL="45720" indent="0" algn="just">
              <a:buNone/>
            </a:pPr>
            <a:r>
              <a:rPr lang="en-GB" sz="1800" dirty="0"/>
              <a:t>	His shirt is white, his trousers as narrow as his jacket shoulders are broad.  He may be the modern version of the masher. Or he may be part of a springing new crop of male wallflowers. Sometimes he is the first with the latest style.  Sometimes he is a slavish follower, anxious to wear the uniform of the gang.</a:t>
            </a:r>
          </a:p>
          <a:p>
            <a:pPr marL="45720" indent="0" algn="just">
              <a:buNone/>
            </a:pPr>
            <a:r>
              <a:rPr lang="en-GB" sz="1800" dirty="0"/>
              <a:t>	Wherever he is found, whoever he is, the wearer of the Teddy Boy suit is proclaiming his masculinity.  Justas the first pair of long trousers announced the little boy stage, the Edwardian jacket advertises its owner's wish to be treated as a man</a:t>
            </a:r>
            <a:r>
              <a:rPr lang="en-GB" sz="1800" dirty="0" smtClean="0"/>
              <a:t>.</a:t>
            </a:r>
            <a:endParaRPr lang="en-GB" sz="1800" dirty="0"/>
          </a:p>
        </p:txBody>
      </p:sp>
      <p:sp>
        <p:nvSpPr>
          <p:cNvPr id="3" name="Title 2"/>
          <p:cNvSpPr>
            <a:spLocks noGrp="1"/>
          </p:cNvSpPr>
          <p:nvPr>
            <p:ph type="title"/>
          </p:nvPr>
        </p:nvSpPr>
        <p:spPr/>
        <p:txBody>
          <a:bodyPr/>
          <a:lstStyle/>
          <a:p>
            <a:r>
              <a:rPr lang="en-GB" dirty="0" smtClean="0"/>
              <a:t>Teddy boys</a:t>
            </a:r>
            <a:endParaRPr lang="en-GB" dirty="0"/>
          </a:p>
        </p:txBody>
      </p:sp>
    </p:spTree>
    <p:extLst>
      <p:ext uri="{BB962C8B-B14F-4D97-AF65-F5344CB8AC3E}">
        <p14:creationId xmlns:p14="http://schemas.microsoft.com/office/powerpoint/2010/main" val="39258210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9312" y="1529408"/>
            <a:ext cx="11712388" cy="5328592"/>
          </a:xfrm>
        </p:spPr>
        <p:txBody>
          <a:bodyPr vert="horz" lIns="360000" tIns="360000" rIns="360000" bIns="360000" rtlCol="0">
            <a:noAutofit/>
          </a:bodyPr>
          <a:lstStyle/>
          <a:p>
            <a:pPr marL="45720" indent="0">
              <a:buNone/>
            </a:pPr>
            <a:r>
              <a:rPr lang="en-GB" sz="1800" dirty="0"/>
              <a:t>… Most Teddy Boys who do get into trouble are delayed adolescents between 20 and 23. This is a dangerous period for your boy, whether he has adopted the Teddy suit or not, say experts. It's the time when he moves away from parental authority, and yet still needs parental guidance.</a:t>
            </a:r>
          </a:p>
          <a:p>
            <a:pPr marL="45720" indent="0">
              <a:buNone/>
            </a:pPr>
            <a:r>
              <a:rPr lang="en-GB" sz="1800" dirty="0"/>
              <a:t>	Other trouble-makers are those in the gangs that wear the Teddy suit as their symbol. There are four or five in the London area – and they have made the suit the badge of the outcast.</a:t>
            </a:r>
          </a:p>
          <a:p>
            <a:pPr marL="45720" indent="0">
              <a:buNone/>
            </a:pPr>
            <a:r>
              <a:rPr lang="en-GB" sz="1800" dirty="0"/>
              <a:t>	They have provoked the decisions of cinema and dance hall managers to restrict entry of Teddy boys and the police to use dogs to counter juvenile delinquency.</a:t>
            </a:r>
          </a:p>
          <a:p>
            <a:pPr marL="45720" indent="0">
              <a:buNone/>
            </a:pPr>
            <a:r>
              <a:rPr lang="en-GB" sz="1800" dirty="0"/>
              <a:t>	But it is too easy a conclusion to label all Teddy Boys potential criminals. When blows from a twenty-one year old boy knocked down an elderly man and killed him last May, Scotland Yard ordered detectives to get the alibi of every Teddy Boy in the district.</a:t>
            </a:r>
          </a:p>
          <a:p>
            <a:pPr marL="45720" indent="0">
              <a:buNone/>
            </a:pPr>
            <a:r>
              <a:rPr lang="en-GB" sz="1800" dirty="0"/>
              <a:t>	The search was fruitless. The young man who had committed the crime eventually gave himself up. He was found to have been wearing slacks and a pullover. Furthermore, he had never owned a long, velvet collared coat, or drainpipe trousers</a:t>
            </a:r>
            <a:r>
              <a:rPr lang="en-GB" sz="1600" dirty="0"/>
              <a:t>.	</a:t>
            </a:r>
          </a:p>
          <a:p>
            <a:pPr algn="r">
              <a:buFontTx/>
              <a:buChar char="-"/>
            </a:pPr>
            <a:r>
              <a:rPr lang="en-GB" sz="1600" dirty="0" smtClean="0"/>
              <a:t>ILLUSTRATED </a:t>
            </a:r>
            <a:r>
              <a:rPr lang="en-GB" sz="1600" dirty="0"/>
              <a:t>Magazine, August 6 </a:t>
            </a:r>
            <a:r>
              <a:rPr lang="en-GB" sz="1600" dirty="0" smtClean="0"/>
              <a:t>1955</a:t>
            </a:r>
          </a:p>
          <a:p>
            <a:pPr marL="45720" indent="0">
              <a:buNone/>
            </a:pPr>
            <a:endParaRPr lang="en-GB" sz="1600" dirty="0"/>
          </a:p>
        </p:txBody>
      </p:sp>
      <p:sp>
        <p:nvSpPr>
          <p:cNvPr id="3" name="Title 2"/>
          <p:cNvSpPr>
            <a:spLocks noGrp="1"/>
          </p:cNvSpPr>
          <p:nvPr>
            <p:ph type="title"/>
          </p:nvPr>
        </p:nvSpPr>
        <p:spPr/>
        <p:txBody>
          <a:bodyPr/>
          <a:lstStyle/>
          <a:p>
            <a:r>
              <a:rPr lang="en-GB" dirty="0" smtClean="0"/>
              <a:t>Teddy boys</a:t>
            </a:r>
            <a:endParaRPr lang="en-GB" dirty="0"/>
          </a:p>
        </p:txBody>
      </p:sp>
    </p:spTree>
    <p:extLst>
      <p:ext uri="{BB962C8B-B14F-4D97-AF65-F5344CB8AC3E}">
        <p14:creationId xmlns:p14="http://schemas.microsoft.com/office/powerpoint/2010/main" val="30724746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862829" y="1635163"/>
            <a:ext cx="3128899" cy="4406900"/>
          </a:xfrm>
          <a:prstGeom prst="rect">
            <a:avLst/>
          </a:prstGeom>
        </p:spPr>
      </p:pic>
      <p:sp>
        <p:nvSpPr>
          <p:cNvPr id="3" name="Title 2"/>
          <p:cNvSpPr>
            <a:spLocks noGrp="1"/>
          </p:cNvSpPr>
          <p:nvPr>
            <p:ph type="title"/>
          </p:nvPr>
        </p:nvSpPr>
        <p:spPr/>
        <p:txBody>
          <a:bodyPr/>
          <a:lstStyle/>
          <a:p>
            <a:r>
              <a:rPr lang="en-GB" dirty="0" smtClean="0"/>
              <a:t>Rockers</a:t>
            </a:r>
            <a:endParaRPr lang="en-US" dirty="0"/>
          </a:p>
        </p:txBody>
      </p:sp>
      <p:pic>
        <p:nvPicPr>
          <p:cNvPr id="5" name="Picture 4"/>
          <p:cNvPicPr>
            <a:picLocks noChangeAspect="1"/>
          </p:cNvPicPr>
          <p:nvPr/>
        </p:nvPicPr>
        <p:blipFill rotWithShape="1">
          <a:blip r:embed="rId3"/>
          <a:srcRect l="14743" t="7240" r="14982" b="8013"/>
          <a:stretch/>
        </p:blipFill>
        <p:spPr>
          <a:xfrm>
            <a:off x="204395" y="1635163"/>
            <a:ext cx="3166850" cy="4152451"/>
          </a:xfrm>
          <a:prstGeom prst="rect">
            <a:avLst/>
          </a:prstGeom>
        </p:spPr>
      </p:pic>
      <p:pic>
        <p:nvPicPr>
          <p:cNvPr id="6" name="Picture 5"/>
          <p:cNvPicPr>
            <a:picLocks noChangeAspect="1"/>
          </p:cNvPicPr>
          <p:nvPr/>
        </p:nvPicPr>
        <p:blipFill>
          <a:blip r:embed="rId4"/>
          <a:stretch>
            <a:fillRect/>
          </a:stretch>
        </p:blipFill>
        <p:spPr>
          <a:xfrm>
            <a:off x="3371245" y="1635163"/>
            <a:ext cx="5389141" cy="3720580"/>
          </a:xfrm>
          <a:prstGeom prst="rect">
            <a:avLst/>
          </a:prstGeom>
        </p:spPr>
      </p:pic>
    </p:spTree>
    <p:extLst>
      <p:ext uri="{BB962C8B-B14F-4D97-AF65-F5344CB8AC3E}">
        <p14:creationId xmlns:p14="http://schemas.microsoft.com/office/powerpoint/2010/main" val="13781334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12888" y="-3175"/>
            <a:ext cx="5951265" cy="1398323"/>
          </a:xfrm>
          <a:prstGeom prst="rect">
            <a:avLst/>
          </a:prstGeom>
        </p:spPr>
        <p:txBody>
          <a:bodyPr wrap="square" lIns="540000" tIns="540000" rIns="540000" bIns="540000">
            <a:spAutoFit/>
          </a:bodyPr>
          <a:lstStyle/>
          <a:p>
            <a:pPr algn="just"/>
            <a:endParaRPr lang="en-GB" sz="2000" b="1" dirty="0">
              <a:effectLst>
                <a:outerShdw blurRad="38100" dist="38100" dir="2700000" algn="tl">
                  <a:srgbClr val="000000">
                    <a:alpha val="43137"/>
                  </a:srgbClr>
                </a:outerShdw>
              </a:effectLst>
            </a:endParaRPr>
          </a:p>
        </p:txBody>
      </p:sp>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2" name="Picture 4" descr="http://i2.listal.com/image/163000/936full-rebel-without-a-cause-post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534" y="1648581"/>
            <a:ext cx="4415730" cy="4547824"/>
          </a:xfrm>
          <a:prstGeom prst="rect">
            <a:avLst/>
          </a:prstGeom>
          <a:noFill/>
          <a:extLst>
            <a:ext uri="{909E8E84-426E-40DD-AFC4-6F175D3DCCD1}">
              <a14:hiddenFill xmlns:a14="http://schemas.microsoft.com/office/drawing/2010/main">
                <a:solidFill>
                  <a:srgbClr val="FFFFFF"/>
                </a:solidFill>
              </a14:hiddenFill>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91800" y="1648581"/>
            <a:ext cx="3750817" cy="35714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28977" y="4755125"/>
            <a:ext cx="1313640" cy="18944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507999" y="295506"/>
            <a:ext cx="11175013" cy="1054394"/>
          </a:xfrm>
        </p:spPr>
        <p:txBody>
          <a:bodyPr/>
          <a:lstStyle/>
          <a:p>
            <a:r>
              <a:rPr lang="en-GB" dirty="0" smtClean="0"/>
              <a:t>Sources of rocker style</a:t>
            </a:r>
            <a:endParaRPr lang="en-US" dirty="0"/>
          </a:p>
        </p:txBody>
      </p:sp>
      <p:pic>
        <p:nvPicPr>
          <p:cNvPr id="4" name="Picture 3"/>
          <p:cNvPicPr>
            <a:picLocks noChangeAspect="1"/>
          </p:cNvPicPr>
          <p:nvPr/>
        </p:nvPicPr>
        <p:blipFill>
          <a:blip r:embed="rId6"/>
          <a:stretch>
            <a:fillRect/>
          </a:stretch>
        </p:blipFill>
        <p:spPr>
          <a:xfrm>
            <a:off x="4651767" y="1648581"/>
            <a:ext cx="2887475" cy="3843624"/>
          </a:xfrm>
          <a:prstGeom prst="rect">
            <a:avLst/>
          </a:prstGeom>
        </p:spPr>
      </p:pic>
      <p:pic>
        <p:nvPicPr>
          <p:cNvPr id="6" name="Picture 5"/>
          <p:cNvPicPr>
            <a:picLocks noChangeAspect="1"/>
          </p:cNvPicPr>
          <p:nvPr/>
        </p:nvPicPr>
        <p:blipFill rotWithShape="1">
          <a:blip r:embed="rId7"/>
          <a:srcRect l="4941" r="2793" b="7036"/>
          <a:stretch/>
        </p:blipFill>
        <p:spPr>
          <a:xfrm>
            <a:off x="5895192" y="4297355"/>
            <a:ext cx="2850776" cy="2352177"/>
          </a:xfrm>
          <a:prstGeom prst="rect">
            <a:avLst/>
          </a:prstGeom>
        </p:spPr>
      </p:pic>
    </p:spTree>
    <p:extLst>
      <p:ext uri="{BB962C8B-B14F-4D97-AF65-F5344CB8AC3E}">
        <p14:creationId xmlns:p14="http://schemas.microsoft.com/office/powerpoint/2010/main" val="407087325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7036" y="1628802"/>
            <a:ext cx="4935682" cy="4096590"/>
          </a:xfrm>
        </p:spPr>
        <p:txBody>
          <a:bodyPr vert="horz" lIns="360000" tIns="360000" rIns="360000" bIns="360000" rtlCol="0">
            <a:normAutofit fontScale="92500" lnSpcReduction="20000"/>
          </a:bodyPr>
          <a:lstStyle/>
          <a:p>
            <a:r>
              <a:rPr lang="en-GB" dirty="0" smtClean="0"/>
              <a:t>Investigation of group behaviours:</a:t>
            </a:r>
          </a:p>
          <a:p>
            <a:pPr marL="320040" lvl="1" indent="0">
              <a:buNone/>
            </a:pPr>
            <a:endParaRPr lang="en-GB" sz="2000" dirty="0"/>
          </a:p>
          <a:p>
            <a:pPr marL="320040" lvl="1" indent="0">
              <a:buNone/>
            </a:pPr>
            <a:r>
              <a:rPr lang="en-GB" sz="2000" dirty="0"/>
              <a:t>Frederic M Thrasher</a:t>
            </a:r>
          </a:p>
          <a:p>
            <a:pPr lvl="2">
              <a:buFont typeface="Arial" panose="020B0604020202020204" pitchFamily="34" charset="0"/>
              <a:buChar char="•"/>
            </a:pPr>
            <a:r>
              <a:rPr lang="en-GB" sz="2000" i="1" dirty="0"/>
              <a:t>The Gang: A Study of 1,313 Gangs in Chicago </a:t>
            </a:r>
            <a:r>
              <a:rPr lang="en-GB" sz="2000" dirty="0"/>
              <a:t>(1927)</a:t>
            </a:r>
          </a:p>
          <a:p>
            <a:pPr lvl="2">
              <a:buFont typeface="Arial" panose="020B0604020202020204" pitchFamily="34" charset="0"/>
              <a:buChar char="•"/>
            </a:pPr>
            <a:r>
              <a:rPr lang="en-GB" sz="2000" i="1" dirty="0"/>
              <a:t>Juvenile Delinquency and Crime Prevention </a:t>
            </a:r>
            <a:r>
              <a:rPr lang="en-GB" sz="2000" dirty="0"/>
              <a:t>(1933)</a:t>
            </a:r>
          </a:p>
          <a:p>
            <a:pPr marL="365760" lvl="1" indent="0">
              <a:buNone/>
            </a:pPr>
            <a:endParaRPr lang="en-GB" sz="2000" dirty="0"/>
          </a:p>
          <a:p>
            <a:pPr marL="365760" lvl="1" indent="0">
              <a:buNone/>
            </a:pPr>
            <a:r>
              <a:rPr lang="en-GB" sz="2000" dirty="0"/>
              <a:t>Albert Cohen</a:t>
            </a:r>
          </a:p>
          <a:p>
            <a:pPr marL="937260" lvl="4" indent="-342900">
              <a:spcBef>
                <a:spcPts val="0"/>
              </a:spcBef>
              <a:buFont typeface="Arial" panose="020B0604020202020204" pitchFamily="34" charset="0"/>
              <a:buChar char="•"/>
            </a:pPr>
            <a:r>
              <a:rPr lang="en-GB" sz="2000" i="1" dirty="0"/>
              <a:t>Delinquent Boys: The Culture of the Gang </a:t>
            </a:r>
            <a:r>
              <a:rPr lang="en-GB" sz="2000" dirty="0"/>
              <a:t>(1955)</a:t>
            </a:r>
          </a:p>
          <a:p>
            <a:pPr marL="640080" lvl="2" indent="0">
              <a:buNone/>
            </a:pPr>
            <a:endParaRPr lang="en-GB" sz="2000" dirty="0"/>
          </a:p>
          <a:p>
            <a:pPr lvl="1">
              <a:buFontTx/>
              <a:buChar char="-"/>
            </a:pPr>
            <a:endParaRPr lang="en-GB" sz="2000" dirty="0"/>
          </a:p>
          <a:p>
            <a:pPr marL="594360" lvl="2" indent="-457200">
              <a:spcBef>
                <a:spcPts val="0"/>
              </a:spcBef>
              <a:buNone/>
            </a:pPr>
            <a:endParaRPr lang="en-GB" sz="2000" dirty="0"/>
          </a:p>
          <a:p>
            <a:pPr marL="594360" lvl="2" indent="-457200">
              <a:spcBef>
                <a:spcPts val="0"/>
              </a:spcBef>
              <a:buNone/>
            </a:pPr>
            <a:endParaRPr lang="en-GB" sz="2000" dirty="0"/>
          </a:p>
          <a:p>
            <a:pPr marL="594360" lvl="2" indent="-457200">
              <a:spcBef>
                <a:spcPts val="0"/>
              </a:spcBef>
              <a:buNone/>
            </a:pPr>
            <a:endParaRPr lang="en-GB" sz="2000" dirty="0"/>
          </a:p>
          <a:p>
            <a:pPr marL="45720" indent="0">
              <a:buNone/>
            </a:pPr>
            <a:endParaRPr lang="en-GB" dirty="0" smtClean="0"/>
          </a:p>
          <a:p>
            <a:pPr marL="45720" indent="0">
              <a:buNone/>
            </a:pPr>
            <a:endParaRPr lang="en-GB" dirty="0"/>
          </a:p>
        </p:txBody>
      </p:sp>
      <p:sp>
        <p:nvSpPr>
          <p:cNvPr id="3" name="Title 2"/>
          <p:cNvSpPr>
            <a:spLocks noGrp="1"/>
          </p:cNvSpPr>
          <p:nvPr>
            <p:ph type="title"/>
          </p:nvPr>
        </p:nvSpPr>
        <p:spPr/>
        <p:txBody>
          <a:bodyPr/>
          <a:lstStyle/>
          <a:p>
            <a:r>
              <a:rPr lang="en-GB" dirty="0" smtClean="0"/>
              <a:t>Subculture: Chicago school</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5143" y="4221088"/>
            <a:ext cx="1751548" cy="2609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05144" y="1628800"/>
            <a:ext cx="1751546"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5"/>
          <a:stretch>
            <a:fillRect/>
          </a:stretch>
        </p:blipFill>
        <p:spPr>
          <a:xfrm>
            <a:off x="5785159" y="1628800"/>
            <a:ext cx="4419983" cy="4548010"/>
          </a:xfrm>
          <a:prstGeom prst="rect">
            <a:avLst/>
          </a:prstGeom>
        </p:spPr>
      </p:pic>
    </p:spTree>
    <p:extLst>
      <p:ext uri="{BB962C8B-B14F-4D97-AF65-F5344CB8AC3E}">
        <p14:creationId xmlns:p14="http://schemas.microsoft.com/office/powerpoint/2010/main" val="14099337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80366" y="1621199"/>
            <a:ext cx="5699734" cy="4537554"/>
          </a:xfrm>
          <a:prstGeom prst="rect">
            <a:avLst/>
          </a:prstGeom>
        </p:spPr>
      </p:pic>
      <p:sp>
        <p:nvSpPr>
          <p:cNvPr id="3" name="Title 2"/>
          <p:cNvSpPr>
            <a:spLocks noGrp="1"/>
          </p:cNvSpPr>
          <p:nvPr>
            <p:ph type="title"/>
          </p:nvPr>
        </p:nvSpPr>
        <p:spPr/>
        <p:txBody>
          <a:bodyPr/>
          <a:lstStyle/>
          <a:p>
            <a:r>
              <a:rPr lang="en-GB" dirty="0" smtClean="0"/>
              <a:t>MODS ~vs~ Rockers</a:t>
            </a:r>
            <a:endParaRPr lang="en-US" dirty="0"/>
          </a:p>
        </p:txBody>
      </p:sp>
      <p:sp>
        <p:nvSpPr>
          <p:cNvPr id="5" name="Rectangle 4"/>
          <p:cNvSpPr/>
          <p:nvPr/>
        </p:nvSpPr>
        <p:spPr>
          <a:xfrm>
            <a:off x="5880099" y="5697088"/>
            <a:ext cx="1891495" cy="923330"/>
          </a:xfrm>
          <a:prstGeom prst="rect">
            <a:avLst/>
          </a:prstGeom>
        </p:spPr>
        <p:txBody>
          <a:bodyPr wrap="square">
            <a:spAutoFit/>
          </a:bodyPr>
          <a:lstStyle/>
          <a:p>
            <a:r>
              <a:rPr lang="en-US" dirty="0"/>
              <a:t>TIME </a:t>
            </a:r>
            <a:r>
              <a:rPr lang="en-US" dirty="0" smtClean="0"/>
              <a:t>Magazine, September 16 1964</a:t>
            </a:r>
            <a:endParaRPr lang="en-US" dirty="0"/>
          </a:p>
        </p:txBody>
      </p:sp>
      <p:pic>
        <p:nvPicPr>
          <p:cNvPr id="6" name="Picture 5"/>
          <p:cNvPicPr>
            <a:picLocks noChangeAspect="1"/>
          </p:cNvPicPr>
          <p:nvPr/>
        </p:nvPicPr>
        <p:blipFill>
          <a:blip r:embed="rId3"/>
          <a:stretch>
            <a:fillRect/>
          </a:stretch>
        </p:blipFill>
        <p:spPr>
          <a:xfrm>
            <a:off x="7987001" y="1621199"/>
            <a:ext cx="3970513" cy="5077675"/>
          </a:xfrm>
          <a:prstGeom prst="rect">
            <a:avLst/>
          </a:prstGeom>
        </p:spPr>
      </p:pic>
      <p:sp>
        <p:nvSpPr>
          <p:cNvPr id="7" name="Rectangle 6"/>
          <p:cNvSpPr/>
          <p:nvPr/>
        </p:nvSpPr>
        <p:spPr>
          <a:xfrm>
            <a:off x="6095506" y="1621199"/>
            <a:ext cx="1900835" cy="646331"/>
          </a:xfrm>
          <a:prstGeom prst="rect">
            <a:avLst/>
          </a:prstGeom>
        </p:spPr>
        <p:txBody>
          <a:bodyPr wrap="square">
            <a:spAutoFit/>
          </a:bodyPr>
          <a:lstStyle/>
          <a:p>
            <a:r>
              <a:rPr lang="en-US" i="1" dirty="0" smtClean="0"/>
              <a:t>Daily Mirror</a:t>
            </a:r>
            <a:r>
              <a:rPr lang="en-US" dirty="0" smtClean="0"/>
              <a:t>, March 30 1964</a:t>
            </a:r>
            <a:endParaRPr lang="en-US" dirty="0"/>
          </a:p>
        </p:txBody>
      </p:sp>
      <p:pic>
        <p:nvPicPr>
          <p:cNvPr id="2" name="Picture 1"/>
          <p:cNvPicPr>
            <a:picLocks noChangeAspect="1"/>
          </p:cNvPicPr>
          <p:nvPr/>
        </p:nvPicPr>
        <p:blipFill>
          <a:blip r:embed="rId4"/>
          <a:stretch>
            <a:fillRect/>
          </a:stretch>
        </p:blipFill>
        <p:spPr>
          <a:xfrm>
            <a:off x="6095506" y="2338822"/>
            <a:ext cx="1554020" cy="3358265"/>
          </a:xfrm>
          <a:prstGeom prst="rect">
            <a:avLst/>
          </a:prstGeom>
        </p:spPr>
      </p:pic>
    </p:spTree>
    <p:extLst>
      <p:ext uri="{BB962C8B-B14F-4D97-AF65-F5344CB8AC3E}">
        <p14:creationId xmlns:p14="http://schemas.microsoft.com/office/powerpoint/2010/main" val="116353960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999072" cy="4695176"/>
          </a:xfrm>
        </p:spPr>
        <p:txBody>
          <a:bodyPr/>
          <a:lstStyle/>
          <a:p>
            <a:pPr marL="45720" lvl="0" indent="0">
              <a:buNone/>
            </a:pPr>
            <a:r>
              <a:rPr lang="en-GB" dirty="0" smtClean="0"/>
              <a:t>Stanley </a:t>
            </a:r>
            <a:r>
              <a:rPr lang="en-GB" dirty="0"/>
              <a:t>Cohen, </a:t>
            </a:r>
            <a:r>
              <a:rPr lang="en-GB" i="1" dirty="0"/>
              <a:t>Folk Devils and Moral Panics: The Creation of the Mods and Rockers </a:t>
            </a:r>
            <a:r>
              <a:rPr lang="en-GB" dirty="0"/>
              <a:t>(Abingdon: Routledge, 2002 ed. [</a:t>
            </a:r>
            <a:r>
              <a:rPr lang="en-GB" dirty="0" smtClean="0"/>
              <a:t>1972</a:t>
            </a:r>
            <a:r>
              <a:rPr lang="en-GB" dirty="0"/>
              <a:t>]), pp. </a:t>
            </a:r>
            <a:r>
              <a:rPr lang="en-GB" dirty="0" smtClean="0"/>
              <a:t>1–4.</a:t>
            </a:r>
          </a:p>
          <a:p>
            <a:pPr marL="45720" lvl="0" indent="0">
              <a:buNone/>
            </a:pPr>
            <a:endParaRPr lang="en-GB" dirty="0"/>
          </a:p>
          <a:p>
            <a:pPr lvl="0"/>
            <a:r>
              <a:rPr lang="en-GB" sz="2800" dirty="0" smtClean="0"/>
              <a:t>What do you understand by the phrases ‘moral panic’ and ‘folk devils’? How does Cohen define these concepts, and how useful do you think they are? </a:t>
            </a:r>
            <a:endParaRPr lang="en-US" sz="2800" dirty="0"/>
          </a:p>
        </p:txBody>
      </p:sp>
      <p:sp>
        <p:nvSpPr>
          <p:cNvPr id="3" name="Title 2"/>
          <p:cNvSpPr>
            <a:spLocks noGrp="1"/>
          </p:cNvSpPr>
          <p:nvPr>
            <p:ph type="title"/>
          </p:nvPr>
        </p:nvSpPr>
        <p:spPr/>
        <p:txBody>
          <a:bodyPr/>
          <a:lstStyle/>
          <a:p>
            <a:r>
              <a:rPr lang="en-GB" i="1" dirty="0" smtClean="0"/>
              <a:t>Folk devils and moral panics</a:t>
            </a:r>
            <a:endParaRPr lang="en-US" i="1" dirty="0"/>
          </a:p>
        </p:txBody>
      </p:sp>
      <p:pic>
        <p:nvPicPr>
          <p:cNvPr id="4" name="Picture 3"/>
          <p:cNvPicPr>
            <a:picLocks noChangeAspect="1"/>
          </p:cNvPicPr>
          <p:nvPr/>
        </p:nvPicPr>
        <p:blipFill>
          <a:blip r:embed="rId2"/>
          <a:stretch>
            <a:fillRect/>
          </a:stretch>
        </p:blipFill>
        <p:spPr>
          <a:xfrm>
            <a:off x="9614647" y="1619081"/>
            <a:ext cx="2366961" cy="3788390"/>
          </a:xfrm>
          <a:prstGeom prst="rect">
            <a:avLst/>
          </a:prstGeom>
        </p:spPr>
      </p:pic>
    </p:spTree>
    <p:extLst>
      <p:ext uri="{BB962C8B-B14F-4D97-AF65-F5344CB8AC3E}">
        <p14:creationId xmlns:p14="http://schemas.microsoft.com/office/powerpoint/2010/main" val="417231708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0304" y="1648496"/>
            <a:ext cx="11747237" cy="5021245"/>
          </a:xfrm>
        </p:spPr>
        <p:txBody>
          <a:bodyPr lIns="180000" tIns="180000" rIns="180000" bIns="180000">
            <a:normAutofit/>
          </a:bodyPr>
          <a:lstStyle/>
          <a:p>
            <a:pPr algn="just"/>
            <a:r>
              <a:rPr lang="en-GB" dirty="0" smtClean="0"/>
              <a:t>In ‘On the Beaches,’ Cohen analyses mod and rocker group behaviour at seaside towns during the mid-1960s. Discuss the relationship between </a:t>
            </a:r>
            <a:r>
              <a:rPr lang="en-GB" b="1" dirty="0" smtClean="0">
                <a:solidFill>
                  <a:srgbClr val="FF0000"/>
                </a:solidFill>
              </a:rPr>
              <a:t>mods</a:t>
            </a:r>
            <a:r>
              <a:rPr lang="en-GB" dirty="0" smtClean="0"/>
              <a:t>, </a:t>
            </a:r>
            <a:r>
              <a:rPr lang="en-GB" b="1" dirty="0" smtClean="0">
                <a:solidFill>
                  <a:srgbClr val="002060"/>
                </a:solidFill>
              </a:rPr>
              <a:t>rockers</a:t>
            </a:r>
            <a:r>
              <a:rPr lang="en-GB" dirty="0" smtClean="0"/>
              <a:t>, </a:t>
            </a:r>
            <a:r>
              <a:rPr lang="en-GB" b="1" dirty="0" smtClean="0">
                <a:solidFill>
                  <a:srgbClr val="7030A0"/>
                </a:solidFill>
              </a:rPr>
              <a:t>state agencies </a:t>
            </a:r>
            <a:r>
              <a:rPr lang="en-GB" dirty="0" smtClean="0"/>
              <a:t>and </a:t>
            </a:r>
            <a:r>
              <a:rPr lang="en-GB" b="1" dirty="0" smtClean="0">
                <a:solidFill>
                  <a:srgbClr val="0070C0"/>
                </a:solidFill>
              </a:rPr>
              <a:t>the media</a:t>
            </a:r>
            <a:r>
              <a:rPr lang="en-GB" dirty="0" smtClean="0"/>
              <a:t>, with reference to the following questions:</a:t>
            </a:r>
          </a:p>
          <a:p>
            <a:pPr marL="777240" lvl="1" indent="-457200" algn="just">
              <a:buAutoNum type="alphaLcParenR"/>
            </a:pPr>
            <a:r>
              <a:rPr lang="en-GB" sz="2000" dirty="0" smtClean="0"/>
              <a:t>In what ways were mods and rockers </a:t>
            </a:r>
            <a:r>
              <a:rPr lang="en-GB" sz="2000" dirty="0"/>
              <a:t>distinguished </a:t>
            </a:r>
            <a:r>
              <a:rPr lang="en-GB" sz="2000" dirty="0" smtClean="0"/>
              <a:t>from one another?</a:t>
            </a:r>
          </a:p>
          <a:p>
            <a:pPr marL="777240" lvl="1" indent="-457200" algn="just">
              <a:buAutoNum type="alphaLcParenR"/>
            </a:pPr>
            <a:r>
              <a:rPr lang="en-GB" sz="2000" dirty="0" smtClean="0"/>
              <a:t>What motivations did mods and rockers cite for visiting seaside towns, and when did they choose to do so?</a:t>
            </a:r>
          </a:p>
          <a:p>
            <a:pPr marL="777240" lvl="1" indent="-457200" algn="just">
              <a:buAutoNum type="alphaLcParenR"/>
            </a:pPr>
            <a:r>
              <a:rPr lang="en-GB" sz="2000" dirty="0" smtClean="0"/>
              <a:t>What did mods and rockers do when visiting seaside towns?</a:t>
            </a:r>
          </a:p>
          <a:p>
            <a:pPr marL="777240" lvl="1" indent="-457200" algn="just">
              <a:buAutoNum type="alphaLcParenR"/>
            </a:pPr>
            <a:r>
              <a:rPr lang="en-GB" sz="2000" dirty="0" smtClean="0"/>
              <a:t>How did the media, local citizens and the police react in </a:t>
            </a:r>
            <a:r>
              <a:rPr lang="en-GB" sz="2000" b="1" dirty="0" smtClean="0"/>
              <a:t>anticipation </a:t>
            </a:r>
            <a:r>
              <a:rPr lang="en-GB" sz="2000" dirty="0" smtClean="0"/>
              <a:t>of mods and rockers assembling at seaside towns?</a:t>
            </a:r>
          </a:p>
          <a:p>
            <a:pPr marL="777240" lvl="1" indent="-457200" algn="just">
              <a:buAutoNum type="alphaLcParenR"/>
            </a:pPr>
            <a:r>
              <a:rPr lang="en-GB" sz="2000" dirty="0" smtClean="0"/>
              <a:t>How did media, local citizens and the police respond to the </a:t>
            </a:r>
            <a:r>
              <a:rPr lang="en-GB" sz="2000" b="1" dirty="0" smtClean="0"/>
              <a:t>actual presence </a:t>
            </a:r>
            <a:r>
              <a:rPr lang="en-GB" sz="2000" dirty="0" smtClean="0"/>
              <a:t>of mods and rockers at seaside towns?</a:t>
            </a:r>
          </a:p>
          <a:p>
            <a:pPr marL="777240" lvl="1" indent="-457200" algn="just">
              <a:buAutoNum type="alphaLcParenR"/>
            </a:pPr>
            <a:r>
              <a:rPr lang="en-GB" sz="2000" dirty="0" smtClean="0"/>
              <a:t>What types of acts brought mods and rockers before judicial courts?</a:t>
            </a:r>
          </a:p>
          <a:p>
            <a:pPr marL="45720" indent="0">
              <a:buNone/>
            </a:pPr>
            <a:endParaRPr lang="en-GB" dirty="0" smtClean="0"/>
          </a:p>
          <a:p>
            <a:pPr marL="45720" lvl="0" indent="0" algn="r">
              <a:buClr>
                <a:srgbClr val="C66951"/>
              </a:buClr>
              <a:buNone/>
            </a:pPr>
            <a:r>
              <a:rPr lang="en-GB" sz="1400" dirty="0">
                <a:solidFill>
                  <a:srgbClr val="534949"/>
                </a:solidFill>
              </a:rPr>
              <a:t>Cohen, </a:t>
            </a:r>
            <a:r>
              <a:rPr lang="en-GB" sz="1400" i="1" dirty="0">
                <a:solidFill>
                  <a:srgbClr val="534949"/>
                </a:solidFill>
              </a:rPr>
              <a:t>Folk Devils and Moral Panics, </a:t>
            </a:r>
            <a:r>
              <a:rPr lang="en-GB" sz="1400" dirty="0">
                <a:solidFill>
                  <a:srgbClr val="534949"/>
                </a:solidFill>
              </a:rPr>
              <a:t>pp. 1–4, 162–200.</a:t>
            </a:r>
          </a:p>
          <a:p>
            <a:pPr marL="45720" indent="0">
              <a:buNone/>
            </a:pPr>
            <a:endParaRPr lang="en-GB" dirty="0" smtClean="0"/>
          </a:p>
          <a:p>
            <a:pPr marL="502920" indent="-457200">
              <a:buAutoNum type="alphaLcParenR"/>
            </a:pPr>
            <a:endParaRPr lang="en-GB" dirty="0" smtClean="0"/>
          </a:p>
          <a:p>
            <a:pPr marL="45720" indent="0">
              <a:buNone/>
            </a:pPr>
            <a:endParaRPr lang="en-GB" dirty="0" smtClean="0"/>
          </a:p>
        </p:txBody>
      </p:sp>
      <p:sp>
        <p:nvSpPr>
          <p:cNvPr id="3" name="Title 2"/>
          <p:cNvSpPr>
            <a:spLocks noGrp="1"/>
          </p:cNvSpPr>
          <p:nvPr>
            <p:ph type="title"/>
          </p:nvPr>
        </p:nvSpPr>
        <p:spPr/>
        <p:txBody>
          <a:bodyPr/>
          <a:lstStyle/>
          <a:p>
            <a:r>
              <a:rPr lang="en-GB" i="1" dirty="0" smtClean="0"/>
              <a:t>Folk devils and moral panics</a:t>
            </a:r>
            <a:endParaRPr lang="en-US" i="1" dirty="0"/>
          </a:p>
        </p:txBody>
      </p:sp>
    </p:spTree>
    <p:extLst>
      <p:ext uri="{BB962C8B-B14F-4D97-AF65-F5344CB8AC3E}">
        <p14:creationId xmlns:p14="http://schemas.microsoft.com/office/powerpoint/2010/main" val="12514063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999072" cy="4695176"/>
          </a:xfrm>
        </p:spPr>
        <p:txBody>
          <a:bodyPr/>
          <a:lstStyle/>
          <a:p>
            <a:pPr marL="45720" lvl="0" indent="0">
              <a:buNone/>
            </a:pPr>
            <a:r>
              <a:rPr lang="en-GB" dirty="0" smtClean="0"/>
              <a:t>Stanley </a:t>
            </a:r>
            <a:r>
              <a:rPr lang="en-GB" dirty="0"/>
              <a:t>Cohen, </a:t>
            </a:r>
            <a:r>
              <a:rPr lang="en-GB" i="1" dirty="0"/>
              <a:t>Folk Devils and Moral Panics: The Creation of the Mods and Rockers </a:t>
            </a:r>
            <a:r>
              <a:rPr lang="en-GB" dirty="0"/>
              <a:t>(Abingdon: Routledge, 2002 ed. [</a:t>
            </a:r>
            <a:r>
              <a:rPr lang="en-GB" dirty="0" smtClean="0"/>
              <a:t>1972).</a:t>
            </a:r>
          </a:p>
          <a:p>
            <a:pPr marL="45720" lvl="0" indent="0">
              <a:buNone/>
            </a:pPr>
            <a:endParaRPr lang="en-GB" dirty="0"/>
          </a:p>
          <a:p>
            <a:pPr lvl="0"/>
            <a:r>
              <a:rPr lang="en-GB" sz="2800" dirty="0" smtClean="0"/>
              <a:t>What wider significances might one draw about the mods and rocker ‘clashes’?</a:t>
            </a:r>
            <a:endParaRPr lang="en-US" sz="2800" dirty="0"/>
          </a:p>
        </p:txBody>
      </p:sp>
      <p:sp>
        <p:nvSpPr>
          <p:cNvPr id="3" name="Title 2"/>
          <p:cNvSpPr>
            <a:spLocks noGrp="1"/>
          </p:cNvSpPr>
          <p:nvPr>
            <p:ph type="title"/>
          </p:nvPr>
        </p:nvSpPr>
        <p:spPr/>
        <p:txBody>
          <a:bodyPr/>
          <a:lstStyle/>
          <a:p>
            <a:r>
              <a:rPr lang="en-GB" i="1" dirty="0" smtClean="0"/>
              <a:t>Folk devils and moral panics</a:t>
            </a:r>
            <a:endParaRPr lang="en-US" i="1" dirty="0"/>
          </a:p>
        </p:txBody>
      </p:sp>
      <p:pic>
        <p:nvPicPr>
          <p:cNvPr id="4" name="Picture 3"/>
          <p:cNvPicPr>
            <a:picLocks noChangeAspect="1"/>
          </p:cNvPicPr>
          <p:nvPr/>
        </p:nvPicPr>
        <p:blipFill>
          <a:blip r:embed="rId2"/>
          <a:stretch>
            <a:fillRect/>
          </a:stretch>
        </p:blipFill>
        <p:spPr>
          <a:xfrm>
            <a:off x="9614647" y="1619081"/>
            <a:ext cx="2366961" cy="3788390"/>
          </a:xfrm>
          <a:prstGeom prst="rect">
            <a:avLst/>
          </a:prstGeom>
        </p:spPr>
      </p:pic>
    </p:spTree>
    <p:extLst>
      <p:ext uri="{BB962C8B-B14F-4D97-AF65-F5344CB8AC3E}">
        <p14:creationId xmlns:p14="http://schemas.microsoft.com/office/powerpoint/2010/main" val="18603468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9550" y="1676400"/>
            <a:ext cx="11715749" cy="5448299"/>
          </a:xfrm>
        </p:spPr>
        <p:txBody>
          <a:bodyPr lIns="180000" tIns="180000" rIns="180000" bIns="180000">
            <a:normAutofit/>
          </a:bodyPr>
          <a:lstStyle/>
          <a:p>
            <a:pPr marL="45720" indent="0" algn="just">
              <a:buNone/>
            </a:pPr>
            <a:r>
              <a:rPr lang="en-US" sz="2400" dirty="0" smtClean="0"/>
              <a:t>“The </a:t>
            </a:r>
            <a:r>
              <a:rPr lang="en-US" sz="2400" dirty="0">
                <a:solidFill>
                  <a:srgbClr val="FF0000"/>
                </a:solidFill>
              </a:rPr>
              <a:t>Mods and Rockers symbolized something far </a:t>
            </a:r>
            <a:r>
              <a:rPr lang="en-US" sz="2400" dirty="0" smtClean="0">
                <a:solidFill>
                  <a:srgbClr val="FF0000"/>
                </a:solidFill>
              </a:rPr>
              <a:t>more important </a:t>
            </a:r>
            <a:r>
              <a:rPr lang="en-US" sz="2400" dirty="0">
                <a:solidFill>
                  <a:srgbClr val="FF0000"/>
                </a:solidFill>
              </a:rPr>
              <a:t>than what they actually did</a:t>
            </a:r>
            <a:r>
              <a:rPr lang="en-US" sz="2400" dirty="0"/>
              <a:t>. They touched the </a:t>
            </a:r>
            <a:r>
              <a:rPr lang="en-US" sz="2400" dirty="0" smtClean="0"/>
              <a:t>delicate and </a:t>
            </a:r>
            <a:r>
              <a:rPr lang="en-US" sz="2400" dirty="0"/>
              <a:t>ambivalent nerves through which post-war social change </a:t>
            </a:r>
            <a:r>
              <a:rPr lang="en-US" sz="2400" dirty="0" smtClean="0"/>
              <a:t>in Britain </a:t>
            </a:r>
            <a:r>
              <a:rPr lang="en-US" sz="2400" dirty="0"/>
              <a:t>was experienced. No one wanted depressions or austerity</a:t>
            </a:r>
            <a:r>
              <a:rPr lang="en-US" sz="2400" dirty="0" smtClean="0"/>
              <a:t>, but </a:t>
            </a:r>
            <a:r>
              <a:rPr lang="en-US" sz="2400" dirty="0"/>
              <a:t>messages about ‘never having it so good’ were ambivalent </a:t>
            </a:r>
            <a:r>
              <a:rPr lang="en-US" sz="2400" dirty="0" smtClean="0"/>
              <a:t>in that </a:t>
            </a:r>
            <a:r>
              <a:rPr lang="en-US" sz="2400" dirty="0"/>
              <a:t>some people were having it too good and too quickly</a:t>
            </a:r>
            <a:r>
              <a:rPr lang="en-US" sz="2400" dirty="0" smtClean="0"/>
              <a:t>: ‘</a:t>
            </a:r>
            <a:r>
              <a:rPr lang="en-US" sz="2400" dirty="0"/>
              <a:t>we’ve thrown back the curtain for them too soon.’ </a:t>
            </a:r>
            <a:r>
              <a:rPr lang="en-US" sz="2400" dirty="0" smtClean="0"/>
              <a:t>Resentment and </a:t>
            </a:r>
            <a:r>
              <a:rPr lang="en-US" sz="2400" dirty="0"/>
              <a:t>jealousy were easily directed at the young, if only because </a:t>
            </a:r>
            <a:r>
              <a:rPr lang="en-US" sz="2400" dirty="0" smtClean="0"/>
              <a:t>of their </a:t>
            </a:r>
            <a:r>
              <a:rPr lang="en-US" sz="2400" dirty="0"/>
              <a:t>increased spending power and sexual freedom. When </a:t>
            </a:r>
            <a:r>
              <a:rPr lang="en-US" sz="2400" dirty="0" smtClean="0"/>
              <a:t>this was </a:t>
            </a:r>
            <a:r>
              <a:rPr lang="en-US" sz="2400" dirty="0"/>
              <a:t>combined with </a:t>
            </a:r>
            <a:r>
              <a:rPr lang="en-US" sz="2400" dirty="0">
                <a:solidFill>
                  <a:srgbClr val="FF0000"/>
                </a:solidFill>
              </a:rPr>
              <a:t>a too-open </a:t>
            </a:r>
            <a:r>
              <a:rPr lang="en-US" sz="2400" dirty="0" smtClean="0">
                <a:solidFill>
                  <a:srgbClr val="FF0000"/>
                </a:solidFill>
              </a:rPr>
              <a:t>flouting </a:t>
            </a:r>
            <a:r>
              <a:rPr lang="en-US" sz="2400" dirty="0">
                <a:solidFill>
                  <a:srgbClr val="FF0000"/>
                </a:solidFill>
              </a:rPr>
              <a:t>of the work and </a:t>
            </a:r>
            <a:r>
              <a:rPr lang="en-US" sz="2400" dirty="0" smtClean="0">
                <a:solidFill>
                  <a:srgbClr val="FF0000"/>
                </a:solidFill>
              </a:rPr>
              <a:t>leisure ethic</a:t>
            </a:r>
            <a:r>
              <a:rPr lang="en-US" sz="2400" dirty="0"/>
              <a:t>, with violence and vandalism, and the (as yet) </a:t>
            </a:r>
            <a:r>
              <a:rPr lang="en-US" sz="2400" dirty="0" smtClean="0"/>
              <a:t>uncertain threats </a:t>
            </a:r>
            <a:r>
              <a:rPr lang="en-US" sz="2400" dirty="0"/>
              <a:t>associated with drug-taking, </a:t>
            </a:r>
            <a:r>
              <a:rPr lang="en-US" sz="2400" dirty="0">
                <a:solidFill>
                  <a:srgbClr val="FF0000"/>
                </a:solidFill>
              </a:rPr>
              <a:t>something more than </a:t>
            </a:r>
            <a:r>
              <a:rPr lang="en-US" sz="2400" dirty="0" smtClean="0">
                <a:solidFill>
                  <a:srgbClr val="FF0000"/>
                </a:solidFill>
              </a:rPr>
              <a:t>the image </a:t>
            </a:r>
            <a:r>
              <a:rPr lang="en-US" sz="2400" dirty="0">
                <a:solidFill>
                  <a:srgbClr val="FF0000"/>
                </a:solidFill>
              </a:rPr>
              <a:t>of a peaceful Bank Holiday at the sea was being shattered</a:t>
            </a:r>
            <a:r>
              <a:rPr lang="en-US" sz="2400" dirty="0" smtClean="0"/>
              <a:t>.”</a:t>
            </a:r>
          </a:p>
          <a:p>
            <a:pPr algn="r">
              <a:buFontTx/>
              <a:buChar char="-"/>
            </a:pPr>
            <a:r>
              <a:rPr lang="en-GB" dirty="0" smtClean="0"/>
              <a:t>Cohen</a:t>
            </a:r>
            <a:r>
              <a:rPr lang="en-GB" dirty="0"/>
              <a:t>, </a:t>
            </a:r>
            <a:r>
              <a:rPr lang="en-GB" i="1" dirty="0"/>
              <a:t>Folk Devils and Moral </a:t>
            </a:r>
            <a:r>
              <a:rPr lang="en-GB" i="1" dirty="0" smtClean="0"/>
              <a:t>Panics, </a:t>
            </a:r>
            <a:r>
              <a:rPr lang="en-GB" dirty="0" smtClean="0"/>
              <a:t>p. 218</a:t>
            </a:r>
          </a:p>
          <a:p>
            <a:pPr marL="45720" indent="0">
              <a:buNone/>
            </a:pPr>
            <a:endParaRPr lang="en-US" dirty="0"/>
          </a:p>
        </p:txBody>
      </p:sp>
      <p:sp>
        <p:nvSpPr>
          <p:cNvPr id="4" name="Title 2"/>
          <p:cNvSpPr>
            <a:spLocks noGrp="1"/>
          </p:cNvSpPr>
          <p:nvPr>
            <p:ph type="title"/>
          </p:nvPr>
        </p:nvSpPr>
        <p:spPr/>
        <p:txBody>
          <a:bodyPr/>
          <a:lstStyle/>
          <a:p>
            <a:r>
              <a:rPr lang="en-GB" i="1" dirty="0" smtClean="0"/>
              <a:t>Folk devils and moral panics</a:t>
            </a:r>
            <a:endParaRPr lang="en-US" i="1" dirty="0"/>
          </a:p>
        </p:txBody>
      </p:sp>
    </p:spTree>
    <p:extLst>
      <p:ext uri="{BB962C8B-B14F-4D97-AF65-F5344CB8AC3E}">
        <p14:creationId xmlns:p14="http://schemas.microsoft.com/office/powerpoint/2010/main" val="206951122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84262" y="1627188"/>
            <a:ext cx="3810000" cy="3790950"/>
          </a:xfrm>
          <a:prstGeom prst="rect">
            <a:avLst/>
          </a:prstGeom>
        </p:spPr>
      </p:pic>
      <p:sp>
        <p:nvSpPr>
          <p:cNvPr id="3" name="Title 2"/>
          <p:cNvSpPr>
            <a:spLocks noGrp="1"/>
          </p:cNvSpPr>
          <p:nvPr>
            <p:ph type="title"/>
          </p:nvPr>
        </p:nvSpPr>
        <p:spPr/>
        <p:txBody>
          <a:bodyPr/>
          <a:lstStyle/>
          <a:p>
            <a:r>
              <a:rPr lang="en-GB" dirty="0" err="1" smtClean="0"/>
              <a:t>MoDs</a:t>
            </a:r>
            <a:r>
              <a:rPr lang="en-GB" dirty="0" smtClean="0"/>
              <a:t> and Teds Revivals</a:t>
            </a:r>
            <a:endParaRPr lang="en-US" dirty="0"/>
          </a:p>
        </p:txBody>
      </p:sp>
      <p:pic>
        <p:nvPicPr>
          <p:cNvPr id="5" name="Picture 4"/>
          <p:cNvPicPr>
            <a:picLocks noChangeAspect="1"/>
          </p:cNvPicPr>
          <p:nvPr/>
        </p:nvPicPr>
        <p:blipFill>
          <a:blip r:embed="rId3"/>
          <a:stretch>
            <a:fillRect/>
          </a:stretch>
        </p:blipFill>
        <p:spPr>
          <a:xfrm>
            <a:off x="228600" y="4120667"/>
            <a:ext cx="1981200" cy="2594941"/>
          </a:xfrm>
          <a:prstGeom prst="rect">
            <a:avLst/>
          </a:prstGeom>
        </p:spPr>
      </p:pic>
      <p:pic>
        <p:nvPicPr>
          <p:cNvPr id="6" name="Picture 5"/>
          <p:cNvPicPr>
            <a:picLocks noChangeAspect="1"/>
          </p:cNvPicPr>
          <p:nvPr/>
        </p:nvPicPr>
        <p:blipFill>
          <a:blip r:embed="rId4"/>
          <a:stretch>
            <a:fillRect/>
          </a:stretch>
        </p:blipFill>
        <p:spPr>
          <a:xfrm>
            <a:off x="5162550" y="1627188"/>
            <a:ext cx="4362450" cy="2682907"/>
          </a:xfrm>
          <a:prstGeom prst="rect">
            <a:avLst/>
          </a:prstGeom>
        </p:spPr>
      </p:pic>
      <p:pic>
        <p:nvPicPr>
          <p:cNvPr id="7" name="Picture 6"/>
          <p:cNvPicPr>
            <a:picLocks noChangeAspect="1"/>
          </p:cNvPicPr>
          <p:nvPr/>
        </p:nvPicPr>
        <p:blipFill>
          <a:blip r:embed="rId5"/>
          <a:stretch>
            <a:fillRect/>
          </a:stretch>
        </p:blipFill>
        <p:spPr>
          <a:xfrm>
            <a:off x="8115300" y="3856097"/>
            <a:ext cx="3905250" cy="2859511"/>
          </a:xfrm>
          <a:prstGeom prst="rect">
            <a:avLst/>
          </a:prstGeom>
        </p:spPr>
      </p:pic>
    </p:spTree>
    <p:extLst>
      <p:ext uri="{BB962C8B-B14F-4D97-AF65-F5344CB8AC3E}">
        <p14:creationId xmlns:p14="http://schemas.microsoft.com/office/powerpoint/2010/main" val="42422109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half" idx="1"/>
          </p:nvPr>
        </p:nvPicPr>
        <p:blipFill>
          <a:blip r:embed="rId2"/>
          <a:stretch>
            <a:fillRect/>
          </a:stretch>
        </p:blipFill>
        <p:spPr>
          <a:xfrm>
            <a:off x="217096" y="1629111"/>
            <a:ext cx="3112373" cy="4406900"/>
          </a:xfrm>
          <a:prstGeom prst="rect">
            <a:avLst/>
          </a:prstGeom>
        </p:spPr>
      </p:pic>
      <p:sp>
        <p:nvSpPr>
          <p:cNvPr id="7" name="Content Placeholder 6"/>
          <p:cNvSpPr>
            <a:spLocks noGrp="1"/>
          </p:cNvSpPr>
          <p:nvPr>
            <p:ph sz="half" idx="2"/>
          </p:nvPr>
        </p:nvSpPr>
        <p:spPr>
          <a:xfrm>
            <a:off x="5628068" y="1629110"/>
            <a:ext cx="6323526" cy="5053231"/>
          </a:xfrm>
        </p:spPr>
        <p:txBody>
          <a:bodyPr lIns="180000" tIns="180000" rIns="180000" bIns="180000">
            <a:normAutofit fontScale="40000" lnSpcReduction="20000"/>
          </a:bodyPr>
          <a:lstStyle/>
          <a:p>
            <a:pPr marL="45720" indent="0" algn="just">
              <a:buNone/>
            </a:pPr>
            <a:r>
              <a:rPr lang="en-US" sz="4800" dirty="0" smtClean="0"/>
              <a:t>“[Bowie] attracted a </a:t>
            </a:r>
            <a:r>
              <a:rPr lang="en-US" sz="4800" dirty="0"/>
              <a:t>mass youth </a:t>
            </a:r>
            <a:r>
              <a:rPr lang="en-US" sz="4800" dirty="0" smtClean="0"/>
              <a:t>(audience </a:t>
            </a:r>
            <a:r>
              <a:rPr lang="en-US" sz="4800" dirty="0"/>
              <a:t>and set up a number of visual precedents in </a:t>
            </a:r>
            <a:r>
              <a:rPr lang="en-US" sz="4800" dirty="0" smtClean="0"/>
              <a:t>terms of </a:t>
            </a:r>
            <a:r>
              <a:rPr lang="en-US" sz="4800" dirty="0"/>
              <a:t>personal appearance (makeup, dyed hair, etc.) </a:t>
            </a:r>
            <a:r>
              <a:rPr lang="en-US" sz="4800" dirty="0" smtClean="0"/>
              <a:t>which created </a:t>
            </a:r>
            <a:r>
              <a:rPr lang="en-US" sz="4800" dirty="0"/>
              <a:t>a new sexually ambiguous image for </a:t>
            </a:r>
            <a:r>
              <a:rPr lang="en-US" sz="4800" dirty="0" smtClean="0"/>
              <a:t>those youngsters </a:t>
            </a:r>
            <a:r>
              <a:rPr lang="en-US" sz="4800" dirty="0"/>
              <a:t>willing and brave enough to challenge </a:t>
            </a:r>
            <a:r>
              <a:rPr lang="en-US" sz="4800" dirty="0" smtClean="0"/>
              <a:t>the notoriously </a:t>
            </a:r>
            <a:r>
              <a:rPr lang="en-US" sz="4800" dirty="0"/>
              <a:t>pedestrian stereotypes conventionally </a:t>
            </a:r>
            <a:r>
              <a:rPr lang="en-US" sz="4800" dirty="0" smtClean="0"/>
              <a:t>available to </a:t>
            </a:r>
            <a:r>
              <a:rPr lang="en-US" sz="4800" dirty="0"/>
              <a:t>working-class men and women. Every Bowie </a:t>
            </a:r>
            <a:r>
              <a:rPr lang="en-US" sz="4800" dirty="0" smtClean="0"/>
              <a:t>concert performed </a:t>
            </a:r>
            <a:r>
              <a:rPr lang="en-US" sz="4800" dirty="0"/>
              <a:t>in drab provincial cinemas and Victorian town</a:t>
            </a:r>
          </a:p>
          <a:p>
            <a:pPr marL="45720" indent="0" algn="just">
              <a:buNone/>
            </a:pPr>
            <a:r>
              <a:rPr lang="en-US" sz="4800" dirty="0" smtClean="0"/>
              <a:t>halls </a:t>
            </a:r>
            <a:r>
              <a:rPr lang="en-US" sz="4800" dirty="0"/>
              <a:t>attracted a host of startling Bowie </a:t>
            </a:r>
            <a:r>
              <a:rPr lang="en-US" sz="4800" dirty="0" smtClean="0"/>
              <a:t>lookalikes … hair </a:t>
            </a:r>
            <a:r>
              <a:rPr lang="en-US" sz="4800" dirty="0"/>
              <a:t>rinsed a </a:t>
            </a:r>
            <a:r>
              <a:rPr lang="en-US" sz="4800" dirty="0" smtClean="0"/>
              <a:t>luminous vermilion</a:t>
            </a:r>
            <a:r>
              <a:rPr lang="en-US" sz="4800" dirty="0"/>
              <a:t>, orange, or scarlet streaked with gold and </a:t>
            </a:r>
            <a:r>
              <a:rPr lang="en-US" sz="4800" dirty="0" smtClean="0"/>
              <a:t>silver </a:t>
            </a:r>
          </a:p>
          <a:p>
            <a:pPr marL="45720" indent="0" algn="just">
              <a:buNone/>
            </a:pPr>
            <a:r>
              <a:rPr lang="en-US" sz="4800" dirty="0" smtClean="0"/>
              <a:t>	“… </a:t>
            </a:r>
            <a:r>
              <a:rPr lang="en-US" sz="4800" dirty="0"/>
              <a:t>Bowie was </a:t>
            </a:r>
            <a:r>
              <a:rPr lang="en-US" sz="4800" dirty="0" smtClean="0"/>
              <a:t>responsible for </a:t>
            </a:r>
            <a:r>
              <a:rPr lang="en-US" sz="4800" dirty="0"/>
              <a:t>opening up questions of sexual identity which </a:t>
            </a:r>
            <a:r>
              <a:rPr lang="en-US" sz="4800" dirty="0" smtClean="0"/>
              <a:t>had previously </a:t>
            </a:r>
            <a:r>
              <a:rPr lang="en-US" sz="4800" dirty="0"/>
              <a:t>been repressed, ignored or merely hinted at </a:t>
            </a:r>
            <a:r>
              <a:rPr lang="en-US" sz="4800" dirty="0" smtClean="0"/>
              <a:t>in rock </a:t>
            </a:r>
            <a:r>
              <a:rPr lang="en-US" sz="4800" dirty="0"/>
              <a:t>and youth culture. In glam </a:t>
            </a:r>
            <a:r>
              <a:rPr lang="en-US" sz="4800" dirty="0" smtClean="0"/>
              <a:t>rock the subversive emphasis </a:t>
            </a:r>
            <a:r>
              <a:rPr lang="en-US" sz="4800" dirty="0"/>
              <a:t>was shifted away from class and youth </a:t>
            </a:r>
            <a:r>
              <a:rPr lang="en-US" sz="4800" dirty="0" smtClean="0"/>
              <a:t>onto sexuality </a:t>
            </a:r>
            <a:r>
              <a:rPr lang="en-US" sz="4800" dirty="0"/>
              <a:t>and gender typing</a:t>
            </a:r>
            <a:r>
              <a:rPr lang="en-US" sz="4800" dirty="0" smtClean="0"/>
              <a:t>.”</a:t>
            </a:r>
          </a:p>
          <a:p>
            <a:pPr algn="r">
              <a:buFontTx/>
              <a:buChar char="-"/>
            </a:pPr>
            <a:r>
              <a:rPr lang="en-GB" dirty="0" err="1" smtClean="0"/>
              <a:t>Hebdige</a:t>
            </a:r>
            <a:r>
              <a:rPr lang="en-GB" dirty="0" smtClean="0"/>
              <a:t>, </a:t>
            </a:r>
            <a:r>
              <a:rPr lang="en-GB" i="1" dirty="0" smtClean="0"/>
              <a:t>Subculture</a:t>
            </a:r>
            <a:r>
              <a:rPr lang="en-GB" dirty="0" smtClean="0"/>
              <a:t>, pp. 60–61.</a:t>
            </a:r>
          </a:p>
        </p:txBody>
      </p:sp>
      <p:sp>
        <p:nvSpPr>
          <p:cNvPr id="6" name="Title 5"/>
          <p:cNvSpPr>
            <a:spLocks noGrp="1"/>
          </p:cNvSpPr>
          <p:nvPr>
            <p:ph type="title"/>
          </p:nvPr>
        </p:nvSpPr>
        <p:spPr/>
        <p:txBody>
          <a:bodyPr/>
          <a:lstStyle/>
          <a:p>
            <a:r>
              <a:rPr lang="en-GB" dirty="0" err="1" smtClean="0"/>
              <a:t>GLam</a:t>
            </a:r>
            <a:endParaRPr lang="en-US" dirty="0"/>
          </a:p>
        </p:txBody>
      </p:sp>
      <p:sp>
        <p:nvSpPr>
          <p:cNvPr id="5" name="Rectangle 4"/>
          <p:cNvSpPr/>
          <p:nvPr/>
        </p:nvSpPr>
        <p:spPr>
          <a:xfrm>
            <a:off x="217096" y="6036011"/>
            <a:ext cx="3414746" cy="646331"/>
          </a:xfrm>
          <a:prstGeom prst="rect">
            <a:avLst/>
          </a:prstGeom>
        </p:spPr>
        <p:txBody>
          <a:bodyPr wrap="square">
            <a:spAutoFit/>
          </a:bodyPr>
          <a:lstStyle/>
          <a:p>
            <a:r>
              <a:rPr lang="en-US" dirty="0" smtClean="0"/>
              <a:t>David </a:t>
            </a:r>
            <a:r>
              <a:rPr lang="en-US" dirty="0"/>
              <a:t>B</a:t>
            </a:r>
            <a:r>
              <a:rPr lang="en-US" dirty="0" smtClean="0"/>
              <a:t>owie outside Fairfield Halls, Croydon, June 24 1973 </a:t>
            </a:r>
            <a:endParaRPr lang="en-US" dirty="0"/>
          </a:p>
        </p:txBody>
      </p:sp>
      <p:pic>
        <p:nvPicPr>
          <p:cNvPr id="8" name="Picture 7"/>
          <p:cNvPicPr>
            <a:picLocks noChangeAspect="1"/>
          </p:cNvPicPr>
          <p:nvPr/>
        </p:nvPicPr>
        <p:blipFill>
          <a:blip r:embed="rId3"/>
          <a:stretch>
            <a:fillRect/>
          </a:stretch>
        </p:blipFill>
        <p:spPr>
          <a:xfrm>
            <a:off x="3329469" y="1629110"/>
            <a:ext cx="2234552" cy="2234552"/>
          </a:xfrm>
          <a:prstGeom prst="rect">
            <a:avLst/>
          </a:prstGeom>
        </p:spPr>
      </p:pic>
    </p:spTree>
    <p:extLst>
      <p:ext uri="{BB962C8B-B14F-4D97-AF65-F5344CB8AC3E}">
        <p14:creationId xmlns:p14="http://schemas.microsoft.com/office/powerpoint/2010/main" val="280989360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41501" y="1673917"/>
            <a:ext cx="2857500" cy="2857500"/>
          </a:xfrm>
          <a:prstGeom prst="rect">
            <a:avLst/>
          </a:prstGeom>
        </p:spPr>
      </p:pic>
      <p:sp>
        <p:nvSpPr>
          <p:cNvPr id="3" name="Title 2"/>
          <p:cNvSpPr>
            <a:spLocks noGrp="1"/>
          </p:cNvSpPr>
          <p:nvPr>
            <p:ph type="title"/>
          </p:nvPr>
        </p:nvSpPr>
        <p:spPr/>
        <p:txBody>
          <a:bodyPr/>
          <a:lstStyle/>
          <a:p>
            <a:r>
              <a:rPr lang="en-GB" dirty="0" smtClean="0"/>
              <a:t>Punk </a:t>
            </a:r>
            <a:endParaRPr lang="en-US" dirty="0"/>
          </a:p>
        </p:txBody>
      </p:sp>
      <p:sp>
        <p:nvSpPr>
          <p:cNvPr id="5" name="Rectangle 4"/>
          <p:cNvSpPr/>
          <p:nvPr/>
        </p:nvSpPr>
        <p:spPr>
          <a:xfrm>
            <a:off x="3401179" y="1904931"/>
            <a:ext cx="5766322" cy="1754326"/>
          </a:xfrm>
          <a:prstGeom prst="rect">
            <a:avLst/>
          </a:prstGeom>
        </p:spPr>
        <p:txBody>
          <a:bodyPr wrap="none">
            <a:spAutoFit/>
          </a:bodyPr>
          <a:lstStyle/>
          <a:p>
            <a:r>
              <a:rPr lang="en-GB" dirty="0" smtClean="0"/>
              <a:t>Sex Pistols interview with Bill Grundy, Thames Television,</a:t>
            </a:r>
          </a:p>
          <a:p>
            <a:r>
              <a:rPr lang="en-GB" dirty="0" smtClean="0"/>
              <a:t>December 1 1976</a:t>
            </a:r>
            <a:endParaRPr lang="en-US" dirty="0" smtClean="0"/>
          </a:p>
          <a:p>
            <a:r>
              <a:rPr lang="en-US" dirty="0" smtClean="0">
                <a:hlinkClick r:id="rId3"/>
              </a:rPr>
              <a:t>https</a:t>
            </a:r>
            <a:r>
              <a:rPr lang="en-US" dirty="0">
                <a:hlinkClick r:id="rId3"/>
              </a:rPr>
              <a:t>://</a:t>
            </a:r>
            <a:r>
              <a:rPr lang="en-US" dirty="0" smtClean="0">
                <a:hlinkClick r:id="rId3"/>
              </a:rPr>
              <a:t>www.youtube.com/watch?v=hKgRRhlsrN8</a:t>
            </a:r>
            <a:r>
              <a:rPr lang="en-US" dirty="0" smtClean="0"/>
              <a:t>;</a:t>
            </a:r>
          </a:p>
          <a:p>
            <a:r>
              <a:rPr lang="en-GB" dirty="0" smtClean="0"/>
              <a:t>‘God Save the Queen’ (1977)</a:t>
            </a:r>
          </a:p>
          <a:p>
            <a:r>
              <a:rPr lang="en-GB" dirty="0">
                <a:hlinkClick r:id="rId4"/>
              </a:rPr>
              <a:t>https://</a:t>
            </a:r>
            <a:r>
              <a:rPr lang="en-GB" dirty="0" smtClean="0">
                <a:hlinkClick r:id="rId4"/>
              </a:rPr>
              <a:t>www.youtube.com/watch?v=yqrAPOZxgzU</a:t>
            </a:r>
            <a:endParaRPr lang="en-GB" dirty="0" smtClean="0"/>
          </a:p>
          <a:p>
            <a:endParaRPr lang="en-GB" dirty="0"/>
          </a:p>
        </p:txBody>
      </p:sp>
      <p:pic>
        <p:nvPicPr>
          <p:cNvPr id="6" name="Picture 5"/>
          <p:cNvPicPr>
            <a:picLocks noChangeAspect="1"/>
          </p:cNvPicPr>
          <p:nvPr/>
        </p:nvPicPr>
        <p:blipFill>
          <a:blip r:embed="rId5"/>
          <a:stretch>
            <a:fillRect/>
          </a:stretch>
        </p:blipFill>
        <p:spPr>
          <a:xfrm>
            <a:off x="6658376" y="3659257"/>
            <a:ext cx="4676641" cy="2805200"/>
          </a:xfrm>
          <a:prstGeom prst="rect">
            <a:avLst/>
          </a:prstGeom>
        </p:spPr>
      </p:pic>
    </p:spTree>
    <p:extLst>
      <p:ext uri="{BB962C8B-B14F-4D97-AF65-F5344CB8AC3E}">
        <p14:creationId xmlns:p14="http://schemas.microsoft.com/office/powerpoint/2010/main" val="241547018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887791"/>
          </a:xfrm>
        </p:spPr>
        <p:txBody>
          <a:bodyPr>
            <a:normAutofit/>
          </a:bodyPr>
          <a:lstStyle/>
          <a:p>
            <a:r>
              <a:rPr lang="en-GB" sz="2800" dirty="0" smtClean="0"/>
              <a:t>With reference to </a:t>
            </a:r>
            <a:r>
              <a:rPr lang="en-GB" sz="2800" dirty="0" err="1" smtClean="0"/>
              <a:t>Hebdige’s</a:t>
            </a:r>
            <a:r>
              <a:rPr lang="en-GB" sz="2800" dirty="0" smtClean="0"/>
              <a:t> work, discuss the key features and meanings of punk style. What types of clothing, behaviour and aspects of bodily comportment were associated with punk, and what significances might they have? How do punk aesthetics relate to punk rock as a musical style/genre?</a:t>
            </a:r>
          </a:p>
          <a:p>
            <a:pPr marL="45720" indent="0">
              <a:buNone/>
            </a:pPr>
            <a:endParaRPr lang="en-GB" sz="800" dirty="0" smtClean="0"/>
          </a:p>
          <a:p>
            <a:r>
              <a:rPr lang="en-GB" sz="1800" dirty="0" smtClean="0"/>
              <a:t>What do you understand by the following terms and how useful might they be for interpreting punk: a) Semiotics; b) Collage; c) Bricolage; d)Surrealism?</a:t>
            </a:r>
          </a:p>
          <a:p>
            <a:pPr marL="45720" indent="0">
              <a:buNone/>
            </a:pPr>
            <a:endParaRPr lang="en-GB" sz="800" dirty="0" smtClean="0"/>
          </a:p>
          <a:p>
            <a:r>
              <a:rPr lang="en-GB" sz="2800" dirty="0" smtClean="0"/>
              <a:t>In what ways might ‘style’ have relevance to a module on the relationship between citizens and the state?</a:t>
            </a:r>
          </a:p>
          <a:p>
            <a:pPr marL="45720" indent="0">
              <a:buNone/>
            </a:pPr>
            <a:endParaRPr lang="en-GB" dirty="0" smtClean="0"/>
          </a:p>
          <a:p>
            <a:pPr marL="45720" indent="0">
              <a:buNone/>
            </a:pPr>
            <a:endParaRPr lang="en-GB" dirty="0"/>
          </a:p>
        </p:txBody>
      </p:sp>
      <p:sp>
        <p:nvSpPr>
          <p:cNvPr id="3" name="Title 2"/>
          <p:cNvSpPr>
            <a:spLocks noGrp="1"/>
          </p:cNvSpPr>
          <p:nvPr>
            <p:ph type="title"/>
          </p:nvPr>
        </p:nvSpPr>
        <p:spPr/>
        <p:txBody>
          <a:bodyPr/>
          <a:lstStyle/>
          <a:p>
            <a:r>
              <a:rPr lang="en-US" i="1" dirty="0"/>
              <a:t>Subculture: The Meaning of Style </a:t>
            </a:r>
          </a:p>
        </p:txBody>
      </p:sp>
    </p:spTree>
    <p:extLst>
      <p:ext uri="{BB962C8B-B14F-4D97-AF65-F5344CB8AC3E}">
        <p14:creationId xmlns:p14="http://schemas.microsoft.com/office/powerpoint/2010/main" val="85463622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2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4.xml><?xml version="1.0" encoding="utf-8"?>
<a:theme xmlns:a="http://schemas.openxmlformats.org/drawingml/2006/main" name="3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5.xml><?xml version="1.0" encoding="utf-8"?>
<a:theme xmlns:a="http://schemas.openxmlformats.org/drawingml/2006/main" name="4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6.xml><?xml version="1.0" encoding="utf-8"?>
<a:theme xmlns:a="http://schemas.openxmlformats.org/drawingml/2006/main" name="5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467</TotalTime>
  <Words>1561</Words>
  <Application>Microsoft Office PowerPoint</Application>
  <PresentationFormat>Widescreen</PresentationFormat>
  <Paragraphs>146</Paragraphs>
  <Slides>30</Slides>
  <Notes>20</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30</vt:i4>
      </vt:variant>
    </vt:vector>
  </HeadingPairs>
  <TitlesOfParts>
    <vt:vector size="41" baseType="lpstr">
      <vt:lpstr>Arial</vt:lpstr>
      <vt:lpstr>Calibri</vt:lpstr>
      <vt:lpstr>Franklin Gothic Medium</vt:lpstr>
      <vt:lpstr>Wingdings</vt:lpstr>
      <vt:lpstr>Wingdings 2</vt:lpstr>
      <vt:lpstr>Grid</vt:lpstr>
      <vt:lpstr>1_Grid</vt:lpstr>
      <vt:lpstr>2_Grid</vt:lpstr>
      <vt:lpstr>3_Grid</vt:lpstr>
      <vt:lpstr>4_Grid</vt:lpstr>
      <vt:lpstr>5_Grid</vt:lpstr>
      <vt:lpstr>AHHI6013 Week 8 Panic on the streets of carlisle: Subcultures and State Control in Late-20th-Century Britain Lecture 2: Moral panics and subcultural style</vt:lpstr>
      <vt:lpstr>Week 8 Lectures - outline</vt:lpstr>
      <vt:lpstr>POST WWII Subcultures and the Black Atlantic</vt:lpstr>
      <vt:lpstr>RASTAFARI</vt:lpstr>
      <vt:lpstr>Rude boys</vt:lpstr>
      <vt:lpstr>MODS</vt:lpstr>
      <vt:lpstr>MODS</vt:lpstr>
      <vt:lpstr>Northern soul</vt:lpstr>
      <vt:lpstr>SKINHEADS</vt:lpstr>
      <vt:lpstr>SKINHEADS</vt:lpstr>
      <vt:lpstr>skinheads</vt:lpstr>
      <vt:lpstr>Skinheads</vt:lpstr>
      <vt:lpstr>SKINHEADs</vt:lpstr>
      <vt:lpstr>2-Tone, Rock against racism</vt:lpstr>
      <vt:lpstr>TEDDY boys  Notting hill riots 1958</vt:lpstr>
      <vt:lpstr>TEDDY BOYS</vt:lpstr>
      <vt:lpstr>Teddy boys</vt:lpstr>
      <vt:lpstr>Teddy boys</vt:lpstr>
      <vt:lpstr>Rockers</vt:lpstr>
      <vt:lpstr>Sources of rocker style</vt:lpstr>
      <vt:lpstr>Subculture: Chicago school</vt:lpstr>
      <vt:lpstr>MODS ~vs~ Rockers</vt:lpstr>
      <vt:lpstr>Folk devils and moral panics</vt:lpstr>
      <vt:lpstr>Folk devils and moral panics</vt:lpstr>
      <vt:lpstr>Folk devils and moral panics</vt:lpstr>
      <vt:lpstr>Folk devils and moral panics</vt:lpstr>
      <vt:lpstr>MoDs and Teds Revivals</vt:lpstr>
      <vt:lpstr>GLam</vt:lpstr>
      <vt:lpstr>Punk </vt:lpstr>
      <vt:lpstr>Subculture: The Meaning of Style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22</cp:revision>
  <cp:lastPrinted>2016-11-25T14:59:14Z</cp:lastPrinted>
  <dcterms:created xsi:type="dcterms:W3CDTF">2016-11-23T12:03:28Z</dcterms:created>
  <dcterms:modified xsi:type="dcterms:W3CDTF">2017-11-24T16:58:07Z</dcterms:modified>
</cp:coreProperties>
</file>