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1" r:id="rId1"/>
  </p:sldMasterIdLst>
  <p:notesMasterIdLst>
    <p:notesMasterId r:id="rId11"/>
  </p:notesMasterIdLst>
  <p:sldIdLst>
    <p:sldId id="256" r:id="rId2"/>
    <p:sldId id="257" r:id="rId3"/>
    <p:sldId id="262" r:id="rId4"/>
    <p:sldId id="258" r:id="rId5"/>
    <p:sldId id="259" r:id="rId6"/>
    <p:sldId id="260" r:id="rId7"/>
    <p:sldId id="263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5181"/>
    <p:restoredTop sz="94727"/>
  </p:normalViewPr>
  <p:slideViewPr>
    <p:cSldViewPr snapToGrid="0">
      <p:cViewPr varScale="1">
        <p:scale>
          <a:sx n="82" d="100"/>
          <a:sy n="82" d="100"/>
        </p:scale>
        <p:origin x="2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baras Catalin" userId="f96406df750cd81d" providerId="LiveId" clId="{7BF1D5BD-4C34-4E79-BA37-52579FFC077B}"/>
    <pc:docChg chg="undo custSel modSld">
      <pc:chgData name="Tabaras Catalin" userId="f96406df750cd81d" providerId="LiveId" clId="{7BF1D5BD-4C34-4E79-BA37-52579FFC077B}" dt="2026-04-17T17:49:12.383" v="14" actId="20577"/>
      <pc:docMkLst>
        <pc:docMk/>
      </pc:docMkLst>
      <pc:sldChg chg="modSp mod">
        <pc:chgData name="Tabaras Catalin" userId="f96406df750cd81d" providerId="LiveId" clId="{7BF1D5BD-4C34-4E79-BA37-52579FFC077B}" dt="2026-04-17T17:49:12.383" v="14" actId="20577"/>
        <pc:sldMkLst>
          <pc:docMk/>
          <pc:sldMk cId="2082262646" sldId="256"/>
        </pc:sldMkLst>
        <pc:spChg chg="mod">
          <ac:chgData name="Tabaras Catalin" userId="f96406df750cd81d" providerId="LiveId" clId="{7BF1D5BD-4C34-4E79-BA37-52579FFC077B}" dt="2026-04-17T17:49:12.383" v="14" actId="20577"/>
          <ac:spMkLst>
            <pc:docMk/>
            <pc:sldMk cId="2082262646" sldId="256"/>
            <ac:spMk id="3" creationId="{9C0F0883-DD7A-2AFC-7724-5ED9893AB09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4F0CE4-94C3-1947-BE6E-22973C546C80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7D98924-4803-5D43-9183-F6A54711FEEE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Business Idea &amp; USP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8D25A38-F04A-2740-B293-1E818C3219BE}" type="parTrans" cxnId="{4E3B0094-705E-204F-95C0-10C0CCF7B46C}">
      <dgm:prSet/>
      <dgm:spPr/>
      <dgm:t>
        <a:bodyPr/>
        <a:lstStyle/>
        <a:p>
          <a:endParaRPr lang="en-GB"/>
        </a:p>
      </dgm:t>
    </dgm:pt>
    <dgm:pt modelId="{819C85A7-2793-DE42-992F-AD3B68EB2865}" type="sibTrans" cxnId="{4E3B0094-705E-204F-95C0-10C0CCF7B46C}">
      <dgm:prSet/>
      <dgm:spPr/>
      <dgm:t>
        <a:bodyPr/>
        <a:lstStyle/>
        <a:p>
          <a:endParaRPr lang="en-GB"/>
        </a:p>
      </dgm:t>
    </dgm:pt>
    <dgm:pt modelId="{698548FD-7263-C046-8C2D-585FE9240048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Market Environment: PESTLE &amp; SWOT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87C06E1-5166-1744-8A97-E4964F8A16DE}" type="parTrans" cxnId="{4B20FFDF-2756-724F-A17F-34091C5B761B}">
      <dgm:prSet/>
      <dgm:spPr/>
      <dgm:t>
        <a:bodyPr/>
        <a:lstStyle/>
        <a:p>
          <a:endParaRPr lang="en-GB"/>
        </a:p>
      </dgm:t>
    </dgm:pt>
    <dgm:pt modelId="{499750FF-B9F8-1841-A5F0-07FC091B8946}" type="sibTrans" cxnId="{4B20FFDF-2756-724F-A17F-34091C5B761B}">
      <dgm:prSet/>
      <dgm:spPr/>
      <dgm:t>
        <a:bodyPr/>
        <a:lstStyle/>
        <a:p>
          <a:endParaRPr lang="en-GB"/>
        </a:p>
      </dgm:t>
    </dgm:pt>
    <dgm:pt modelId="{A2F7EBDB-8CAD-FC48-A63D-54457B26CA97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Target Market &amp; Marketing Mix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02E255C-38C4-0A4E-9B4E-6B324EA2195E}" type="parTrans" cxnId="{44D91F29-24AD-9E40-8CE2-E2D14AC33230}">
      <dgm:prSet/>
      <dgm:spPr/>
      <dgm:t>
        <a:bodyPr/>
        <a:lstStyle/>
        <a:p>
          <a:endParaRPr lang="en-GB"/>
        </a:p>
      </dgm:t>
    </dgm:pt>
    <dgm:pt modelId="{858404AF-BF69-7C4A-B730-21B1C6A38084}" type="sibTrans" cxnId="{44D91F29-24AD-9E40-8CE2-E2D14AC33230}">
      <dgm:prSet/>
      <dgm:spPr/>
      <dgm:t>
        <a:bodyPr/>
        <a:lstStyle/>
        <a:p>
          <a:endParaRPr lang="en-GB"/>
        </a:p>
      </dgm:t>
    </dgm:pt>
    <dgm:pt modelId="{4FA20E9C-EEF4-EE4A-9328-74F65AAEEEE6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Legal Structure &amp; </a:t>
          </a:r>
          <a:r>
            <a:rPr lang="en-GB" sz="2400" b="1" noProof="0" dirty="0">
              <a:latin typeface="Calibri" panose="020F0502020204030204" pitchFamily="34" charset="0"/>
              <a:cs typeface="Calibri" panose="020F0502020204030204" pitchFamily="34" charset="0"/>
            </a:rPr>
            <a:t>Organisation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6356BF8-B630-E14D-B1B5-F99A5C2BBFDC}" type="parTrans" cxnId="{956AB633-74E1-824C-BAEE-2265133CA9A6}">
      <dgm:prSet/>
      <dgm:spPr/>
      <dgm:t>
        <a:bodyPr/>
        <a:lstStyle/>
        <a:p>
          <a:endParaRPr lang="en-GB"/>
        </a:p>
      </dgm:t>
    </dgm:pt>
    <dgm:pt modelId="{3C74D57B-0901-E54A-B466-63FE2F52DC80}" type="sibTrans" cxnId="{956AB633-74E1-824C-BAEE-2265133CA9A6}">
      <dgm:prSet/>
      <dgm:spPr/>
      <dgm:t>
        <a:bodyPr/>
        <a:lstStyle/>
        <a:p>
          <a:endParaRPr lang="en-GB"/>
        </a:p>
      </dgm:t>
    </dgm:pt>
    <dgm:pt modelId="{1345095B-9431-A742-8019-111171A20899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Start-Up Funding &amp; Financials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112A218-775F-CE4D-9D00-C80A260BB1D9}" type="parTrans" cxnId="{0712CDEF-01D5-3B43-8C90-42A4F495B0F5}">
      <dgm:prSet/>
      <dgm:spPr/>
      <dgm:t>
        <a:bodyPr/>
        <a:lstStyle/>
        <a:p>
          <a:endParaRPr lang="en-GB"/>
        </a:p>
      </dgm:t>
    </dgm:pt>
    <dgm:pt modelId="{CD139524-5C36-014F-AD66-5FFB6CA453FC}" type="sibTrans" cxnId="{0712CDEF-01D5-3B43-8C90-42A4F495B0F5}">
      <dgm:prSet/>
      <dgm:spPr/>
      <dgm:t>
        <a:bodyPr/>
        <a:lstStyle/>
        <a:p>
          <a:endParaRPr lang="en-GB"/>
        </a:p>
      </dgm:t>
    </dgm:pt>
    <dgm:pt modelId="{909982FD-42C2-C643-BD63-5BE9810C6F94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Business Objectives &amp; Roadmap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E448A9D-CB73-924F-8550-2156DB6F5755}" type="parTrans" cxnId="{8AE1D38C-A9F9-7349-8A36-768430609866}">
      <dgm:prSet/>
      <dgm:spPr/>
      <dgm:t>
        <a:bodyPr/>
        <a:lstStyle/>
        <a:p>
          <a:endParaRPr lang="en-GB"/>
        </a:p>
      </dgm:t>
    </dgm:pt>
    <dgm:pt modelId="{57F16766-0623-1F4E-8218-FE1C4314D0BB}" type="sibTrans" cxnId="{8AE1D38C-A9F9-7349-8A36-768430609866}">
      <dgm:prSet/>
      <dgm:spPr/>
      <dgm:t>
        <a:bodyPr/>
        <a:lstStyle/>
        <a:p>
          <a:endParaRPr lang="en-GB"/>
        </a:p>
      </dgm:t>
    </dgm:pt>
    <dgm:pt modelId="{B57769DE-4D9C-084D-A221-04FB0F553E62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Questions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7C094FD-4EBE-6D47-A922-399E3D6132B3}" type="parTrans" cxnId="{160BBFA2-48AF-6949-BCFD-B1C79D6E065C}">
      <dgm:prSet/>
      <dgm:spPr/>
      <dgm:t>
        <a:bodyPr/>
        <a:lstStyle/>
        <a:p>
          <a:endParaRPr lang="en-GB"/>
        </a:p>
      </dgm:t>
    </dgm:pt>
    <dgm:pt modelId="{9623C68B-0290-8C43-AF5A-C8CDC837E1BE}" type="sibTrans" cxnId="{160BBFA2-48AF-6949-BCFD-B1C79D6E065C}">
      <dgm:prSet/>
      <dgm:spPr/>
      <dgm:t>
        <a:bodyPr/>
        <a:lstStyle/>
        <a:p>
          <a:endParaRPr lang="en-GB"/>
        </a:p>
      </dgm:t>
    </dgm:pt>
    <dgm:pt modelId="{B2ECF48F-4E02-8B4D-8B53-C71441F9C88A}" type="pres">
      <dgm:prSet presAssocID="{DC4F0CE4-94C3-1947-BE6E-22973C546C80}" presName="linear" presStyleCnt="0">
        <dgm:presLayoutVars>
          <dgm:animLvl val="lvl"/>
          <dgm:resizeHandles val="exact"/>
        </dgm:presLayoutVars>
      </dgm:prSet>
      <dgm:spPr/>
    </dgm:pt>
    <dgm:pt modelId="{2A117023-CFC6-6048-A46E-B8DF80D68DF9}" type="pres">
      <dgm:prSet presAssocID="{37D98924-4803-5D43-9183-F6A54711FEE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AAAD819-F51F-104B-B5D7-8D9BD42EFC82}" type="pres">
      <dgm:prSet presAssocID="{819C85A7-2793-DE42-992F-AD3B68EB2865}" presName="spacer" presStyleCnt="0"/>
      <dgm:spPr/>
    </dgm:pt>
    <dgm:pt modelId="{99B04C80-BF43-604E-B5E0-6900DBC2D22D}" type="pres">
      <dgm:prSet presAssocID="{698548FD-7263-C046-8C2D-585FE924004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6C3F7D6-0029-1A4B-A4E5-0BE2BE2E1212}" type="pres">
      <dgm:prSet presAssocID="{499750FF-B9F8-1841-A5F0-07FC091B8946}" presName="spacer" presStyleCnt="0"/>
      <dgm:spPr/>
    </dgm:pt>
    <dgm:pt modelId="{7626F575-DA43-EE42-AB70-A0A7A79460E7}" type="pres">
      <dgm:prSet presAssocID="{A2F7EBDB-8CAD-FC48-A63D-54457B26CA9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2A3DAC1-FD08-EC44-8BD1-F3A1BF2C70C2}" type="pres">
      <dgm:prSet presAssocID="{858404AF-BF69-7C4A-B730-21B1C6A38084}" presName="spacer" presStyleCnt="0"/>
      <dgm:spPr/>
    </dgm:pt>
    <dgm:pt modelId="{78882771-FC08-EF45-8DE1-CC9B207069EC}" type="pres">
      <dgm:prSet presAssocID="{4FA20E9C-EEF4-EE4A-9328-74F65AAEEEE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2FD33EF-8C22-6348-A273-290479C995DE}" type="pres">
      <dgm:prSet presAssocID="{3C74D57B-0901-E54A-B466-63FE2F52DC80}" presName="spacer" presStyleCnt="0"/>
      <dgm:spPr/>
    </dgm:pt>
    <dgm:pt modelId="{E8279168-D2AC-CA43-8439-B8410C55E1DD}" type="pres">
      <dgm:prSet presAssocID="{1345095B-9431-A742-8019-111171A2089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949F21C-E234-9747-8F73-50986B486489}" type="pres">
      <dgm:prSet presAssocID="{CD139524-5C36-014F-AD66-5FFB6CA453FC}" presName="spacer" presStyleCnt="0"/>
      <dgm:spPr/>
    </dgm:pt>
    <dgm:pt modelId="{1DD451C2-B232-E141-BB9C-0BDF10BE9105}" type="pres">
      <dgm:prSet presAssocID="{909982FD-42C2-C643-BD63-5BE9810C6F9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8F78B38-9857-714B-BFD3-13AAAC82A12E}" type="pres">
      <dgm:prSet presAssocID="{57F16766-0623-1F4E-8218-FE1C4314D0BB}" presName="spacer" presStyleCnt="0"/>
      <dgm:spPr/>
    </dgm:pt>
    <dgm:pt modelId="{667DD0A5-4F5E-7241-9E79-F3AE11326DA1}" type="pres">
      <dgm:prSet presAssocID="{B57769DE-4D9C-084D-A221-04FB0F553E62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0B7FC1E-369E-3B43-878B-C6FB8B887DD7}" type="presOf" srcId="{DC4F0CE4-94C3-1947-BE6E-22973C546C80}" destId="{B2ECF48F-4E02-8B4D-8B53-C71441F9C88A}" srcOrd="0" destOrd="0" presId="urn:microsoft.com/office/officeart/2005/8/layout/vList2"/>
    <dgm:cxn modelId="{F3AF7F26-EE4C-B44F-B245-9D5CE013B1E2}" type="presOf" srcId="{698548FD-7263-C046-8C2D-585FE9240048}" destId="{99B04C80-BF43-604E-B5E0-6900DBC2D22D}" srcOrd="0" destOrd="0" presId="urn:microsoft.com/office/officeart/2005/8/layout/vList2"/>
    <dgm:cxn modelId="{44D91F29-24AD-9E40-8CE2-E2D14AC33230}" srcId="{DC4F0CE4-94C3-1947-BE6E-22973C546C80}" destId="{A2F7EBDB-8CAD-FC48-A63D-54457B26CA97}" srcOrd="2" destOrd="0" parTransId="{402E255C-38C4-0A4E-9B4E-6B324EA2195E}" sibTransId="{858404AF-BF69-7C4A-B730-21B1C6A38084}"/>
    <dgm:cxn modelId="{956AB633-74E1-824C-BAEE-2265133CA9A6}" srcId="{DC4F0CE4-94C3-1947-BE6E-22973C546C80}" destId="{4FA20E9C-EEF4-EE4A-9328-74F65AAEEEE6}" srcOrd="3" destOrd="0" parTransId="{B6356BF8-B630-E14D-B1B5-F99A5C2BBFDC}" sibTransId="{3C74D57B-0901-E54A-B466-63FE2F52DC80}"/>
    <dgm:cxn modelId="{036F6C36-F6B5-414C-9041-490FFD8CE490}" type="presOf" srcId="{37D98924-4803-5D43-9183-F6A54711FEEE}" destId="{2A117023-CFC6-6048-A46E-B8DF80D68DF9}" srcOrd="0" destOrd="0" presId="urn:microsoft.com/office/officeart/2005/8/layout/vList2"/>
    <dgm:cxn modelId="{4D4EE26C-1490-FF41-9307-7060AE9F269F}" type="presOf" srcId="{B57769DE-4D9C-084D-A221-04FB0F553E62}" destId="{667DD0A5-4F5E-7241-9E79-F3AE11326DA1}" srcOrd="0" destOrd="0" presId="urn:microsoft.com/office/officeart/2005/8/layout/vList2"/>
    <dgm:cxn modelId="{8AE1D38C-A9F9-7349-8A36-768430609866}" srcId="{DC4F0CE4-94C3-1947-BE6E-22973C546C80}" destId="{909982FD-42C2-C643-BD63-5BE9810C6F94}" srcOrd="5" destOrd="0" parTransId="{FE448A9D-CB73-924F-8550-2156DB6F5755}" sibTransId="{57F16766-0623-1F4E-8218-FE1C4314D0BB}"/>
    <dgm:cxn modelId="{4E3B0094-705E-204F-95C0-10C0CCF7B46C}" srcId="{DC4F0CE4-94C3-1947-BE6E-22973C546C80}" destId="{37D98924-4803-5D43-9183-F6A54711FEEE}" srcOrd="0" destOrd="0" parTransId="{08D25A38-F04A-2740-B293-1E818C3219BE}" sibTransId="{819C85A7-2793-DE42-992F-AD3B68EB2865}"/>
    <dgm:cxn modelId="{160BBFA2-48AF-6949-BCFD-B1C79D6E065C}" srcId="{DC4F0CE4-94C3-1947-BE6E-22973C546C80}" destId="{B57769DE-4D9C-084D-A221-04FB0F553E62}" srcOrd="6" destOrd="0" parTransId="{F7C094FD-4EBE-6D47-A922-399E3D6132B3}" sibTransId="{9623C68B-0290-8C43-AF5A-C8CDC837E1BE}"/>
    <dgm:cxn modelId="{EB2F5CB5-6FC6-0A4C-B4D5-C5D81EE2F612}" type="presOf" srcId="{4FA20E9C-EEF4-EE4A-9328-74F65AAEEEE6}" destId="{78882771-FC08-EF45-8DE1-CC9B207069EC}" srcOrd="0" destOrd="0" presId="urn:microsoft.com/office/officeart/2005/8/layout/vList2"/>
    <dgm:cxn modelId="{4B20FFDF-2756-724F-A17F-34091C5B761B}" srcId="{DC4F0CE4-94C3-1947-BE6E-22973C546C80}" destId="{698548FD-7263-C046-8C2D-585FE9240048}" srcOrd="1" destOrd="0" parTransId="{987C06E1-5166-1744-8A97-E4964F8A16DE}" sibTransId="{499750FF-B9F8-1841-A5F0-07FC091B8946}"/>
    <dgm:cxn modelId="{0712CDEF-01D5-3B43-8C90-42A4F495B0F5}" srcId="{DC4F0CE4-94C3-1947-BE6E-22973C546C80}" destId="{1345095B-9431-A742-8019-111171A20899}" srcOrd="4" destOrd="0" parTransId="{7112A218-775F-CE4D-9D00-C80A260BB1D9}" sibTransId="{CD139524-5C36-014F-AD66-5FFB6CA453FC}"/>
    <dgm:cxn modelId="{43E146F1-DF34-8743-940A-510D39FA2838}" type="presOf" srcId="{909982FD-42C2-C643-BD63-5BE9810C6F94}" destId="{1DD451C2-B232-E141-BB9C-0BDF10BE9105}" srcOrd="0" destOrd="0" presId="urn:microsoft.com/office/officeart/2005/8/layout/vList2"/>
    <dgm:cxn modelId="{5B8352F2-F88C-9A42-89BB-324E57F3F169}" type="presOf" srcId="{1345095B-9431-A742-8019-111171A20899}" destId="{E8279168-D2AC-CA43-8439-B8410C55E1DD}" srcOrd="0" destOrd="0" presId="urn:microsoft.com/office/officeart/2005/8/layout/vList2"/>
    <dgm:cxn modelId="{7DF87AF4-7E41-E948-94F8-AC9AF9242CC4}" type="presOf" srcId="{A2F7EBDB-8CAD-FC48-A63D-54457B26CA97}" destId="{7626F575-DA43-EE42-AB70-A0A7A79460E7}" srcOrd="0" destOrd="0" presId="urn:microsoft.com/office/officeart/2005/8/layout/vList2"/>
    <dgm:cxn modelId="{30896391-8706-A049-A0EE-0EFA20C240DA}" type="presParOf" srcId="{B2ECF48F-4E02-8B4D-8B53-C71441F9C88A}" destId="{2A117023-CFC6-6048-A46E-B8DF80D68DF9}" srcOrd="0" destOrd="0" presId="urn:microsoft.com/office/officeart/2005/8/layout/vList2"/>
    <dgm:cxn modelId="{D7A700AD-65A7-8940-AD59-AA3252E01EEC}" type="presParOf" srcId="{B2ECF48F-4E02-8B4D-8B53-C71441F9C88A}" destId="{FAAAD819-F51F-104B-B5D7-8D9BD42EFC82}" srcOrd="1" destOrd="0" presId="urn:microsoft.com/office/officeart/2005/8/layout/vList2"/>
    <dgm:cxn modelId="{C880EC61-BC28-4144-A411-F02B41A185DF}" type="presParOf" srcId="{B2ECF48F-4E02-8B4D-8B53-C71441F9C88A}" destId="{99B04C80-BF43-604E-B5E0-6900DBC2D22D}" srcOrd="2" destOrd="0" presId="urn:microsoft.com/office/officeart/2005/8/layout/vList2"/>
    <dgm:cxn modelId="{64F48568-9B98-9F4E-8181-A76E6C8382F8}" type="presParOf" srcId="{B2ECF48F-4E02-8B4D-8B53-C71441F9C88A}" destId="{26C3F7D6-0029-1A4B-A4E5-0BE2BE2E1212}" srcOrd="3" destOrd="0" presId="urn:microsoft.com/office/officeart/2005/8/layout/vList2"/>
    <dgm:cxn modelId="{2C6DE73A-F227-1047-8FD4-CDC7E0C92A92}" type="presParOf" srcId="{B2ECF48F-4E02-8B4D-8B53-C71441F9C88A}" destId="{7626F575-DA43-EE42-AB70-A0A7A79460E7}" srcOrd="4" destOrd="0" presId="urn:microsoft.com/office/officeart/2005/8/layout/vList2"/>
    <dgm:cxn modelId="{8969DF27-AC2E-0D47-A7CF-BA6E4BE3AE2D}" type="presParOf" srcId="{B2ECF48F-4E02-8B4D-8B53-C71441F9C88A}" destId="{52A3DAC1-FD08-EC44-8BD1-F3A1BF2C70C2}" srcOrd="5" destOrd="0" presId="urn:microsoft.com/office/officeart/2005/8/layout/vList2"/>
    <dgm:cxn modelId="{D4E7E8B6-3E12-B24C-BEA9-EDD80970B017}" type="presParOf" srcId="{B2ECF48F-4E02-8B4D-8B53-C71441F9C88A}" destId="{78882771-FC08-EF45-8DE1-CC9B207069EC}" srcOrd="6" destOrd="0" presId="urn:microsoft.com/office/officeart/2005/8/layout/vList2"/>
    <dgm:cxn modelId="{5CAD9005-B612-E548-BEAF-CE878AB0DC70}" type="presParOf" srcId="{B2ECF48F-4E02-8B4D-8B53-C71441F9C88A}" destId="{22FD33EF-8C22-6348-A273-290479C995DE}" srcOrd="7" destOrd="0" presId="urn:microsoft.com/office/officeart/2005/8/layout/vList2"/>
    <dgm:cxn modelId="{10DC5E83-DBE6-A840-9E82-58765CFC087F}" type="presParOf" srcId="{B2ECF48F-4E02-8B4D-8B53-C71441F9C88A}" destId="{E8279168-D2AC-CA43-8439-B8410C55E1DD}" srcOrd="8" destOrd="0" presId="urn:microsoft.com/office/officeart/2005/8/layout/vList2"/>
    <dgm:cxn modelId="{A3EA20AE-411C-8D4C-B748-F94CC04C779D}" type="presParOf" srcId="{B2ECF48F-4E02-8B4D-8B53-C71441F9C88A}" destId="{4949F21C-E234-9747-8F73-50986B486489}" srcOrd="9" destOrd="0" presId="urn:microsoft.com/office/officeart/2005/8/layout/vList2"/>
    <dgm:cxn modelId="{04E9FB26-2DFB-0145-8B43-27BF307D661A}" type="presParOf" srcId="{B2ECF48F-4E02-8B4D-8B53-C71441F9C88A}" destId="{1DD451C2-B232-E141-BB9C-0BDF10BE9105}" srcOrd="10" destOrd="0" presId="urn:microsoft.com/office/officeart/2005/8/layout/vList2"/>
    <dgm:cxn modelId="{2383DA8C-48D6-C647-9191-5DD768B80EBD}" type="presParOf" srcId="{B2ECF48F-4E02-8B4D-8B53-C71441F9C88A}" destId="{48F78B38-9857-714B-BFD3-13AAAC82A12E}" srcOrd="11" destOrd="0" presId="urn:microsoft.com/office/officeart/2005/8/layout/vList2"/>
    <dgm:cxn modelId="{A26E2FE6-868A-FB4E-AE73-964D936F7BE2}" type="presParOf" srcId="{B2ECF48F-4E02-8B4D-8B53-C71441F9C88A}" destId="{667DD0A5-4F5E-7241-9E79-F3AE11326DA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819B49-FFEC-4BDD-94FE-E5C0E81A9968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814B34-85F2-4A75-AF23-0C5BE779065C}">
      <dgm:prSet custT="1"/>
      <dgm:spPr/>
      <dgm:t>
        <a:bodyPr/>
        <a:lstStyle/>
        <a:p>
          <a:pPr algn="ctr"/>
          <a:r>
            <a:rPr lang="en-US" sz="24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Political</a:t>
          </a:r>
        </a:p>
        <a:p>
          <a:pPr algn="just"/>
          <a:r>
            <a:rPr lang="en-US" sz="1800" b="0" dirty="0">
              <a:latin typeface="Calibri" panose="020F0502020204030204" pitchFamily="34" charset="0"/>
              <a:cs typeface="Calibri" panose="020F0502020204030204" pitchFamily="34" charset="0"/>
            </a:rPr>
            <a:t>Start Up Loans and local council grants support independent traders. Post-Brexit ingredient costs require careful supplier management and may reduce margins for imported specialty flours.</a:t>
          </a:r>
        </a:p>
      </dgm:t>
    </dgm:pt>
    <dgm:pt modelId="{F9107DB5-C37D-426E-BFA2-55F7456FF337}" type="parTrans" cxnId="{6268C582-2085-4349-9022-08EC167D463F}">
      <dgm:prSet/>
      <dgm:spPr/>
      <dgm:t>
        <a:bodyPr/>
        <a:lstStyle/>
        <a:p>
          <a:endParaRPr lang="en-US"/>
        </a:p>
      </dgm:t>
    </dgm:pt>
    <dgm:pt modelId="{BE15E392-56BB-4DB2-80ED-315B69D580E9}" type="sibTrans" cxnId="{6268C582-2085-4349-9022-08EC167D463F}">
      <dgm:prSet/>
      <dgm:spPr/>
      <dgm:t>
        <a:bodyPr/>
        <a:lstStyle/>
        <a:p>
          <a:endParaRPr lang="en-US"/>
        </a:p>
      </dgm:t>
    </dgm:pt>
    <dgm:pt modelId="{A34835EC-DC4F-44E4-8645-9507192FA882}">
      <dgm:prSet custT="1"/>
      <dgm:spPr/>
      <dgm:t>
        <a:bodyPr/>
        <a:lstStyle/>
        <a:p>
          <a:pPr algn="ctr"/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Economic</a:t>
          </a:r>
          <a:endParaRPr lang="en-US" sz="2000" b="1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algn="just"/>
          <a:r>
            <a:rPr lang="en-US" sz="1800" b="0" dirty="0">
              <a:latin typeface="Calibri" panose="020F0502020204030204" pitchFamily="34" charset="0"/>
              <a:cs typeface="Calibri" panose="020F0502020204030204" pitchFamily="34" charset="0"/>
            </a:rPr>
            <a:t>Inflationary pressure on ingredients and utilities since 2022. UK bakery market sustains steady growth, driven by rising demand for artisanal, health-focused bread among middle-income consumers.</a:t>
          </a:r>
        </a:p>
      </dgm:t>
    </dgm:pt>
    <dgm:pt modelId="{C181DEBF-2CB9-4EAA-9C77-DB2C6CAD43F7}" type="parTrans" cxnId="{C23EC4C8-BACC-435B-B375-6030C940A1DF}">
      <dgm:prSet/>
      <dgm:spPr/>
      <dgm:t>
        <a:bodyPr/>
        <a:lstStyle/>
        <a:p>
          <a:endParaRPr lang="en-US"/>
        </a:p>
      </dgm:t>
    </dgm:pt>
    <dgm:pt modelId="{37264636-318C-43B7-B0CE-D0A58BD80D44}" type="sibTrans" cxnId="{C23EC4C8-BACC-435B-B375-6030C940A1DF}">
      <dgm:prSet/>
      <dgm:spPr/>
      <dgm:t>
        <a:bodyPr/>
        <a:lstStyle/>
        <a:p>
          <a:endParaRPr lang="en-US"/>
        </a:p>
      </dgm:t>
    </dgm:pt>
    <dgm:pt modelId="{4DB89E53-5EED-47A1-97E2-F3ACA69C355E}">
      <dgm:prSet custT="1"/>
      <dgm:spPr/>
      <dgm:t>
        <a:bodyPr/>
        <a:lstStyle/>
        <a:p>
          <a:pPr algn="ctr"/>
          <a:r>
            <a:rPr lang="en-GB" sz="2400" b="1" noProof="0" dirty="0">
              <a:latin typeface="Calibri" panose="020F0502020204030204" pitchFamily="34" charset="0"/>
              <a:cs typeface="Calibri" panose="020F0502020204030204" pitchFamily="34" charset="0"/>
            </a:rPr>
            <a:t>Social</a:t>
          </a:r>
          <a:endParaRPr lang="en-GB" sz="1800" b="1" noProof="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algn="just"/>
          <a:r>
            <a:rPr lang="en-GB" sz="1800" b="0" noProof="0" dirty="0">
              <a:latin typeface="Calibri" panose="020F0502020204030204" pitchFamily="34" charset="0"/>
              <a:cs typeface="Calibri" panose="020F0502020204030204" pitchFamily="34" charset="0"/>
            </a:rPr>
            <a:t>Consumers prioritise authenticity, craftsmanship, and community over chain uniformity. Lifestyle-conscious adults favour sourdough for health benefits. Shared-table design counters digital isolation.</a:t>
          </a:r>
        </a:p>
      </dgm:t>
    </dgm:pt>
    <dgm:pt modelId="{9B18AB5C-E349-476C-A6AA-FE80E521AFFD}" type="parTrans" cxnId="{3B8E54A0-7A61-47B5-9395-BDF9F7EA4565}">
      <dgm:prSet/>
      <dgm:spPr/>
      <dgm:t>
        <a:bodyPr/>
        <a:lstStyle/>
        <a:p>
          <a:endParaRPr lang="en-US"/>
        </a:p>
      </dgm:t>
    </dgm:pt>
    <dgm:pt modelId="{5AC9F2A9-0E1F-4E99-B582-B3CA07AFAEC9}" type="sibTrans" cxnId="{3B8E54A0-7A61-47B5-9395-BDF9F7EA4565}">
      <dgm:prSet/>
      <dgm:spPr/>
      <dgm:t>
        <a:bodyPr/>
        <a:lstStyle/>
        <a:p>
          <a:endParaRPr lang="en-US"/>
        </a:p>
      </dgm:t>
    </dgm:pt>
    <dgm:pt modelId="{4EEA956E-B596-4D92-958E-FF3CB22327FB}">
      <dgm:prSet custT="1"/>
      <dgm:spPr/>
      <dgm:t>
        <a:bodyPr/>
        <a:lstStyle/>
        <a:p>
          <a:pPr algn="ctr"/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Technological</a:t>
          </a:r>
          <a:endParaRPr lang="en-US" sz="1800" b="1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algn="just"/>
          <a:r>
            <a:rPr lang="en-US" sz="1800" b="0" dirty="0">
              <a:latin typeface="Calibri" panose="020F0502020204030204" pitchFamily="34" charset="0"/>
              <a:cs typeface="Calibri" panose="020F0502020204030204" pitchFamily="34" charset="0"/>
            </a:rPr>
            <a:t>Social media and Google Business build local awareness cost-effectively. POS and inventory tools improve operational efficiency. Artisan craft is the competitive edge over chain automation.</a:t>
          </a:r>
        </a:p>
      </dgm:t>
    </dgm:pt>
    <dgm:pt modelId="{F6B4E23E-9D8A-49A0-A637-77B7974DC178}" type="parTrans" cxnId="{1F90E9D2-2E48-463F-A56F-B8794F0792F2}">
      <dgm:prSet/>
      <dgm:spPr/>
      <dgm:t>
        <a:bodyPr/>
        <a:lstStyle/>
        <a:p>
          <a:endParaRPr lang="en-US"/>
        </a:p>
      </dgm:t>
    </dgm:pt>
    <dgm:pt modelId="{D7058955-BE51-4A7C-A992-E22CCE1FC0E8}" type="sibTrans" cxnId="{1F90E9D2-2E48-463F-A56F-B8794F0792F2}">
      <dgm:prSet/>
      <dgm:spPr/>
      <dgm:t>
        <a:bodyPr/>
        <a:lstStyle/>
        <a:p>
          <a:endParaRPr lang="en-US"/>
        </a:p>
      </dgm:t>
    </dgm:pt>
    <dgm:pt modelId="{877CF4E7-51A7-45BD-8A70-C4478CB4EC80}">
      <dgm:prSet custT="1"/>
      <dgm:spPr/>
      <dgm:t>
        <a:bodyPr/>
        <a:lstStyle/>
        <a:p>
          <a:pPr algn="ctr"/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Environmental</a:t>
          </a:r>
          <a:endParaRPr lang="en-US" sz="1800" b="1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algn="just"/>
          <a:r>
            <a:rPr lang="en-US" sz="1800" b="0" dirty="0">
              <a:latin typeface="Calibri" panose="020F0502020204030204" pitchFamily="34" charset="0"/>
              <a:cs typeface="Calibri" panose="020F0502020204030204" pitchFamily="34" charset="0"/>
            </a:rPr>
            <a:t>Local sourcing, recyclable packaging, and food waste reduction appeal to eco-conscious customers. Energy-efficient ovens and renewable energy partnerships address UK Net Zero obligations.</a:t>
          </a:r>
        </a:p>
      </dgm:t>
    </dgm:pt>
    <dgm:pt modelId="{1A90CB46-F8B6-4D66-BE2B-EAEB7AD42E59}" type="parTrans" cxnId="{59CD2F38-B370-41BD-A588-A0131A112CF7}">
      <dgm:prSet/>
      <dgm:spPr/>
      <dgm:t>
        <a:bodyPr/>
        <a:lstStyle/>
        <a:p>
          <a:endParaRPr lang="en-US"/>
        </a:p>
      </dgm:t>
    </dgm:pt>
    <dgm:pt modelId="{218C1C00-2650-48C4-90D1-54FA394F38A3}" type="sibTrans" cxnId="{59CD2F38-B370-41BD-A588-A0131A112CF7}">
      <dgm:prSet/>
      <dgm:spPr/>
      <dgm:t>
        <a:bodyPr/>
        <a:lstStyle/>
        <a:p>
          <a:endParaRPr lang="en-US"/>
        </a:p>
      </dgm:t>
    </dgm:pt>
    <dgm:pt modelId="{2622B537-8476-475A-902C-FE42DEC671D3}">
      <dgm:prSet custT="1"/>
      <dgm:spPr/>
      <dgm:t>
        <a:bodyPr/>
        <a:lstStyle/>
        <a:p>
          <a:pPr algn="ctr"/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Legal</a:t>
          </a:r>
          <a:endParaRPr lang="en-US" sz="1800" b="1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algn="just"/>
          <a:r>
            <a:rPr lang="en-US" sz="1800" b="0" dirty="0">
              <a:latin typeface="Calibri" panose="020F0502020204030204" pitchFamily="34" charset="0"/>
              <a:cs typeface="Calibri" panose="020F0502020204030204" pitchFamily="34" charset="0"/>
            </a:rPr>
            <a:t>Strict allergen labelling, food hygiene, national living wage rises, and GDPR compliance. Regular staff training and reliable compliance processes are essential non-negotiable requirements.</a:t>
          </a:r>
        </a:p>
      </dgm:t>
    </dgm:pt>
    <dgm:pt modelId="{4E8D3503-618F-4AB5-BED8-1B9D48774342}" type="parTrans" cxnId="{1A396D4D-1DD5-48A8-AF96-4D360D8842B9}">
      <dgm:prSet/>
      <dgm:spPr/>
      <dgm:t>
        <a:bodyPr/>
        <a:lstStyle/>
        <a:p>
          <a:endParaRPr lang="en-US"/>
        </a:p>
      </dgm:t>
    </dgm:pt>
    <dgm:pt modelId="{646CDBEB-FB2A-4BCE-909C-6785E2603B43}" type="sibTrans" cxnId="{1A396D4D-1DD5-48A8-AF96-4D360D8842B9}">
      <dgm:prSet/>
      <dgm:spPr/>
      <dgm:t>
        <a:bodyPr/>
        <a:lstStyle/>
        <a:p>
          <a:endParaRPr lang="en-US"/>
        </a:p>
      </dgm:t>
    </dgm:pt>
    <dgm:pt modelId="{2A1EA9F4-8EC6-B544-9971-497F974FCF52}" type="pres">
      <dgm:prSet presAssocID="{0D819B49-FFEC-4BDD-94FE-E5C0E81A9968}" presName="diagram" presStyleCnt="0">
        <dgm:presLayoutVars>
          <dgm:dir/>
          <dgm:resizeHandles val="exact"/>
        </dgm:presLayoutVars>
      </dgm:prSet>
      <dgm:spPr/>
    </dgm:pt>
    <dgm:pt modelId="{EB285FE5-F3CF-0E4C-9B11-A22D116B869F}" type="pres">
      <dgm:prSet presAssocID="{BB814B34-85F2-4A75-AF23-0C5BE779065C}" presName="node" presStyleLbl="node1" presStyleIdx="0" presStyleCnt="6">
        <dgm:presLayoutVars>
          <dgm:bulletEnabled val="1"/>
        </dgm:presLayoutVars>
      </dgm:prSet>
      <dgm:spPr/>
    </dgm:pt>
    <dgm:pt modelId="{1DC389C5-0D5E-B444-BBAE-69DFCC3A7864}" type="pres">
      <dgm:prSet presAssocID="{BE15E392-56BB-4DB2-80ED-315B69D580E9}" presName="sibTrans" presStyleCnt="0"/>
      <dgm:spPr/>
    </dgm:pt>
    <dgm:pt modelId="{73A5D2A1-F8C9-5A4B-812A-938A3270A35D}" type="pres">
      <dgm:prSet presAssocID="{A34835EC-DC4F-44E4-8645-9507192FA882}" presName="node" presStyleLbl="node1" presStyleIdx="1" presStyleCnt="6">
        <dgm:presLayoutVars>
          <dgm:bulletEnabled val="1"/>
        </dgm:presLayoutVars>
      </dgm:prSet>
      <dgm:spPr/>
    </dgm:pt>
    <dgm:pt modelId="{3A22475E-A416-6249-BEE4-684C9BF4B77B}" type="pres">
      <dgm:prSet presAssocID="{37264636-318C-43B7-B0CE-D0A58BD80D44}" presName="sibTrans" presStyleCnt="0"/>
      <dgm:spPr/>
    </dgm:pt>
    <dgm:pt modelId="{DF9B7506-66BD-3943-9696-1E0862D2F78B}" type="pres">
      <dgm:prSet presAssocID="{4DB89E53-5EED-47A1-97E2-F3ACA69C355E}" presName="node" presStyleLbl="node1" presStyleIdx="2" presStyleCnt="6">
        <dgm:presLayoutVars>
          <dgm:bulletEnabled val="1"/>
        </dgm:presLayoutVars>
      </dgm:prSet>
      <dgm:spPr/>
    </dgm:pt>
    <dgm:pt modelId="{F1929904-2B97-1D41-A8B6-F45C448A279E}" type="pres">
      <dgm:prSet presAssocID="{5AC9F2A9-0E1F-4E99-B582-B3CA07AFAEC9}" presName="sibTrans" presStyleCnt="0"/>
      <dgm:spPr/>
    </dgm:pt>
    <dgm:pt modelId="{AA256C16-9676-6E49-A1D7-DA91878EF4B6}" type="pres">
      <dgm:prSet presAssocID="{4EEA956E-B596-4D92-958E-FF3CB22327FB}" presName="node" presStyleLbl="node1" presStyleIdx="3" presStyleCnt="6">
        <dgm:presLayoutVars>
          <dgm:bulletEnabled val="1"/>
        </dgm:presLayoutVars>
      </dgm:prSet>
      <dgm:spPr/>
    </dgm:pt>
    <dgm:pt modelId="{44B2C325-4BC2-0C41-90C0-EDAAD3FB62AF}" type="pres">
      <dgm:prSet presAssocID="{D7058955-BE51-4A7C-A992-E22CCE1FC0E8}" presName="sibTrans" presStyleCnt="0"/>
      <dgm:spPr/>
    </dgm:pt>
    <dgm:pt modelId="{C3D177BF-6621-8243-9224-70414DBE9492}" type="pres">
      <dgm:prSet presAssocID="{877CF4E7-51A7-45BD-8A70-C4478CB4EC80}" presName="node" presStyleLbl="node1" presStyleIdx="4" presStyleCnt="6">
        <dgm:presLayoutVars>
          <dgm:bulletEnabled val="1"/>
        </dgm:presLayoutVars>
      </dgm:prSet>
      <dgm:spPr/>
    </dgm:pt>
    <dgm:pt modelId="{E42B7886-B697-8342-86E4-AE303FDCEB70}" type="pres">
      <dgm:prSet presAssocID="{218C1C00-2650-48C4-90D1-54FA394F38A3}" presName="sibTrans" presStyleCnt="0"/>
      <dgm:spPr/>
    </dgm:pt>
    <dgm:pt modelId="{6091BFA1-B405-2940-A18D-AC8143362DAE}" type="pres">
      <dgm:prSet presAssocID="{2622B537-8476-475A-902C-FE42DEC671D3}" presName="node" presStyleLbl="node1" presStyleIdx="5" presStyleCnt="6">
        <dgm:presLayoutVars>
          <dgm:bulletEnabled val="1"/>
        </dgm:presLayoutVars>
      </dgm:prSet>
      <dgm:spPr/>
    </dgm:pt>
  </dgm:ptLst>
  <dgm:cxnLst>
    <dgm:cxn modelId="{9C25FE0B-DB03-3A4E-A8F2-1368ECEAD34D}" type="presOf" srcId="{BB814B34-85F2-4A75-AF23-0C5BE779065C}" destId="{EB285FE5-F3CF-0E4C-9B11-A22D116B869F}" srcOrd="0" destOrd="0" presId="urn:microsoft.com/office/officeart/2005/8/layout/default"/>
    <dgm:cxn modelId="{59CD2F38-B370-41BD-A588-A0131A112CF7}" srcId="{0D819B49-FFEC-4BDD-94FE-E5C0E81A9968}" destId="{877CF4E7-51A7-45BD-8A70-C4478CB4EC80}" srcOrd="4" destOrd="0" parTransId="{1A90CB46-F8B6-4D66-BE2B-EAEB7AD42E59}" sibTransId="{218C1C00-2650-48C4-90D1-54FA394F38A3}"/>
    <dgm:cxn modelId="{DA02573C-C96E-7F41-9E57-611766998540}" type="presOf" srcId="{4DB89E53-5EED-47A1-97E2-F3ACA69C355E}" destId="{DF9B7506-66BD-3943-9696-1E0862D2F78B}" srcOrd="0" destOrd="0" presId="urn:microsoft.com/office/officeart/2005/8/layout/default"/>
    <dgm:cxn modelId="{B858804A-70AD-E842-9D7B-1BB564EC5A2D}" type="presOf" srcId="{A34835EC-DC4F-44E4-8645-9507192FA882}" destId="{73A5D2A1-F8C9-5A4B-812A-938A3270A35D}" srcOrd="0" destOrd="0" presId="urn:microsoft.com/office/officeart/2005/8/layout/default"/>
    <dgm:cxn modelId="{1A396D4D-1DD5-48A8-AF96-4D360D8842B9}" srcId="{0D819B49-FFEC-4BDD-94FE-E5C0E81A9968}" destId="{2622B537-8476-475A-902C-FE42DEC671D3}" srcOrd="5" destOrd="0" parTransId="{4E8D3503-618F-4AB5-BED8-1B9D48774342}" sibTransId="{646CDBEB-FB2A-4BCE-909C-6785E2603B43}"/>
    <dgm:cxn modelId="{B67A5D6F-05BF-4E44-824A-C70B27266B45}" type="presOf" srcId="{0D819B49-FFEC-4BDD-94FE-E5C0E81A9968}" destId="{2A1EA9F4-8EC6-B544-9971-497F974FCF52}" srcOrd="0" destOrd="0" presId="urn:microsoft.com/office/officeart/2005/8/layout/default"/>
    <dgm:cxn modelId="{6268C582-2085-4349-9022-08EC167D463F}" srcId="{0D819B49-FFEC-4BDD-94FE-E5C0E81A9968}" destId="{BB814B34-85F2-4A75-AF23-0C5BE779065C}" srcOrd="0" destOrd="0" parTransId="{F9107DB5-C37D-426E-BFA2-55F7456FF337}" sibTransId="{BE15E392-56BB-4DB2-80ED-315B69D580E9}"/>
    <dgm:cxn modelId="{F4D63A94-491E-7A49-9D19-2170CD60BE4E}" type="presOf" srcId="{4EEA956E-B596-4D92-958E-FF3CB22327FB}" destId="{AA256C16-9676-6E49-A1D7-DA91878EF4B6}" srcOrd="0" destOrd="0" presId="urn:microsoft.com/office/officeart/2005/8/layout/default"/>
    <dgm:cxn modelId="{1D48EB9F-C144-EB44-B488-60B0D5E54373}" type="presOf" srcId="{877CF4E7-51A7-45BD-8A70-C4478CB4EC80}" destId="{C3D177BF-6621-8243-9224-70414DBE9492}" srcOrd="0" destOrd="0" presId="urn:microsoft.com/office/officeart/2005/8/layout/default"/>
    <dgm:cxn modelId="{3B8E54A0-7A61-47B5-9395-BDF9F7EA4565}" srcId="{0D819B49-FFEC-4BDD-94FE-E5C0E81A9968}" destId="{4DB89E53-5EED-47A1-97E2-F3ACA69C355E}" srcOrd="2" destOrd="0" parTransId="{9B18AB5C-E349-476C-A6AA-FE80E521AFFD}" sibTransId="{5AC9F2A9-0E1F-4E99-B582-B3CA07AFAEC9}"/>
    <dgm:cxn modelId="{5B7A15B3-EE26-214F-B3C4-BF531061DF9E}" type="presOf" srcId="{2622B537-8476-475A-902C-FE42DEC671D3}" destId="{6091BFA1-B405-2940-A18D-AC8143362DAE}" srcOrd="0" destOrd="0" presId="urn:microsoft.com/office/officeart/2005/8/layout/default"/>
    <dgm:cxn modelId="{C23EC4C8-BACC-435B-B375-6030C940A1DF}" srcId="{0D819B49-FFEC-4BDD-94FE-E5C0E81A9968}" destId="{A34835EC-DC4F-44E4-8645-9507192FA882}" srcOrd="1" destOrd="0" parTransId="{C181DEBF-2CB9-4EAA-9C77-DB2C6CAD43F7}" sibTransId="{37264636-318C-43B7-B0CE-D0A58BD80D44}"/>
    <dgm:cxn modelId="{1F90E9D2-2E48-463F-A56F-B8794F0792F2}" srcId="{0D819B49-FFEC-4BDD-94FE-E5C0E81A9968}" destId="{4EEA956E-B596-4D92-958E-FF3CB22327FB}" srcOrd="3" destOrd="0" parTransId="{F6B4E23E-9D8A-49A0-A637-77B7974DC178}" sibTransId="{D7058955-BE51-4A7C-A992-E22CCE1FC0E8}"/>
    <dgm:cxn modelId="{E21EDFD0-0C4A-DE4E-A5AB-E7508B6506A6}" type="presParOf" srcId="{2A1EA9F4-8EC6-B544-9971-497F974FCF52}" destId="{EB285FE5-F3CF-0E4C-9B11-A22D116B869F}" srcOrd="0" destOrd="0" presId="urn:microsoft.com/office/officeart/2005/8/layout/default"/>
    <dgm:cxn modelId="{987127B4-8136-BA41-85DE-9CD4CD9ADE38}" type="presParOf" srcId="{2A1EA9F4-8EC6-B544-9971-497F974FCF52}" destId="{1DC389C5-0D5E-B444-BBAE-69DFCC3A7864}" srcOrd="1" destOrd="0" presId="urn:microsoft.com/office/officeart/2005/8/layout/default"/>
    <dgm:cxn modelId="{94D87392-2196-FC45-B2B2-458896FAB126}" type="presParOf" srcId="{2A1EA9F4-8EC6-B544-9971-497F974FCF52}" destId="{73A5D2A1-F8C9-5A4B-812A-938A3270A35D}" srcOrd="2" destOrd="0" presId="urn:microsoft.com/office/officeart/2005/8/layout/default"/>
    <dgm:cxn modelId="{D4C728B4-7B47-DE4F-986E-CB8D2F94892A}" type="presParOf" srcId="{2A1EA9F4-8EC6-B544-9971-497F974FCF52}" destId="{3A22475E-A416-6249-BEE4-684C9BF4B77B}" srcOrd="3" destOrd="0" presId="urn:microsoft.com/office/officeart/2005/8/layout/default"/>
    <dgm:cxn modelId="{6981F0B8-E2BF-6349-B06E-AE8BFA186D7C}" type="presParOf" srcId="{2A1EA9F4-8EC6-B544-9971-497F974FCF52}" destId="{DF9B7506-66BD-3943-9696-1E0862D2F78B}" srcOrd="4" destOrd="0" presId="urn:microsoft.com/office/officeart/2005/8/layout/default"/>
    <dgm:cxn modelId="{4112AA89-1194-2741-82A9-ED1E722F34D5}" type="presParOf" srcId="{2A1EA9F4-8EC6-B544-9971-497F974FCF52}" destId="{F1929904-2B97-1D41-A8B6-F45C448A279E}" srcOrd="5" destOrd="0" presId="urn:microsoft.com/office/officeart/2005/8/layout/default"/>
    <dgm:cxn modelId="{2AEDA64D-6E86-2E4C-B00B-ADF96112EECE}" type="presParOf" srcId="{2A1EA9F4-8EC6-B544-9971-497F974FCF52}" destId="{AA256C16-9676-6E49-A1D7-DA91878EF4B6}" srcOrd="6" destOrd="0" presId="urn:microsoft.com/office/officeart/2005/8/layout/default"/>
    <dgm:cxn modelId="{68CCA6B5-8321-EF4B-B624-5D6C400B4908}" type="presParOf" srcId="{2A1EA9F4-8EC6-B544-9971-497F974FCF52}" destId="{44B2C325-4BC2-0C41-90C0-EDAAD3FB62AF}" srcOrd="7" destOrd="0" presId="urn:microsoft.com/office/officeart/2005/8/layout/default"/>
    <dgm:cxn modelId="{F04A046C-F65F-F04A-BB17-AB021DCF9C22}" type="presParOf" srcId="{2A1EA9F4-8EC6-B544-9971-497F974FCF52}" destId="{C3D177BF-6621-8243-9224-70414DBE9492}" srcOrd="8" destOrd="0" presId="urn:microsoft.com/office/officeart/2005/8/layout/default"/>
    <dgm:cxn modelId="{71020730-1117-C741-83A9-351CF248D165}" type="presParOf" srcId="{2A1EA9F4-8EC6-B544-9971-497F974FCF52}" destId="{E42B7886-B697-8342-86E4-AE303FDCEB70}" srcOrd="9" destOrd="0" presId="urn:microsoft.com/office/officeart/2005/8/layout/default"/>
    <dgm:cxn modelId="{EE7F7532-17C9-174C-A619-0E649775398C}" type="presParOf" srcId="{2A1EA9F4-8EC6-B544-9971-497F974FCF52}" destId="{6091BFA1-B405-2940-A18D-AC8143362DA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982F2E-9767-0644-AD1C-3CF21E5FB796}" type="doc">
      <dgm:prSet loTypeId="urn:microsoft.com/office/officeart/2005/8/layout/matrix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98AB87-1DC3-C54A-89AB-06707A379B67}">
      <dgm:prSet custT="1"/>
      <dgm:spPr/>
      <dgm:t>
        <a:bodyPr anchor="ctr"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Strengths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33E4DC3-640E-5341-83A6-13A5F5044F7D}" type="parTrans" cxnId="{0BC12F34-6224-4948-BE81-9FD605384CF3}">
      <dgm:prSet/>
      <dgm:spPr/>
      <dgm:t>
        <a:bodyPr/>
        <a:lstStyle/>
        <a:p>
          <a:endParaRPr lang="en-GB"/>
        </a:p>
      </dgm:t>
    </dgm:pt>
    <dgm:pt modelId="{9D97AE16-D81F-4948-B199-87490DEDBF66}" type="sibTrans" cxnId="{0BC12F34-6224-4948-BE81-9FD605384CF3}">
      <dgm:prSet/>
      <dgm:spPr/>
      <dgm:t>
        <a:bodyPr/>
        <a:lstStyle/>
        <a:p>
          <a:endParaRPr lang="en-GB"/>
        </a:p>
      </dgm:t>
    </dgm:pt>
    <dgm:pt modelId="{92E99AB7-8BD9-D544-B1BE-8BEB60EC84C4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Unique sourdough &amp; communal café USP — no direct local rival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26F471A-E65B-A443-880A-F62772CAFC2A}" type="parTrans" cxnId="{AEC16410-46F5-E447-870C-DCDB48CD8274}">
      <dgm:prSet/>
      <dgm:spPr/>
      <dgm:t>
        <a:bodyPr/>
        <a:lstStyle/>
        <a:p>
          <a:endParaRPr lang="en-GB"/>
        </a:p>
      </dgm:t>
    </dgm:pt>
    <dgm:pt modelId="{768A1920-2F38-6F42-8535-664460D215E5}" type="sibTrans" cxnId="{AEC16410-46F5-E447-870C-DCDB48CD8274}">
      <dgm:prSet/>
      <dgm:spPr/>
      <dgm:t>
        <a:bodyPr/>
        <a:lstStyle/>
        <a:p>
          <a:endParaRPr lang="en-GB"/>
        </a:p>
      </dgm:t>
    </dgm:pt>
    <dgm:pt modelId="{8051E008-CA00-1E4D-8C81-DEF112E12343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High product quality appeals to health-conscious consumers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908BF25-B281-3342-9B32-06543E046D46}" type="parTrans" cxnId="{8E77FDA9-0368-E143-8E10-55871660997F}">
      <dgm:prSet/>
      <dgm:spPr/>
      <dgm:t>
        <a:bodyPr/>
        <a:lstStyle/>
        <a:p>
          <a:endParaRPr lang="en-GB"/>
        </a:p>
      </dgm:t>
    </dgm:pt>
    <dgm:pt modelId="{ED1C3ECC-28AD-934C-96DC-3CB3DFDF3F82}" type="sibTrans" cxnId="{8E77FDA9-0368-E143-8E10-55871660997F}">
      <dgm:prSet/>
      <dgm:spPr/>
      <dgm:t>
        <a:bodyPr/>
        <a:lstStyle/>
        <a:p>
          <a:endParaRPr lang="en-GB"/>
        </a:p>
      </dgm:t>
    </dgm:pt>
    <dgm:pt modelId="{7E6DD2D3-DA7A-484B-9691-01B2758461CD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Strong community alignment drives loyal repeat visits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EF67477-E635-AA49-9731-D36766C98057}" type="parTrans" cxnId="{669D2127-8012-4647-A852-BF744F4E02B2}">
      <dgm:prSet/>
      <dgm:spPr/>
      <dgm:t>
        <a:bodyPr/>
        <a:lstStyle/>
        <a:p>
          <a:endParaRPr lang="en-GB"/>
        </a:p>
      </dgm:t>
    </dgm:pt>
    <dgm:pt modelId="{0C181526-D98E-8343-997A-45F97CA43702}" type="sibTrans" cxnId="{669D2127-8012-4647-A852-BF744F4E02B2}">
      <dgm:prSet/>
      <dgm:spPr/>
      <dgm:t>
        <a:bodyPr/>
        <a:lstStyle/>
        <a:p>
          <a:endParaRPr lang="en-GB"/>
        </a:p>
      </dgm:t>
    </dgm:pt>
    <dgm:pt modelId="{F64EF6A8-5968-E348-A965-05A1EE6F809A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Founder brings clear operational and quality standards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086F34F-382E-8A4B-AFDC-82494CF765D5}" type="parTrans" cxnId="{83F7E9E4-867F-8E48-8452-5B986524A48A}">
      <dgm:prSet/>
      <dgm:spPr/>
      <dgm:t>
        <a:bodyPr/>
        <a:lstStyle/>
        <a:p>
          <a:endParaRPr lang="en-GB"/>
        </a:p>
      </dgm:t>
    </dgm:pt>
    <dgm:pt modelId="{18B0ED09-F4C8-ED4C-AADE-DDC03F667AE7}" type="sibTrans" cxnId="{83F7E9E4-867F-8E48-8452-5B986524A48A}">
      <dgm:prSet/>
      <dgm:spPr/>
      <dgm:t>
        <a:bodyPr/>
        <a:lstStyle/>
        <a:p>
          <a:endParaRPr lang="en-GB"/>
        </a:p>
      </dgm:t>
    </dgm:pt>
    <dgm:pt modelId="{457C25B8-9196-6947-9B6F-FD4171741541}">
      <dgm:prSet custT="1"/>
      <dgm:spPr/>
      <dgm:t>
        <a:bodyPr anchor="ctr"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Weaknesses</a:t>
          </a:r>
          <a:endParaRPr lang="en-GB" sz="21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8D1FE5F2-0E38-8444-A7F6-B06F7C313E34}" type="parTrans" cxnId="{19B3C16D-E05B-A847-8367-74EDB5AB9E59}">
      <dgm:prSet/>
      <dgm:spPr/>
      <dgm:t>
        <a:bodyPr/>
        <a:lstStyle/>
        <a:p>
          <a:endParaRPr lang="en-GB"/>
        </a:p>
      </dgm:t>
    </dgm:pt>
    <dgm:pt modelId="{1243E5BE-D2D2-F942-8DE4-6B3C80075B81}" type="sibTrans" cxnId="{19B3C16D-E05B-A847-8367-74EDB5AB9E59}">
      <dgm:prSet/>
      <dgm:spPr/>
      <dgm:t>
        <a:bodyPr/>
        <a:lstStyle/>
        <a:p>
          <a:endParaRPr lang="en-GB"/>
        </a:p>
      </dgm:t>
    </dgm:pt>
    <dgm:pt modelId="{35020F50-B6C5-BE40-81CD-B19CC37BA511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Limited start-up capital; small founding team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47FC327-1834-D144-BDAE-F0E315F54977}" type="parTrans" cxnId="{8FF88675-AFA0-8C47-A06D-E10927A2D100}">
      <dgm:prSet/>
      <dgm:spPr/>
      <dgm:t>
        <a:bodyPr/>
        <a:lstStyle/>
        <a:p>
          <a:endParaRPr lang="en-GB"/>
        </a:p>
      </dgm:t>
    </dgm:pt>
    <dgm:pt modelId="{9C083E48-2A63-924F-886A-64289D1113D6}" type="sibTrans" cxnId="{8FF88675-AFA0-8C47-A06D-E10927A2D100}">
      <dgm:prSet/>
      <dgm:spPr/>
      <dgm:t>
        <a:bodyPr/>
        <a:lstStyle/>
        <a:p>
          <a:endParaRPr lang="en-GB"/>
        </a:p>
      </dgm:t>
    </dgm:pt>
    <dgm:pt modelId="{EEEB2B4F-5EF1-0D42-B6B0-11D3F044AE28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Restricted production capacity limits wholesale scale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CB41AB9-E700-6247-93FD-17440509A743}" type="parTrans" cxnId="{38FDC763-0236-B64B-80A0-A11D1E17FE4B}">
      <dgm:prSet/>
      <dgm:spPr/>
      <dgm:t>
        <a:bodyPr/>
        <a:lstStyle/>
        <a:p>
          <a:endParaRPr lang="en-GB"/>
        </a:p>
      </dgm:t>
    </dgm:pt>
    <dgm:pt modelId="{AFCA3C72-3FFA-FF4C-8A30-A5C24E93352D}" type="sibTrans" cxnId="{38FDC763-0236-B64B-80A0-A11D1E17FE4B}">
      <dgm:prSet/>
      <dgm:spPr/>
      <dgm:t>
        <a:bodyPr/>
        <a:lstStyle/>
        <a:p>
          <a:endParaRPr lang="en-GB"/>
        </a:p>
      </dgm:t>
    </dgm:pt>
    <dgm:pt modelId="{467E0534-B636-B749-8D12-110B7F13A44A}">
      <dgm:prSet custT="1"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Low brand awareness during early market entry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E7A56CA-0EB1-FC4D-BB92-A403E8D22341}" type="parTrans" cxnId="{B47C1B39-7284-5542-A7D7-652E92D4B2BA}">
      <dgm:prSet/>
      <dgm:spPr/>
      <dgm:t>
        <a:bodyPr/>
        <a:lstStyle/>
        <a:p>
          <a:endParaRPr lang="en-GB"/>
        </a:p>
      </dgm:t>
    </dgm:pt>
    <dgm:pt modelId="{AC374F9C-DFB2-F446-B253-CA8BE26AE7B0}" type="sibTrans" cxnId="{B47C1B39-7284-5542-A7D7-652E92D4B2BA}">
      <dgm:prSet/>
      <dgm:spPr/>
      <dgm:t>
        <a:bodyPr/>
        <a:lstStyle/>
        <a:p>
          <a:endParaRPr lang="en-GB"/>
        </a:p>
      </dgm:t>
    </dgm:pt>
    <dgm:pt modelId="{6F953282-4A87-DA42-BA1E-411A3FFE45FC}">
      <dgm:prSet/>
      <dgm:spPr/>
      <dgm:t>
        <a:bodyPr anchor="ctr"/>
        <a:lstStyle/>
        <a:p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Single-site dependency; </a:t>
          </a:r>
          <a:r>
            <a:rPr lang="en-GB" sz="1600" dirty="0">
              <a:latin typeface="Calibri" panose="020F0502020204030204" pitchFamily="34" charset="0"/>
              <a:cs typeface="Calibri" panose="020F0502020204030204" pitchFamily="34" charset="0"/>
            </a:rPr>
            <a:t>localised</a:t>
          </a:r>
          <a:r>
            <a:rPr lang="en-US" sz="1600" dirty="0">
              <a:latin typeface="Calibri" panose="020F0502020204030204" pitchFamily="34" charset="0"/>
              <a:cs typeface="Calibri" panose="020F0502020204030204" pitchFamily="34" charset="0"/>
            </a:rPr>
            <a:t> catchment area only</a:t>
          </a:r>
          <a:endParaRPr lang="en-GB" sz="16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CF9CC7D-867D-FD47-9EB6-B9432F07F863}" type="parTrans" cxnId="{2E3E2908-5AFA-144F-8314-30D286411F06}">
      <dgm:prSet/>
      <dgm:spPr/>
      <dgm:t>
        <a:bodyPr/>
        <a:lstStyle/>
        <a:p>
          <a:endParaRPr lang="en-GB"/>
        </a:p>
      </dgm:t>
    </dgm:pt>
    <dgm:pt modelId="{6CAD3D48-71CD-254F-85F3-2089FA29EF07}" type="sibTrans" cxnId="{2E3E2908-5AFA-144F-8314-30D286411F06}">
      <dgm:prSet/>
      <dgm:spPr/>
      <dgm:t>
        <a:bodyPr/>
        <a:lstStyle/>
        <a:p>
          <a:endParaRPr lang="en-GB"/>
        </a:p>
      </dgm:t>
    </dgm:pt>
    <dgm:pt modelId="{B40DAD9E-90A9-0240-A396-A55E3E4C62C3}">
      <dgm:prSet custT="1"/>
      <dgm:spPr/>
      <dgm:t>
        <a:bodyPr anchor="ctr"/>
        <a:lstStyle/>
        <a:p>
          <a:pPr>
            <a:buNone/>
          </a:pPr>
          <a:r>
            <a:rPr lang="en-US" sz="2400" b="1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Opportunities</a:t>
          </a:r>
          <a:endParaRPr lang="en-GB" sz="24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971F2830-0162-6A4D-8789-E73295A39E3D}" type="parTrans" cxnId="{3E3E926F-97A1-1F48-8BC9-335D97A96276}">
      <dgm:prSet/>
      <dgm:spPr/>
      <dgm:t>
        <a:bodyPr/>
        <a:lstStyle/>
        <a:p>
          <a:endParaRPr lang="en-GB"/>
        </a:p>
      </dgm:t>
    </dgm:pt>
    <dgm:pt modelId="{2BD8EC29-8BC4-554B-9EDC-39F652D22CE8}" type="sibTrans" cxnId="{3E3E926F-97A1-1F48-8BC9-335D97A96276}">
      <dgm:prSet/>
      <dgm:spPr/>
      <dgm:t>
        <a:bodyPr/>
        <a:lstStyle/>
        <a:p>
          <a:endParaRPr lang="en-GB"/>
        </a:p>
      </dgm:t>
    </dgm:pt>
    <dgm:pt modelId="{B2F47F9F-2F30-9A40-9727-9DA499CAD04E}">
      <dgm:prSet custT="1"/>
      <dgm:spPr/>
      <dgm:t>
        <a:bodyPr anchor="ctr"/>
        <a:lstStyle/>
        <a:p>
          <a:pPr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UK artisan bakery growing at ~7.8% CAGR (2025–2033)</a:t>
          </a:r>
          <a:endParaRPr lang="en-GB" sz="16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1DF1153B-258A-2647-92BB-AFCC8E4020B6}" type="parTrans" cxnId="{0527F69D-978F-F349-B6A3-2B408D95A3C3}">
      <dgm:prSet/>
      <dgm:spPr/>
      <dgm:t>
        <a:bodyPr/>
        <a:lstStyle/>
        <a:p>
          <a:endParaRPr lang="en-GB"/>
        </a:p>
      </dgm:t>
    </dgm:pt>
    <dgm:pt modelId="{A111C350-975D-7A4C-960F-A730E69621B9}" type="sibTrans" cxnId="{0527F69D-978F-F349-B6A3-2B408D95A3C3}">
      <dgm:prSet/>
      <dgm:spPr/>
      <dgm:t>
        <a:bodyPr/>
        <a:lstStyle/>
        <a:p>
          <a:endParaRPr lang="en-GB"/>
        </a:p>
      </dgm:t>
    </dgm:pt>
    <dgm:pt modelId="{00FC17CA-D7E3-564E-9B46-013357C751D0}">
      <dgm:prSet custT="1"/>
      <dgm:spPr/>
      <dgm:t>
        <a:bodyPr anchor="ctr"/>
        <a:lstStyle/>
        <a:p>
          <a:pPr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Council high-street revival grants and rate relief</a:t>
          </a:r>
          <a:endParaRPr lang="en-US" sz="16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701B70E-18A1-0F4A-93E3-CC6C1ADAFA34}" type="parTrans" cxnId="{01677252-01D3-E446-8566-B951717870C3}">
      <dgm:prSet/>
      <dgm:spPr/>
      <dgm:t>
        <a:bodyPr/>
        <a:lstStyle/>
        <a:p>
          <a:endParaRPr lang="en-GB"/>
        </a:p>
      </dgm:t>
    </dgm:pt>
    <dgm:pt modelId="{AC358DBB-CA7E-7F45-AF6E-087F6E1D8EB1}" type="sibTrans" cxnId="{01677252-01D3-E446-8566-B951717870C3}">
      <dgm:prSet/>
      <dgm:spPr/>
      <dgm:t>
        <a:bodyPr/>
        <a:lstStyle/>
        <a:p>
          <a:endParaRPr lang="en-GB"/>
        </a:p>
      </dgm:t>
    </dgm:pt>
    <dgm:pt modelId="{368E0F47-8195-0948-875B-F2F1F59811BC}">
      <dgm:prSet custT="1"/>
      <dgm:spPr/>
      <dgm:t>
        <a:bodyPr anchor="ctr"/>
        <a:lstStyle/>
        <a:p>
          <a:pPr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Rising demand for sustainable, locally sourced products</a:t>
          </a:r>
          <a:endParaRPr lang="en-US" sz="16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783A4A69-8A30-9641-B5A6-55D13EFFE596}" type="parTrans" cxnId="{D5C5AD2F-8B4A-8943-A10F-8D569F372524}">
      <dgm:prSet/>
      <dgm:spPr/>
      <dgm:t>
        <a:bodyPr/>
        <a:lstStyle/>
        <a:p>
          <a:endParaRPr lang="en-GB"/>
        </a:p>
      </dgm:t>
    </dgm:pt>
    <dgm:pt modelId="{08A39F91-150D-3544-BBC9-356A5487FDD1}" type="sibTrans" cxnId="{D5C5AD2F-8B4A-8943-A10F-8D569F372524}">
      <dgm:prSet/>
      <dgm:spPr/>
      <dgm:t>
        <a:bodyPr/>
        <a:lstStyle/>
        <a:p>
          <a:endParaRPr lang="en-GB"/>
        </a:p>
      </dgm:t>
    </dgm:pt>
    <dgm:pt modelId="{5C0C879A-0144-D94E-B0B5-B3BE879A4521}">
      <dgm:prSet custT="1"/>
      <dgm:spPr/>
      <dgm:t>
        <a:bodyPr anchor="ctr"/>
        <a:lstStyle/>
        <a:p>
          <a:pPr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Wholesale and baking workshop additional revenue streams</a:t>
          </a:r>
          <a:endParaRPr lang="en-US" sz="16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86AE021-42FD-3A40-BC08-07709C53E2A2}" type="parTrans" cxnId="{B1C37996-33EC-7C45-8B04-35D5B475FB6B}">
      <dgm:prSet/>
      <dgm:spPr/>
      <dgm:t>
        <a:bodyPr/>
        <a:lstStyle/>
        <a:p>
          <a:endParaRPr lang="en-GB"/>
        </a:p>
      </dgm:t>
    </dgm:pt>
    <dgm:pt modelId="{D3176683-E238-CA4C-A94E-FB1E322165A5}" type="sibTrans" cxnId="{B1C37996-33EC-7C45-8B04-35D5B475FB6B}">
      <dgm:prSet/>
      <dgm:spPr/>
      <dgm:t>
        <a:bodyPr/>
        <a:lstStyle/>
        <a:p>
          <a:endParaRPr lang="en-GB"/>
        </a:p>
      </dgm:t>
    </dgm:pt>
    <dgm:pt modelId="{5B834AB8-DD43-954E-A890-5505FB6BCA77}">
      <dgm:prSet custT="1"/>
      <dgm:spPr/>
      <dgm:t>
        <a:bodyPr anchor="t"/>
        <a:lstStyle/>
        <a:p>
          <a:pPr algn="l">
            <a:buNone/>
          </a:pPr>
          <a:r>
            <a:rPr lang="en-US" sz="2400" b="1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Threats</a:t>
          </a:r>
        </a:p>
      </dgm:t>
    </dgm:pt>
    <dgm:pt modelId="{676ECD71-B912-0046-A241-D45AEE64654F}" type="parTrans" cxnId="{4BED9404-1908-944F-9771-19B732F929AF}">
      <dgm:prSet/>
      <dgm:spPr/>
      <dgm:t>
        <a:bodyPr/>
        <a:lstStyle/>
        <a:p>
          <a:endParaRPr lang="en-GB"/>
        </a:p>
      </dgm:t>
    </dgm:pt>
    <dgm:pt modelId="{A6546D8D-FDCF-6145-BCEC-D0386EFF1B01}" type="sibTrans" cxnId="{4BED9404-1908-944F-9771-19B732F929AF}">
      <dgm:prSet/>
      <dgm:spPr/>
      <dgm:t>
        <a:bodyPr/>
        <a:lstStyle/>
        <a:p>
          <a:endParaRPr lang="en-GB"/>
        </a:p>
      </dgm:t>
    </dgm:pt>
    <dgm:pt modelId="{6B79216B-0CAE-4340-9175-175103624A71}">
      <dgm:prSet custT="1"/>
      <dgm:spPr/>
      <dgm:t>
        <a:bodyPr anchor="t"/>
        <a:lstStyle/>
        <a:p>
          <a:pPr algn="l"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Supermarkets and chains offering premium lines at lower prices</a:t>
          </a:r>
          <a:endParaRPr lang="en-US" sz="1600" b="1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</dgm:t>
    </dgm:pt>
    <dgm:pt modelId="{50AB9CD3-CF81-6042-B0A0-A434A4260DFB}" type="parTrans" cxnId="{34B363EF-9268-3B48-B663-6570BFB5124F}">
      <dgm:prSet/>
      <dgm:spPr/>
      <dgm:t>
        <a:bodyPr/>
        <a:lstStyle/>
        <a:p>
          <a:endParaRPr lang="en-GB"/>
        </a:p>
      </dgm:t>
    </dgm:pt>
    <dgm:pt modelId="{E5BE1DC3-9762-6144-B35D-E5771DC52211}" type="sibTrans" cxnId="{34B363EF-9268-3B48-B663-6570BFB5124F}">
      <dgm:prSet/>
      <dgm:spPr/>
      <dgm:t>
        <a:bodyPr/>
        <a:lstStyle/>
        <a:p>
          <a:endParaRPr lang="en-GB"/>
        </a:p>
      </dgm:t>
    </dgm:pt>
    <dgm:pt modelId="{020EE035-4761-434A-9EB8-1220FD160544}">
      <dgm:prSet custT="1"/>
      <dgm:spPr/>
      <dgm:t>
        <a:bodyPr anchor="t"/>
        <a:lstStyle/>
        <a:p>
          <a:pPr algn="l"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Rising inflation squeezing ingredients, wages, and utilities</a:t>
          </a:r>
        </a:p>
      </dgm:t>
    </dgm:pt>
    <dgm:pt modelId="{20AE6D0D-00EC-C943-B6E6-4991D6D93CB9}" type="parTrans" cxnId="{5BC46273-C631-E541-B2AE-2377156C6C67}">
      <dgm:prSet/>
      <dgm:spPr/>
      <dgm:t>
        <a:bodyPr/>
        <a:lstStyle/>
        <a:p>
          <a:endParaRPr lang="en-GB"/>
        </a:p>
      </dgm:t>
    </dgm:pt>
    <dgm:pt modelId="{79BD591C-3B12-B84A-BCD8-2A03F889CAAF}" type="sibTrans" cxnId="{5BC46273-C631-E541-B2AE-2377156C6C67}">
      <dgm:prSet/>
      <dgm:spPr/>
      <dgm:t>
        <a:bodyPr/>
        <a:lstStyle/>
        <a:p>
          <a:endParaRPr lang="en-GB"/>
        </a:p>
      </dgm:t>
    </dgm:pt>
    <dgm:pt modelId="{F2A2C86C-278A-6D4C-8960-55655BB1A4A4}">
      <dgm:prSet custT="1"/>
      <dgm:spPr/>
      <dgm:t>
        <a:bodyPr anchor="t"/>
        <a:lstStyle/>
        <a:p>
          <a:pPr algn="l">
            <a:buFont typeface="Arial" panose="020B0604020202020204" pitchFamily="34" charset="0"/>
            <a:buChar char="•"/>
          </a:pPr>
          <a:r>
            <a:rPr lang="en-US" sz="16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Strict allergen, hygiene, and compliance administrative burden</a:t>
          </a:r>
        </a:p>
      </dgm:t>
    </dgm:pt>
    <dgm:pt modelId="{E3BF7848-B375-7F4C-BF53-B1569B01D217}" type="parTrans" cxnId="{6EFC91FC-DEB8-3340-BAAB-D19936552387}">
      <dgm:prSet/>
      <dgm:spPr/>
      <dgm:t>
        <a:bodyPr/>
        <a:lstStyle/>
        <a:p>
          <a:endParaRPr lang="en-GB"/>
        </a:p>
      </dgm:t>
    </dgm:pt>
    <dgm:pt modelId="{7E924B0F-AAEE-CB4B-BB18-17FF4E459668}" type="sibTrans" cxnId="{6EFC91FC-DEB8-3340-BAAB-D19936552387}">
      <dgm:prSet/>
      <dgm:spPr/>
      <dgm:t>
        <a:bodyPr/>
        <a:lstStyle/>
        <a:p>
          <a:endParaRPr lang="en-GB"/>
        </a:p>
      </dgm:t>
    </dgm:pt>
    <dgm:pt modelId="{16D8920E-6F32-2447-A86E-CEBBD9DC5311}">
      <dgm:prSet custT="1"/>
      <dgm:spPr/>
      <dgm:t>
        <a:bodyPr anchor="t"/>
        <a:lstStyle/>
        <a:p>
          <a:pPr algn="l">
            <a:buFont typeface="Arial" panose="020B0604020202020204" pitchFamily="34" charset="0"/>
            <a:buChar char="•"/>
          </a:pPr>
          <a:r>
            <a:rPr lang="en-US" sz="160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New independent café entrants competing for local footfall</a:t>
          </a:r>
          <a:endParaRPr lang="en-US" sz="16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CE57460-A9A2-D54F-A70E-FE6644D6D8CB}" type="parTrans" cxnId="{C4CD1773-BAB7-8045-A48F-64E34DD566C8}">
      <dgm:prSet/>
      <dgm:spPr/>
      <dgm:t>
        <a:bodyPr/>
        <a:lstStyle/>
        <a:p>
          <a:endParaRPr lang="en-GB"/>
        </a:p>
      </dgm:t>
    </dgm:pt>
    <dgm:pt modelId="{108A47B7-6973-C64B-AB71-41BC7F784790}" type="sibTrans" cxnId="{C4CD1773-BAB7-8045-A48F-64E34DD566C8}">
      <dgm:prSet/>
      <dgm:spPr/>
      <dgm:t>
        <a:bodyPr/>
        <a:lstStyle/>
        <a:p>
          <a:endParaRPr lang="en-GB"/>
        </a:p>
      </dgm:t>
    </dgm:pt>
    <dgm:pt modelId="{42A65D11-FC75-FF4D-85E6-1DA5FC599CD1}">
      <dgm:prSet custT="1"/>
      <dgm:spPr/>
      <dgm:t>
        <a:bodyPr anchor="t"/>
        <a:lstStyle/>
        <a:p>
          <a:pPr algn="l">
            <a:buFont typeface="Arial" panose="020B0604020202020204" pitchFamily="34" charset="0"/>
            <a:buChar char="•"/>
          </a:pPr>
          <a:endParaRPr lang="en-US" sz="1600" b="1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  <a:p>
          <a:pPr algn="l">
            <a:buNone/>
          </a:pPr>
          <a:endParaRPr lang="en-US" sz="2400" b="1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</dgm:t>
    </dgm:pt>
    <dgm:pt modelId="{1B438286-CF7E-804F-9E27-F4916F34A259}" type="parTrans" cxnId="{D507C437-A14D-9D48-8BBC-11A8E5782907}">
      <dgm:prSet/>
      <dgm:spPr/>
      <dgm:t>
        <a:bodyPr/>
        <a:lstStyle/>
        <a:p>
          <a:endParaRPr lang="en-GB"/>
        </a:p>
      </dgm:t>
    </dgm:pt>
    <dgm:pt modelId="{4643DF8C-BDF5-2C4D-975A-A8F681880447}" type="sibTrans" cxnId="{D507C437-A14D-9D48-8BBC-11A8E5782907}">
      <dgm:prSet/>
      <dgm:spPr/>
      <dgm:t>
        <a:bodyPr/>
        <a:lstStyle/>
        <a:p>
          <a:endParaRPr lang="en-GB"/>
        </a:p>
      </dgm:t>
    </dgm:pt>
    <dgm:pt modelId="{72F8AC4F-19DA-E348-AD3F-1DEB4FB04516}" type="pres">
      <dgm:prSet presAssocID="{50982F2E-9767-0644-AD1C-3CF21E5FB796}" presName="matrix" presStyleCnt="0">
        <dgm:presLayoutVars>
          <dgm:chMax val="1"/>
          <dgm:dir/>
          <dgm:resizeHandles val="exact"/>
        </dgm:presLayoutVars>
      </dgm:prSet>
      <dgm:spPr/>
    </dgm:pt>
    <dgm:pt modelId="{9D2A661F-CFA9-F14A-98FD-00A66C6DBBB0}" type="pres">
      <dgm:prSet presAssocID="{50982F2E-9767-0644-AD1C-3CF21E5FB796}" presName="axisShape" presStyleLbl="bgShp" presStyleIdx="0" presStyleCnt="1" custScaleX="39777" custScaleY="57628" custLinFactNeighborX="-98" custLinFactNeighborY="-429"/>
      <dgm:spPr/>
    </dgm:pt>
    <dgm:pt modelId="{988C2026-1388-F247-891B-583582BB9D3F}" type="pres">
      <dgm:prSet presAssocID="{50982F2E-9767-0644-AD1C-3CF21E5FB796}" presName="rect1" presStyleLbl="node1" presStyleIdx="0" presStyleCnt="4" custScaleX="306711" custScaleY="118299" custLinFactX="-2535" custLinFactNeighborX="-100000" custLinFactNeighborY="-5629">
        <dgm:presLayoutVars>
          <dgm:chMax val="0"/>
          <dgm:chPref val="0"/>
          <dgm:bulletEnabled val="1"/>
        </dgm:presLayoutVars>
      </dgm:prSet>
      <dgm:spPr/>
    </dgm:pt>
    <dgm:pt modelId="{E751AAF2-0847-2541-B4A6-53EDFAFA8B99}" type="pres">
      <dgm:prSet presAssocID="{50982F2E-9767-0644-AD1C-3CF21E5FB796}" presName="rect2" presStyleLbl="node1" presStyleIdx="1" presStyleCnt="4" custScaleX="307507" custScaleY="119095" custLinFactX="3934" custLinFactNeighborX="100000" custLinFactNeighborY="-8353">
        <dgm:presLayoutVars>
          <dgm:chMax val="0"/>
          <dgm:chPref val="0"/>
          <dgm:bulletEnabled val="1"/>
        </dgm:presLayoutVars>
      </dgm:prSet>
      <dgm:spPr/>
    </dgm:pt>
    <dgm:pt modelId="{3A0D63CC-A2EB-BE43-A8F6-FB2D2045E20E}" type="pres">
      <dgm:prSet presAssocID="{50982F2E-9767-0644-AD1C-3CF21E5FB796}" presName="rect3" presStyleLbl="node1" presStyleIdx="2" presStyleCnt="4" custScaleX="308488" custScaleY="119279" custLinFactX="-5397" custLinFactNeighborX="-100000" custLinFactNeighborY="4292">
        <dgm:presLayoutVars>
          <dgm:chMax val="0"/>
          <dgm:chPref val="0"/>
          <dgm:bulletEnabled val="1"/>
        </dgm:presLayoutVars>
      </dgm:prSet>
      <dgm:spPr/>
    </dgm:pt>
    <dgm:pt modelId="{ADD7DF62-04DD-1B4F-A799-DFD8FE62942E}" type="pres">
      <dgm:prSet presAssocID="{50982F2E-9767-0644-AD1C-3CF21E5FB796}" presName="rect4" presStyleLbl="node1" presStyleIdx="3" presStyleCnt="4" custScaleX="307680" custScaleY="119138" custLinFactX="4274" custLinFactNeighborX="100000" custLinFactNeighborY="14859">
        <dgm:presLayoutVars>
          <dgm:chMax val="0"/>
          <dgm:chPref val="0"/>
          <dgm:bulletEnabled val="1"/>
        </dgm:presLayoutVars>
      </dgm:prSet>
      <dgm:spPr/>
    </dgm:pt>
  </dgm:ptLst>
  <dgm:cxnLst>
    <dgm:cxn modelId="{CA075800-5B3E-2A49-B5EB-0F9443996AF5}" type="presOf" srcId="{467E0534-B636-B749-8D12-110B7F13A44A}" destId="{E751AAF2-0847-2541-B4A6-53EDFAFA8B99}" srcOrd="0" destOrd="3" presId="urn:microsoft.com/office/officeart/2005/8/layout/matrix2"/>
    <dgm:cxn modelId="{4BED9404-1908-944F-9771-19B732F929AF}" srcId="{50982F2E-9767-0644-AD1C-3CF21E5FB796}" destId="{5B834AB8-DD43-954E-A890-5505FB6BCA77}" srcOrd="3" destOrd="0" parTransId="{676ECD71-B912-0046-A241-D45AEE64654F}" sibTransId="{A6546D8D-FDCF-6145-BCEC-D0386EFF1B01}"/>
    <dgm:cxn modelId="{2E3E2908-5AFA-144F-8314-30D286411F06}" srcId="{457C25B8-9196-6947-9B6F-FD4171741541}" destId="{6F953282-4A87-DA42-BA1E-411A3FFE45FC}" srcOrd="3" destOrd="0" parTransId="{9CF9CC7D-867D-FD47-9EB6-B9432F07F863}" sibTransId="{6CAD3D48-71CD-254F-85F3-2089FA29EF07}"/>
    <dgm:cxn modelId="{8DB0050D-E200-A34A-A94B-2A2818E93536}" type="presOf" srcId="{EEEB2B4F-5EF1-0D42-B6B0-11D3F044AE28}" destId="{E751AAF2-0847-2541-B4A6-53EDFAFA8B99}" srcOrd="0" destOrd="2" presId="urn:microsoft.com/office/officeart/2005/8/layout/matrix2"/>
    <dgm:cxn modelId="{245F2610-4B8E-EF4C-9ED2-68DA3A9E3D79}" type="presOf" srcId="{368E0F47-8195-0948-875B-F2F1F59811BC}" destId="{3A0D63CC-A2EB-BE43-A8F6-FB2D2045E20E}" srcOrd="0" destOrd="3" presId="urn:microsoft.com/office/officeart/2005/8/layout/matrix2"/>
    <dgm:cxn modelId="{AEC16410-46F5-E447-870C-DCDB48CD8274}" srcId="{6298AB87-1DC3-C54A-89AB-06707A379B67}" destId="{92E99AB7-8BD9-D544-B1BE-8BEB60EC84C4}" srcOrd="0" destOrd="0" parTransId="{E26F471A-E65B-A443-880A-F62772CAFC2A}" sibTransId="{768A1920-2F38-6F42-8535-664460D215E5}"/>
    <dgm:cxn modelId="{1B441013-F733-7E4F-A489-9FBB2CC018D7}" type="presOf" srcId="{7E6DD2D3-DA7A-484B-9691-01B2758461CD}" destId="{988C2026-1388-F247-891B-583582BB9D3F}" srcOrd="0" destOrd="3" presId="urn:microsoft.com/office/officeart/2005/8/layout/matrix2"/>
    <dgm:cxn modelId="{AC679A1D-4744-6A4D-BDC8-98B4B6A2DC53}" type="presOf" srcId="{92E99AB7-8BD9-D544-B1BE-8BEB60EC84C4}" destId="{988C2026-1388-F247-891B-583582BB9D3F}" srcOrd="0" destOrd="1" presId="urn:microsoft.com/office/officeart/2005/8/layout/matrix2"/>
    <dgm:cxn modelId="{D9D57224-C1D8-C44E-B19E-5313DC3D408B}" type="presOf" srcId="{B2F47F9F-2F30-9A40-9727-9DA499CAD04E}" destId="{3A0D63CC-A2EB-BE43-A8F6-FB2D2045E20E}" srcOrd="0" destOrd="1" presId="urn:microsoft.com/office/officeart/2005/8/layout/matrix2"/>
    <dgm:cxn modelId="{669D2127-8012-4647-A852-BF744F4E02B2}" srcId="{6298AB87-1DC3-C54A-89AB-06707A379B67}" destId="{7E6DD2D3-DA7A-484B-9691-01B2758461CD}" srcOrd="2" destOrd="0" parTransId="{CEF67477-E635-AA49-9731-D36766C98057}" sibTransId="{0C181526-D98E-8343-997A-45F97CA43702}"/>
    <dgm:cxn modelId="{E5CAB72E-A52D-E543-B735-9C2CA4F61257}" type="presOf" srcId="{35020F50-B6C5-BE40-81CD-B19CC37BA511}" destId="{E751AAF2-0847-2541-B4A6-53EDFAFA8B99}" srcOrd="0" destOrd="1" presId="urn:microsoft.com/office/officeart/2005/8/layout/matrix2"/>
    <dgm:cxn modelId="{D5C5AD2F-8B4A-8943-A10F-8D569F372524}" srcId="{B40DAD9E-90A9-0240-A396-A55E3E4C62C3}" destId="{368E0F47-8195-0948-875B-F2F1F59811BC}" srcOrd="2" destOrd="0" parTransId="{783A4A69-8A30-9641-B5A6-55D13EFFE596}" sibTransId="{08A39F91-150D-3544-BBC9-356A5487FDD1}"/>
    <dgm:cxn modelId="{0BC12F34-6224-4948-BE81-9FD605384CF3}" srcId="{50982F2E-9767-0644-AD1C-3CF21E5FB796}" destId="{6298AB87-1DC3-C54A-89AB-06707A379B67}" srcOrd="0" destOrd="0" parTransId="{D33E4DC3-640E-5341-83A6-13A5F5044F7D}" sibTransId="{9D97AE16-D81F-4948-B199-87490DEDBF66}"/>
    <dgm:cxn modelId="{1EEBC535-8C22-B24E-8051-2E401FCA0D40}" type="presOf" srcId="{6F953282-4A87-DA42-BA1E-411A3FFE45FC}" destId="{E751AAF2-0847-2541-B4A6-53EDFAFA8B99}" srcOrd="0" destOrd="4" presId="urn:microsoft.com/office/officeart/2005/8/layout/matrix2"/>
    <dgm:cxn modelId="{D507C437-A14D-9D48-8BBC-11A8E5782907}" srcId="{5B834AB8-DD43-954E-A890-5505FB6BCA77}" destId="{42A65D11-FC75-FF4D-85E6-1DA5FC599CD1}" srcOrd="4" destOrd="0" parTransId="{1B438286-CF7E-804F-9E27-F4916F34A259}" sibTransId="{4643DF8C-BDF5-2C4D-975A-A8F681880447}"/>
    <dgm:cxn modelId="{B47C1B39-7284-5542-A7D7-652E92D4B2BA}" srcId="{457C25B8-9196-6947-9B6F-FD4171741541}" destId="{467E0534-B636-B749-8D12-110B7F13A44A}" srcOrd="2" destOrd="0" parTransId="{0E7A56CA-0EB1-FC4D-BB92-A403E8D22341}" sibTransId="{AC374F9C-DFB2-F446-B253-CA8BE26AE7B0}"/>
    <dgm:cxn modelId="{38FDC763-0236-B64B-80A0-A11D1E17FE4B}" srcId="{457C25B8-9196-6947-9B6F-FD4171741541}" destId="{EEEB2B4F-5EF1-0D42-B6B0-11D3F044AE28}" srcOrd="1" destOrd="0" parTransId="{1CB41AB9-E700-6247-93FD-17440509A743}" sibTransId="{AFCA3C72-3FFA-FF4C-8A30-A5C24E93352D}"/>
    <dgm:cxn modelId="{CE577466-0E19-EB4A-A2CE-C61873DAC345}" type="presOf" srcId="{6298AB87-1DC3-C54A-89AB-06707A379B67}" destId="{988C2026-1388-F247-891B-583582BB9D3F}" srcOrd="0" destOrd="0" presId="urn:microsoft.com/office/officeart/2005/8/layout/matrix2"/>
    <dgm:cxn modelId="{7372E448-2C1C-7343-91D4-A4079B5A3DC7}" type="presOf" srcId="{5B834AB8-DD43-954E-A890-5505FB6BCA77}" destId="{ADD7DF62-04DD-1B4F-A799-DFD8FE62942E}" srcOrd="0" destOrd="0" presId="urn:microsoft.com/office/officeart/2005/8/layout/matrix2"/>
    <dgm:cxn modelId="{19B3C16D-E05B-A847-8367-74EDB5AB9E59}" srcId="{50982F2E-9767-0644-AD1C-3CF21E5FB796}" destId="{457C25B8-9196-6947-9B6F-FD4171741541}" srcOrd="1" destOrd="0" parTransId="{8D1FE5F2-0E38-8444-A7F6-B06F7C313E34}" sibTransId="{1243E5BE-D2D2-F942-8DE4-6B3C80075B81}"/>
    <dgm:cxn modelId="{3E3E926F-97A1-1F48-8BC9-335D97A96276}" srcId="{50982F2E-9767-0644-AD1C-3CF21E5FB796}" destId="{B40DAD9E-90A9-0240-A396-A55E3E4C62C3}" srcOrd="2" destOrd="0" parTransId="{971F2830-0162-6A4D-8789-E73295A39E3D}" sibTransId="{2BD8EC29-8BC4-554B-9EDC-39F652D22CE8}"/>
    <dgm:cxn modelId="{01677252-01D3-E446-8566-B951717870C3}" srcId="{B40DAD9E-90A9-0240-A396-A55E3E4C62C3}" destId="{00FC17CA-D7E3-564E-9B46-013357C751D0}" srcOrd="1" destOrd="0" parTransId="{3701B70E-18A1-0F4A-93E3-CC6C1ADAFA34}" sibTransId="{AC358DBB-CA7E-7F45-AF6E-087F6E1D8EB1}"/>
    <dgm:cxn modelId="{C4CD1773-BAB7-8045-A48F-64E34DD566C8}" srcId="{5B834AB8-DD43-954E-A890-5505FB6BCA77}" destId="{16D8920E-6F32-2447-A86E-CEBBD9DC5311}" srcOrd="3" destOrd="0" parTransId="{0CE57460-A9A2-D54F-A70E-FE6644D6D8CB}" sibTransId="{108A47B7-6973-C64B-AB71-41BC7F784790}"/>
    <dgm:cxn modelId="{5BC46273-C631-E541-B2AE-2377156C6C67}" srcId="{5B834AB8-DD43-954E-A890-5505FB6BCA77}" destId="{020EE035-4761-434A-9EB8-1220FD160544}" srcOrd="1" destOrd="0" parTransId="{20AE6D0D-00EC-C943-B6E6-4991D6D93CB9}" sibTransId="{79BD591C-3B12-B84A-BCD8-2A03F889CAAF}"/>
    <dgm:cxn modelId="{8FF88675-AFA0-8C47-A06D-E10927A2D100}" srcId="{457C25B8-9196-6947-9B6F-FD4171741541}" destId="{35020F50-B6C5-BE40-81CD-B19CC37BA511}" srcOrd="0" destOrd="0" parTransId="{747FC327-1834-D144-BDAE-F0E315F54977}" sibTransId="{9C083E48-2A63-924F-886A-64289D1113D6}"/>
    <dgm:cxn modelId="{58863D7B-3C12-7445-8BB9-8D2C4A73ED4F}" type="presOf" srcId="{6B79216B-0CAE-4340-9175-175103624A71}" destId="{ADD7DF62-04DD-1B4F-A799-DFD8FE62942E}" srcOrd="0" destOrd="1" presId="urn:microsoft.com/office/officeart/2005/8/layout/matrix2"/>
    <dgm:cxn modelId="{001BBF83-735C-DD42-9CC1-CFF197C64C6B}" type="presOf" srcId="{B40DAD9E-90A9-0240-A396-A55E3E4C62C3}" destId="{3A0D63CC-A2EB-BE43-A8F6-FB2D2045E20E}" srcOrd="0" destOrd="0" presId="urn:microsoft.com/office/officeart/2005/8/layout/matrix2"/>
    <dgm:cxn modelId="{54B57B88-88A1-DE47-8FA0-77614B49AE5B}" type="presOf" srcId="{F64EF6A8-5968-E348-A965-05A1EE6F809A}" destId="{988C2026-1388-F247-891B-583582BB9D3F}" srcOrd="0" destOrd="4" presId="urn:microsoft.com/office/officeart/2005/8/layout/matrix2"/>
    <dgm:cxn modelId="{B1C37996-33EC-7C45-8B04-35D5B475FB6B}" srcId="{B40DAD9E-90A9-0240-A396-A55E3E4C62C3}" destId="{5C0C879A-0144-D94E-B0B5-B3BE879A4521}" srcOrd="3" destOrd="0" parTransId="{C86AE021-42FD-3A40-BC08-07709C53E2A2}" sibTransId="{D3176683-E238-CA4C-A94E-FB1E322165A5}"/>
    <dgm:cxn modelId="{C7B3419D-E6DA-AD47-955D-609BF3B1C6B8}" type="presOf" srcId="{F2A2C86C-278A-6D4C-8960-55655BB1A4A4}" destId="{ADD7DF62-04DD-1B4F-A799-DFD8FE62942E}" srcOrd="0" destOrd="3" presId="urn:microsoft.com/office/officeart/2005/8/layout/matrix2"/>
    <dgm:cxn modelId="{0527F69D-978F-F349-B6A3-2B408D95A3C3}" srcId="{B40DAD9E-90A9-0240-A396-A55E3E4C62C3}" destId="{B2F47F9F-2F30-9A40-9727-9DA499CAD04E}" srcOrd="0" destOrd="0" parTransId="{1DF1153B-258A-2647-92BB-AFCC8E4020B6}" sibTransId="{A111C350-975D-7A4C-960F-A730E69621B9}"/>
    <dgm:cxn modelId="{8E77FDA9-0368-E143-8E10-55871660997F}" srcId="{6298AB87-1DC3-C54A-89AB-06707A379B67}" destId="{8051E008-CA00-1E4D-8C81-DEF112E12343}" srcOrd="1" destOrd="0" parTransId="{A908BF25-B281-3342-9B32-06543E046D46}" sibTransId="{ED1C3ECC-28AD-934C-96DC-3CB3DFDF3F82}"/>
    <dgm:cxn modelId="{0C30A1C2-782E-5840-97DF-3AAC1F0C80B2}" type="presOf" srcId="{00FC17CA-D7E3-564E-9B46-013357C751D0}" destId="{3A0D63CC-A2EB-BE43-A8F6-FB2D2045E20E}" srcOrd="0" destOrd="2" presId="urn:microsoft.com/office/officeart/2005/8/layout/matrix2"/>
    <dgm:cxn modelId="{99CDCBCB-CEE4-534D-B8CF-223217BB6C7F}" type="presOf" srcId="{50982F2E-9767-0644-AD1C-3CF21E5FB796}" destId="{72F8AC4F-19DA-E348-AD3F-1DEB4FB04516}" srcOrd="0" destOrd="0" presId="urn:microsoft.com/office/officeart/2005/8/layout/matrix2"/>
    <dgm:cxn modelId="{A1A103CF-D2D9-8F43-91B4-6B332E9060EA}" type="presOf" srcId="{457C25B8-9196-6947-9B6F-FD4171741541}" destId="{E751AAF2-0847-2541-B4A6-53EDFAFA8B99}" srcOrd="0" destOrd="0" presId="urn:microsoft.com/office/officeart/2005/8/layout/matrix2"/>
    <dgm:cxn modelId="{A09DE2CF-A6D5-F849-B349-590E74732E89}" type="presOf" srcId="{16D8920E-6F32-2447-A86E-CEBBD9DC5311}" destId="{ADD7DF62-04DD-1B4F-A799-DFD8FE62942E}" srcOrd="0" destOrd="4" presId="urn:microsoft.com/office/officeart/2005/8/layout/matrix2"/>
    <dgm:cxn modelId="{D10671D4-D9AC-1840-91D8-C2893E48ECB6}" type="presOf" srcId="{020EE035-4761-434A-9EB8-1220FD160544}" destId="{ADD7DF62-04DD-1B4F-A799-DFD8FE62942E}" srcOrd="0" destOrd="2" presId="urn:microsoft.com/office/officeart/2005/8/layout/matrix2"/>
    <dgm:cxn modelId="{36869DD4-45AB-974C-B0D1-3396905B8FBB}" type="presOf" srcId="{5C0C879A-0144-D94E-B0B5-B3BE879A4521}" destId="{3A0D63CC-A2EB-BE43-A8F6-FB2D2045E20E}" srcOrd="0" destOrd="4" presId="urn:microsoft.com/office/officeart/2005/8/layout/matrix2"/>
    <dgm:cxn modelId="{1A2E6EE3-C3DD-F540-A09F-82097B7A31C6}" type="presOf" srcId="{8051E008-CA00-1E4D-8C81-DEF112E12343}" destId="{988C2026-1388-F247-891B-583582BB9D3F}" srcOrd="0" destOrd="2" presId="urn:microsoft.com/office/officeart/2005/8/layout/matrix2"/>
    <dgm:cxn modelId="{83F7E9E4-867F-8E48-8452-5B986524A48A}" srcId="{6298AB87-1DC3-C54A-89AB-06707A379B67}" destId="{F64EF6A8-5968-E348-A965-05A1EE6F809A}" srcOrd="3" destOrd="0" parTransId="{3086F34F-382E-8A4B-AFDC-82494CF765D5}" sibTransId="{18B0ED09-F4C8-ED4C-AADE-DDC03F667AE7}"/>
    <dgm:cxn modelId="{34B363EF-9268-3B48-B663-6570BFB5124F}" srcId="{5B834AB8-DD43-954E-A890-5505FB6BCA77}" destId="{6B79216B-0CAE-4340-9175-175103624A71}" srcOrd="0" destOrd="0" parTransId="{50AB9CD3-CF81-6042-B0A0-A434A4260DFB}" sibTransId="{E5BE1DC3-9762-6144-B35D-E5771DC52211}"/>
    <dgm:cxn modelId="{E1EDF2F2-AC6E-6043-8659-D5376E3E9620}" type="presOf" srcId="{42A65D11-FC75-FF4D-85E6-1DA5FC599CD1}" destId="{ADD7DF62-04DD-1B4F-A799-DFD8FE62942E}" srcOrd="0" destOrd="5" presId="urn:microsoft.com/office/officeart/2005/8/layout/matrix2"/>
    <dgm:cxn modelId="{6EFC91FC-DEB8-3340-BAAB-D19936552387}" srcId="{5B834AB8-DD43-954E-A890-5505FB6BCA77}" destId="{F2A2C86C-278A-6D4C-8960-55655BB1A4A4}" srcOrd="2" destOrd="0" parTransId="{E3BF7848-B375-7F4C-BF53-B1569B01D217}" sibTransId="{7E924B0F-AAEE-CB4B-BB18-17FF4E459668}"/>
    <dgm:cxn modelId="{8DB7CE37-4DF9-7940-9BFB-45AABC70E578}" type="presParOf" srcId="{72F8AC4F-19DA-E348-AD3F-1DEB4FB04516}" destId="{9D2A661F-CFA9-F14A-98FD-00A66C6DBBB0}" srcOrd="0" destOrd="0" presId="urn:microsoft.com/office/officeart/2005/8/layout/matrix2"/>
    <dgm:cxn modelId="{021C5C94-2926-E141-B660-96CE7EA043D6}" type="presParOf" srcId="{72F8AC4F-19DA-E348-AD3F-1DEB4FB04516}" destId="{988C2026-1388-F247-891B-583582BB9D3F}" srcOrd="1" destOrd="0" presId="urn:microsoft.com/office/officeart/2005/8/layout/matrix2"/>
    <dgm:cxn modelId="{B75A564A-94EB-6C49-B46A-ADD6CCD42E18}" type="presParOf" srcId="{72F8AC4F-19DA-E348-AD3F-1DEB4FB04516}" destId="{E751AAF2-0847-2541-B4A6-53EDFAFA8B99}" srcOrd="2" destOrd="0" presId="urn:microsoft.com/office/officeart/2005/8/layout/matrix2"/>
    <dgm:cxn modelId="{7611E876-852F-EB46-B108-45CEC4A5C12D}" type="presParOf" srcId="{72F8AC4F-19DA-E348-AD3F-1DEB4FB04516}" destId="{3A0D63CC-A2EB-BE43-A8F6-FB2D2045E20E}" srcOrd="3" destOrd="0" presId="urn:microsoft.com/office/officeart/2005/8/layout/matrix2"/>
    <dgm:cxn modelId="{4222FF3C-7FBD-014D-947C-AF141FA94D65}" type="presParOf" srcId="{72F8AC4F-19DA-E348-AD3F-1DEB4FB04516}" destId="{ADD7DF62-04DD-1B4F-A799-DFD8FE62942E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FE6FF3-287A-E14C-8CB8-DCD23016208F}" type="doc">
      <dgm:prSet loTypeId="urn:microsoft.com/office/officeart/2005/8/layout/h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BC3DD9-8340-A545-A105-DE88B75F3D09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Product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BA7FC71-C4D8-A549-8003-4301FF518D20}" type="parTrans" cxnId="{A6428D5A-ACB2-5643-8848-14ED05E90FC8}">
      <dgm:prSet/>
      <dgm:spPr/>
      <dgm:t>
        <a:bodyPr/>
        <a:lstStyle/>
        <a:p>
          <a:endParaRPr lang="en-GB"/>
        </a:p>
      </dgm:t>
    </dgm:pt>
    <dgm:pt modelId="{1F34CA88-E475-A94A-B3A5-76772761F17B}" type="sibTrans" cxnId="{A6428D5A-ACB2-5643-8848-14ED05E90FC8}">
      <dgm:prSet/>
      <dgm:spPr/>
      <dgm:t>
        <a:bodyPr/>
        <a:lstStyle/>
        <a:p>
          <a:endParaRPr lang="en-GB"/>
        </a:p>
      </dgm:t>
    </dgm:pt>
    <dgm:pt modelId="{D3B33059-B0C1-A04B-A20A-37850328767B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Price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0B80D17-96A5-874D-BD4E-9D788200AF00}" type="parTrans" cxnId="{1C3F677A-F6D7-3546-B57B-F88826B838CB}">
      <dgm:prSet/>
      <dgm:spPr/>
      <dgm:t>
        <a:bodyPr/>
        <a:lstStyle/>
        <a:p>
          <a:endParaRPr lang="en-GB"/>
        </a:p>
      </dgm:t>
    </dgm:pt>
    <dgm:pt modelId="{8B40479D-A024-DD4D-8977-2AD1AA88F0AA}" type="sibTrans" cxnId="{1C3F677A-F6D7-3546-B57B-F88826B838CB}">
      <dgm:prSet/>
      <dgm:spPr/>
      <dgm:t>
        <a:bodyPr/>
        <a:lstStyle/>
        <a:p>
          <a:endParaRPr lang="en-GB"/>
        </a:p>
      </dgm:t>
    </dgm:pt>
    <dgm:pt modelId="{76A97AF4-271A-6245-8DF8-8C898AEE83A3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Place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0337C3B3-AC76-FC40-87EB-3CDF4A16F4D1}" type="parTrans" cxnId="{82436DAD-48FD-6D4D-A264-B1DB7FD18B4D}">
      <dgm:prSet/>
      <dgm:spPr/>
      <dgm:t>
        <a:bodyPr/>
        <a:lstStyle/>
        <a:p>
          <a:endParaRPr lang="en-GB"/>
        </a:p>
      </dgm:t>
    </dgm:pt>
    <dgm:pt modelId="{84B1FF0A-4A7D-1D45-A1D6-1EB407694618}" type="sibTrans" cxnId="{82436DAD-48FD-6D4D-A264-B1DB7FD18B4D}">
      <dgm:prSet/>
      <dgm:spPr/>
      <dgm:t>
        <a:bodyPr/>
        <a:lstStyle/>
        <a:p>
          <a:endParaRPr lang="en-GB"/>
        </a:p>
      </dgm:t>
    </dgm:pt>
    <dgm:pt modelId="{79E7D32A-41C5-DF48-96C1-799C21F07FDE}">
      <dgm:prSet custT="1"/>
      <dgm:spPr/>
      <dgm:t>
        <a:bodyPr/>
        <a:lstStyle/>
        <a:p>
          <a:r>
            <a:rPr lang="en-US" sz="2400" b="1" dirty="0">
              <a:latin typeface="Calibri" panose="020F0502020204030204" pitchFamily="34" charset="0"/>
              <a:cs typeface="Calibri" panose="020F0502020204030204" pitchFamily="34" charset="0"/>
            </a:rPr>
            <a:t>Promotion</a:t>
          </a:r>
          <a:endParaRPr lang="en-GB" sz="2400" b="1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78FA871-3A0A-6149-90A6-829539AF8302}" type="parTrans" cxnId="{94760C02-49DA-0842-AF9F-126FA3CCB1AD}">
      <dgm:prSet/>
      <dgm:spPr/>
      <dgm:t>
        <a:bodyPr/>
        <a:lstStyle/>
        <a:p>
          <a:endParaRPr lang="en-GB"/>
        </a:p>
      </dgm:t>
    </dgm:pt>
    <dgm:pt modelId="{433FBC7F-BAD3-7841-90CC-73D0BEC242AD}" type="sibTrans" cxnId="{94760C02-49DA-0842-AF9F-126FA3CCB1AD}">
      <dgm:prSet/>
      <dgm:spPr/>
      <dgm:t>
        <a:bodyPr/>
        <a:lstStyle/>
        <a:p>
          <a:endParaRPr lang="en-GB"/>
        </a:p>
      </dgm:t>
    </dgm:pt>
    <dgm:pt modelId="{243A3DA0-7DA3-E040-B46F-0D402428BC08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Core: slow-fermented sourdough, seasonal breads, tartines, soups, coffee and teas.</a:t>
          </a:r>
          <a:endParaRPr lang="en-GB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D3B0BE19-7C6A-CB44-B235-E81CDD5EF396}" type="parTrans" cxnId="{43E1D839-8C6A-2441-919E-0640CF0B400D}">
      <dgm:prSet/>
      <dgm:spPr/>
      <dgm:t>
        <a:bodyPr/>
        <a:lstStyle/>
        <a:p>
          <a:endParaRPr lang="en-GB"/>
        </a:p>
      </dgm:t>
    </dgm:pt>
    <dgm:pt modelId="{78A67754-81FC-5543-86C6-E70626F71452}" type="sibTrans" cxnId="{43E1D839-8C6A-2441-919E-0640CF0B400D}">
      <dgm:prSet/>
      <dgm:spPr/>
      <dgm:t>
        <a:bodyPr/>
        <a:lstStyle/>
        <a:p>
          <a:endParaRPr lang="en-GB"/>
        </a:p>
      </dgm:t>
    </dgm:pt>
    <dgm:pt modelId="{A1E14462-766C-E744-9F84-4E8A38FD5B95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Augmented: shared-table experience, baking workshops, limited wholesale, artisanal craft narrative.</a:t>
          </a:r>
          <a:endParaRPr lang="en-GB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BE8E7BB-67B1-4A48-84DB-BF84966CA8B0}" type="parTrans" cxnId="{CBD3259D-02F4-9B47-AA8A-60EDEA546EE1}">
      <dgm:prSet/>
      <dgm:spPr/>
      <dgm:t>
        <a:bodyPr/>
        <a:lstStyle/>
        <a:p>
          <a:endParaRPr lang="en-GB"/>
        </a:p>
      </dgm:t>
    </dgm:pt>
    <dgm:pt modelId="{45238BAD-4FB2-B542-B559-50F1110A3C6A}" type="sibTrans" cxnId="{CBD3259D-02F4-9B47-AA8A-60EDEA546EE1}">
      <dgm:prSet/>
      <dgm:spPr/>
      <dgm:t>
        <a:bodyPr/>
        <a:lstStyle/>
        <a:p>
          <a:endParaRPr lang="en-GB"/>
        </a:p>
      </dgm:t>
    </dgm:pt>
    <dgm:pt modelId="{D2353E43-DB83-3C4F-9338-B6C041087EFB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Accessible-premium pricing:</a:t>
          </a:r>
          <a:endParaRPr lang="en-GB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A80DF611-AAD0-7841-AD57-D483D200AEF9}" type="parTrans" cxnId="{03BE2B77-21A0-9A4F-88F3-84DECFFA87EC}">
      <dgm:prSet/>
      <dgm:spPr/>
      <dgm:t>
        <a:bodyPr/>
        <a:lstStyle/>
        <a:p>
          <a:endParaRPr lang="en-GB"/>
        </a:p>
      </dgm:t>
    </dgm:pt>
    <dgm:pt modelId="{4603CDE1-B980-6948-BE6B-0C373D58FF58}" type="sibTrans" cxnId="{03BE2B77-21A0-9A4F-88F3-84DECFFA87EC}">
      <dgm:prSet/>
      <dgm:spPr/>
      <dgm:t>
        <a:bodyPr/>
        <a:lstStyle/>
        <a:p>
          <a:endParaRPr lang="en-GB"/>
        </a:p>
      </dgm:t>
    </dgm:pt>
    <dgm:pt modelId="{AF07908E-123A-394E-9539-0D041CDEFBA7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Loaves:    £5 – £8</a:t>
          </a:r>
        </a:p>
      </dgm:t>
    </dgm:pt>
    <dgm:pt modelId="{166C529F-479E-C546-A1FD-02E610C294F6}" type="parTrans" cxnId="{0A9BFB45-112F-224E-B7A5-6A72D7C314FB}">
      <dgm:prSet/>
      <dgm:spPr/>
      <dgm:t>
        <a:bodyPr/>
        <a:lstStyle/>
        <a:p>
          <a:endParaRPr lang="en-GB"/>
        </a:p>
      </dgm:t>
    </dgm:pt>
    <dgm:pt modelId="{DF8693F9-8101-144B-B885-9A3A17C200E9}" type="sibTrans" cxnId="{0A9BFB45-112F-224E-B7A5-6A72D7C314FB}">
      <dgm:prSet/>
      <dgm:spPr/>
      <dgm:t>
        <a:bodyPr/>
        <a:lstStyle/>
        <a:p>
          <a:endParaRPr lang="en-GB"/>
        </a:p>
      </dgm:t>
    </dgm:pt>
    <dgm:pt modelId="{8092A695-93BB-584F-920A-024D11C0BAA2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Coffees:  £3.00 – £4.50</a:t>
          </a:r>
        </a:p>
      </dgm:t>
    </dgm:pt>
    <dgm:pt modelId="{B8B0D4F8-7E6D-C04B-B021-A2D2143C340D}" type="parTrans" cxnId="{FF549C82-9F26-754A-8C6C-61E6E5F08B8D}">
      <dgm:prSet/>
      <dgm:spPr/>
      <dgm:t>
        <a:bodyPr/>
        <a:lstStyle/>
        <a:p>
          <a:endParaRPr lang="en-GB"/>
        </a:p>
      </dgm:t>
    </dgm:pt>
    <dgm:pt modelId="{1C4DD214-3403-E04A-B08B-FC1A5266F0DF}" type="sibTrans" cxnId="{FF549C82-9F26-754A-8C6C-61E6E5F08B8D}">
      <dgm:prSet/>
      <dgm:spPr/>
      <dgm:t>
        <a:bodyPr/>
        <a:lstStyle/>
        <a:p>
          <a:endParaRPr lang="en-GB"/>
        </a:p>
      </dgm:t>
    </dgm:pt>
    <dgm:pt modelId="{35D5F070-460D-994F-9471-0C00B07AB603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Food:       £6 – £9</a:t>
          </a:r>
        </a:p>
      </dgm:t>
    </dgm:pt>
    <dgm:pt modelId="{D0511066-D487-5D47-819E-EAB62AE20DFF}" type="parTrans" cxnId="{DDDF69EE-1DE4-C34B-91C8-66D2FD5C18A8}">
      <dgm:prSet/>
      <dgm:spPr/>
      <dgm:t>
        <a:bodyPr/>
        <a:lstStyle/>
        <a:p>
          <a:endParaRPr lang="en-GB"/>
        </a:p>
      </dgm:t>
    </dgm:pt>
    <dgm:pt modelId="{3FFE5293-C8EF-EE43-9BC9-984721627952}" type="sibTrans" cxnId="{DDDF69EE-1DE4-C34B-91C8-66D2FD5C18A8}">
      <dgm:prSet/>
      <dgm:spPr/>
      <dgm:t>
        <a:bodyPr/>
        <a:lstStyle/>
        <a:p>
          <a:endParaRPr lang="en-GB"/>
        </a:p>
      </dgm:t>
    </dgm:pt>
    <dgm:pt modelId="{CE5E3D6F-8250-1540-834C-EB4C22AE72EE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Perceived-value pricing tied to quality narrative.</a:t>
          </a:r>
        </a:p>
      </dgm:t>
    </dgm:pt>
    <dgm:pt modelId="{6BE4287F-8776-B945-BD61-B97EA3185350}" type="parTrans" cxnId="{62B32929-2D0F-164B-B9B3-32DF3976E293}">
      <dgm:prSet/>
      <dgm:spPr/>
      <dgm:t>
        <a:bodyPr/>
        <a:lstStyle/>
        <a:p>
          <a:endParaRPr lang="en-GB"/>
        </a:p>
      </dgm:t>
    </dgm:pt>
    <dgm:pt modelId="{1E7C92B7-8A0E-5A45-A347-5673C2649F1E}" type="sibTrans" cxnId="{62B32929-2D0F-164B-B9B3-32DF3976E293}">
      <dgm:prSet/>
      <dgm:spPr/>
      <dgm:t>
        <a:bodyPr/>
        <a:lstStyle/>
        <a:p>
          <a:endParaRPr lang="en-GB"/>
        </a:p>
      </dgm:t>
    </dgm:pt>
    <dgm:pt modelId="{0E0F1867-1ADE-F544-8FF8-5048EAA6F751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Corner site in Totton &amp; Eling — dual-frontage visibility reinforces community-hub positioning.</a:t>
          </a:r>
          <a:endParaRPr lang="en-GB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F46F329-4704-9E41-B111-502FB027BEE4}" type="parTrans" cxnId="{7CEB1816-26A6-C844-BC63-900BE42D7804}">
      <dgm:prSet/>
      <dgm:spPr/>
      <dgm:t>
        <a:bodyPr/>
        <a:lstStyle/>
        <a:p>
          <a:endParaRPr lang="en-GB"/>
        </a:p>
      </dgm:t>
    </dgm:pt>
    <dgm:pt modelId="{49FA99EC-68E0-BE46-BEBC-A2B3258CA1EC}" type="sibTrans" cxnId="{7CEB1816-26A6-C844-BC63-900BE42D7804}">
      <dgm:prSet/>
      <dgm:spPr/>
      <dgm:t>
        <a:bodyPr/>
        <a:lstStyle/>
        <a:p>
          <a:endParaRPr lang="en-GB"/>
        </a:p>
      </dgm:t>
    </dgm:pt>
    <dgm:pt modelId="{FF32B298-F4E2-6F4B-AF33-8305F1733FBA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Future: selective wholesale and online expansion once the site is established.</a:t>
          </a:r>
        </a:p>
      </dgm:t>
    </dgm:pt>
    <dgm:pt modelId="{215CBED7-3414-7B4E-B342-842A8A0F4423}" type="parTrans" cxnId="{F240F7CF-F6A7-5745-81CE-30128BA41560}">
      <dgm:prSet/>
      <dgm:spPr/>
      <dgm:t>
        <a:bodyPr/>
        <a:lstStyle/>
        <a:p>
          <a:endParaRPr lang="en-GB"/>
        </a:p>
      </dgm:t>
    </dgm:pt>
    <dgm:pt modelId="{DD02841A-6272-0948-AC75-F1BA6774C4D1}" type="sibTrans" cxnId="{F240F7CF-F6A7-5745-81CE-30128BA41560}">
      <dgm:prSet/>
      <dgm:spPr/>
      <dgm:t>
        <a:bodyPr/>
        <a:lstStyle/>
        <a:p>
          <a:endParaRPr lang="en-GB"/>
        </a:p>
      </dgm:t>
    </dgm:pt>
    <dgm:pt modelId="{118EC835-1AE8-7C47-8954-22E70353D372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Launch: local flyers, community notice boards, opening event, New Forest markets, local press.</a:t>
          </a:r>
          <a:endParaRPr lang="en-GB" sz="18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33A50F42-ED9F-EC43-90FF-1225862DA28B}" type="parTrans" cxnId="{AF23125B-2257-2B42-9E85-5DE562F5FB59}">
      <dgm:prSet/>
      <dgm:spPr/>
      <dgm:t>
        <a:bodyPr/>
        <a:lstStyle/>
        <a:p>
          <a:endParaRPr lang="en-GB"/>
        </a:p>
      </dgm:t>
    </dgm:pt>
    <dgm:pt modelId="{1CECB2CB-4A19-A348-BB23-2709DA27D33D}" type="sibTrans" cxnId="{AF23125B-2257-2B42-9E85-5DE562F5FB59}">
      <dgm:prSet/>
      <dgm:spPr/>
      <dgm:t>
        <a:bodyPr/>
        <a:lstStyle/>
        <a:p>
          <a:endParaRPr lang="en-GB"/>
        </a:p>
      </dgm:t>
    </dgm:pt>
    <dgm:pt modelId="{F06F5125-C443-E646-9C97-B8C4A6FC6F62}">
      <dgm:prSet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  <a:cs typeface="Calibri" panose="020F0502020204030204" pitchFamily="34" charset="0"/>
            </a:rPr>
            <a:t>Ongoing: Instagram Reels, local SEO, Google Business, email newsletter and loyalty scheme</a:t>
          </a:r>
          <a:r>
            <a:rPr lang="en-US" sz="2600" dirty="0"/>
            <a:t>.</a:t>
          </a:r>
        </a:p>
      </dgm:t>
    </dgm:pt>
    <dgm:pt modelId="{82A6D2D5-5781-4C41-9032-6DE1AC228703}" type="parTrans" cxnId="{614AD30F-402D-354E-A09A-402C6B6E1C70}">
      <dgm:prSet/>
      <dgm:spPr/>
      <dgm:t>
        <a:bodyPr/>
        <a:lstStyle/>
        <a:p>
          <a:endParaRPr lang="en-GB"/>
        </a:p>
      </dgm:t>
    </dgm:pt>
    <dgm:pt modelId="{B74CC976-D61F-2141-92EA-DCEC25217C36}" type="sibTrans" cxnId="{614AD30F-402D-354E-A09A-402C6B6E1C70}">
      <dgm:prSet/>
      <dgm:spPr/>
      <dgm:t>
        <a:bodyPr/>
        <a:lstStyle/>
        <a:p>
          <a:endParaRPr lang="en-GB"/>
        </a:p>
      </dgm:t>
    </dgm:pt>
    <dgm:pt modelId="{257F07AA-E51E-D54A-A7A1-FAE283E5605F}" type="pres">
      <dgm:prSet presAssocID="{E8FE6FF3-287A-E14C-8CB8-DCD23016208F}" presName="Name0" presStyleCnt="0">
        <dgm:presLayoutVars>
          <dgm:dir/>
          <dgm:animLvl val="lvl"/>
          <dgm:resizeHandles val="exact"/>
        </dgm:presLayoutVars>
      </dgm:prSet>
      <dgm:spPr/>
    </dgm:pt>
    <dgm:pt modelId="{C4DC6716-2E19-1C48-8705-EE82D15E79E0}" type="pres">
      <dgm:prSet presAssocID="{E5BC3DD9-8340-A545-A105-DE88B75F3D09}" presName="composite" presStyleCnt="0"/>
      <dgm:spPr/>
    </dgm:pt>
    <dgm:pt modelId="{F19C8A35-E28C-B841-8509-97AEE07EE338}" type="pres">
      <dgm:prSet presAssocID="{E5BC3DD9-8340-A545-A105-DE88B75F3D09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F4221FE5-1856-E94E-9247-E88E5C96A4B2}" type="pres">
      <dgm:prSet presAssocID="{E5BC3DD9-8340-A545-A105-DE88B75F3D09}" presName="desTx" presStyleLbl="alignAccFollowNode1" presStyleIdx="0" presStyleCnt="4">
        <dgm:presLayoutVars>
          <dgm:bulletEnabled val="1"/>
        </dgm:presLayoutVars>
      </dgm:prSet>
      <dgm:spPr/>
    </dgm:pt>
    <dgm:pt modelId="{2926CE91-FA2A-7847-BC4B-E577AADE7B1F}" type="pres">
      <dgm:prSet presAssocID="{1F34CA88-E475-A94A-B3A5-76772761F17B}" presName="space" presStyleCnt="0"/>
      <dgm:spPr/>
    </dgm:pt>
    <dgm:pt modelId="{C265D78C-C73C-D34A-B4EB-223029876488}" type="pres">
      <dgm:prSet presAssocID="{D3B33059-B0C1-A04B-A20A-37850328767B}" presName="composite" presStyleCnt="0"/>
      <dgm:spPr/>
    </dgm:pt>
    <dgm:pt modelId="{CC98A81C-73CE-8D43-8A20-CAAF8ADCFF19}" type="pres">
      <dgm:prSet presAssocID="{D3B33059-B0C1-A04B-A20A-37850328767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64CCDA84-C914-B045-87D6-CE6E606465D0}" type="pres">
      <dgm:prSet presAssocID="{D3B33059-B0C1-A04B-A20A-37850328767B}" presName="desTx" presStyleLbl="alignAccFollowNode1" presStyleIdx="1" presStyleCnt="4">
        <dgm:presLayoutVars>
          <dgm:bulletEnabled val="1"/>
        </dgm:presLayoutVars>
      </dgm:prSet>
      <dgm:spPr/>
    </dgm:pt>
    <dgm:pt modelId="{505F5D8E-B25B-D341-A88F-78D4842D2650}" type="pres">
      <dgm:prSet presAssocID="{8B40479D-A024-DD4D-8977-2AD1AA88F0AA}" presName="space" presStyleCnt="0"/>
      <dgm:spPr/>
    </dgm:pt>
    <dgm:pt modelId="{75C8A813-85F8-9A42-8098-92F725D7BE47}" type="pres">
      <dgm:prSet presAssocID="{76A97AF4-271A-6245-8DF8-8C898AEE83A3}" presName="composite" presStyleCnt="0"/>
      <dgm:spPr/>
    </dgm:pt>
    <dgm:pt modelId="{1B6B1979-EA48-5042-85D2-9A379E42E7A8}" type="pres">
      <dgm:prSet presAssocID="{76A97AF4-271A-6245-8DF8-8C898AEE83A3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E7CE108-156A-D246-9C61-BF3F2048A103}" type="pres">
      <dgm:prSet presAssocID="{76A97AF4-271A-6245-8DF8-8C898AEE83A3}" presName="desTx" presStyleLbl="alignAccFollowNode1" presStyleIdx="2" presStyleCnt="4">
        <dgm:presLayoutVars>
          <dgm:bulletEnabled val="1"/>
        </dgm:presLayoutVars>
      </dgm:prSet>
      <dgm:spPr/>
    </dgm:pt>
    <dgm:pt modelId="{8D43E33B-D3B0-E14A-951F-A38A1494260E}" type="pres">
      <dgm:prSet presAssocID="{84B1FF0A-4A7D-1D45-A1D6-1EB407694618}" presName="space" presStyleCnt="0"/>
      <dgm:spPr/>
    </dgm:pt>
    <dgm:pt modelId="{5D3A9D88-BDB1-564B-BDD5-DC11F767E1AC}" type="pres">
      <dgm:prSet presAssocID="{79E7D32A-41C5-DF48-96C1-799C21F07FDE}" presName="composite" presStyleCnt="0"/>
      <dgm:spPr/>
    </dgm:pt>
    <dgm:pt modelId="{7CF5452B-0C9C-FE4D-AA77-7F4AE6710A84}" type="pres">
      <dgm:prSet presAssocID="{79E7D32A-41C5-DF48-96C1-799C21F07FDE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A5C2876D-DE61-4E42-B5CF-141083C84236}" type="pres">
      <dgm:prSet presAssocID="{79E7D32A-41C5-DF48-96C1-799C21F07FDE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94760C02-49DA-0842-AF9F-126FA3CCB1AD}" srcId="{E8FE6FF3-287A-E14C-8CB8-DCD23016208F}" destId="{79E7D32A-41C5-DF48-96C1-799C21F07FDE}" srcOrd="3" destOrd="0" parTransId="{D78FA871-3A0A-6149-90A6-829539AF8302}" sibTransId="{433FBC7F-BAD3-7841-90CC-73D0BEC242AD}"/>
    <dgm:cxn modelId="{C8844F03-35DC-F446-B2A3-4B98E50D9D58}" type="presOf" srcId="{76A97AF4-271A-6245-8DF8-8C898AEE83A3}" destId="{1B6B1979-EA48-5042-85D2-9A379E42E7A8}" srcOrd="0" destOrd="0" presId="urn:microsoft.com/office/officeart/2005/8/layout/hList1"/>
    <dgm:cxn modelId="{614AD30F-402D-354E-A09A-402C6B6E1C70}" srcId="{79E7D32A-41C5-DF48-96C1-799C21F07FDE}" destId="{F06F5125-C443-E646-9C97-B8C4A6FC6F62}" srcOrd="1" destOrd="0" parTransId="{82A6D2D5-5781-4C41-9032-6DE1AC228703}" sibTransId="{B74CC976-D61F-2141-92EA-DCEC25217C36}"/>
    <dgm:cxn modelId="{A2FC3711-A8F1-0A4E-A1F9-A58E68189CE6}" type="presOf" srcId="{118EC835-1AE8-7C47-8954-22E70353D372}" destId="{A5C2876D-DE61-4E42-B5CF-141083C84236}" srcOrd="0" destOrd="0" presId="urn:microsoft.com/office/officeart/2005/8/layout/hList1"/>
    <dgm:cxn modelId="{BF9E5612-E40F-5745-B68E-B478535435CE}" type="presOf" srcId="{79E7D32A-41C5-DF48-96C1-799C21F07FDE}" destId="{7CF5452B-0C9C-FE4D-AA77-7F4AE6710A84}" srcOrd="0" destOrd="0" presId="urn:microsoft.com/office/officeart/2005/8/layout/hList1"/>
    <dgm:cxn modelId="{7CEB1816-26A6-C844-BC63-900BE42D7804}" srcId="{76A97AF4-271A-6245-8DF8-8C898AEE83A3}" destId="{0E0F1867-1ADE-F544-8FF8-5048EAA6F751}" srcOrd="0" destOrd="0" parTransId="{4F46F329-4704-9E41-B111-502FB027BEE4}" sibTransId="{49FA99EC-68E0-BE46-BEBC-A2B3258CA1EC}"/>
    <dgm:cxn modelId="{FAFF3D22-C767-334E-A67C-654732724D59}" type="presOf" srcId="{D2353E43-DB83-3C4F-9338-B6C041087EFB}" destId="{64CCDA84-C914-B045-87D6-CE6E606465D0}" srcOrd="0" destOrd="0" presId="urn:microsoft.com/office/officeart/2005/8/layout/hList1"/>
    <dgm:cxn modelId="{62B32929-2D0F-164B-B9B3-32DF3976E293}" srcId="{D3B33059-B0C1-A04B-A20A-37850328767B}" destId="{CE5E3D6F-8250-1540-834C-EB4C22AE72EE}" srcOrd="1" destOrd="0" parTransId="{6BE4287F-8776-B945-BD61-B97EA3185350}" sibTransId="{1E7C92B7-8A0E-5A45-A347-5673C2649F1E}"/>
    <dgm:cxn modelId="{E82AE42B-A8FE-7447-9A1E-B80A4DA3B1C7}" type="presOf" srcId="{8092A695-93BB-584F-920A-024D11C0BAA2}" destId="{64CCDA84-C914-B045-87D6-CE6E606465D0}" srcOrd="0" destOrd="2" presId="urn:microsoft.com/office/officeart/2005/8/layout/hList1"/>
    <dgm:cxn modelId="{854A7B2C-7EF3-7B46-8929-F52A38F46931}" type="presOf" srcId="{0E0F1867-1ADE-F544-8FF8-5048EAA6F751}" destId="{8E7CE108-156A-D246-9C61-BF3F2048A103}" srcOrd="0" destOrd="0" presId="urn:microsoft.com/office/officeart/2005/8/layout/hList1"/>
    <dgm:cxn modelId="{B3E87E2E-A085-CA49-931E-6C2C3FDFA4D1}" type="presOf" srcId="{E8FE6FF3-287A-E14C-8CB8-DCD23016208F}" destId="{257F07AA-E51E-D54A-A7A1-FAE283E5605F}" srcOrd="0" destOrd="0" presId="urn:microsoft.com/office/officeart/2005/8/layout/hList1"/>
    <dgm:cxn modelId="{43E1D839-8C6A-2441-919E-0640CF0B400D}" srcId="{E5BC3DD9-8340-A545-A105-DE88B75F3D09}" destId="{243A3DA0-7DA3-E040-B46F-0D402428BC08}" srcOrd="0" destOrd="0" parTransId="{D3B0BE19-7C6A-CB44-B235-E81CDD5EF396}" sibTransId="{78A67754-81FC-5543-86C6-E70626F71452}"/>
    <dgm:cxn modelId="{AF23125B-2257-2B42-9E85-5DE562F5FB59}" srcId="{79E7D32A-41C5-DF48-96C1-799C21F07FDE}" destId="{118EC835-1AE8-7C47-8954-22E70353D372}" srcOrd="0" destOrd="0" parTransId="{33A50F42-ED9F-EC43-90FF-1225862DA28B}" sibTransId="{1CECB2CB-4A19-A348-BB23-2709DA27D33D}"/>
    <dgm:cxn modelId="{0A9BFB45-112F-224E-B7A5-6A72D7C314FB}" srcId="{D2353E43-DB83-3C4F-9338-B6C041087EFB}" destId="{AF07908E-123A-394E-9539-0D041CDEFBA7}" srcOrd="0" destOrd="0" parTransId="{166C529F-479E-C546-A1FD-02E610C294F6}" sibTransId="{DF8693F9-8101-144B-B885-9A3A17C200E9}"/>
    <dgm:cxn modelId="{16B66466-6686-3F4B-9E99-61E2CF35B7C9}" type="presOf" srcId="{35D5F070-460D-994F-9471-0C00B07AB603}" destId="{64CCDA84-C914-B045-87D6-CE6E606465D0}" srcOrd="0" destOrd="3" presId="urn:microsoft.com/office/officeart/2005/8/layout/hList1"/>
    <dgm:cxn modelId="{CB00E953-D051-174E-93F4-CC42CEBD9537}" type="presOf" srcId="{D3B33059-B0C1-A04B-A20A-37850328767B}" destId="{CC98A81C-73CE-8D43-8A20-CAAF8ADCFF19}" srcOrd="0" destOrd="0" presId="urn:microsoft.com/office/officeart/2005/8/layout/hList1"/>
    <dgm:cxn modelId="{03BE2B77-21A0-9A4F-88F3-84DECFFA87EC}" srcId="{D3B33059-B0C1-A04B-A20A-37850328767B}" destId="{D2353E43-DB83-3C4F-9338-B6C041087EFB}" srcOrd="0" destOrd="0" parTransId="{A80DF611-AAD0-7841-AD57-D483D200AEF9}" sibTransId="{4603CDE1-B980-6948-BE6B-0C373D58FF58}"/>
    <dgm:cxn modelId="{1C3F677A-F6D7-3546-B57B-F88826B838CB}" srcId="{E8FE6FF3-287A-E14C-8CB8-DCD23016208F}" destId="{D3B33059-B0C1-A04B-A20A-37850328767B}" srcOrd="1" destOrd="0" parTransId="{60B80D17-96A5-874D-BD4E-9D788200AF00}" sibTransId="{8B40479D-A024-DD4D-8977-2AD1AA88F0AA}"/>
    <dgm:cxn modelId="{A6428D5A-ACB2-5643-8848-14ED05E90FC8}" srcId="{E8FE6FF3-287A-E14C-8CB8-DCD23016208F}" destId="{E5BC3DD9-8340-A545-A105-DE88B75F3D09}" srcOrd="0" destOrd="0" parTransId="{6BA7FC71-C4D8-A549-8003-4301FF518D20}" sibTransId="{1F34CA88-E475-A94A-B3A5-76772761F17B}"/>
    <dgm:cxn modelId="{A5292F82-941E-734B-B989-3CDD19EBFD95}" type="presOf" srcId="{A1E14462-766C-E744-9F84-4E8A38FD5B95}" destId="{F4221FE5-1856-E94E-9247-E88E5C96A4B2}" srcOrd="0" destOrd="1" presId="urn:microsoft.com/office/officeart/2005/8/layout/hList1"/>
    <dgm:cxn modelId="{FF549C82-9F26-754A-8C6C-61E6E5F08B8D}" srcId="{D2353E43-DB83-3C4F-9338-B6C041087EFB}" destId="{8092A695-93BB-584F-920A-024D11C0BAA2}" srcOrd="1" destOrd="0" parTransId="{B8B0D4F8-7E6D-C04B-B021-A2D2143C340D}" sibTransId="{1C4DD214-3403-E04A-B08B-FC1A5266F0DF}"/>
    <dgm:cxn modelId="{CBD3259D-02F4-9B47-AA8A-60EDEA546EE1}" srcId="{E5BC3DD9-8340-A545-A105-DE88B75F3D09}" destId="{A1E14462-766C-E744-9F84-4E8A38FD5B95}" srcOrd="1" destOrd="0" parTransId="{FBE8E7BB-67B1-4A48-84DB-BF84966CA8B0}" sibTransId="{45238BAD-4FB2-B542-B559-50F1110A3C6A}"/>
    <dgm:cxn modelId="{E68261A1-2B90-0B40-B787-204F5AD3E5AD}" type="presOf" srcId="{F06F5125-C443-E646-9C97-B8C4A6FC6F62}" destId="{A5C2876D-DE61-4E42-B5CF-141083C84236}" srcOrd="0" destOrd="1" presId="urn:microsoft.com/office/officeart/2005/8/layout/hList1"/>
    <dgm:cxn modelId="{F0EF42A3-BE84-7941-B61E-A74AE6A09B43}" type="presOf" srcId="{FF32B298-F4E2-6F4B-AF33-8305F1733FBA}" destId="{8E7CE108-156A-D246-9C61-BF3F2048A103}" srcOrd="0" destOrd="1" presId="urn:microsoft.com/office/officeart/2005/8/layout/hList1"/>
    <dgm:cxn modelId="{82436DAD-48FD-6D4D-A264-B1DB7FD18B4D}" srcId="{E8FE6FF3-287A-E14C-8CB8-DCD23016208F}" destId="{76A97AF4-271A-6245-8DF8-8C898AEE83A3}" srcOrd="2" destOrd="0" parTransId="{0337C3B3-AC76-FC40-87EB-3CDF4A16F4D1}" sibTransId="{84B1FF0A-4A7D-1D45-A1D6-1EB407694618}"/>
    <dgm:cxn modelId="{8D1A97AE-0E48-FB4C-AC0A-7C19448DED4B}" type="presOf" srcId="{AF07908E-123A-394E-9539-0D041CDEFBA7}" destId="{64CCDA84-C914-B045-87D6-CE6E606465D0}" srcOrd="0" destOrd="1" presId="urn:microsoft.com/office/officeart/2005/8/layout/hList1"/>
    <dgm:cxn modelId="{F240F7CF-F6A7-5745-81CE-30128BA41560}" srcId="{76A97AF4-271A-6245-8DF8-8C898AEE83A3}" destId="{FF32B298-F4E2-6F4B-AF33-8305F1733FBA}" srcOrd="1" destOrd="0" parTransId="{215CBED7-3414-7B4E-B342-842A8A0F4423}" sibTransId="{DD02841A-6272-0948-AC75-F1BA6774C4D1}"/>
    <dgm:cxn modelId="{C10F60D7-9FEA-C84A-9AFC-51335DE39E26}" type="presOf" srcId="{E5BC3DD9-8340-A545-A105-DE88B75F3D09}" destId="{F19C8A35-E28C-B841-8509-97AEE07EE338}" srcOrd="0" destOrd="0" presId="urn:microsoft.com/office/officeart/2005/8/layout/hList1"/>
    <dgm:cxn modelId="{DDDF69EE-1DE4-C34B-91C8-66D2FD5C18A8}" srcId="{D2353E43-DB83-3C4F-9338-B6C041087EFB}" destId="{35D5F070-460D-994F-9471-0C00B07AB603}" srcOrd="2" destOrd="0" parTransId="{D0511066-D487-5D47-819E-EAB62AE20DFF}" sibTransId="{3FFE5293-C8EF-EE43-9BC9-984721627952}"/>
    <dgm:cxn modelId="{5485E1FD-36B3-8F4B-85D7-D1E81654D9B3}" type="presOf" srcId="{243A3DA0-7DA3-E040-B46F-0D402428BC08}" destId="{F4221FE5-1856-E94E-9247-E88E5C96A4B2}" srcOrd="0" destOrd="0" presId="urn:microsoft.com/office/officeart/2005/8/layout/hList1"/>
    <dgm:cxn modelId="{385C3AFE-D8A8-0647-ADDB-977206B7D833}" type="presOf" srcId="{CE5E3D6F-8250-1540-834C-EB4C22AE72EE}" destId="{64CCDA84-C914-B045-87D6-CE6E606465D0}" srcOrd="0" destOrd="4" presId="urn:microsoft.com/office/officeart/2005/8/layout/hList1"/>
    <dgm:cxn modelId="{F3564664-060F-4146-A0FC-727B10C4AEE1}" type="presParOf" srcId="{257F07AA-E51E-D54A-A7A1-FAE283E5605F}" destId="{C4DC6716-2E19-1C48-8705-EE82D15E79E0}" srcOrd="0" destOrd="0" presId="urn:microsoft.com/office/officeart/2005/8/layout/hList1"/>
    <dgm:cxn modelId="{8F050BD5-51E1-7C44-8E20-C854F4722D36}" type="presParOf" srcId="{C4DC6716-2E19-1C48-8705-EE82D15E79E0}" destId="{F19C8A35-E28C-B841-8509-97AEE07EE338}" srcOrd="0" destOrd="0" presId="urn:microsoft.com/office/officeart/2005/8/layout/hList1"/>
    <dgm:cxn modelId="{E7090952-0B35-754D-8EDB-BF2FBD0A43AC}" type="presParOf" srcId="{C4DC6716-2E19-1C48-8705-EE82D15E79E0}" destId="{F4221FE5-1856-E94E-9247-E88E5C96A4B2}" srcOrd="1" destOrd="0" presId="urn:microsoft.com/office/officeart/2005/8/layout/hList1"/>
    <dgm:cxn modelId="{3C82B585-F297-AB49-AAB4-963480250151}" type="presParOf" srcId="{257F07AA-E51E-D54A-A7A1-FAE283E5605F}" destId="{2926CE91-FA2A-7847-BC4B-E577AADE7B1F}" srcOrd="1" destOrd="0" presId="urn:microsoft.com/office/officeart/2005/8/layout/hList1"/>
    <dgm:cxn modelId="{95D192D6-73D6-804A-AC54-B9EEA12F8EB6}" type="presParOf" srcId="{257F07AA-E51E-D54A-A7A1-FAE283E5605F}" destId="{C265D78C-C73C-D34A-B4EB-223029876488}" srcOrd="2" destOrd="0" presId="urn:microsoft.com/office/officeart/2005/8/layout/hList1"/>
    <dgm:cxn modelId="{D4FA96DA-1EF0-A042-B28A-976C4BB8BBE9}" type="presParOf" srcId="{C265D78C-C73C-D34A-B4EB-223029876488}" destId="{CC98A81C-73CE-8D43-8A20-CAAF8ADCFF19}" srcOrd="0" destOrd="0" presId="urn:microsoft.com/office/officeart/2005/8/layout/hList1"/>
    <dgm:cxn modelId="{5D461D9A-7A8B-0543-A3BC-34FCE8C81F8C}" type="presParOf" srcId="{C265D78C-C73C-D34A-B4EB-223029876488}" destId="{64CCDA84-C914-B045-87D6-CE6E606465D0}" srcOrd="1" destOrd="0" presId="urn:microsoft.com/office/officeart/2005/8/layout/hList1"/>
    <dgm:cxn modelId="{27609ACE-2A06-B446-8EEE-8B654B1FFA10}" type="presParOf" srcId="{257F07AA-E51E-D54A-A7A1-FAE283E5605F}" destId="{505F5D8E-B25B-D341-A88F-78D4842D2650}" srcOrd="3" destOrd="0" presId="urn:microsoft.com/office/officeart/2005/8/layout/hList1"/>
    <dgm:cxn modelId="{F8645462-EEEE-E44E-9370-94736F9AAFCA}" type="presParOf" srcId="{257F07AA-E51E-D54A-A7A1-FAE283E5605F}" destId="{75C8A813-85F8-9A42-8098-92F725D7BE47}" srcOrd="4" destOrd="0" presId="urn:microsoft.com/office/officeart/2005/8/layout/hList1"/>
    <dgm:cxn modelId="{0EA901AC-BD20-B547-BA29-5E581ADB3907}" type="presParOf" srcId="{75C8A813-85F8-9A42-8098-92F725D7BE47}" destId="{1B6B1979-EA48-5042-85D2-9A379E42E7A8}" srcOrd="0" destOrd="0" presId="urn:microsoft.com/office/officeart/2005/8/layout/hList1"/>
    <dgm:cxn modelId="{763437C6-9357-D444-9F0E-644025EE7DD3}" type="presParOf" srcId="{75C8A813-85F8-9A42-8098-92F725D7BE47}" destId="{8E7CE108-156A-D246-9C61-BF3F2048A103}" srcOrd="1" destOrd="0" presId="urn:microsoft.com/office/officeart/2005/8/layout/hList1"/>
    <dgm:cxn modelId="{7AF70EA1-5EB1-6F4E-95E6-3EED610F9DEC}" type="presParOf" srcId="{257F07AA-E51E-D54A-A7A1-FAE283E5605F}" destId="{8D43E33B-D3B0-E14A-951F-A38A1494260E}" srcOrd="5" destOrd="0" presId="urn:microsoft.com/office/officeart/2005/8/layout/hList1"/>
    <dgm:cxn modelId="{C19DD5DE-E2C8-9541-A6C8-CDE2EAAD0CF0}" type="presParOf" srcId="{257F07AA-E51E-D54A-A7A1-FAE283E5605F}" destId="{5D3A9D88-BDB1-564B-BDD5-DC11F767E1AC}" srcOrd="6" destOrd="0" presId="urn:microsoft.com/office/officeart/2005/8/layout/hList1"/>
    <dgm:cxn modelId="{CC1C417E-EAFA-B140-B3BE-75DBC2512D9F}" type="presParOf" srcId="{5D3A9D88-BDB1-564B-BDD5-DC11F767E1AC}" destId="{7CF5452B-0C9C-FE4D-AA77-7F4AE6710A84}" srcOrd="0" destOrd="0" presId="urn:microsoft.com/office/officeart/2005/8/layout/hList1"/>
    <dgm:cxn modelId="{ACD6053C-8EAB-D247-ABFC-552946978B8B}" type="presParOf" srcId="{5D3A9D88-BDB1-564B-BDD5-DC11F767E1AC}" destId="{A5C2876D-DE61-4E42-B5CF-141083C8423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28A8CD-AD36-6F47-9951-03C5D7FF8856}" type="doc">
      <dgm:prSet loTypeId="urn:microsoft.com/office/officeart/2005/8/layout/process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89C5E1C-7B78-3F4C-B350-E22DDBEE1A73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Head Baker / Founder - Strategy · Baking · Operations</a:t>
          </a:r>
        </a:p>
      </dgm:t>
    </dgm:pt>
    <dgm:pt modelId="{EF7DF50D-A028-2545-AADF-D04A398306DD}" type="parTrans" cxnId="{A3070708-02FA-8C4E-82C9-882F1448034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682FEE4-509D-8745-9E3E-D3FFB2C1146F}" type="sibTrans" cxnId="{A3070708-02FA-8C4E-82C9-882F14480348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B26ABC9-C7E5-9849-A072-2C1B6A8A3BE4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Café Manager - Year 1–2: Founder</a:t>
          </a:r>
        </a:p>
      </dgm:t>
    </dgm:pt>
    <dgm:pt modelId="{B3004C3B-49D7-8548-BA24-740ED057C72C}" type="parTrans" cxnId="{D90A2812-05B8-D04C-BBE2-576D436E0F2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0B1E5CA-6417-6545-8977-EC5D5C1ED0D2}" type="sibTrans" cxnId="{D90A2812-05B8-D04C-BBE2-576D436E0F26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5FB68A61-2E11-4F4A-8093-B6D1A6D9DBD3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Business Administrator - Year 1–2: Founder</a:t>
          </a:r>
        </a:p>
      </dgm:t>
    </dgm:pt>
    <dgm:pt modelId="{E95C9FA2-B3FE-6346-8908-95722922870E}" type="parTrans" cxnId="{FAA673C1-AFEF-1443-A158-A2DE27C36FA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8C5F621-D2B9-1647-B635-989A8F61B498}" type="sibTrans" cxnId="{FAA673C1-AFEF-1443-A158-A2DE27C36FA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4E5EDA3-7EA1-E544-95AB-AE78470D2167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Café Assistants / Baristas - Part-time · Year 1–2</a:t>
          </a:r>
        </a:p>
      </dgm:t>
    </dgm:pt>
    <dgm:pt modelId="{8A03F4CB-B5F8-1B4E-9A36-5C6D476F9FF0}" type="parTrans" cxnId="{96765B40-EF09-3E4E-A3FB-DEFCFCCC784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F132DE3-FD44-DC4F-96DA-D172A0D0DE10}" type="sibTrans" cxnId="{96765B40-EF09-3E4E-A3FB-DEFCFCCC784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55709CD-F59E-7344-9702-8EDB16A4556F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Lead Baker + Workshop Coordinator - Future hire · Year 2+</a:t>
          </a:r>
        </a:p>
      </dgm:t>
    </dgm:pt>
    <dgm:pt modelId="{FF322515-55DA-FC42-B3E7-D7586D70C9A5}" type="parTrans" cxnId="{35C894F4-AC02-6E44-8CF6-6CB2D1E7D49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262AA6C-DC9B-C74A-84E6-015AF4B7331D}" type="sibTrans" cxnId="{35C894F4-AC02-6E44-8CF6-6CB2D1E7D49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2728D30-40CA-364B-A959-8B9C1E9248DC}" type="pres">
      <dgm:prSet presAssocID="{5128A8CD-AD36-6F47-9951-03C5D7FF8856}" presName="linearFlow" presStyleCnt="0">
        <dgm:presLayoutVars>
          <dgm:resizeHandles val="exact"/>
        </dgm:presLayoutVars>
      </dgm:prSet>
      <dgm:spPr/>
    </dgm:pt>
    <dgm:pt modelId="{9B9D23A7-051E-174E-A965-53F91E89B662}" type="pres">
      <dgm:prSet presAssocID="{C89C5E1C-7B78-3F4C-B350-E22DDBEE1A73}" presName="node" presStyleLbl="node1" presStyleIdx="0" presStyleCnt="5" custScaleX="196375">
        <dgm:presLayoutVars>
          <dgm:bulletEnabled val="1"/>
        </dgm:presLayoutVars>
      </dgm:prSet>
      <dgm:spPr/>
    </dgm:pt>
    <dgm:pt modelId="{C75AC058-C113-9644-B736-690BD59D3C0E}" type="pres">
      <dgm:prSet presAssocID="{2682FEE4-509D-8745-9E3E-D3FFB2C1146F}" presName="sibTrans" presStyleLbl="sibTrans2D1" presStyleIdx="0" presStyleCnt="4"/>
      <dgm:spPr/>
    </dgm:pt>
    <dgm:pt modelId="{6B17211B-3149-2549-8A15-52F198D21254}" type="pres">
      <dgm:prSet presAssocID="{2682FEE4-509D-8745-9E3E-D3FFB2C1146F}" presName="connectorText" presStyleLbl="sibTrans2D1" presStyleIdx="0" presStyleCnt="4"/>
      <dgm:spPr/>
    </dgm:pt>
    <dgm:pt modelId="{56D262DA-46F2-5F49-A058-4757FABB1AAC}" type="pres">
      <dgm:prSet presAssocID="{7B26ABC9-C7E5-9849-A072-2C1B6A8A3BE4}" presName="node" presStyleLbl="node1" presStyleIdx="1" presStyleCnt="5" custScaleX="196375">
        <dgm:presLayoutVars>
          <dgm:bulletEnabled val="1"/>
        </dgm:presLayoutVars>
      </dgm:prSet>
      <dgm:spPr/>
    </dgm:pt>
    <dgm:pt modelId="{9AA059DD-484E-054D-92B3-1B1ADF7B8014}" type="pres">
      <dgm:prSet presAssocID="{70B1E5CA-6417-6545-8977-EC5D5C1ED0D2}" presName="sibTrans" presStyleLbl="sibTrans2D1" presStyleIdx="1" presStyleCnt="4"/>
      <dgm:spPr/>
    </dgm:pt>
    <dgm:pt modelId="{665B8670-DF17-394B-8DDB-513EA9BB71C1}" type="pres">
      <dgm:prSet presAssocID="{70B1E5CA-6417-6545-8977-EC5D5C1ED0D2}" presName="connectorText" presStyleLbl="sibTrans2D1" presStyleIdx="1" presStyleCnt="4"/>
      <dgm:spPr/>
    </dgm:pt>
    <dgm:pt modelId="{EE249178-B328-3B46-8A49-DF6B4A475B11}" type="pres">
      <dgm:prSet presAssocID="{5FB68A61-2E11-4F4A-8093-B6D1A6D9DBD3}" presName="node" presStyleLbl="node1" presStyleIdx="2" presStyleCnt="5" custScaleX="196375">
        <dgm:presLayoutVars>
          <dgm:bulletEnabled val="1"/>
        </dgm:presLayoutVars>
      </dgm:prSet>
      <dgm:spPr/>
    </dgm:pt>
    <dgm:pt modelId="{D34EAD40-675A-5C4D-8358-8A75C31CCF52}" type="pres">
      <dgm:prSet presAssocID="{18C5F621-D2B9-1647-B635-989A8F61B498}" presName="sibTrans" presStyleLbl="sibTrans2D1" presStyleIdx="2" presStyleCnt="4"/>
      <dgm:spPr/>
    </dgm:pt>
    <dgm:pt modelId="{FDBADF06-4094-1D4D-A6E2-E1E4276C8589}" type="pres">
      <dgm:prSet presAssocID="{18C5F621-D2B9-1647-B635-989A8F61B498}" presName="connectorText" presStyleLbl="sibTrans2D1" presStyleIdx="2" presStyleCnt="4"/>
      <dgm:spPr/>
    </dgm:pt>
    <dgm:pt modelId="{CE7CDB21-C463-EA43-B158-6A304F471B3F}" type="pres">
      <dgm:prSet presAssocID="{C4E5EDA3-7EA1-E544-95AB-AE78470D2167}" presName="node" presStyleLbl="node1" presStyleIdx="3" presStyleCnt="5" custScaleX="193808">
        <dgm:presLayoutVars>
          <dgm:bulletEnabled val="1"/>
        </dgm:presLayoutVars>
      </dgm:prSet>
      <dgm:spPr/>
    </dgm:pt>
    <dgm:pt modelId="{0EA2DEDE-8869-5C4D-BC4D-561A4FE2CD63}" type="pres">
      <dgm:prSet presAssocID="{3F132DE3-FD44-DC4F-96DA-D172A0D0DE10}" presName="sibTrans" presStyleLbl="sibTrans2D1" presStyleIdx="3" presStyleCnt="4"/>
      <dgm:spPr/>
    </dgm:pt>
    <dgm:pt modelId="{D5835C4A-CF7C-2D40-9EAE-5D24CC2DB50E}" type="pres">
      <dgm:prSet presAssocID="{3F132DE3-FD44-DC4F-96DA-D172A0D0DE10}" presName="connectorText" presStyleLbl="sibTrans2D1" presStyleIdx="3" presStyleCnt="4"/>
      <dgm:spPr/>
    </dgm:pt>
    <dgm:pt modelId="{E84356ED-7418-5B45-875F-AB412DE0DFA9}" type="pres">
      <dgm:prSet presAssocID="{C55709CD-F59E-7344-9702-8EDB16A4556F}" presName="node" presStyleLbl="node1" presStyleIdx="4" presStyleCnt="5" custScaleX="191241">
        <dgm:presLayoutVars>
          <dgm:bulletEnabled val="1"/>
        </dgm:presLayoutVars>
      </dgm:prSet>
      <dgm:spPr/>
    </dgm:pt>
  </dgm:ptLst>
  <dgm:cxnLst>
    <dgm:cxn modelId="{19C68906-D690-9042-97FE-162EFA1684BA}" type="presOf" srcId="{2682FEE4-509D-8745-9E3E-D3FFB2C1146F}" destId="{6B17211B-3149-2549-8A15-52F198D21254}" srcOrd="1" destOrd="0" presId="urn:microsoft.com/office/officeart/2005/8/layout/process2"/>
    <dgm:cxn modelId="{A3070708-02FA-8C4E-82C9-882F14480348}" srcId="{5128A8CD-AD36-6F47-9951-03C5D7FF8856}" destId="{C89C5E1C-7B78-3F4C-B350-E22DDBEE1A73}" srcOrd="0" destOrd="0" parTransId="{EF7DF50D-A028-2545-AADF-D04A398306DD}" sibTransId="{2682FEE4-509D-8745-9E3E-D3FFB2C1146F}"/>
    <dgm:cxn modelId="{09E8B10F-CE1C-7A4E-9AB0-87B3131665F2}" type="presOf" srcId="{18C5F621-D2B9-1647-B635-989A8F61B498}" destId="{D34EAD40-675A-5C4D-8358-8A75C31CCF52}" srcOrd="0" destOrd="0" presId="urn:microsoft.com/office/officeart/2005/8/layout/process2"/>
    <dgm:cxn modelId="{16C38C11-9D1A-3D45-B05F-7E7E645DF434}" type="presOf" srcId="{70B1E5CA-6417-6545-8977-EC5D5C1ED0D2}" destId="{9AA059DD-484E-054D-92B3-1B1ADF7B8014}" srcOrd="0" destOrd="0" presId="urn:microsoft.com/office/officeart/2005/8/layout/process2"/>
    <dgm:cxn modelId="{D90A2812-05B8-D04C-BBE2-576D436E0F26}" srcId="{5128A8CD-AD36-6F47-9951-03C5D7FF8856}" destId="{7B26ABC9-C7E5-9849-A072-2C1B6A8A3BE4}" srcOrd="1" destOrd="0" parTransId="{B3004C3B-49D7-8548-BA24-740ED057C72C}" sibTransId="{70B1E5CA-6417-6545-8977-EC5D5C1ED0D2}"/>
    <dgm:cxn modelId="{330E9C15-23AA-A540-AE03-7B914AFA95CE}" type="presOf" srcId="{18C5F621-D2B9-1647-B635-989A8F61B498}" destId="{FDBADF06-4094-1D4D-A6E2-E1E4276C8589}" srcOrd="1" destOrd="0" presId="urn:microsoft.com/office/officeart/2005/8/layout/process2"/>
    <dgm:cxn modelId="{64E80B1B-E939-E94C-BA65-B5535570E1E0}" type="presOf" srcId="{5128A8CD-AD36-6F47-9951-03C5D7FF8856}" destId="{42728D30-40CA-364B-A959-8B9C1E9248DC}" srcOrd="0" destOrd="0" presId="urn:microsoft.com/office/officeart/2005/8/layout/process2"/>
    <dgm:cxn modelId="{96765B40-EF09-3E4E-A3FB-DEFCFCCC784A}" srcId="{5128A8CD-AD36-6F47-9951-03C5D7FF8856}" destId="{C4E5EDA3-7EA1-E544-95AB-AE78470D2167}" srcOrd="3" destOrd="0" parTransId="{8A03F4CB-B5F8-1B4E-9A36-5C6D476F9FF0}" sibTransId="{3F132DE3-FD44-DC4F-96DA-D172A0D0DE10}"/>
    <dgm:cxn modelId="{5C269B5B-9BDD-204C-B3D7-65893B93749E}" type="presOf" srcId="{C89C5E1C-7B78-3F4C-B350-E22DDBEE1A73}" destId="{9B9D23A7-051E-174E-A965-53F91E89B662}" srcOrd="0" destOrd="0" presId="urn:microsoft.com/office/officeart/2005/8/layout/process2"/>
    <dgm:cxn modelId="{3E796F69-E4EE-7441-8685-6B8A7D9E46C0}" type="presOf" srcId="{C55709CD-F59E-7344-9702-8EDB16A4556F}" destId="{E84356ED-7418-5B45-875F-AB412DE0DFA9}" srcOrd="0" destOrd="0" presId="urn:microsoft.com/office/officeart/2005/8/layout/process2"/>
    <dgm:cxn modelId="{1F60BF4B-FAD5-4A42-8E52-170BDB46A39D}" type="presOf" srcId="{5FB68A61-2E11-4F4A-8093-B6D1A6D9DBD3}" destId="{EE249178-B328-3B46-8A49-DF6B4A475B11}" srcOrd="0" destOrd="0" presId="urn:microsoft.com/office/officeart/2005/8/layout/process2"/>
    <dgm:cxn modelId="{75F24B99-1B81-C348-AF0F-C8EF2FABC8E2}" type="presOf" srcId="{7B26ABC9-C7E5-9849-A072-2C1B6A8A3BE4}" destId="{56D262DA-46F2-5F49-A058-4757FABB1AAC}" srcOrd="0" destOrd="0" presId="urn:microsoft.com/office/officeart/2005/8/layout/process2"/>
    <dgm:cxn modelId="{75FB73B1-7987-1D4C-8371-920A760F3577}" type="presOf" srcId="{C4E5EDA3-7EA1-E544-95AB-AE78470D2167}" destId="{CE7CDB21-C463-EA43-B158-6A304F471B3F}" srcOrd="0" destOrd="0" presId="urn:microsoft.com/office/officeart/2005/8/layout/process2"/>
    <dgm:cxn modelId="{59D7BCB4-E11A-1945-BE89-37754FB1DDFD}" type="presOf" srcId="{3F132DE3-FD44-DC4F-96DA-D172A0D0DE10}" destId="{0EA2DEDE-8869-5C4D-BC4D-561A4FE2CD63}" srcOrd="0" destOrd="0" presId="urn:microsoft.com/office/officeart/2005/8/layout/process2"/>
    <dgm:cxn modelId="{FAA673C1-AFEF-1443-A158-A2DE27C36FA2}" srcId="{5128A8CD-AD36-6F47-9951-03C5D7FF8856}" destId="{5FB68A61-2E11-4F4A-8093-B6D1A6D9DBD3}" srcOrd="2" destOrd="0" parTransId="{E95C9FA2-B3FE-6346-8908-95722922870E}" sibTransId="{18C5F621-D2B9-1647-B635-989A8F61B498}"/>
    <dgm:cxn modelId="{EB12B5C2-E3A9-FB43-B4F7-53AC874653AC}" type="presOf" srcId="{3F132DE3-FD44-DC4F-96DA-D172A0D0DE10}" destId="{D5835C4A-CF7C-2D40-9EAE-5D24CC2DB50E}" srcOrd="1" destOrd="0" presId="urn:microsoft.com/office/officeart/2005/8/layout/process2"/>
    <dgm:cxn modelId="{8545B7DE-2D74-CF4E-924C-3C501DAA35EB}" type="presOf" srcId="{2682FEE4-509D-8745-9E3E-D3FFB2C1146F}" destId="{C75AC058-C113-9644-B736-690BD59D3C0E}" srcOrd="0" destOrd="0" presId="urn:microsoft.com/office/officeart/2005/8/layout/process2"/>
    <dgm:cxn modelId="{152207F0-6948-9E4B-9583-F495660BA71B}" type="presOf" srcId="{70B1E5CA-6417-6545-8977-EC5D5C1ED0D2}" destId="{665B8670-DF17-394B-8DDB-513EA9BB71C1}" srcOrd="1" destOrd="0" presId="urn:microsoft.com/office/officeart/2005/8/layout/process2"/>
    <dgm:cxn modelId="{35C894F4-AC02-6E44-8CF6-6CB2D1E7D49E}" srcId="{5128A8CD-AD36-6F47-9951-03C5D7FF8856}" destId="{C55709CD-F59E-7344-9702-8EDB16A4556F}" srcOrd="4" destOrd="0" parTransId="{FF322515-55DA-FC42-B3E7-D7586D70C9A5}" sibTransId="{7262AA6C-DC9B-C74A-84E6-015AF4B7331D}"/>
    <dgm:cxn modelId="{0B9C8FFF-174A-8141-B9DC-6D927B18608C}" type="presParOf" srcId="{42728D30-40CA-364B-A959-8B9C1E9248DC}" destId="{9B9D23A7-051E-174E-A965-53F91E89B662}" srcOrd="0" destOrd="0" presId="urn:microsoft.com/office/officeart/2005/8/layout/process2"/>
    <dgm:cxn modelId="{4A6B82C9-D5B0-254C-8C80-0BC36AFF4A06}" type="presParOf" srcId="{42728D30-40CA-364B-A959-8B9C1E9248DC}" destId="{C75AC058-C113-9644-B736-690BD59D3C0E}" srcOrd="1" destOrd="0" presId="urn:microsoft.com/office/officeart/2005/8/layout/process2"/>
    <dgm:cxn modelId="{358011DC-D987-A645-873C-7D9AFD9B6886}" type="presParOf" srcId="{C75AC058-C113-9644-B736-690BD59D3C0E}" destId="{6B17211B-3149-2549-8A15-52F198D21254}" srcOrd="0" destOrd="0" presId="urn:microsoft.com/office/officeart/2005/8/layout/process2"/>
    <dgm:cxn modelId="{173C1044-3672-6A44-9CEC-312A44595BEF}" type="presParOf" srcId="{42728D30-40CA-364B-A959-8B9C1E9248DC}" destId="{56D262DA-46F2-5F49-A058-4757FABB1AAC}" srcOrd="2" destOrd="0" presId="urn:microsoft.com/office/officeart/2005/8/layout/process2"/>
    <dgm:cxn modelId="{E3482857-472A-4B4D-B4CF-504D5E0FFFD1}" type="presParOf" srcId="{42728D30-40CA-364B-A959-8B9C1E9248DC}" destId="{9AA059DD-484E-054D-92B3-1B1ADF7B8014}" srcOrd="3" destOrd="0" presId="urn:microsoft.com/office/officeart/2005/8/layout/process2"/>
    <dgm:cxn modelId="{34916DA6-C2E9-4143-84BA-E3B22DC893A8}" type="presParOf" srcId="{9AA059DD-484E-054D-92B3-1B1ADF7B8014}" destId="{665B8670-DF17-394B-8DDB-513EA9BB71C1}" srcOrd="0" destOrd="0" presId="urn:microsoft.com/office/officeart/2005/8/layout/process2"/>
    <dgm:cxn modelId="{39259AB8-C080-EF49-9F7F-391A5F1B1B21}" type="presParOf" srcId="{42728D30-40CA-364B-A959-8B9C1E9248DC}" destId="{EE249178-B328-3B46-8A49-DF6B4A475B11}" srcOrd="4" destOrd="0" presId="urn:microsoft.com/office/officeart/2005/8/layout/process2"/>
    <dgm:cxn modelId="{3F0130DB-4F37-CB4F-8EFE-FCC426077117}" type="presParOf" srcId="{42728D30-40CA-364B-A959-8B9C1E9248DC}" destId="{D34EAD40-675A-5C4D-8358-8A75C31CCF52}" srcOrd="5" destOrd="0" presId="urn:microsoft.com/office/officeart/2005/8/layout/process2"/>
    <dgm:cxn modelId="{6A78528B-DF06-9142-BF1E-F9F67BCAAC37}" type="presParOf" srcId="{D34EAD40-675A-5C4D-8358-8A75C31CCF52}" destId="{FDBADF06-4094-1D4D-A6E2-E1E4276C8589}" srcOrd="0" destOrd="0" presId="urn:microsoft.com/office/officeart/2005/8/layout/process2"/>
    <dgm:cxn modelId="{713333F7-7792-7A4A-B228-5765E7C12351}" type="presParOf" srcId="{42728D30-40CA-364B-A959-8B9C1E9248DC}" destId="{CE7CDB21-C463-EA43-B158-6A304F471B3F}" srcOrd="6" destOrd="0" presId="urn:microsoft.com/office/officeart/2005/8/layout/process2"/>
    <dgm:cxn modelId="{9BA18BE7-4A8F-F94C-83C6-9629E2620A84}" type="presParOf" srcId="{42728D30-40CA-364B-A959-8B9C1E9248DC}" destId="{0EA2DEDE-8869-5C4D-BC4D-561A4FE2CD63}" srcOrd="7" destOrd="0" presId="urn:microsoft.com/office/officeart/2005/8/layout/process2"/>
    <dgm:cxn modelId="{E6C52443-3539-9C40-B514-40C22803FA05}" type="presParOf" srcId="{0EA2DEDE-8869-5C4D-BC4D-561A4FE2CD63}" destId="{D5835C4A-CF7C-2D40-9EAE-5D24CC2DB50E}" srcOrd="0" destOrd="0" presId="urn:microsoft.com/office/officeart/2005/8/layout/process2"/>
    <dgm:cxn modelId="{82AC6DC6-65DE-1B41-8D55-43511AEE01A1}" type="presParOf" srcId="{42728D30-40CA-364B-A959-8B9C1E9248DC}" destId="{E84356ED-7418-5B45-875F-AB412DE0DFA9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F45A11-255F-7844-A030-2A807D30119A}" type="doc">
      <dgm:prSet loTypeId="urn:microsoft.com/office/officeart/2005/8/layout/hChevron3" loCatId="" qsTypeId="urn:microsoft.com/office/officeart/2005/8/quickstyle/simple3" qsCatId="simple" csTypeId="urn:microsoft.com/office/officeart/2005/8/colors/accent1_2" csCatId="accent1" phldr="1"/>
      <dgm:spPr/>
    </dgm:pt>
    <dgm:pt modelId="{A0D613D1-4725-154B-9CA1-FD88B2C58A3A}">
      <dgm:prSet phldrT="[Text]" custT="1"/>
      <dgm:spPr/>
      <dgm:t>
        <a:bodyPr/>
        <a:lstStyle/>
        <a:p>
          <a:pPr algn="ctr">
            <a:buNone/>
          </a:pPr>
          <a:r>
            <a:rPr lang="en-US" sz="3200" b="1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£40k – £72k</a:t>
          </a:r>
        </a:p>
        <a:p>
          <a:pPr algn="ctr">
            <a:buNone/>
          </a:pPr>
          <a:r>
            <a:rPr lang="en-US" sz="1800" dirty="0">
              <a:solidFill>
                <a:schemeClr val="tx1"/>
              </a:solidFill>
              <a:latin typeface="Calibri" pitchFamily="34" charset="0"/>
              <a:ea typeface="Calibri" pitchFamily="34" charset="-122"/>
              <a:cs typeface="Calibri" pitchFamily="34" charset="-120"/>
            </a:rPr>
            <a:t>Total Start-Up Cost Estimate</a:t>
          </a:r>
          <a:endParaRPr lang="en-GB" sz="3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4B8966E-B1C0-074C-AA76-5086C689A412}" type="parTrans" cxnId="{AE6FF53A-A113-0A4B-B5E1-83A0AF5F3E53}">
      <dgm:prSet/>
      <dgm:spPr/>
      <dgm:t>
        <a:bodyPr/>
        <a:lstStyle/>
        <a:p>
          <a:endParaRPr lang="en-GB"/>
        </a:p>
      </dgm:t>
    </dgm:pt>
    <dgm:pt modelId="{8800FE78-49B1-0A4A-930A-1FF620B481C2}" type="sibTrans" cxnId="{AE6FF53A-A113-0A4B-B5E1-83A0AF5F3E53}">
      <dgm:prSet/>
      <dgm:spPr/>
      <dgm:t>
        <a:bodyPr/>
        <a:lstStyle/>
        <a:p>
          <a:endParaRPr lang="en-GB"/>
        </a:p>
      </dgm:t>
    </dgm:pt>
    <dgm:pt modelId="{229D808D-0AC6-C34F-82D6-F92F3F518344}">
      <dgm:prSet phldrT="[Text]" custT="1"/>
      <dgm:spPr/>
      <dgm:t>
        <a:bodyPr/>
        <a:lstStyle/>
        <a:p>
          <a:pPr>
            <a:buNone/>
          </a:pPr>
          <a:r>
            <a:rPr lang="en-US" sz="3200" b="1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£25,000</a:t>
          </a:r>
        </a:p>
        <a:p>
          <a:pPr>
            <a:buNone/>
          </a:pPr>
          <a:r>
            <a:rPr lang="en-US" sz="1800" dirty="0">
              <a:solidFill>
                <a:schemeClr val="tx1"/>
              </a:solidFill>
              <a:latin typeface="Calibri" pitchFamily="34" charset="0"/>
              <a:ea typeface="Calibri" pitchFamily="34" charset="-122"/>
              <a:cs typeface="Calibri" pitchFamily="34" charset="-120"/>
            </a:rPr>
            <a:t>Govt Start Up Loan (max @ 6% fixed)</a:t>
          </a:r>
          <a:endParaRPr lang="en-GB" sz="3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ED8BAC4B-4A1C-5C4A-8A8C-E276A1F10B8F}" type="parTrans" cxnId="{1527F5B8-A940-624C-B7B8-5ED3F9DBB159}">
      <dgm:prSet/>
      <dgm:spPr/>
      <dgm:t>
        <a:bodyPr/>
        <a:lstStyle/>
        <a:p>
          <a:endParaRPr lang="en-GB"/>
        </a:p>
      </dgm:t>
    </dgm:pt>
    <dgm:pt modelId="{FD30BF18-7999-474A-A920-01A7B8BA1E52}" type="sibTrans" cxnId="{1527F5B8-A940-624C-B7B8-5ED3F9DBB159}">
      <dgm:prSet/>
      <dgm:spPr/>
      <dgm:t>
        <a:bodyPr/>
        <a:lstStyle/>
        <a:p>
          <a:endParaRPr lang="en-GB"/>
        </a:p>
      </dgm:t>
    </dgm:pt>
    <dgm:pt modelId="{88AD6DDD-9CD4-7A4C-BE23-1058F46EC06A}">
      <dgm:prSet phldrT="[Text]" custT="1"/>
      <dgm:spPr/>
      <dgm:t>
        <a:bodyPr/>
        <a:lstStyle/>
        <a:p>
          <a:pPr>
            <a:buNone/>
          </a:pPr>
          <a:r>
            <a:rPr lang="en-US" sz="2800" b="1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12–24 months</a:t>
          </a:r>
        </a:p>
        <a:p>
          <a:pPr>
            <a:buNone/>
          </a:pPr>
          <a:r>
            <a:rPr lang="en-US" sz="1800" dirty="0">
              <a:solidFill>
                <a:schemeClr val="tx1"/>
              </a:solidFill>
              <a:latin typeface="Calibri" pitchFamily="34" charset="0"/>
              <a:ea typeface="Calibri" pitchFamily="34" charset="-122"/>
              <a:cs typeface="Calibri" pitchFamily="34" charset="-120"/>
            </a:rPr>
            <a:t>Projected Break-Even Period</a:t>
          </a:r>
          <a:endParaRPr lang="en-GB" sz="18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1C4D272-89F3-964E-855C-87ADDFBF8EC3}" type="parTrans" cxnId="{56142256-73DB-A849-9635-2CA676A271C6}">
      <dgm:prSet/>
      <dgm:spPr/>
      <dgm:t>
        <a:bodyPr/>
        <a:lstStyle/>
        <a:p>
          <a:endParaRPr lang="en-GB"/>
        </a:p>
      </dgm:t>
    </dgm:pt>
    <dgm:pt modelId="{8EF317F2-E4CA-3E40-A327-26FA00AF714C}" type="sibTrans" cxnId="{56142256-73DB-A849-9635-2CA676A271C6}">
      <dgm:prSet/>
      <dgm:spPr/>
      <dgm:t>
        <a:bodyPr/>
        <a:lstStyle/>
        <a:p>
          <a:endParaRPr lang="en-GB"/>
        </a:p>
      </dgm:t>
    </dgm:pt>
    <dgm:pt modelId="{280CA117-F266-4A4D-A6BF-12B9EC4FB20C}" type="pres">
      <dgm:prSet presAssocID="{F1F45A11-255F-7844-A030-2A807D30119A}" presName="Name0" presStyleCnt="0">
        <dgm:presLayoutVars>
          <dgm:dir/>
          <dgm:resizeHandles val="exact"/>
        </dgm:presLayoutVars>
      </dgm:prSet>
      <dgm:spPr/>
    </dgm:pt>
    <dgm:pt modelId="{9E0D0516-4C76-FC4B-A8E9-85ACE46C584D}" type="pres">
      <dgm:prSet presAssocID="{A0D613D1-4725-154B-9CA1-FD88B2C58A3A}" presName="parTxOnly" presStyleLbl="node1" presStyleIdx="0" presStyleCnt="3">
        <dgm:presLayoutVars>
          <dgm:bulletEnabled val="1"/>
        </dgm:presLayoutVars>
      </dgm:prSet>
      <dgm:spPr/>
    </dgm:pt>
    <dgm:pt modelId="{B4339719-619F-8944-8F6A-043FB3F75002}" type="pres">
      <dgm:prSet presAssocID="{8800FE78-49B1-0A4A-930A-1FF620B481C2}" presName="parSpace" presStyleCnt="0"/>
      <dgm:spPr/>
    </dgm:pt>
    <dgm:pt modelId="{78B2378F-A797-FD4A-92EB-C29ABC9E4E01}" type="pres">
      <dgm:prSet presAssocID="{229D808D-0AC6-C34F-82D6-F92F3F518344}" presName="parTxOnly" presStyleLbl="node1" presStyleIdx="1" presStyleCnt="3" custLinFactNeighborX="-13601" custLinFactNeighborY="3050">
        <dgm:presLayoutVars>
          <dgm:bulletEnabled val="1"/>
        </dgm:presLayoutVars>
      </dgm:prSet>
      <dgm:spPr/>
    </dgm:pt>
    <dgm:pt modelId="{84849C24-46F7-D44A-87CB-63BD079DA173}" type="pres">
      <dgm:prSet presAssocID="{FD30BF18-7999-474A-A920-01A7B8BA1E52}" presName="parSpace" presStyleCnt="0"/>
      <dgm:spPr/>
    </dgm:pt>
    <dgm:pt modelId="{CCF60F93-5F54-7A47-B5AF-88575F72AA5C}" type="pres">
      <dgm:prSet presAssocID="{88AD6DDD-9CD4-7A4C-BE23-1058F46EC06A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C8BEBD08-2588-2D49-9A43-2986F399D988}" type="presOf" srcId="{229D808D-0AC6-C34F-82D6-F92F3F518344}" destId="{78B2378F-A797-FD4A-92EB-C29ABC9E4E01}" srcOrd="0" destOrd="0" presId="urn:microsoft.com/office/officeart/2005/8/layout/hChevron3"/>
    <dgm:cxn modelId="{F44E7119-0960-C846-ADE7-E002D3DA6B00}" type="presOf" srcId="{F1F45A11-255F-7844-A030-2A807D30119A}" destId="{280CA117-F266-4A4D-A6BF-12B9EC4FB20C}" srcOrd="0" destOrd="0" presId="urn:microsoft.com/office/officeart/2005/8/layout/hChevron3"/>
    <dgm:cxn modelId="{AE6FF53A-A113-0A4B-B5E1-83A0AF5F3E53}" srcId="{F1F45A11-255F-7844-A030-2A807D30119A}" destId="{A0D613D1-4725-154B-9CA1-FD88B2C58A3A}" srcOrd="0" destOrd="0" parTransId="{F4B8966E-B1C0-074C-AA76-5086C689A412}" sibTransId="{8800FE78-49B1-0A4A-930A-1FF620B481C2}"/>
    <dgm:cxn modelId="{CF949270-7F13-CD42-A14F-43D02BEA3122}" type="presOf" srcId="{A0D613D1-4725-154B-9CA1-FD88B2C58A3A}" destId="{9E0D0516-4C76-FC4B-A8E9-85ACE46C584D}" srcOrd="0" destOrd="0" presId="urn:microsoft.com/office/officeart/2005/8/layout/hChevron3"/>
    <dgm:cxn modelId="{56142256-73DB-A849-9635-2CA676A271C6}" srcId="{F1F45A11-255F-7844-A030-2A807D30119A}" destId="{88AD6DDD-9CD4-7A4C-BE23-1058F46EC06A}" srcOrd="2" destOrd="0" parTransId="{F1C4D272-89F3-964E-855C-87ADDFBF8EC3}" sibTransId="{8EF317F2-E4CA-3E40-A327-26FA00AF714C}"/>
    <dgm:cxn modelId="{1527F5B8-A940-624C-B7B8-5ED3F9DBB159}" srcId="{F1F45A11-255F-7844-A030-2A807D30119A}" destId="{229D808D-0AC6-C34F-82D6-F92F3F518344}" srcOrd="1" destOrd="0" parTransId="{ED8BAC4B-4A1C-5C4A-8A8C-E276A1F10B8F}" sibTransId="{FD30BF18-7999-474A-A920-01A7B8BA1E52}"/>
    <dgm:cxn modelId="{C9014AE4-F4F6-674B-9AB9-BB2688E6E1A7}" type="presOf" srcId="{88AD6DDD-9CD4-7A4C-BE23-1058F46EC06A}" destId="{CCF60F93-5F54-7A47-B5AF-88575F72AA5C}" srcOrd="0" destOrd="0" presId="urn:microsoft.com/office/officeart/2005/8/layout/hChevron3"/>
    <dgm:cxn modelId="{23A8F0C7-81E0-664A-8D6B-3A86CFF9F5CA}" type="presParOf" srcId="{280CA117-F266-4A4D-A6BF-12B9EC4FB20C}" destId="{9E0D0516-4C76-FC4B-A8E9-85ACE46C584D}" srcOrd="0" destOrd="0" presId="urn:microsoft.com/office/officeart/2005/8/layout/hChevron3"/>
    <dgm:cxn modelId="{39CA7A2F-7B92-D44D-AA6D-0B7D3C1CBD8A}" type="presParOf" srcId="{280CA117-F266-4A4D-A6BF-12B9EC4FB20C}" destId="{B4339719-619F-8944-8F6A-043FB3F75002}" srcOrd="1" destOrd="0" presId="urn:microsoft.com/office/officeart/2005/8/layout/hChevron3"/>
    <dgm:cxn modelId="{2A62ECF8-6E19-8F47-A66F-091E8A49D82C}" type="presParOf" srcId="{280CA117-F266-4A4D-A6BF-12B9EC4FB20C}" destId="{78B2378F-A797-FD4A-92EB-C29ABC9E4E01}" srcOrd="2" destOrd="0" presId="urn:microsoft.com/office/officeart/2005/8/layout/hChevron3"/>
    <dgm:cxn modelId="{AD7C2588-D005-BE4D-9C15-E21029D541F0}" type="presParOf" srcId="{280CA117-F266-4A4D-A6BF-12B9EC4FB20C}" destId="{84849C24-46F7-D44A-87CB-63BD079DA173}" srcOrd="3" destOrd="0" presId="urn:microsoft.com/office/officeart/2005/8/layout/hChevron3"/>
    <dgm:cxn modelId="{077DE8C3-FAF6-A14F-A218-2C0E401FE2DC}" type="presParOf" srcId="{280CA117-F266-4A4D-A6BF-12B9EC4FB20C}" destId="{CCF60F93-5F54-7A47-B5AF-88575F72AA5C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17023-CFC6-6048-A46E-B8DF80D68DF9}">
      <dsp:nvSpPr>
        <dsp:cNvPr id="0" name=""/>
        <dsp:cNvSpPr/>
      </dsp:nvSpPr>
      <dsp:spPr>
        <a:xfrm>
          <a:off x="0" y="7560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Business Idea &amp; USP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35660"/>
        <a:ext cx="10459400" cy="519439"/>
      </dsp:txXfrm>
    </dsp:sp>
    <dsp:sp modelId="{99B04C80-BF43-604E-B5E0-6900DBC2D22D}">
      <dsp:nvSpPr>
        <dsp:cNvPr id="0" name=""/>
        <dsp:cNvSpPr/>
      </dsp:nvSpPr>
      <dsp:spPr>
        <a:xfrm>
          <a:off x="0" y="617760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Market Environment: PESTLE &amp; SWOT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645860"/>
        <a:ext cx="10459400" cy="519439"/>
      </dsp:txXfrm>
    </dsp:sp>
    <dsp:sp modelId="{7626F575-DA43-EE42-AB70-A0A7A79460E7}">
      <dsp:nvSpPr>
        <dsp:cNvPr id="0" name=""/>
        <dsp:cNvSpPr/>
      </dsp:nvSpPr>
      <dsp:spPr>
        <a:xfrm>
          <a:off x="0" y="1227960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Target Market &amp; Marketing Mix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1256060"/>
        <a:ext cx="10459400" cy="519439"/>
      </dsp:txXfrm>
    </dsp:sp>
    <dsp:sp modelId="{78882771-FC08-EF45-8DE1-CC9B207069EC}">
      <dsp:nvSpPr>
        <dsp:cNvPr id="0" name=""/>
        <dsp:cNvSpPr/>
      </dsp:nvSpPr>
      <dsp:spPr>
        <a:xfrm>
          <a:off x="0" y="1838160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Legal Structure &amp; </a:t>
          </a:r>
          <a:r>
            <a:rPr lang="en-GB" sz="2400" b="1" kern="1200" noProof="0" dirty="0">
              <a:latin typeface="Calibri" panose="020F0502020204030204" pitchFamily="34" charset="0"/>
              <a:cs typeface="Calibri" panose="020F0502020204030204" pitchFamily="34" charset="0"/>
            </a:rPr>
            <a:t>Organisation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1866260"/>
        <a:ext cx="10459400" cy="519439"/>
      </dsp:txXfrm>
    </dsp:sp>
    <dsp:sp modelId="{E8279168-D2AC-CA43-8439-B8410C55E1DD}">
      <dsp:nvSpPr>
        <dsp:cNvPr id="0" name=""/>
        <dsp:cNvSpPr/>
      </dsp:nvSpPr>
      <dsp:spPr>
        <a:xfrm>
          <a:off x="0" y="2448359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Start-Up Funding &amp; Financials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2476459"/>
        <a:ext cx="10459400" cy="519439"/>
      </dsp:txXfrm>
    </dsp:sp>
    <dsp:sp modelId="{1DD451C2-B232-E141-BB9C-0BDF10BE9105}">
      <dsp:nvSpPr>
        <dsp:cNvPr id="0" name=""/>
        <dsp:cNvSpPr/>
      </dsp:nvSpPr>
      <dsp:spPr>
        <a:xfrm>
          <a:off x="0" y="3058559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Business Objectives &amp; Roadmap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3086659"/>
        <a:ext cx="10459400" cy="519439"/>
      </dsp:txXfrm>
    </dsp:sp>
    <dsp:sp modelId="{667DD0A5-4F5E-7241-9E79-F3AE11326DA1}">
      <dsp:nvSpPr>
        <dsp:cNvPr id="0" name=""/>
        <dsp:cNvSpPr/>
      </dsp:nvSpPr>
      <dsp:spPr>
        <a:xfrm>
          <a:off x="0" y="3668759"/>
          <a:ext cx="10515600" cy="57563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Questions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100" y="3696859"/>
        <a:ext cx="10459400" cy="519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285FE5-F3CF-0E4C-9B11-A22D116B869F}">
      <dsp:nvSpPr>
        <dsp:cNvPr id="0" name=""/>
        <dsp:cNvSpPr/>
      </dsp:nvSpPr>
      <dsp:spPr>
        <a:xfrm>
          <a:off x="0" y="85611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Political</a:t>
          </a: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Calibri" panose="020F0502020204030204" pitchFamily="34" charset="0"/>
              <a:cs typeface="Calibri" panose="020F0502020204030204" pitchFamily="34" charset="0"/>
            </a:rPr>
            <a:t>Start Up Loans and local council grants support independent traders. Post-Brexit ingredient costs require careful supplier management and may reduce margins for imported specialty flours.</a:t>
          </a:r>
        </a:p>
      </dsp:txBody>
      <dsp:txXfrm>
        <a:off x="0" y="85611"/>
        <a:ext cx="3551872" cy="2131123"/>
      </dsp:txXfrm>
    </dsp:sp>
    <dsp:sp modelId="{73A5D2A1-F8C9-5A4B-812A-938A3270A35D}">
      <dsp:nvSpPr>
        <dsp:cNvPr id="0" name=""/>
        <dsp:cNvSpPr/>
      </dsp:nvSpPr>
      <dsp:spPr>
        <a:xfrm>
          <a:off x="3907059" y="85611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Economic</a:t>
          </a:r>
          <a:endParaRPr lang="en-US" sz="20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Calibri" panose="020F0502020204030204" pitchFamily="34" charset="0"/>
              <a:cs typeface="Calibri" panose="020F0502020204030204" pitchFamily="34" charset="0"/>
            </a:rPr>
            <a:t>Inflationary pressure on ingredients and utilities since 2022. UK bakery market sustains steady growth, driven by rising demand for artisanal, health-focused bread among middle-income consumers.</a:t>
          </a:r>
        </a:p>
      </dsp:txBody>
      <dsp:txXfrm>
        <a:off x="3907059" y="85611"/>
        <a:ext cx="3551872" cy="2131123"/>
      </dsp:txXfrm>
    </dsp:sp>
    <dsp:sp modelId="{DF9B7506-66BD-3943-9696-1E0862D2F78B}">
      <dsp:nvSpPr>
        <dsp:cNvPr id="0" name=""/>
        <dsp:cNvSpPr/>
      </dsp:nvSpPr>
      <dsp:spPr>
        <a:xfrm>
          <a:off x="7814119" y="85611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 dirty="0">
              <a:latin typeface="Calibri" panose="020F0502020204030204" pitchFamily="34" charset="0"/>
              <a:cs typeface="Calibri" panose="020F0502020204030204" pitchFamily="34" charset="0"/>
            </a:rPr>
            <a:t>Social</a:t>
          </a:r>
          <a:endParaRPr lang="en-GB" sz="1800" b="1" kern="1200" noProof="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noProof="0" dirty="0">
              <a:latin typeface="Calibri" panose="020F0502020204030204" pitchFamily="34" charset="0"/>
              <a:cs typeface="Calibri" panose="020F0502020204030204" pitchFamily="34" charset="0"/>
            </a:rPr>
            <a:t>Consumers prioritise authenticity, craftsmanship, and community over chain uniformity. Lifestyle-conscious adults favour sourdough for health benefits. Shared-table design counters digital isolation.</a:t>
          </a:r>
        </a:p>
      </dsp:txBody>
      <dsp:txXfrm>
        <a:off x="7814119" y="85611"/>
        <a:ext cx="3551872" cy="2131123"/>
      </dsp:txXfrm>
    </dsp:sp>
    <dsp:sp modelId="{AA256C16-9676-6E49-A1D7-DA91878EF4B6}">
      <dsp:nvSpPr>
        <dsp:cNvPr id="0" name=""/>
        <dsp:cNvSpPr/>
      </dsp:nvSpPr>
      <dsp:spPr>
        <a:xfrm>
          <a:off x="0" y="2571922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Technological</a:t>
          </a:r>
          <a:endParaRPr lang="en-US" sz="18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Calibri" panose="020F0502020204030204" pitchFamily="34" charset="0"/>
              <a:cs typeface="Calibri" panose="020F0502020204030204" pitchFamily="34" charset="0"/>
            </a:rPr>
            <a:t>Social media and Google Business build local awareness cost-effectively. POS and inventory tools improve operational efficiency. Artisan craft is the competitive edge over chain automation.</a:t>
          </a:r>
        </a:p>
      </dsp:txBody>
      <dsp:txXfrm>
        <a:off x="0" y="2571922"/>
        <a:ext cx="3551872" cy="2131123"/>
      </dsp:txXfrm>
    </dsp:sp>
    <dsp:sp modelId="{C3D177BF-6621-8243-9224-70414DBE9492}">
      <dsp:nvSpPr>
        <dsp:cNvPr id="0" name=""/>
        <dsp:cNvSpPr/>
      </dsp:nvSpPr>
      <dsp:spPr>
        <a:xfrm>
          <a:off x="3907059" y="2571922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Environmental</a:t>
          </a:r>
          <a:endParaRPr lang="en-US" sz="18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Calibri" panose="020F0502020204030204" pitchFamily="34" charset="0"/>
              <a:cs typeface="Calibri" panose="020F0502020204030204" pitchFamily="34" charset="0"/>
            </a:rPr>
            <a:t>Local sourcing, recyclable packaging, and food waste reduction appeal to eco-conscious customers. Energy-efficient ovens and renewable energy partnerships address UK Net Zero obligations.</a:t>
          </a:r>
        </a:p>
      </dsp:txBody>
      <dsp:txXfrm>
        <a:off x="3907059" y="2571922"/>
        <a:ext cx="3551872" cy="2131123"/>
      </dsp:txXfrm>
    </dsp:sp>
    <dsp:sp modelId="{6091BFA1-B405-2940-A18D-AC8143362DAE}">
      <dsp:nvSpPr>
        <dsp:cNvPr id="0" name=""/>
        <dsp:cNvSpPr/>
      </dsp:nvSpPr>
      <dsp:spPr>
        <a:xfrm>
          <a:off x="7814119" y="2571922"/>
          <a:ext cx="3551872" cy="21311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Legal</a:t>
          </a:r>
          <a:endParaRPr lang="en-US" sz="18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Calibri" panose="020F0502020204030204" pitchFamily="34" charset="0"/>
              <a:cs typeface="Calibri" panose="020F0502020204030204" pitchFamily="34" charset="0"/>
            </a:rPr>
            <a:t>Strict allergen labelling, food hygiene, national living wage rises, and GDPR compliance. Regular staff training and reliable compliance processes are essential non-negotiable requirements.</a:t>
          </a:r>
        </a:p>
      </dsp:txBody>
      <dsp:txXfrm>
        <a:off x="7814119" y="2571922"/>
        <a:ext cx="3551872" cy="21311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2A661F-CFA9-F14A-98FD-00A66C6DBBB0}">
      <dsp:nvSpPr>
        <dsp:cNvPr id="0" name=""/>
        <dsp:cNvSpPr/>
      </dsp:nvSpPr>
      <dsp:spPr>
        <a:xfrm>
          <a:off x="4791494" y="901596"/>
          <a:ext cx="1729277" cy="2505336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88C2026-1388-F247-891B-583582BB9D3F}">
      <dsp:nvSpPr>
        <dsp:cNvPr id="0" name=""/>
        <dsp:cNvSpPr/>
      </dsp:nvSpPr>
      <dsp:spPr>
        <a:xfrm>
          <a:off x="188883" y="24789"/>
          <a:ext cx="5333618" cy="20571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Strengths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Unique sourdough &amp; communal café USP — no direct local rival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High product quality appeals to health-conscious consumers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Strong community alignment drives loyal repeat visits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Founder brings clear operational and quality standards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89307" y="125213"/>
        <a:ext cx="5132770" cy="1856338"/>
      </dsp:txXfrm>
    </dsp:sp>
    <dsp:sp modelId="{E751AAF2-0847-2541-B4A6-53EDFAFA8B99}">
      <dsp:nvSpPr>
        <dsp:cNvPr id="0" name=""/>
        <dsp:cNvSpPr/>
      </dsp:nvSpPr>
      <dsp:spPr>
        <a:xfrm>
          <a:off x="5815692" y="0"/>
          <a:ext cx="5347460" cy="20710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Weaknesses</a:t>
          </a:r>
          <a:endParaRPr lang="en-GB" sz="2100" b="1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Limited start-up capital; small founding team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Restricted production capacity limits wholesale scale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Low brand awareness during early market entry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Single-site dependency; </a:t>
          </a:r>
          <a:r>
            <a:rPr lang="en-GB" sz="1600" kern="1200" dirty="0">
              <a:latin typeface="Calibri" panose="020F0502020204030204" pitchFamily="34" charset="0"/>
              <a:cs typeface="Calibri" panose="020F0502020204030204" pitchFamily="34" charset="0"/>
            </a:rPr>
            <a:t>localised</a:t>
          </a:r>
          <a:r>
            <a:rPr lang="en-US" sz="1600" kern="1200" dirty="0">
              <a:latin typeface="Calibri" panose="020F0502020204030204" pitchFamily="34" charset="0"/>
              <a:cs typeface="Calibri" panose="020F0502020204030204" pitchFamily="34" charset="0"/>
            </a:rPr>
            <a:t> catchment area only</a:t>
          </a:r>
          <a:endParaRPr lang="en-GB" sz="16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916791" y="101099"/>
        <a:ext cx="5145262" cy="1868830"/>
      </dsp:txXfrm>
    </dsp:sp>
    <dsp:sp modelId="{3A0D63CC-A2EB-BE43-A8F6-FB2D2045E20E}">
      <dsp:nvSpPr>
        <dsp:cNvPr id="0" name=""/>
        <dsp:cNvSpPr/>
      </dsp:nvSpPr>
      <dsp:spPr>
        <a:xfrm>
          <a:off x="123663" y="2232083"/>
          <a:ext cx="5364519" cy="20742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Opportunities</a:t>
          </a:r>
          <a:endParaRPr lang="en-GB" sz="24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UK artisan bakery growing at ~7.8% CAGR (2025–2033)</a:t>
          </a:r>
          <a:endParaRPr lang="en-GB" sz="16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Council high-street revival grants and rate relief</a:t>
          </a:r>
          <a:endParaRPr lang="en-US" sz="16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Rising demand for sustainable, locally sourced products</a:t>
          </a:r>
          <a:endParaRPr lang="en-US" sz="16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Wholesale and baking workshop additional revenue streams</a:t>
          </a:r>
          <a:endParaRPr lang="en-US" sz="16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24918" y="2333338"/>
        <a:ext cx="5162009" cy="1871718"/>
      </dsp:txXfrm>
    </dsp:sp>
    <dsp:sp modelId="{ADD7DF62-04DD-1B4F-A799-DFD8FE62942E}">
      <dsp:nvSpPr>
        <dsp:cNvPr id="0" name=""/>
        <dsp:cNvSpPr/>
      </dsp:nvSpPr>
      <dsp:spPr>
        <a:xfrm>
          <a:off x="5820100" y="2275653"/>
          <a:ext cx="5350469" cy="207177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Threats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Supermarkets and chains offering premium lines at lower prices</a:t>
          </a:r>
          <a:endParaRPr lang="en-US" sz="1600" b="1" kern="1200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Rising inflation squeezing ingredients, wages, and utilities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Strict allergen, hygiene, and compliance administrative burden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600" kern="120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anose="020F0502020204030204" pitchFamily="34" charset="0"/>
            </a:rPr>
            <a:t>New independent café entrants competing for local footfall</a:t>
          </a:r>
          <a:endParaRPr lang="en-US" sz="16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endParaRPr lang="en-US" sz="1600" b="1" kern="1200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2400" b="1" kern="1200" dirty="0">
            <a:solidFill>
              <a:schemeClr val="tx1"/>
            </a:solidFill>
            <a:latin typeface="Calibri" panose="020F0502020204030204" pitchFamily="34" charset="0"/>
            <a:ea typeface="Trebuchet MS" pitchFamily="34" charset="-122"/>
            <a:cs typeface="Calibri" panose="020F0502020204030204" pitchFamily="34" charset="0"/>
          </a:endParaRPr>
        </a:p>
      </dsp:txBody>
      <dsp:txXfrm>
        <a:off x="5921236" y="2376789"/>
        <a:ext cx="5148197" cy="18695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9C8A35-E28C-B841-8509-97AEE07EE338}">
      <dsp:nvSpPr>
        <dsp:cNvPr id="0" name=""/>
        <dsp:cNvSpPr/>
      </dsp:nvSpPr>
      <dsp:spPr>
        <a:xfrm>
          <a:off x="4293" y="296994"/>
          <a:ext cx="2581919" cy="1032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Product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293" y="296994"/>
        <a:ext cx="2581919" cy="1032767"/>
      </dsp:txXfrm>
    </dsp:sp>
    <dsp:sp modelId="{F4221FE5-1856-E94E-9247-E88E5C96A4B2}">
      <dsp:nvSpPr>
        <dsp:cNvPr id="0" name=""/>
        <dsp:cNvSpPr/>
      </dsp:nvSpPr>
      <dsp:spPr>
        <a:xfrm>
          <a:off x="4293" y="1329762"/>
          <a:ext cx="258191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Core: slow-fermented sourdough, seasonal breads, tartines, soups, coffee and teas.</a:t>
          </a:r>
          <a:endParaRPr lang="en-GB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Augmented: shared-table experience, baking workshops, limited wholesale, artisanal craft narrative.</a:t>
          </a:r>
          <a:endParaRPr lang="en-GB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293" y="1329762"/>
        <a:ext cx="2581919" cy="2944012"/>
      </dsp:txXfrm>
    </dsp:sp>
    <dsp:sp modelId="{CC98A81C-73CE-8D43-8A20-CAAF8ADCFF19}">
      <dsp:nvSpPr>
        <dsp:cNvPr id="0" name=""/>
        <dsp:cNvSpPr/>
      </dsp:nvSpPr>
      <dsp:spPr>
        <a:xfrm>
          <a:off x="2947681" y="296994"/>
          <a:ext cx="2581919" cy="1032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Price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2947681" y="296994"/>
        <a:ext cx="2581919" cy="1032767"/>
      </dsp:txXfrm>
    </dsp:sp>
    <dsp:sp modelId="{64CCDA84-C914-B045-87D6-CE6E606465D0}">
      <dsp:nvSpPr>
        <dsp:cNvPr id="0" name=""/>
        <dsp:cNvSpPr/>
      </dsp:nvSpPr>
      <dsp:spPr>
        <a:xfrm>
          <a:off x="2947681" y="1329762"/>
          <a:ext cx="258191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Accessible-premium pricing:</a:t>
          </a:r>
          <a:endParaRPr lang="en-GB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Loaves:    £5 – £8</a:t>
          </a: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Coffees:  £3.00 – £4.50</a:t>
          </a: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Food:       £6 – £9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Perceived-value pricing tied to quality narrative.</a:t>
          </a:r>
        </a:p>
      </dsp:txBody>
      <dsp:txXfrm>
        <a:off x="2947681" y="1329762"/>
        <a:ext cx="2581919" cy="2944012"/>
      </dsp:txXfrm>
    </dsp:sp>
    <dsp:sp modelId="{1B6B1979-EA48-5042-85D2-9A379E42E7A8}">
      <dsp:nvSpPr>
        <dsp:cNvPr id="0" name=""/>
        <dsp:cNvSpPr/>
      </dsp:nvSpPr>
      <dsp:spPr>
        <a:xfrm>
          <a:off x="5891069" y="296994"/>
          <a:ext cx="2581919" cy="1032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Place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5891069" y="296994"/>
        <a:ext cx="2581919" cy="1032767"/>
      </dsp:txXfrm>
    </dsp:sp>
    <dsp:sp modelId="{8E7CE108-156A-D246-9C61-BF3F2048A103}">
      <dsp:nvSpPr>
        <dsp:cNvPr id="0" name=""/>
        <dsp:cNvSpPr/>
      </dsp:nvSpPr>
      <dsp:spPr>
        <a:xfrm>
          <a:off x="5891069" y="1329762"/>
          <a:ext cx="258191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Corner site in Totton &amp; Eling — dual-frontage visibility reinforces community-hub positioning.</a:t>
          </a:r>
          <a:endParaRPr lang="en-GB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Future: selective wholesale and online expansion once the site is established.</a:t>
          </a:r>
        </a:p>
      </dsp:txBody>
      <dsp:txXfrm>
        <a:off x="5891069" y="1329762"/>
        <a:ext cx="2581919" cy="2944012"/>
      </dsp:txXfrm>
    </dsp:sp>
    <dsp:sp modelId="{7CF5452B-0C9C-FE4D-AA77-7F4AE6710A84}">
      <dsp:nvSpPr>
        <dsp:cNvPr id="0" name=""/>
        <dsp:cNvSpPr/>
      </dsp:nvSpPr>
      <dsp:spPr>
        <a:xfrm>
          <a:off x="8834457" y="296994"/>
          <a:ext cx="2581919" cy="103276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Calibri" panose="020F0502020204030204" pitchFamily="34" charset="0"/>
              <a:cs typeface="Calibri" panose="020F0502020204030204" pitchFamily="34" charset="0"/>
            </a:rPr>
            <a:t>Promotion</a:t>
          </a:r>
          <a:endParaRPr lang="en-GB" sz="2400" b="1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8834457" y="296994"/>
        <a:ext cx="2581919" cy="1032767"/>
      </dsp:txXfrm>
    </dsp:sp>
    <dsp:sp modelId="{A5C2876D-DE61-4E42-B5CF-141083C84236}">
      <dsp:nvSpPr>
        <dsp:cNvPr id="0" name=""/>
        <dsp:cNvSpPr/>
      </dsp:nvSpPr>
      <dsp:spPr>
        <a:xfrm>
          <a:off x="8834457" y="1329762"/>
          <a:ext cx="2581919" cy="294401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Launch: local flyers, community notice boards, opening event, New Forest markets, local press.</a:t>
          </a:r>
          <a:endParaRPr lang="en-GB" sz="1800" kern="1200" dirty="0">
            <a:latin typeface="Calibri" panose="020F0502020204030204" pitchFamily="34" charset="0"/>
            <a:cs typeface="Calibri" panose="020F050202020403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  <a:cs typeface="Calibri" panose="020F0502020204030204" pitchFamily="34" charset="0"/>
            </a:rPr>
            <a:t>Ongoing: Instagram Reels, local SEO, Google Business, email newsletter and loyalty scheme</a:t>
          </a:r>
          <a:r>
            <a:rPr lang="en-US" sz="2600" kern="1200" dirty="0"/>
            <a:t>.</a:t>
          </a:r>
        </a:p>
      </dsp:txBody>
      <dsp:txXfrm>
        <a:off x="8834457" y="1329762"/>
        <a:ext cx="2581919" cy="29440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D23A7-051E-174E-A965-53F91E89B662}">
      <dsp:nvSpPr>
        <dsp:cNvPr id="0" name=""/>
        <dsp:cNvSpPr/>
      </dsp:nvSpPr>
      <dsp:spPr>
        <a:xfrm>
          <a:off x="1257118" y="2595"/>
          <a:ext cx="4766550" cy="606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Head Baker / Founder - Strategy · Baking · Operations</a:t>
          </a:r>
        </a:p>
      </dsp:txBody>
      <dsp:txXfrm>
        <a:off x="1274891" y="20368"/>
        <a:ext cx="4731004" cy="571271"/>
      </dsp:txXfrm>
    </dsp:sp>
    <dsp:sp modelId="{C75AC058-C113-9644-B736-690BD59D3C0E}">
      <dsp:nvSpPr>
        <dsp:cNvPr id="0" name=""/>
        <dsp:cNvSpPr/>
      </dsp:nvSpPr>
      <dsp:spPr>
        <a:xfrm rot="5400000">
          <a:off x="3526615" y="624583"/>
          <a:ext cx="227556" cy="2730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>
            <a:solidFill>
              <a:schemeClr val="tx1"/>
            </a:solidFill>
          </a:endParaRPr>
        </a:p>
      </dsp:txBody>
      <dsp:txXfrm rot="-5400000">
        <a:off x="3558473" y="647339"/>
        <a:ext cx="163841" cy="159289"/>
      </dsp:txXfrm>
    </dsp:sp>
    <dsp:sp modelId="{56D262DA-46F2-5F49-A058-4757FABB1AAC}">
      <dsp:nvSpPr>
        <dsp:cNvPr id="0" name=""/>
        <dsp:cNvSpPr/>
      </dsp:nvSpPr>
      <dsp:spPr>
        <a:xfrm>
          <a:off x="1257118" y="912821"/>
          <a:ext cx="4766550" cy="606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Café Manager - Year 1–2: Founder</a:t>
          </a:r>
        </a:p>
      </dsp:txBody>
      <dsp:txXfrm>
        <a:off x="1274891" y="930594"/>
        <a:ext cx="4731004" cy="571271"/>
      </dsp:txXfrm>
    </dsp:sp>
    <dsp:sp modelId="{9AA059DD-484E-054D-92B3-1B1ADF7B8014}">
      <dsp:nvSpPr>
        <dsp:cNvPr id="0" name=""/>
        <dsp:cNvSpPr/>
      </dsp:nvSpPr>
      <dsp:spPr>
        <a:xfrm rot="5400000">
          <a:off x="3526615" y="1534809"/>
          <a:ext cx="227556" cy="2730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>
            <a:solidFill>
              <a:schemeClr val="tx1"/>
            </a:solidFill>
          </a:endParaRPr>
        </a:p>
      </dsp:txBody>
      <dsp:txXfrm rot="-5400000">
        <a:off x="3558473" y="1557565"/>
        <a:ext cx="163841" cy="159289"/>
      </dsp:txXfrm>
    </dsp:sp>
    <dsp:sp modelId="{EE249178-B328-3B46-8A49-DF6B4A475B11}">
      <dsp:nvSpPr>
        <dsp:cNvPr id="0" name=""/>
        <dsp:cNvSpPr/>
      </dsp:nvSpPr>
      <dsp:spPr>
        <a:xfrm>
          <a:off x="1257118" y="1823047"/>
          <a:ext cx="4766550" cy="606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Business Administrator - Year 1–2: Founder</a:t>
          </a:r>
        </a:p>
      </dsp:txBody>
      <dsp:txXfrm>
        <a:off x="1274891" y="1840820"/>
        <a:ext cx="4731004" cy="571271"/>
      </dsp:txXfrm>
    </dsp:sp>
    <dsp:sp modelId="{D34EAD40-675A-5C4D-8358-8A75C31CCF52}">
      <dsp:nvSpPr>
        <dsp:cNvPr id="0" name=""/>
        <dsp:cNvSpPr/>
      </dsp:nvSpPr>
      <dsp:spPr>
        <a:xfrm rot="5400000">
          <a:off x="3526615" y="2445035"/>
          <a:ext cx="227556" cy="2730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>
            <a:solidFill>
              <a:schemeClr val="tx1"/>
            </a:solidFill>
          </a:endParaRPr>
        </a:p>
      </dsp:txBody>
      <dsp:txXfrm rot="-5400000">
        <a:off x="3558473" y="2467791"/>
        <a:ext cx="163841" cy="159289"/>
      </dsp:txXfrm>
    </dsp:sp>
    <dsp:sp modelId="{CE7CDB21-C463-EA43-B158-6A304F471B3F}">
      <dsp:nvSpPr>
        <dsp:cNvPr id="0" name=""/>
        <dsp:cNvSpPr/>
      </dsp:nvSpPr>
      <dsp:spPr>
        <a:xfrm>
          <a:off x="1288272" y="2733273"/>
          <a:ext cx="4704242" cy="606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Café Assistants / Baristas - Part-time · Year 1–2</a:t>
          </a:r>
        </a:p>
      </dsp:txBody>
      <dsp:txXfrm>
        <a:off x="1306045" y="2751046"/>
        <a:ext cx="4668696" cy="571271"/>
      </dsp:txXfrm>
    </dsp:sp>
    <dsp:sp modelId="{0EA2DEDE-8869-5C4D-BC4D-561A4FE2CD63}">
      <dsp:nvSpPr>
        <dsp:cNvPr id="0" name=""/>
        <dsp:cNvSpPr/>
      </dsp:nvSpPr>
      <dsp:spPr>
        <a:xfrm rot="5400000">
          <a:off x="3526615" y="3355261"/>
          <a:ext cx="227556" cy="27306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>
            <a:solidFill>
              <a:schemeClr val="tx1"/>
            </a:solidFill>
          </a:endParaRPr>
        </a:p>
      </dsp:txBody>
      <dsp:txXfrm rot="-5400000">
        <a:off x="3558473" y="3378017"/>
        <a:ext cx="163841" cy="159289"/>
      </dsp:txXfrm>
    </dsp:sp>
    <dsp:sp modelId="{E84356ED-7418-5B45-875F-AB412DE0DFA9}">
      <dsp:nvSpPr>
        <dsp:cNvPr id="0" name=""/>
        <dsp:cNvSpPr/>
      </dsp:nvSpPr>
      <dsp:spPr>
        <a:xfrm>
          <a:off x="1319426" y="3643499"/>
          <a:ext cx="4641934" cy="606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Lead Baker + Workshop Coordinator - Future hire · Year 2+</a:t>
          </a:r>
        </a:p>
      </dsp:txBody>
      <dsp:txXfrm>
        <a:off x="1337199" y="3661272"/>
        <a:ext cx="4606388" cy="5712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D0516-4C76-FC4B-A8E9-85ACE46C584D}">
      <dsp:nvSpPr>
        <dsp:cNvPr id="0" name=""/>
        <dsp:cNvSpPr/>
      </dsp:nvSpPr>
      <dsp:spPr>
        <a:xfrm>
          <a:off x="4381" y="0"/>
          <a:ext cx="3831172" cy="1155350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85344" rIns="42672" bIns="8534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£40k – £72k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itchFamily="34" charset="-120"/>
            </a:rPr>
            <a:t>Total Start-Up Cost Estimate</a:t>
          </a:r>
          <a:endParaRPr lang="en-GB" sz="32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381" y="0"/>
        <a:ext cx="3542335" cy="1155350"/>
      </dsp:txXfrm>
    </dsp:sp>
    <dsp:sp modelId="{78B2378F-A797-FD4A-92EB-C29ABC9E4E01}">
      <dsp:nvSpPr>
        <dsp:cNvPr id="0" name=""/>
        <dsp:cNvSpPr/>
      </dsp:nvSpPr>
      <dsp:spPr>
        <a:xfrm>
          <a:off x="2965103" y="0"/>
          <a:ext cx="3831172" cy="115535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85344" rIns="42672" bIns="8534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£25,000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itchFamily="34" charset="-120"/>
            </a:rPr>
            <a:t>Govt Start Up Loan (max @ 6% fixed)</a:t>
          </a:r>
          <a:endParaRPr lang="en-GB" sz="32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3542778" y="0"/>
        <a:ext cx="2675822" cy="1155350"/>
      </dsp:txXfrm>
    </dsp:sp>
    <dsp:sp modelId="{CCF60F93-5F54-7A47-B5AF-88575F72AA5C}">
      <dsp:nvSpPr>
        <dsp:cNvPr id="0" name=""/>
        <dsp:cNvSpPr/>
      </dsp:nvSpPr>
      <dsp:spPr>
        <a:xfrm>
          <a:off x="6134257" y="0"/>
          <a:ext cx="3831172" cy="115535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2014" tIns="74676" rIns="37338" bIns="7467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  <a:latin typeface="Calibri" panose="020F0502020204030204" pitchFamily="34" charset="0"/>
              <a:ea typeface="Trebuchet MS" pitchFamily="34" charset="-122"/>
              <a:cs typeface="Calibri" panose="020F0502020204030204" pitchFamily="34" charset="0"/>
            </a:rPr>
            <a:t>12–24 months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Calibri" panose="020F0502020204030204" pitchFamily="34" charset="0"/>
              <a:ea typeface="Calibri" pitchFamily="34" charset="-122"/>
              <a:cs typeface="Calibri" pitchFamily="34" charset="-120"/>
            </a:rPr>
            <a:t>Projected Break-Even Period</a:t>
          </a:r>
          <a:endParaRPr lang="en-GB" sz="1800" kern="1200" dirty="0">
            <a:solidFill>
              <a:schemeClr val="tx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6711932" y="0"/>
        <a:ext cx="2675822" cy="1155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D4A1C4-39E0-D24E-B8DB-4711FC742E72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DDE4DB-3183-F142-8277-AE5BF44252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64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DDE4DB-3183-F142-8277-AE5BF442524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91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0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873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697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744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496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364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287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085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570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768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238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24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40" r:id="rId7"/>
    <p:sldLayoutId id="2147483741" r:id="rId8"/>
    <p:sldLayoutId id="2147483742" r:id="rId9"/>
    <p:sldLayoutId id="2147483743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resh baked bread loaves">
            <a:extLst>
              <a:ext uri="{FF2B5EF4-FFF2-40B4-BE49-F238E27FC236}">
                <a16:creationId xmlns:a16="http://schemas.microsoft.com/office/drawing/2014/main" id="{2E887694-0F05-3C38-E7A1-9E1BF41857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32777" r="25025"/>
          <a:stretch>
            <a:fillRect/>
          </a:stretch>
        </p:blipFill>
        <p:spPr>
          <a:xfrm rot="5400000">
            <a:off x="2665475" y="-2665475"/>
            <a:ext cx="6858000" cy="121889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70DAF3-F87F-2C1B-49F9-6045001AE3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800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Corner Bread &amp; Table</a:t>
            </a:r>
            <a:br>
              <a:rPr lang="en-US" sz="6800" dirty="0"/>
            </a:br>
            <a:endParaRPr lang="en-US" sz="6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0F0883-DD7A-2AFC-7724-5ED9893AB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2500" dirty="0"/>
              <a:t>Task 2 – Business Plan Presentation</a:t>
            </a:r>
          </a:p>
          <a:p>
            <a:pPr algn="ctr">
              <a:lnSpc>
                <a:spcPct val="100000"/>
              </a:lnSpc>
            </a:pPr>
            <a:r>
              <a:rPr lang="en-US" sz="25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Entrepreneurship (LCBB5013)</a:t>
            </a:r>
            <a:endParaRPr lang="en-US" sz="2500" dirty="0"/>
          </a:p>
          <a:p>
            <a:pPr algn="ctr">
              <a:lnSpc>
                <a:spcPct val="100000"/>
              </a:lnSpc>
            </a:pPr>
            <a:r>
              <a:rPr lang="en-US" sz="25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Andra Tabaras (2335892)</a:t>
            </a:r>
            <a:endParaRPr lang="en-US" sz="2500" dirty="0"/>
          </a:p>
          <a:p>
            <a:pPr algn="ctr">
              <a:lnSpc>
                <a:spcPct val="100000"/>
              </a:lnSpc>
            </a:pPr>
            <a:endParaRPr lang="en-US" sz="2500" dirty="0"/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262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BE292-4A82-AF8C-09A6-1AAA52C5B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Agenda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391276D-26B4-0A9E-BBA3-20EA491E64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122353"/>
              </p:ext>
            </p:extLst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8168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ands rolling dough out with a wooden rolling pin">
            <a:extLst>
              <a:ext uri="{FF2B5EF4-FFF2-40B4-BE49-F238E27FC236}">
                <a16:creationId xmlns:a16="http://schemas.microsoft.com/office/drawing/2014/main" id="{EFC7CC37-00F5-01A8-3808-6E780207BB9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 rot="1119523">
            <a:off x="9196758" y="-28087"/>
            <a:ext cx="3121109" cy="20787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033FEE-6D22-C6AB-E96D-A2E153488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09214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Business Idea &amp; USP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E0AF37-594A-A843-6469-E6B65239A9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9452" y="1814608"/>
            <a:ext cx="4974687" cy="61869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A0522D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The Concept</a:t>
            </a:r>
            <a:endParaRPr lang="en-US" sz="28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9AFAD68-2582-6BFB-3EAF-6591EEC1A1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78" y="2433300"/>
            <a:ext cx="5525898" cy="4424699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Corner Bread &amp; Table is a </a:t>
            </a:r>
            <a:r>
              <a:rPr lang="en-GB" sz="5500" noProof="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neighbourhood</a:t>
            </a: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bakery café on a corner site in </a:t>
            </a:r>
            <a:r>
              <a:rPr lang="en-GB" sz="5500" noProof="0" dirty="0" err="1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ourskirts</a:t>
            </a: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of the New Forrest.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Products &amp; services: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Slow-fermented, hand-shaped sourdough loaves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Seasonal breads, tartines, soups and breakfast dishes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Specialty coffee and curated teas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Occasional baking workshops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• Small wholesale channel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Inspired by the shared-table ethos of Le Pain Quotidien, adapted for a local community setting.</a:t>
            </a:r>
            <a:endParaRPr lang="en-US" sz="5500" dirty="0"/>
          </a:p>
          <a:p>
            <a:pPr marL="0" indent="0">
              <a:buNone/>
            </a:pPr>
            <a:r>
              <a:rPr lang="en-US" sz="55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gap: no dedicated artisan bakery café currently exists in Totton &amp; Eling (New Forrest).</a:t>
            </a:r>
            <a:endParaRPr lang="en-US" sz="55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4CEA249-5CA9-96DF-2AC4-B977BA83B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4608"/>
            <a:ext cx="5183188" cy="61869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A0522D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Unique Selling Point</a:t>
            </a:r>
            <a:endParaRPr lang="en-US" sz="2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B9AA54B-3F29-74EF-E7B4-F333FF5D3D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557219"/>
            <a:ext cx="5548123" cy="393565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strengths no competitor in the area can match:
</a:t>
            </a:r>
            <a:r>
              <a:rPr lang="en-US" sz="1800" b="1" dirty="0">
                <a:solidFill>
                  <a:srgbClr val="A05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 Quality
</a:t>
            </a: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Slow fermentation produces superior </a:t>
            </a:r>
            <a:r>
              <a:rPr lang="en-GB" sz="1800" noProof="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flavour</a:t>
            </a: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texture, and digestibility — aligned with UK demand for artisanal, clean-label bread.
</a:t>
            </a:r>
            <a:r>
              <a:rPr lang="en-US" sz="1800" b="1" dirty="0">
                <a:solidFill>
                  <a:srgbClr val="A05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Experience
</a:t>
            </a: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welcoming shared-table atmosphere that fosters genuine local connection and transforms the bakery into a meaningful </a:t>
            </a:r>
            <a:r>
              <a:rPr lang="en-GB" sz="1800" noProof="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neighbourhood</a:t>
            </a: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meeting place.
</a:t>
            </a:r>
            <a:r>
              <a:rPr lang="en-US" sz="1800" b="1" dirty="0">
                <a:solidFill>
                  <a:srgbClr val="A052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Objectives: </a:t>
            </a:r>
            <a:r>
              <a:rPr lang="en-US" sz="1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within 12–24 months. Become New Forrest’s leading destination for quality bread and community atmosphere.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81948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7524A-BE51-366C-6572-DFD937660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361346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Market Environment – PESTLE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9701082-854D-8D19-41DD-58E5A24756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097948"/>
              </p:ext>
            </p:extLst>
          </p:nvPr>
        </p:nvGraphicFramePr>
        <p:xfrm>
          <a:off x="411480" y="1929383"/>
          <a:ext cx="11365992" cy="478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1">
            <a:extLst>
              <a:ext uri="{FF2B5EF4-FFF2-40B4-BE49-F238E27FC236}">
                <a16:creationId xmlns:a16="http://schemas.microsoft.com/office/drawing/2014/main" id="{1072C31A-7437-8195-FCFF-BC125FE7DEFC}"/>
              </a:ext>
            </a:extLst>
          </p:cNvPr>
          <p:cNvSpPr/>
          <p:nvPr/>
        </p:nvSpPr>
        <p:spPr>
          <a:xfrm>
            <a:off x="411480" y="361346"/>
            <a:ext cx="113659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695922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210ED-3A60-0483-D95D-185466C92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SWOT Analysis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FFECFEE-4E47-685F-4997-FACE91E46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5771595"/>
              </p:ext>
            </p:extLst>
          </p:nvPr>
        </p:nvGraphicFramePr>
        <p:xfrm>
          <a:off x="439119" y="2004029"/>
          <a:ext cx="11313762" cy="4347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3445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DE932-30EE-8B97-96C7-09C0CE529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8" y="365125"/>
            <a:ext cx="10787744" cy="1325563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Target Market &amp; Marketing Mix (4Ps)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ED9379-B160-1C1F-FACF-9FFB157A02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0281860"/>
              </p:ext>
            </p:extLst>
          </p:nvPr>
        </p:nvGraphicFramePr>
        <p:xfrm>
          <a:off x="354563" y="1922105"/>
          <a:ext cx="11420670" cy="4570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7606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0F9588-4F12-DED0-BA1F-C6CC99576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Legal Structure &amp;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Organisation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C8FC811-06D7-7DB4-F416-F6EAA516F40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92872938"/>
              </p:ext>
            </p:extLst>
          </p:nvPr>
        </p:nvGraphicFramePr>
        <p:xfrm>
          <a:off x="4911213" y="1928908"/>
          <a:ext cx="7280788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64C813-ACD3-8FFF-9E7E-0A73F19457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7923" y="1911785"/>
            <a:ext cx="5388077" cy="458109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4200" b="1" dirty="0">
                <a:solidFill>
                  <a:srgbClr val="A0522D"/>
                </a:solidFill>
                <a:latin typeface="Trebuchet MS" pitchFamily="34" charset="0"/>
                <a:ea typeface="Trebuchet MS" pitchFamily="34" charset="-122"/>
                <a:cs typeface="Trebuchet MS" pitchFamily="34" charset="-120"/>
              </a:rPr>
              <a:t>Legal Structure</a:t>
            </a:r>
            <a:endParaRPr lang="en-US" sz="4200" dirty="0"/>
          </a:p>
          <a:p>
            <a:pPr marL="0" indent="0">
              <a:buNone/>
            </a:pPr>
            <a:r>
              <a:rPr lang="en-US" sz="3800" b="1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Launch: Sole Trader</a:t>
            </a:r>
            <a:r>
              <a:rPr lang="en-US" b="1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3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 HMRC Self-Assessment registration</a:t>
            </a:r>
          </a:p>
          <a:p>
            <a:r>
              <a:rPr lang="en-US" sz="3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Minimal cost — practical for a revenue-constrained start-up
Founder retains full control of direction and profits</a:t>
            </a:r>
          </a:p>
          <a:p>
            <a:r>
              <a:rPr lang="en-US" sz="38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Unlimited personal liability accepted as calculated risk</a:t>
            </a:r>
          </a:p>
          <a:p>
            <a:pPr marL="0" indent="0">
              <a:buNone/>
            </a:pPr>
            <a:r>
              <a:rPr lang="en-US" sz="3800" b="1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Transition: Limited Company</a:t>
            </a:r>
          </a:p>
          <a:p>
            <a:r>
              <a:rPr lang="en-US" sz="34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annual profits exceed ~£25,000–£30,000
Corporation tax (19–25%) more </a:t>
            </a:r>
            <a:r>
              <a:rPr lang="en-GB" sz="3400" noProof="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favourable</a:t>
            </a:r>
            <a:r>
              <a:rPr lang="en-US" sz="34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than income tax rates</a:t>
            </a:r>
          </a:p>
          <a:p>
            <a:r>
              <a:rPr lang="en-US" sz="3400" dirty="0">
                <a:solidFill>
                  <a:srgbClr val="1E171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Enhances credibility with suppliers and financial institutions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623642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3ECE9-D7B6-96D4-4119-58FB7BEB1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Trebuchet MS" pitchFamily="34" charset="0"/>
                <a:ea typeface="Trebuchet MS" pitchFamily="34" charset="-122"/>
                <a:cs typeface="Arial" panose="020B0604020202020204" pitchFamily="34" charset="0"/>
              </a:rPr>
              <a:t>Start-Up Funding &amp; Financials</a:t>
            </a:r>
            <a:endParaRPr lang="en-US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5FB8EB2-D2C9-D80B-6C57-0D896679E6B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77052329"/>
              </p:ext>
            </p:extLst>
          </p:nvPr>
        </p:nvGraphicFramePr>
        <p:xfrm>
          <a:off x="987490" y="1928814"/>
          <a:ext cx="9969812" cy="1155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2B62D2F8-8210-E220-2DC4-0113D38450E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720366414"/>
              </p:ext>
            </p:extLst>
          </p:nvPr>
        </p:nvGraphicFramePr>
        <p:xfrm>
          <a:off x="987489" y="3527692"/>
          <a:ext cx="9969811" cy="2990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83074">
                  <a:extLst>
                    <a:ext uri="{9D8B030D-6E8A-4147-A177-3AD203B41FA5}">
                      <a16:colId xmlns:a16="http://schemas.microsoft.com/office/drawing/2014/main" val="2564320831"/>
                    </a:ext>
                  </a:extLst>
                </a:gridCol>
                <a:gridCol w="2386737">
                  <a:extLst>
                    <a:ext uri="{9D8B030D-6E8A-4147-A177-3AD203B41FA5}">
                      <a16:colId xmlns:a16="http://schemas.microsoft.com/office/drawing/2014/main" val="2182246114"/>
                    </a:ext>
                  </a:extLst>
                </a:gridCol>
              </a:tblGrid>
              <a:tr h="17448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latin typeface="Trebuchet MS" pitchFamily="34" charset="0"/>
                          <a:ea typeface="Trebuchet MS" pitchFamily="34" charset="-122"/>
                          <a:cs typeface="Trebuchet MS" pitchFamily="34" charset="-120"/>
                        </a:rPr>
                        <a:t>Start-Up Cost Breakdown</a:t>
                      </a:r>
                      <a:endParaRPr 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7002715"/>
                  </a:ext>
                </a:extLst>
              </a:tr>
              <a:tr h="3011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Lease deposit &amp; site fit-out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£ 15,000 – £ 30,000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9151297"/>
                  </a:ext>
                </a:extLst>
              </a:tr>
              <a:tr h="4302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Baking &amp; café equipment (deck oven, proofer, espresso machine)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£ 15,000 – £ 25,000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564890"/>
                  </a:ext>
                </a:extLst>
              </a:tr>
              <a:tr h="174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Initial stock &amp; packaging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£ 2,000 – £ 3,000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127668"/>
                  </a:ext>
                </a:extLst>
              </a:tr>
              <a:tr h="174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noProof="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Licences</a:t>
                      </a: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, insurance &amp; compliance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£ 1,500 – £ 2,000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3496209"/>
                  </a:ext>
                </a:extLst>
              </a:tr>
              <a:tr h="174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Marketing &amp; launch activities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£ 1,000 – £ 2,000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328013"/>
                  </a:ext>
                </a:extLst>
              </a:tr>
              <a:tr h="174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1E171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 months working capital</a:t>
                      </a: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A052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£ 5,000 – £ 10,000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8918089"/>
                  </a:ext>
                </a:extLst>
              </a:tr>
              <a:tr h="17448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Estimated Start-Up Cost</a:t>
                      </a:r>
                      <a:endParaRPr lang="en-US" sz="1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£ 40,000 – £ 72,000</a:t>
                      </a:r>
                      <a:endParaRPr lang="en-US" sz="1800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130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0611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614D942-B3F2-22F3-4D34-60B947D3A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4696" y="1886113"/>
            <a:ext cx="3825046" cy="35692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800" b="1" dirty="0">
                <a:latin typeface="Trebuchet MS" panose="020B0703020202090204" pitchFamily="34" charset="0"/>
              </a:rPr>
              <a:t>Questions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sX0" fmla="*/ 0 w 3242551"/>
              <a:gd name="csY0" fmla="*/ 0 h 27432"/>
              <a:gd name="csX1" fmla="*/ 616085 w 3242551"/>
              <a:gd name="csY1" fmla="*/ 0 h 27432"/>
              <a:gd name="csX2" fmla="*/ 1264595 w 3242551"/>
              <a:gd name="csY2" fmla="*/ 0 h 27432"/>
              <a:gd name="csX3" fmla="*/ 1945531 w 3242551"/>
              <a:gd name="csY3" fmla="*/ 0 h 27432"/>
              <a:gd name="csX4" fmla="*/ 2626466 w 3242551"/>
              <a:gd name="csY4" fmla="*/ 0 h 27432"/>
              <a:gd name="csX5" fmla="*/ 3242551 w 3242551"/>
              <a:gd name="csY5" fmla="*/ 0 h 27432"/>
              <a:gd name="csX6" fmla="*/ 3242551 w 3242551"/>
              <a:gd name="csY6" fmla="*/ 27432 h 27432"/>
              <a:gd name="csX7" fmla="*/ 2529190 w 3242551"/>
              <a:gd name="csY7" fmla="*/ 27432 h 27432"/>
              <a:gd name="csX8" fmla="*/ 1815829 w 3242551"/>
              <a:gd name="csY8" fmla="*/ 27432 h 27432"/>
              <a:gd name="csX9" fmla="*/ 1167318 w 3242551"/>
              <a:gd name="csY9" fmla="*/ 27432 h 27432"/>
              <a:gd name="csX10" fmla="*/ 0 w 3242551"/>
              <a:gd name="csY10" fmla="*/ 27432 h 27432"/>
              <a:gd name="csX11" fmla="*/ 0 w 3242551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Questions">
            <a:extLst>
              <a:ext uri="{FF2B5EF4-FFF2-40B4-BE49-F238E27FC236}">
                <a16:creationId xmlns:a16="http://schemas.microsoft.com/office/drawing/2014/main" id="{D5C42BC9-EA22-E992-F9C9-5694F46084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52144" y="640080"/>
            <a:ext cx="5550408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77594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1343</TotalTime>
  <Words>903</Words>
  <Application>Microsoft Office PowerPoint</Application>
  <PresentationFormat>Widescreen</PresentationFormat>
  <Paragraphs>112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Calibri</vt:lpstr>
      <vt:lpstr>The Hand Bold</vt:lpstr>
      <vt:lpstr>The Serif Hand Black</vt:lpstr>
      <vt:lpstr>Trebuchet MS</vt:lpstr>
      <vt:lpstr>SketchyVTI</vt:lpstr>
      <vt:lpstr>Corner Bread &amp; Table </vt:lpstr>
      <vt:lpstr>Agenda</vt:lpstr>
      <vt:lpstr>Business Idea &amp; USP</vt:lpstr>
      <vt:lpstr>Market Environment – PESTLE</vt:lpstr>
      <vt:lpstr>SWOT Analysis</vt:lpstr>
      <vt:lpstr>Target Market &amp; Marketing Mix (4Ps)</vt:lpstr>
      <vt:lpstr>Legal Structure &amp; Organisation</vt:lpstr>
      <vt:lpstr>Start-Up Funding &amp; Financials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Adelina Gabriela Stanciu (2245080)</dc:creator>
  <cp:lastModifiedBy>Tabaras Catalin</cp:lastModifiedBy>
  <cp:revision>9</cp:revision>
  <dcterms:created xsi:type="dcterms:W3CDTF">2026-04-13T19:54:39Z</dcterms:created>
  <dcterms:modified xsi:type="dcterms:W3CDTF">2026-04-17T17:49:22Z</dcterms:modified>
</cp:coreProperties>
</file>