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8" r:id="rId1"/>
  </p:sldMasterIdLst>
  <p:notesMasterIdLst>
    <p:notesMasterId r:id="rId14"/>
  </p:notesMasterIdLst>
  <p:sldIdLst>
    <p:sldId id="256" r:id="rId2"/>
    <p:sldId id="260" r:id="rId3"/>
    <p:sldId id="257" r:id="rId4"/>
    <p:sldId id="258" r:id="rId5"/>
    <p:sldId id="259" r:id="rId6"/>
    <p:sldId id="266" r:id="rId7"/>
    <p:sldId id="269" r:id="rId8"/>
    <p:sldId id="262" r:id="rId9"/>
    <p:sldId id="263" r:id="rId10"/>
    <p:sldId id="264" r:id="rId11"/>
    <p:sldId id="267"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554"/>
    <p:restoredTop sz="94638"/>
  </p:normalViewPr>
  <p:slideViewPr>
    <p:cSldViewPr snapToGrid="0">
      <p:cViewPr varScale="1">
        <p:scale>
          <a:sx n="94" d="100"/>
          <a:sy n="94" d="100"/>
        </p:scale>
        <p:origin x="224" y="6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4556C59-8E20-4F18-95F8-C012AE1709B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BEDF930-719D-4629-AE7B-BEA2B9808FAD}">
      <dgm:prSet custT="1"/>
      <dgm:spPr/>
      <dgm:t>
        <a:bodyPr/>
        <a:lstStyle/>
        <a:p>
          <a:r>
            <a:rPr lang="en-US" sz="2400" b="1" dirty="0"/>
            <a:t>Module Title: </a:t>
          </a:r>
          <a:r>
            <a:rPr lang="en-US" sz="2000" i="1" dirty="0"/>
            <a:t>Professional Career Development within H&amp;SC</a:t>
          </a:r>
          <a:endParaRPr lang="en-US" sz="2000" dirty="0"/>
        </a:p>
      </dgm:t>
    </dgm:pt>
    <dgm:pt modelId="{CF5DBBF7-1E89-4683-AB0A-6DEABFBDA575}" type="parTrans" cxnId="{00FB0BAB-C836-4151-8E03-6FC409DCA252}">
      <dgm:prSet/>
      <dgm:spPr/>
      <dgm:t>
        <a:bodyPr/>
        <a:lstStyle/>
        <a:p>
          <a:endParaRPr lang="en-US"/>
        </a:p>
      </dgm:t>
    </dgm:pt>
    <dgm:pt modelId="{15C50260-0452-4897-8DF1-E69B767E3691}" type="sibTrans" cxnId="{00FB0BAB-C836-4151-8E03-6FC409DCA252}">
      <dgm:prSet/>
      <dgm:spPr/>
      <dgm:t>
        <a:bodyPr/>
        <a:lstStyle/>
        <a:p>
          <a:endParaRPr lang="en-US"/>
        </a:p>
      </dgm:t>
    </dgm:pt>
    <dgm:pt modelId="{98BEBB3C-F3F0-4B36-9A74-C6D95B1B5136}">
      <dgm:prSet custT="1"/>
      <dgm:spPr/>
      <dgm:t>
        <a:bodyPr/>
        <a:lstStyle/>
        <a:p>
          <a:r>
            <a:rPr lang="en-US" sz="2400" b="1" dirty="0"/>
            <a:t>Module Number</a:t>
          </a:r>
          <a:r>
            <a:rPr lang="en-US" sz="1900" b="1" dirty="0"/>
            <a:t>: </a:t>
          </a:r>
          <a:r>
            <a:rPr lang="en-US" sz="2000" dirty="0"/>
            <a:t>LCHS 4009 (LON)</a:t>
          </a:r>
        </a:p>
      </dgm:t>
    </dgm:pt>
    <dgm:pt modelId="{1D5770EA-E692-4ED0-BE9C-F0AB25293640}" type="parTrans" cxnId="{CF1C4FB4-CC46-4872-8316-09D66847EE21}">
      <dgm:prSet/>
      <dgm:spPr/>
      <dgm:t>
        <a:bodyPr/>
        <a:lstStyle/>
        <a:p>
          <a:endParaRPr lang="en-US"/>
        </a:p>
      </dgm:t>
    </dgm:pt>
    <dgm:pt modelId="{D5CCBED1-C5FB-4BE3-A799-79CAD54A5FF6}" type="sibTrans" cxnId="{CF1C4FB4-CC46-4872-8316-09D66847EE21}">
      <dgm:prSet/>
      <dgm:spPr/>
      <dgm:t>
        <a:bodyPr/>
        <a:lstStyle/>
        <a:p>
          <a:endParaRPr lang="en-US"/>
        </a:p>
      </dgm:t>
    </dgm:pt>
    <dgm:pt modelId="{7FC16BE6-F418-4D63-B7E7-9C0EC6F30B11}">
      <dgm:prSet custT="1"/>
      <dgm:spPr/>
      <dgm:t>
        <a:bodyPr/>
        <a:lstStyle/>
        <a:p>
          <a:r>
            <a:rPr lang="en-US" sz="2400" b="1" dirty="0"/>
            <a:t>Assignment Number: </a:t>
          </a:r>
          <a:r>
            <a:rPr lang="en-US" sz="1900" i="1" dirty="0"/>
            <a:t>1</a:t>
          </a:r>
          <a:endParaRPr lang="en-US" sz="1900" dirty="0"/>
        </a:p>
      </dgm:t>
    </dgm:pt>
    <dgm:pt modelId="{DA69B88E-DF12-408E-A0A7-4D4C9A68DD4E}" type="parTrans" cxnId="{5F08BE1F-ACCF-44FE-8EBC-4E9953F7E8D8}">
      <dgm:prSet/>
      <dgm:spPr/>
      <dgm:t>
        <a:bodyPr/>
        <a:lstStyle/>
        <a:p>
          <a:endParaRPr lang="en-US"/>
        </a:p>
      </dgm:t>
    </dgm:pt>
    <dgm:pt modelId="{6CD9680A-8F1B-452C-930D-A9891059C855}" type="sibTrans" cxnId="{5F08BE1F-ACCF-44FE-8EBC-4E9953F7E8D8}">
      <dgm:prSet/>
      <dgm:spPr/>
      <dgm:t>
        <a:bodyPr/>
        <a:lstStyle/>
        <a:p>
          <a:endParaRPr lang="en-US"/>
        </a:p>
      </dgm:t>
    </dgm:pt>
    <dgm:pt modelId="{8299589F-B839-4FFE-93F8-84E8D2F3EB91}">
      <dgm:prSet custT="1"/>
      <dgm:spPr/>
      <dgm:t>
        <a:bodyPr/>
        <a:lstStyle/>
        <a:p>
          <a:r>
            <a:rPr lang="en-US" sz="2400" b="1" dirty="0"/>
            <a:t>Student Name: </a:t>
          </a:r>
          <a:r>
            <a:rPr lang="en-US" sz="2000" i="1" dirty="0"/>
            <a:t>Analisa Caunceran</a:t>
          </a:r>
          <a:endParaRPr lang="en-US" sz="2000" dirty="0"/>
        </a:p>
      </dgm:t>
    </dgm:pt>
    <dgm:pt modelId="{AFB4FD0D-A4B5-4152-BA4C-6205A251ACF8}" type="parTrans" cxnId="{141ACE60-CE0C-44ED-ADF8-FE12C82708C8}">
      <dgm:prSet/>
      <dgm:spPr/>
      <dgm:t>
        <a:bodyPr/>
        <a:lstStyle/>
        <a:p>
          <a:endParaRPr lang="en-US"/>
        </a:p>
      </dgm:t>
    </dgm:pt>
    <dgm:pt modelId="{4623E676-4578-41F1-9088-1D23241BF743}" type="sibTrans" cxnId="{141ACE60-CE0C-44ED-ADF8-FE12C82708C8}">
      <dgm:prSet/>
      <dgm:spPr/>
      <dgm:t>
        <a:bodyPr/>
        <a:lstStyle/>
        <a:p>
          <a:endParaRPr lang="en-US"/>
        </a:p>
      </dgm:t>
    </dgm:pt>
    <dgm:pt modelId="{2CA1A1ED-C634-4D9B-A52A-F1A69F959206}">
      <dgm:prSet custT="1"/>
      <dgm:spPr/>
      <dgm:t>
        <a:bodyPr/>
        <a:lstStyle/>
        <a:p>
          <a:r>
            <a:rPr lang="en-US" sz="2400" b="1" dirty="0"/>
            <a:t>Student ID</a:t>
          </a:r>
          <a:r>
            <a:rPr lang="en-US" sz="1900" b="1" dirty="0"/>
            <a:t>: </a:t>
          </a:r>
          <a:r>
            <a:rPr lang="en-US" sz="2000" i="1" dirty="0"/>
            <a:t>2512900</a:t>
          </a:r>
          <a:endParaRPr lang="en-US" sz="2000" dirty="0"/>
        </a:p>
      </dgm:t>
    </dgm:pt>
    <dgm:pt modelId="{F909328E-C859-4F35-B9C6-712637C5B3D9}" type="parTrans" cxnId="{5A92CBAA-EF2F-485F-B3DE-7DBCF0DB71D9}">
      <dgm:prSet/>
      <dgm:spPr/>
      <dgm:t>
        <a:bodyPr/>
        <a:lstStyle/>
        <a:p>
          <a:endParaRPr lang="en-US"/>
        </a:p>
      </dgm:t>
    </dgm:pt>
    <dgm:pt modelId="{69DD1038-1D09-491B-AD54-737C45A98995}" type="sibTrans" cxnId="{5A92CBAA-EF2F-485F-B3DE-7DBCF0DB71D9}">
      <dgm:prSet/>
      <dgm:spPr/>
      <dgm:t>
        <a:bodyPr/>
        <a:lstStyle/>
        <a:p>
          <a:endParaRPr lang="en-US"/>
        </a:p>
      </dgm:t>
    </dgm:pt>
    <dgm:pt modelId="{1A9E8984-C8B7-46C6-A581-ACFBC8697BE1}">
      <dgm:prSet custT="1"/>
      <dgm:spPr/>
      <dgm:t>
        <a:bodyPr/>
        <a:lstStyle/>
        <a:p>
          <a:r>
            <a:rPr lang="en-US" sz="2400" b="1" dirty="0"/>
            <a:t>Lecturer’s Name</a:t>
          </a:r>
          <a:r>
            <a:rPr lang="en-US" sz="1900" b="1" dirty="0"/>
            <a:t>: </a:t>
          </a:r>
          <a:r>
            <a:rPr lang="en-US" sz="2000" i="1" dirty="0"/>
            <a:t>Dr. Christopher </a:t>
          </a:r>
          <a:r>
            <a:rPr lang="en-US" sz="2000" i="1" dirty="0" err="1"/>
            <a:t>Mafuva</a:t>
          </a:r>
          <a:endParaRPr lang="en-US" sz="2000" dirty="0"/>
        </a:p>
      </dgm:t>
    </dgm:pt>
    <dgm:pt modelId="{86DC05BB-D570-4E6B-A504-241054911745}" type="parTrans" cxnId="{9B78CE21-C22E-4118-BA45-3B2902333E6C}">
      <dgm:prSet/>
      <dgm:spPr/>
      <dgm:t>
        <a:bodyPr/>
        <a:lstStyle/>
        <a:p>
          <a:endParaRPr lang="en-US"/>
        </a:p>
      </dgm:t>
    </dgm:pt>
    <dgm:pt modelId="{2E06CED2-07F3-496F-8695-F878F098FC41}" type="sibTrans" cxnId="{9B78CE21-C22E-4118-BA45-3B2902333E6C}">
      <dgm:prSet/>
      <dgm:spPr/>
      <dgm:t>
        <a:bodyPr/>
        <a:lstStyle/>
        <a:p>
          <a:endParaRPr lang="en-US"/>
        </a:p>
      </dgm:t>
    </dgm:pt>
    <dgm:pt modelId="{79EA6522-EFA1-4DF5-9B24-AF72AA9E1C34}" type="pres">
      <dgm:prSet presAssocID="{64556C59-8E20-4F18-95F8-C012AE1709BC}" presName="root" presStyleCnt="0">
        <dgm:presLayoutVars>
          <dgm:dir/>
          <dgm:resizeHandles val="exact"/>
        </dgm:presLayoutVars>
      </dgm:prSet>
      <dgm:spPr/>
    </dgm:pt>
    <dgm:pt modelId="{32B3BB72-7C51-4352-B273-0AB222480609}" type="pres">
      <dgm:prSet presAssocID="{ABEDF930-719D-4629-AE7B-BEA2B9808FAD}" presName="compNode" presStyleCnt="0"/>
      <dgm:spPr/>
    </dgm:pt>
    <dgm:pt modelId="{40D8784F-E729-4741-B962-18E4626A939F}" type="pres">
      <dgm:prSet presAssocID="{ABEDF930-719D-4629-AE7B-BEA2B9808FAD}" presName="bgRect" presStyleLbl="bgShp" presStyleIdx="0" presStyleCnt="6"/>
      <dgm:spPr/>
    </dgm:pt>
    <dgm:pt modelId="{217BDC85-C995-41C8-9468-A8EA54811FAD}" type="pres">
      <dgm:prSet presAssocID="{ABEDF930-719D-4629-AE7B-BEA2B9808FAD}"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592727A5-EEC2-4AF5-A13F-DA67590F3D14}" type="pres">
      <dgm:prSet presAssocID="{ABEDF930-719D-4629-AE7B-BEA2B9808FAD}" presName="spaceRect" presStyleCnt="0"/>
      <dgm:spPr/>
    </dgm:pt>
    <dgm:pt modelId="{B79E5B41-A2C6-4FED-8C26-BA87BAD3BA58}" type="pres">
      <dgm:prSet presAssocID="{ABEDF930-719D-4629-AE7B-BEA2B9808FAD}" presName="parTx" presStyleLbl="revTx" presStyleIdx="0" presStyleCnt="6">
        <dgm:presLayoutVars>
          <dgm:chMax val="0"/>
          <dgm:chPref val="0"/>
        </dgm:presLayoutVars>
      </dgm:prSet>
      <dgm:spPr/>
    </dgm:pt>
    <dgm:pt modelId="{7CF9E602-1D19-4631-9895-5F6158DF28C2}" type="pres">
      <dgm:prSet presAssocID="{15C50260-0452-4897-8DF1-E69B767E3691}" presName="sibTrans" presStyleCnt="0"/>
      <dgm:spPr/>
    </dgm:pt>
    <dgm:pt modelId="{E933ABBF-8409-4538-AA01-622E7B597700}" type="pres">
      <dgm:prSet presAssocID="{98BEBB3C-F3F0-4B36-9A74-C6D95B1B5136}" presName="compNode" presStyleCnt="0"/>
      <dgm:spPr/>
    </dgm:pt>
    <dgm:pt modelId="{A1E2CD48-FCBF-4F1C-8DA2-19B81081C70D}" type="pres">
      <dgm:prSet presAssocID="{98BEBB3C-F3F0-4B36-9A74-C6D95B1B5136}" presName="bgRect" presStyleLbl="bgShp" presStyleIdx="1" presStyleCnt="6"/>
      <dgm:spPr/>
    </dgm:pt>
    <dgm:pt modelId="{6EA82249-CDB8-4139-987D-8C7FD0834F18}" type="pres">
      <dgm:prSet presAssocID="{98BEBB3C-F3F0-4B36-9A74-C6D95B1B5136}"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Bubble"/>
        </a:ext>
      </dgm:extLst>
    </dgm:pt>
    <dgm:pt modelId="{0D142E9E-6E11-4A80-B2A8-060A11383202}" type="pres">
      <dgm:prSet presAssocID="{98BEBB3C-F3F0-4B36-9A74-C6D95B1B5136}" presName="spaceRect" presStyleCnt="0"/>
      <dgm:spPr/>
    </dgm:pt>
    <dgm:pt modelId="{986956F7-DDCB-41F9-84F3-948505177836}" type="pres">
      <dgm:prSet presAssocID="{98BEBB3C-F3F0-4B36-9A74-C6D95B1B5136}" presName="parTx" presStyleLbl="revTx" presStyleIdx="1" presStyleCnt="6">
        <dgm:presLayoutVars>
          <dgm:chMax val="0"/>
          <dgm:chPref val="0"/>
        </dgm:presLayoutVars>
      </dgm:prSet>
      <dgm:spPr/>
    </dgm:pt>
    <dgm:pt modelId="{807EB8F4-31F3-412D-8318-98E60E277EC2}" type="pres">
      <dgm:prSet presAssocID="{D5CCBED1-C5FB-4BE3-A799-79CAD54A5FF6}" presName="sibTrans" presStyleCnt="0"/>
      <dgm:spPr/>
    </dgm:pt>
    <dgm:pt modelId="{46DD418B-B601-4621-AD9D-A71AF52E09A2}" type="pres">
      <dgm:prSet presAssocID="{7FC16BE6-F418-4D63-B7E7-9C0EC6F30B11}" presName="compNode" presStyleCnt="0"/>
      <dgm:spPr/>
    </dgm:pt>
    <dgm:pt modelId="{9E8E5BC7-9F8A-4F7A-B27B-29A444DE85EA}" type="pres">
      <dgm:prSet presAssocID="{7FC16BE6-F418-4D63-B7E7-9C0EC6F30B11}" presName="bgRect" presStyleLbl="bgShp" presStyleIdx="2" presStyleCnt="6"/>
      <dgm:spPr/>
    </dgm:pt>
    <dgm:pt modelId="{70086A58-F8F9-4699-8BFA-B49F664EDBDB}" type="pres">
      <dgm:prSet presAssocID="{7FC16BE6-F418-4D63-B7E7-9C0EC6F30B1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0134B2B3-1A9E-436C-8C15-D1EA3C5FF2A7}" type="pres">
      <dgm:prSet presAssocID="{7FC16BE6-F418-4D63-B7E7-9C0EC6F30B11}" presName="spaceRect" presStyleCnt="0"/>
      <dgm:spPr/>
    </dgm:pt>
    <dgm:pt modelId="{759BC038-873D-4BAE-89E5-42A6FF7EEEE5}" type="pres">
      <dgm:prSet presAssocID="{7FC16BE6-F418-4D63-B7E7-9C0EC6F30B11}" presName="parTx" presStyleLbl="revTx" presStyleIdx="2" presStyleCnt="6">
        <dgm:presLayoutVars>
          <dgm:chMax val="0"/>
          <dgm:chPref val="0"/>
        </dgm:presLayoutVars>
      </dgm:prSet>
      <dgm:spPr/>
    </dgm:pt>
    <dgm:pt modelId="{F8DA0BE5-1617-4759-888F-E67B9C1AC2F9}" type="pres">
      <dgm:prSet presAssocID="{6CD9680A-8F1B-452C-930D-A9891059C855}" presName="sibTrans" presStyleCnt="0"/>
      <dgm:spPr/>
    </dgm:pt>
    <dgm:pt modelId="{D3110889-EF4A-4EC1-83B9-CB0E573D46BC}" type="pres">
      <dgm:prSet presAssocID="{8299589F-B839-4FFE-93F8-84E8D2F3EB91}" presName="compNode" presStyleCnt="0"/>
      <dgm:spPr/>
    </dgm:pt>
    <dgm:pt modelId="{57966CEB-C2A3-491B-A652-0372DE038547}" type="pres">
      <dgm:prSet presAssocID="{8299589F-B839-4FFE-93F8-84E8D2F3EB91}" presName="bgRect" presStyleLbl="bgShp" presStyleIdx="3" presStyleCnt="6"/>
      <dgm:spPr/>
    </dgm:pt>
    <dgm:pt modelId="{304B0D08-314C-4AAC-98CD-0E9F09479513}" type="pres">
      <dgm:prSet presAssocID="{8299589F-B839-4FFE-93F8-84E8D2F3EB91}"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
        </a:ext>
      </dgm:extLst>
    </dgm:pt>
    <dgm:pt modelId="{2BB92A75-31F0-4DD9-9B22-003AD51A555E}" type="pres">
      <dgm:prSet presAssocID="{8299589F-B839-4FFE-93F8-84E8D2F3EB91}" presName="spaceRect" presStyleCnt="0"/>
      <dgm:spPr/>
    </dgm:pt>
    <dgm:pt modelId="{6189C08F-0321-4F5E-A6CB-3C6DB3071053}" type="pres">
      <dgm:prSet presAssocID="{8299589F-B839-4FFE-93F8-84E8D2F3EB91}" presName="parTx" presStyleLbl="revTx" presStyleIdx="3" presStyleCnt="6">
        <dgm:presLayoutVars>
          <dgm:chMax val="0"/>
          <dgm:chPref val="0"/>
        </dgm:presLayoutVars>
      </dgm:prSet>
      <dgm:spPr/>
    </dgm:pt>
    <dgm:pt modelId="{76A544BD-59A8-414C-86E6-7A063C010583}" type="pres">
      <dgm:prSet presAssocID="{4623E676-4578-41F1-9088-1D23241BF743}" presName="sibTrans" presStyleCnt="0"/>
      <dgm:spPr/>
    </dgm:pt>
    <dgm:pt modelId="{610DFECE-EEC9-4541-B7E0-789F14490A63}" type="pres">
      <dgm:prSet presAssocID="{2CA1A1ED-C634-4D9B-A52A-F1A69F959206}" presName="compNode" presStyleCnt="0"/>
      <dgm:spPr/>
    </dgm:pt>
    <dgm:pt modelId="{70B38C09-E176-4866-953C-DDC847A01FC0}" type="pres">
      <dgm:prSet presAssocID="{2CA1A1ED-C634-4D9B-A52A-F1A69F959206}" presName="bgRect" presStyleLbl="bgShp" presStyleIdx="4" presStyleCnt="6"/>
      <dgm:spPr/>
    </dgm:pt>
    <dgm:pt modelId="{AE622412-9470-4732-823B-BDB5D7201485}" type="pres">
      <dgm:prSet presAssocID="{2CA1A1ED-C634-4D9B-A52A-F1A69F959206}"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Employee Badge"/>
        </a:ext>
      </dgm:extLst>
    </dgm:pt>
    <dgm:pt modelId="{C02F319B-7737-4F24-93AC-8FAF376EEDE9}" type="pres">
      <dgm:prSet presAssocID="{2CA1A1ED-C634-4D9B-A52A-F1A69F959206}" presName="spaceRect" presStyleCnt="0"/>
      <dgm:spPr/>
    </dgm:pt>
    <dgm:pt modelId="{C0383BAD-67A5-426C-818D-A84EC817E738}" type="pres">
      <dgm:prSet presAssocID="{2CA1A1ED-C634-4D9B-A52A-F1A69F959206}" presName="parTx" presStyleLbl="revTx" presStyleIdx="4" presStyleCnt="6">
        <dgm:presLayoutVars>
          <dgm:chMax val="0"/>
          <dgm:chPref val="0"/>
        </dgm:presLayoutVars>
      </dgm:prSet>
      <dgm:spPr/>
    </dgm:pt>
    <dgm:pt modelId="{1F68932F-AE48-4F24-9559-05F11A704045}" type="pres">
      <dgm:prSet presAssocID="{69DD1038-1D09-491B-AD54-737C45A98995}" presName="sibTrans" presStyleCnt="0"/>
      <dgm:spPr/>
    </dgm:pt>
    <dgm:pt modelId="{A539641F-E1D8-4A71-B89A-519E84B75937}" type="pres">
      <dgm:prSet presAssocID="{1A9E8984-C8B7-46C6-A581-ACFBC8697BE1}" presName="compNode" presStyleCnt="0"/>
      <dgm:spPr/>
    </dgm:pt>
    <dgm:pt modelId="{BAF0A3ED-8837-426D-BAE6-C0ACA8E2D2C5}" type="pres">
      <dgm:prSet presAssocID="{1A9E8984-C8B7-46C6-A581-ACFBC8697BE1}" presName="bgRect" presStyleLbl="bgShp" presStyleIdx="5" presStyleCnt="6" custLinFactNeighborX="20889" custLinFactNeighborY="11725"/>
      <dgm:spPr/>
    </dgm:pt>
    <dgm:pt modelId="{2E9FCAF4-8BA5-4A0D-A563-5023E2497928}" type="pres">
      <dgm:prSet presAssocID="{1A9E8984-C8B7-46C6-A581-ACFBC8697BE1}"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Lecturer"/>
        </a:ext>
      </dgm:extLst>
    </dgm:pt>
    <dgm:pt modelId="{3BBD4B53-CD0B-451F-A8A2-7062D983CD27}" type="pres">
      <dgm:prSet presAssocID="{1A9E8984-C8B7-46C6-A581-ACFBC8697BE1}" presName="spaceRect" presStyleCnt="0"/>
      <dgm:spPr/>
    </dgm:pt>
    <dgm:pt modelId="{6A6C1192-960C-4360-ACCE-DC81BBA801C1}" type="pres">
      <dgm:prSet presAssocID="{1A9E8984-C8B7-46C6-A581-ACFBC8697BE1}" presName="parTx" presStyleLbl="revTx" presStyleIdx="5" presStyleCnt="6">
        <dgm:presLayoutVars>
          <dgm:chMax val="0"/>
          <dgm:chPref val="0"/>
        </dgm:presLayoutVars>
      </dgm:prSet>
      <dgm:spPr/>
    </dgm:pt>
  </dgm:ptLst>
  <dgm:cxnLst>
    <dgm:cxn modelId="{5F08BE1F-ACCF-44FE-8EBC-4E9953F7E8D8}" srcId="{64556C59-8E20-4F18-95F8-C012AE1709BC}" destId="{7FC16BE6-F418-4D63-B7E7-9C0EC6F30B11}" srcOrd="2" destOrd="0" parTransId="{DA69B88E-DF12-408E-A0A7-4D4C9A68DD4E}" sibTransId="{6CD9680A-8F1B-452C-930D-A9891059C855}"/>
    <dgm:cxn modelId="{9B78CE21-C22E-4118-BA45-3B2902333E6C}" srcId="{64556C59-8E20-4F18-95F8-C012AE1709BC}" destId="{1A9E8984-C8B7-46C6-A581-ACFBC8697BE1}" srcOrd="5" destOrd="0" parTransId="{86DC05BB-D570-4E6B-A504-241054911745}" sibTransId="{2E06CED2-07F3-496F-8695-F878F098FC41}"/>
    <dgm:cxn modelId="{FF68DA47-615B-B445-B7C2-2E44AFF2A057}" type="presOf" srcId="{98BEBB3C-F3F0-4B36-9A74-C6D95B1B5136}" destId="{986956F7-DDCB-41F9-84F3-948505177836}" srcOrd="0" destOrd="0" presId="urn:microsoft.com/office/officeart/2018/2/layout/IconVerticalSolidList"/>
    <dgm:cxn modelId="{EE7A134C-2549-4C4E-AC3F-6B7F6B8DC91B}" type="presOf" srcId="{8299589F-B839-4FFE-93F8-84E8D2F3EB91}" destId="{6189C08F-0321-4F5E-A6CB-3C6DB3071053}" srcOrd="0" destOrd="0" presId="urn:microsoft.com/office/officeart/2018/2/layout/IconVerticalSolidList"/>
    <dgm:cxn modelId="{141ACE60-CE0C-44ED-ADF8-FE12C82708C8}" srcId="{64556C59-8E20-4F18-95F8-C012AE1709BC}" destId="{8299589F-B839-4FFE-93F8-84E8D2F3EB91}" srcOrd="3" destOrd="0" parTransId="{AFB4FD0D-A4B5-4152-BA4C-6205A251ACF8}" sibTransId="{4623E676-4578-41F1-9088-1D23241BF743}"/>
    <dgm:cxn modelId="{2D9C9975-AF12-4445-B3A4-F0B96D439787}" type="presOf" srcId="{7FC16BE6-F418-4D63-B7E7-9C0EC6F30B11}" destId="{759BC038-873D-4BAE-89E5-42A6FF7EEEE5}" srcOrd="0" destOrd="0" presId="urn:microsoft.com/office/officeart/2018/2/layout/IconVerticalSolidList"/>
    <dgm:cxn modelId="{1EC41594-375B-3644-899D-C0B50E5006BC}" type="presOf" srcId="{64556C59-8E20-4F18-95F8-C012AE1709BC}" destId="{79EA6522-EFA1-4DF5-9B24-AF72AA9E1C34}" srcOrd="0" destOrd="0" presId="urn:microsoft.com/office/officeart/2018/2/layout/IconVerticalSolidList"/>
    <dgm:cxn modelId="{5A92CBAA-EF2F-485F-B3DE-7DBCF0DB71D9}" srcId="{64556C59-8E20-4F18-95F8-C012AE1709BC}" destId="{2CA1A1ED-C634-4D9B-A52A-F1A69F959206}" srcOrd="4" destOrd="0" parTransId="{F909328E-C859-4F35-B9C6-712637C5B3D9}" sibTransId="{69DD1038-1D09-491B-AD54-737C45A98995}"/>
    <dgm:cxn modelId="{00FB0BAB-C836-4151-8E03-6FC409DCA252}" srcId="{64556C59-8E20-4F18-95F8-C012AE1709BC}" destId="{ABEDF930-719D-4629-AE7B-BEA2B9808FAD}" srcOrd="0" destOrd="0" parTransId="{CF5DBBF7-1E89-4683-AB0A-6DEABFBDA575}" sibTransId="{15C50260-0452-4897-8DF1-E69B767E3691}"/>
    <dgm:cxn modelId="{CF1C4FB4-CC46-4872-8316-09D66847EE21}" srcId="{64556C59-8E20-4F18-95F8-C012AE1709BC}" destId="{98BEBB3C-F3F0-4B36-9A74-C6D95B1B5136}" srcOrd="1" destOrd="0" parTransId="{1D5770EA-E692-4ED0-BE9C-F0AB25293640}" sibTransId="{D5CCBED1-C5FB-4BE3-A799-79CAD54A5FF6}"/>
    <dgm:cxn modelId="{FB51B0C0-1A8A-BA4C-9318-5CA6D063D488}" type="presOf" srcId="{1A9E8984-C8B7-46C6-A581-ACFBC8697BE1}" destId="{6A6C1192-960C-4360-ACCE-DC81BBA801C1}" srcOrd="0" destOrd="0" presId="urn:microsoft.com/office/officeart/2018/2/layout/IconVerticalSolidList"/>
    <dgm:cxn modelId="{C34D95C8-A29A-D64A-978E-A2B0387B5631}" type="presOf" srcId="{2CA1A1ED-C634-4D9B-A52A-F1A69F959206}" destId="{C0383BAD-67A5-426C-818D-A84EC817E738}" srcOrd="0" destOrd="0" presId="urn:microsoft.com/office/officeart/2018/2/layout/IconVerticalSolidList"/>
    <dgm:cxn modelId="{8D2A36D6-D0B3-C04D-BA7C-FB13D551FC05}" type="presOf" srcId="{ABEDF930-719D-4629-AE7B-BEA2B9808FAD}" destId="{B79E5B41-A2C6-4FED-8C26-BA87BAD3BA58}" srcOrd="0" destOrd="0" presId="urn:microsoft.com/office/officeart/2018/2/layout/IconVerticalSolidList"/>
    <dgm:cxn modelId="{672CE8B3-C66C-1548-A470-3B1B200003D8}" type="presParOf" srcId="{79EA6522-EFA1-4DF5-9B24-AF72AA9E1C34}" destId="{32B3BB72-7C51-4352-B273-0AB222480609}" srcOrd="0" destOrd="0" presId="urn:microsoft.com/office/officeart/2018/2/layout/IconVerticalSolidList"/>
    <dgm:cxn modelId="{F38CBC3F-D8D5-9A4D-8833-A5F1F0CBD2A0}" type="presParOf" srcId="{32B3BB72-7C51-4352-B273-0AB222480609}" destId="{40D8784F-E729-4741-B962-18E4626A939F}" srcOrd="0" destOrd="0" presId="urn:microsoft.com/office/officeart/2018/2/layout/IconVerticalSolidList"/>
    <dgm:cxn modelId="{9D9B116D-7481-B54D-8962-93BD8D04CB0F}" type="presParOf" srcId="{32B3BB72-7C51-4352-B273-0AB222480609}" destId="{217BDC85-C995-41C8-9468-A8EA54811FAD}" srcOrd="1" destOrd="0" presId="urn:microsoft.com/office/officeart/2018/2/layout/IconVerticalSolidList"/>
    <dgm:cxn modelId="{7365D6A4-D124-5547-A33C-9DC850D0BFB4}" type="presParOf" srcId="{32B3BB72-7C51-4352-B273-0AB222480609}" destId="{592727A5-EEC2-4AF5-A13F-DA67590F3D14}" srcOrd="2" destOrd="0" presId="urn:microsoft.com/office/officeart/2018/2/layout/IconVerticalSolidList"/>
    <dgm:cxn modelId="{0C0A170C-6A7E-624B-8CBF-A32EA0A0BED6}" type="presParOf" srcId="{32B3BB72-7C51-4352-B273-0AB222480609}" destId="{B79E5B41-A2C6-4FED-8C26-BA87BAD3BA58}" srcOrd="3" destOrd="0" presId="urn:microsoft.com/office/officeart/2018/2/layout/IconVerticalSolidList"/>
    <dgm:cxn modelId="{015F9EFD-ADF8-714C-8539-778C503F7F15}" type="presParOf" srcId="{79EA6522-EFA1-4DF5-9B24-AF72AA9E1C34}" destId="{7CF9E602-1D19-4631-9895-5F6158DF28C2}" srcOrd="1" destOrd="0" presId="urn:microsoft.com/office/officeart/2018/2/layout/IconVerticalSolidList"/>
    <dgm:cxn modelId="{0B64A497-F90E-194B-80FA-01A2EE10E629}" type="presParOf" srcId="{79EA6522-EFA1-4DF5-9B24-AF72AA9E1C34}" destId="{E933ABBF-8409-4538-AA01-622E7B597700}" srcOrd="2" destOrd="0" presId="urn:microsoft.com/office/officeart/2018/2/layout/IconVerticalSolidList"/>
    <dgm:cxn modelId="{34785237-E782-4541-B239-8DE7C34BDAD5}" type="presParOf" srcId="{E933ABBF-8409-4538-AA01-622E7B597700}" destId="{A1E2CD48-FCBF-4F1C-8DA2-19B81081C70D}" srcOrd="0" destOrd="0" presId="urn:microsoft.com/office/officeart/2018/2/layout/IconVerticalSolidList"/>
    <dgm:cxn modelId="{9D27B4E9-255E-9F4B-A15F-53E2DC44EF66}" type="presParOf" srcId="{E933ABBF-8409-4538-AA01-622E7B597700}" destId="{6EA82249-CDB8-4139-987D-8C7FD0834F18}" srcOrd="1" destOrd="0" presId="urn:microsoft.com/office/officeart/2018/2/layout/IconVerticalSolidList"/>
    <dgm:cxn modelId="{3D96A18A-EC76-7C4A-BB5F-154ECCACDA1F}" type="presParOf" srcId="{E933ABBF-8409-4538-AA01-622E7B597700}" destId="{0D142E9E-6E11-4A80-B2A8-060A11383202}" srcOrd="2" destOrd="0" presId="urn:microsoft.com/office/officeart/2018/2/layout/IconVerticalSolidList"/>
    <dgm:cxn modelId="{1DD81622-4FF3-CF4F-9F6E-91C42CD3289C}" type="presParOf" srcId="{E933ABBF-8409-4538-AA01-622E7B597700}" destId="{986956F7-DDCB-41F9-84F3-948505177836}" srcOrd="3" destOrd="0" presId="urn:microsoft.com/office/officeart/2018/2/layout/IconVerticalSolidList"/>
    <dgm:cxn modelId="{3F8C7FAF-F106-5740-8C14-E6E2EC6D637A}" type="presParOf" srcId="{79EA6522-EFA1-4DF5-9B24-AF72AA9E1C34}" destId="{807EB8F4-31F3-412D-8318-98E60E277EC2}" srcOrd="3" destOrd="0" presId="urn:microsoft.com/office/officeart/2018/2/layout/IconVerticalSolidList"/>
    <dgm:cxn modelId="{847FACBE-5705-3A41-B0FF-7BB20C030940}" type="presParOf" srcId="{79EA6522-EFA1-4DF5-9B24-AF72AA9E1C34}" destId="{46DD418B-B601-4621-AD9D-A71AF52E09A2}" srcOrd="4" destOrd="0" presId="urn:microsoft.com/office/officeart/2018/2/layout/IconVerticalSolidList"/>
    <dgm:cxn modelId="{D6371A24-9139-B54A-9C22-CB334E1FFEF5}" type="presParOf" srcId="{46DD418B-B601-4621-AD9D-A71AF52E09A2}" destId="{9E8E5BC7-9F8A-4F7A-B27B-29A444DE85EA}" srcOrd="0" destOrd="0" presId="urn:microsoft.com/office/officeart/2018/2/layout/IconVerticalSolidList"/>
    <dgm:cxn modelId="{293A9A0C-7A57-F74C-8CA8-128A183E632F}" type="presParOf" srcId="{46DD418B-B601-4621-AD9D-A71AF52E09A2}" destId="{70086A58-F8F9-4699-8BFA-B49F664EDBDB}" srcOrd="1" destOrd="0" presId="urn:microsoft.com/office/officeart/2018/2/layout/IconVerticalSolidList"/>
    <dgm:cxn modelId="{A0DAC46E-E70A-A041-A99F-65F1EA872736}" type="presParOf" srcId="{46DD418B-B601-4621-AD9D-A71AF52E09A2}" destId="{0134B2B3-1A9E-436C-8C15-D1EA3C5FF2A7}" srcOrd="2" destOrd="0" presId="urn:microsoft.com/office/officeart/2018/2/layout/IconVerticalSolidList"/>
    <dgm:cxn modelId="{0B100470-8CD4-0F47-AEB2-1BCD308AE082}" type="presParOf" srcId="{46DD418B-B601-4621-AD9D-A71AF52E09A2}" destId="{759BC038-873D-4BAE-89E5-42A6FF7EEEE5}" srcOrd="3" destOrd="0" presId="urn:microsoft.com/office/officeart/2018/2/layout/IconVerticalSolidList"/>
    <dgm:cxn modelId="{EDE78C22-2E47-CE42-9D03-4B58173E748F}" type="presParOf" srcId="{79EA6522-EFA1-4DF5-9B24-AF72AA9E1C34}" destId="{F8DA0BE5-1617-4759-888F-E67B9C1AC2F9}" srcOrd="5" destOrd="0" presId="urn:microsoft.com/office/officeart/2018/2/layout/IconVerticalSolidList"/>
    <dgm:cxn modelId="{A01E51B7-AD9E-EE4E-8E95-8E2ABF5C51CC}" type="presParOf" srcId="{79EA6522-EFA1-4DF5-9B24-AF72AA9E1C34}" destId="{D3110889-EF4A-4EC1-83B9-CB0E573D46BC}" srcOrd="6" destOrd="0" presId="urn:microsoft.com/office/officeart/2018/2/layout/IconVerticalSolidList"/>
    <dgm:cxn modelId="{367069F9-5C85-0C4C-ABA1-1BA4F7966E63}" type="presParOf" srcId="{D3110889-EF4A-4EC1-83B9-CB0E573D46BC}" destId="{57966CEB-C2A3-491B-A652-0372DE038547}" srcOrd="0" destOrd="0" presId="urn:microsoft.com/office/officeart/2018/2/layout/IconVerticalSolidList"/>
    <dgm:cxn modelId="{C35ED0BA-545E-CA45-B683-D25DC91ED426}" type="presParOf" srcId="{D3110889-EF4A-4EC1-83B9-CB0E573D46BC}" destId="{304B0D08-314C-4AAC-98CD-0E9F09479513}" srcOrd="1" destOrd="0" presId="urn:microsoft.com/office/officeart/2018/2/layout/IconVerticalSolidList"/>
    <dgm:cxn modelId="{3CD3F7E7-A48C-774F-A052-9E6E2B6FCE17}" type="presParOf" srcId="{D3110889-EF4A-4EC1-83B9-CB0E573D46BC}" destId="{2BB92A75-31F0-4DD9-9B22-003AD51A555E}" srcOrd="2" destOrd="0" presId="urn:microsoft.com/office/officeart/2018/2/layout/IconVerticalSolidList"/>
    <dgm:cxn modelId="{1273A581-2848-A54A-A442-751881D57DDC}" type="presParOf" srcId="{D3110889-EF4A-4EC1-83B9-CB0E573D46BC}" destId="{6189C08F-0321-4F5E-A6CB-3C6DB3071053}" srcOrd="3" destOrd="0" presId="urn:microsoft.com/office/officeart/2018/2/layout/IconVerticalSolidList"/>
    <dgm:cxn modelId="{FF729922-5ED8-B348-83E5-D200AC013F7E}" type="presParOf" srcId="{79EA6522-EFA1-4DF5-9B24-AF72AA9E1C34}" destId="{76A544BD-59A8-414C-86E6-7A063C010583}" srcOrd="7" destOrd="0" presId="urn:microsoft.com/office/officeart/2018/2/layout/IconVerticalSolidList"/>
    <dgm:cxn modelId="{62250FCD-A0C6-464C-A90F-C9C57447B528}" type="presParOf" srcId="{79EA6522-EFA1-4DF5-9B24-AF72AA9E1C34}" destId="{610DFECE-EEC9-4541-B7E0-789F14490A63}" srcOrd="8" destOrd="0" presId="urn:microsoft.com/office/officeart/2018/2/layout/IconVerticalSolidList"/>
    <dgm:cxn modelId="{170764E0-96CD-574D-943E-650633DD92E5}" type="presParOf" srcId="{610DFECE-EEC9-4541-B7E0-789F14490A63}" destId="{70B38C09-E176-4866-953C-DDC847A01FC0}" srcOrd="0" destOrd="0" presId="urn:microsoft.com/office/officeart/2018/2/layout/IconVerticalSolidList"/>
    <dgm:cxn modelId="{A5A4E7A0-C9F8-6F49-9039-41755222C7B3}" type="presParOf" srcId="{610DFECE-EEC9-4541-B7E0-789F14490A63}" destId="{AE622412-9470-4732-823B-BDB5D7201485}" srcOrd="1" destOrd="0" presId="urn:microsoft.com/office/officeart/2018/2/layout/IconVerticalSolidList"/>
    <dgm:cxn modelId="{ED86A233-5B87-454B-9452-D8E28B2E1717}" type="presParOf" srcId="{610DFECE-EEC9-4541-B7E0-789F14490A63}" destId="{C02F319B-7737-4F24-93AC-8FAF376EEDE9}" srcOrd="2" destOrd="0" presId="urn:microsoft.com/office/officeart/2018/2/layout/IconVerticalSolidList"/>
    <dgm:cxn modelId="{839B9BED-B160-1F40-8692-769225C1BB23}" type="presParOf" srcId="{610DFECE-EEC9-4541-B7E0-789F14490A63}" destId="{C0383BAD-67A5-426C-818D-A84EC817E738}" srcOrd="3" destOrd="0" presId="urn:microsoft.com/office/officeart/2018/2/layout/IconVerticalSolidList"/>
    <dgm:cxn modelId="{0F39604A-CDC0-BB4E-AC1A-367DBAEB3DB2}" type="presParOf" srcId="{79EA6522-EFA1-4DF5-9B24-AF72AA9E1C34}" destId="{1F68932F-AE48-4F24-9559-05F11A704045}" srcOrd="9" destOrd="0" presId="urn:microsoft.com/office/officeart/2018/2/layout/IconVerticalSolidList"/>
    <dgm:cxn modelId="{C94788BB-6CEB-AD4B-9467-65996B4FA6A4}" type="presParOf" srcId="{79EA6522-EFA1-4DF5-9B24-AF72AA9E1C34}" destId="{A539641F-E1D8-4A71-B89A-519E84B75937}" srcOrd="10" destOrd="0" presId="urn:microsoft.com/office/officeart/2018/2/layout/IconVerticalSolidList"/>
    <dgm:cxn modelId="{322C4E3E-9393-C84B-A814-6C375B72FC5D}" type="presParOf" srcId="{A539641F-E1D8-4A71-B89A-519E84B75937}" destId="{BAF0A3ED-8837-426D-BAE6-C0ACA8E2D2C5}" srcOrd="0" destOrd="0" presId="urn:microsoft.com/office/officeart/2018/2/layout/IconVerticalSolidList"/>
    <dgm:cxn modelId="{A5E0BDA6-A628-8949-9625-69D435518A55}" type="presParOf" srcId="{A539641F-E1D8-4A71-B89A-519E84B75937}" destId="{2E9FCAF4-8BA5-4A0D-A563-5023E2497928}" srcOrd="1" destOrd="0" presId="urn:microsoft.com/office/officeart/2018/2/layout/IconVerticalSolidList"/>
    <dgm:cxn modelId="{EC8FB2C9-3467-2D43-AA0E-F7F9C215B85E}" type="presParOf" srcId="{A539641F-E1D8-4A71-B89A-519E84B75937}" destId="{3BBD4B53-CD0B-451F-A8A2-7062D983CD27}" srcOrd="2" destOrd="0" presId="urn:microsoft.com/office/officeart/2018/2/layout/IconVerticalSolidList"/>
    <dgm:cxn modelId="{14928B98-1208-0C42-87D3-268B75F16D9A}" type="presParOf" srcId="{A539641F-E1D8-4A71-B89A-519E84B75937}" destId="{6A6C1192-960C-4360-ACCE-DC81BBA801C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978BA16-0F83-4D85-AB5D-938F91AAD6DA}" type="doc">
      <dgm:prSet loTypeId="urn:microsoft.com/office/officeart/2016/7/layout/ChevronBlockProcess" loCatId="process" qsTypeId="urn:microsoft.com/office/officeart/2005/8/quickstyle/simple1" qsCatId="simple" csTypeId="urn:microsoft.com/office/officeart/2005/8/colors/colorful2" csCatId="colorful" phldr="1"/>
      <dgm:spPr/>
      <dgm:t>
        <a:bodyPr/>
        <a:lstStyle/>
        <a:p>
          <a:endParaRPr lang="en-US"/>
        </a:p>
      </dgm:t>
    </dgm:pt>
    <dgm:pt modelId="{27C5C701-7297-45E6-B1A1-C1D03C63715E}">
      <dgm:prSet/>
      <dgm:spPr/>
      <dgm:t>
        <a:bodyPr/>
        <a:lstStyle/>
        <a:p>
          <a:r>
            <a:rPr lang="en-US" dirty="0"/>
            <a:t>Encourage</a:t>
          </a:r>
        </a:p>
      </dgm:t>
    </dgm:pt>
    <dgm:pt modelId="{DC389215-DB84-4F85-A1B0-A962BD2D1AEB}" type="parTrans" cxnId="{6D8CC104-4426-406D-BA3F-F403FA0E979C}">
      <dgm:prSet/>
      <dgm:spPr/>
      <dgm:t>
        <a:bodyPr/>
        <a:lstStyle/>
        <a:p>
          <a:endParaRPr lang="en-US"/>
        </a:p>
      </dgm:t>
    </dgm:pt>
    <dgm:pt modelId="{B11D8BEE-7639-41ED-8CEA-EEE01F89BDC6}" type="sibTrans" cxnId="{6D8CC104-4426-406D-BA3F-F403FA0E979C}">
      <dgm:prSet/>
      <dgm:spPr/>
      <dgm:t>
        <a:bodyPr/>
        <a:lstStyle/>
        <a:p>
          <a:endParaRPr lang="en-US"/>
        </a:p>
      </dgm:t>
    </dgm:pt>
    <dgm:pt modelId="{09813646-0DF8-420C-BBBA-340410369D0E}">
      <dgm:prSet/>
      <dgm:spPr/>
      <dgm:t>
        <a:bodyPr/>
        <a:lstStyle/>
        <a:p>
          <a:pPr>
            <a:buFont typeface="Arial" panose="020B0604020202020204" pitchFamily="34" charset="0"/>
            <a:buChar char="•"/>
          </a:pPr>
          <a:r>
            <a:rPr lang="en-US" dirty="0">
              <a:latin typeface="Arial" panose="020B0604020202020204" pitchFamily="34" charset="0"/>
              <a:cs typeface="Arial" panose="020B0604020202020204" pitchFamily="34" charset="0"/>
            </a:rPr>
            <a:t>Encourage professionals to </a:t>
          </a:r>
          <a:r>
            <a:rPr lang="en-US" b="1" dirty="0">
              <a:latin typeface="Arial" panose="020B0604020202020204" pitchFamily="34" charset="0"/>
              <a:cs typeface="Arial" panose="020B0604020202020204" pitchFamily="34" charset="0"/>
            </a:rPr>
            <a:t>question their decisions </a:t>
          </a:r>
          <a:r>
            <a:rPr lang="en-US" dirty="0">
              <a:latin typeface="Arial" panose="020B0604020202020204" pitchFamily="34" charset="0"/>
              <a:cs typeface="Arial" panose="020B0604020202020204" pitchFamily="34" charset="0"/>
            </a:rPr>
            <a:t>rather than making assumptions (Gibbs, 1988).</a:t>
          </a:r>
        </a:p>
      </dgm:t>
    </dgm:pt>
    <dgm:pt modelId="{D391AF70-830B-47C0-8B29-160C7D514869}" type="parTrans" cxnId="{E7FFE5B1-82F2-47BD-8CD4-6E294492D1C7}">
      <dgm:prSet/>
      <dgm:spPr/>
      <dgm:t>
        <a:bodyPr/>
        <a:lstStyle/>
        <a:p>
          <a:endParaRPr lang="en-US"/>
        </a:p>
      </dgm:t>
    </dgm:pt>
    <dgm:pt modelId="{061E9428-EEA5-4349-8CF5-6CCC84EF6915}" type="sibTrans" cxnId="{E7FFE5B1-82F2-47BD-8CD4-6E294492D1C7}">
      <dgm:prSet/>
      <dgm:spPr/>
      <dgm:t>
        <a:bodyPr/>
        <a:lstStyle/>
        <a:p>
          <a:endParaRPr lang="en-US"/>
        </a:p>
      </dgm:t>
    </dgm:pt>
    <dgm:pt modelId="{DA072283-2DD0-4851-9C31-F15040F7095C}">
      <dgm:prSet/>
      <dgm:spPr/>
      <dgm:t>
        <a:bodyPr/>
        <a:lstStyle/>
        <a:p>
          <a:r>
            <a:rPr lang="en-US"/>
            <a:t>Promote</a:t>
          </a:r>
        </a:p>
      </dgm:t>
    </dgm:pt>
    <dgm:pt modelId="{DEAAEDD7-B9C7-4E65-800D-B6324AEEFFB2}" type="parTrans" cxnId="{34F79889-CF17-4DF9-9282-42C0A9DC4750}">
      <dgm:prSet/>
      <dgm:spPr/>
      <dgm:t>
        <a:bodyPr/>
        <a:lstStyle/>
        <a:p>
          <a:endParaRPr lang="en-US"/>
        </a:p>
      </dgm:t>
    </dgm:pt>
    <dgm:pt modelId="{18C6E8A9-44E4-4A3B-9B48-21767D086898}" type="sibTrans" cxnId="{34F79889-CF17-4DF9-9282-42C0A9DC4750}">
      <dgm:prSet/>
      <dgm:spPr/>
      <dgm:t>
        <a:bodyPr/>
        <a:lstStyle/>
        <a:p>
          <a:endParaRPr lang="en-US"/>
        </a:p>
      </dgm:t>
    </dgm:pt>
    <dgm:pt modelId="{B0338758-E094-401E-9759-D34371BFA720}">
      <dgm:prSet/>
      <dgm:spPr/>
      <dgm:t>
        <a:bodyPr/>
        <a:lstStyle/>
        <a:p>
          <a:r>
            <a:rPr lang="en-US" dirty="0">
              <a:latin typeface="Arial" panose="020B0604020202020204" pitchFamily="34" charset="0"/>
              <a:cs typeface="Arial" panose="020B0604020202020204" pitchFamily="34" charset="0"/>
            </a:rPr>
            <a:t>Promote analysis of evidence and clinical reasoning, helping practitioners informed decisions that improve the patient safety (NMC, 2018)</a:t>
          </a:r>
        </a:p>
      </dgm:t>
    </dgm:pt>
    <dgm:pt modelId="{C3B277BF-C667-4468-B4EE-62F1C24584C4}" type="parTrans" cxnId="{4A922245-DD01-4CF2-822F-7A61622F5449}">
      <dgm:prSet/>
      <dgm:spPr/>
      <dgm:t>
        <a:bodyPr/>
        <a:lstStyle/>
        <a:p>
          <a:endParaRPr lang="en-US"/>
        </a:p>
      </dgm:t>
    </dgm:pt>
    <dgm:pt modelId="{ABFB03F9-33DF-48CB-B29F-660B738E8D1F}" type="sibTrans" cxnId="{4A922245-DD01-4CF2-822F-7A61622F5449}">
      <dgm:prSet/>
      <dgm:spPr/>
      <dgm:t>
        <a:bodyPr/>
        <a:lstStyle/>
        <a:p>
          <a:endParaRPr lang="en-US"/>
        </a:p>
      </dgm:t>
    </dgm:pt>
    <dgm:pt modelId="{44E9D0EE-5FD6-4F5A-947A-77A0E4836D18}">
      <dgm:prSet/>
      <dgm:spPr/>
      <dgm:t>
        <a:bodyPr/>
        <a:lstStyle/>
        <a:p>
          <a:r>
            <a:rPr lang="en-US"/>
            <a:t>Support</a:t>
          </a:r>
        </a:p>
      </dgm:t>
    </dgm:pt>
    <dgm:pt modelId="{FF837EEE-82DD-48E4-BB9F-0C49381862CA}" type="parTrans" cxnId="{B69C07DA-5BB4-42E9-B5DD-0C9CD4E3A639}">
      <dgm:prSet/>
      <dgm:spPr/>
      <dgm:t>
        <a:bodyPr/>
        <a:lstStyle/>
        <a:p>
          <a:endParaRPr lang="en-US"/>
        </a:p>
      </dgm:t>
    </dgm:pt>
    <dgm:pt modelId="{7D1351AE-154E-4159-9A69-64922647C5A5}" type="sibTrans" cxnId="{B69C07DA-5BB4-42E9-B5DD-0C9CD4E3A639}">
      <dgm:prSet/>
      <dgm:spPr/>
      <dgm:t>
        <a:bodyPr/>
        <a:lstStyle/>
        <a:p>
          <a:endParaRPr lang="en-US"/>
        </a:p>
      </dgm:t>
    </dgm:pt>
    <dgm:pt modelId="{2BD555C2-ADE3-4B76-B9CD-DB1A3133E3FA}">
      <dgm:prSet/>
      <dgm:spPr/>
      <dgm:t>
        <a:bodyPr/>
        <a:lstStyle/>
        <a:p>
          <a:r>
            <a:rPr lang="en-US">
              <a:latin typeface="Arial" panose="020B0604020202020204" pitchFamily="34" charset="0"/>
              <a:cs typeface="Arial" panose="020B0604020202020204" pitchFamily="34" charset="0"/>
            </a:rPr>
            <a:t>Support reflective learning, allowing professionals to identify what went well, recognize mistakes and improve future practice(HCPC,2023</a:t>
          </a:r>
          <a:r>
            <a:rPr lang="en-US"/>
            <a:t>)</a:t>
          </a:r>
        </a:p>
      </dgm:t>
    </dgm:pt>
    <dgm:pt modelId="{4564734E-836C-488D-ACA9-607FCB1C0840}" type="parTrans" cxnId="{FD1D9580-2653-47EC-9661-0A42AFF689C2}">
      <dgm:prSet/>
      <dgm:spPr/>
      <dgm:t>
        <a:bodyPr/>
        <a:lstStyle/>
        <a:p>
          <a:endParaRPr lang="en-US"/>
        </a:p>
      </dgm:t>
    </dgm:pt>
    <dgm:pt modelId="{B9C98908-1B51-409A-AE52-A406B136CC14}" type="sibTrans" cxnId="{FD1D9580-2653-47EC-9661-0A42AFF689C2}">
      <dgm:prSet/>
      <dgm:spPr/>
      <dgm:t>
        <a:bodyPr/>
        <a:lstStyle/>
        <a:p>
          <a:endParaRPr lang="en-US"/>
        </a:p>
      </dgm:t>
    </dgm:pt>
    <dgm:pt modelId="{FF69F575-4EFC-4906-9B19-6370883C83C6}">
      <dgm:prSet/>
      <dgm:spPr/>
      <dgm:t>
        <a:bodyPr/>
        <a:lstStyle/>
        <a:p>
          <a:r>
            <a:rPr lang="en-US"/>
            <a:t>Enhance</a:t>
          </a:r>
        </a:p>
      </dgm:t>
    </dgm:pt>
    <dgm:pt modelId="{8BB3719C-146E-4932-90EA-493176FF8AB8}" type="parTrans" cxnId="{74D9FD15-CF02-44B4-8AB9-57ADF3965105}">
      <dgm:prSet/>
      <dgm:spPr/>
      <dgm:t>
        <a:bodyPr/>
        <a:lstStyle/>
        <a:p>
          <a:endParaRPr lang="en-US"/>
        </a:p>
      </dgm:t>
    </dgm:pt>
    <dgm:pt modelId="{6E180589-27EE-415A-9ECC-3F1D036D321A}" type="sibTrans" cxnId="{74D9FD15-CF02-44B4-8AB9-57ADF3965105}">
      <dgm:prSet/>
      <dgm:spPr/>
      <dgm:t>
        <a:bodyPr/>
        <a:lstStyle/>
        <a:p>
          <a:endParaRPr lang="en-US"/>
        </a:p>
      </dgm:t>
    </dgm:pt>
    <dgm:pt modelId="{D1898925-178A-4725-A031-EB7CFEC1F530}">
      <dgm:prSet/>
      <dgm:spPr/>
      <dgm:t>
        <a:bodyPr/>
        <a:lstStyle/>
        <a:p>
          <a:r>
            <a:rPr lang="en-US">
              <a:latin typeface="Arial" panose="020B0604020202020204" pitchFamily="34" charset="0"/>
              <a:cs typeface="Arial" panose="020B0604020202020204" pitchFamily="34" charset="0"/>
            </a:rPr>
            <a:t>Enhance problem-solving and decision-making, leading to higher quality, person-centered care (NICE, 2023).</a:t>
          </a:r>
        </a:p>
      </dgm:t>
    </dgm:pt>
    <dgm:pt modelId="{CDCFD2E1-8802-48E4-A3B5-BED285F44112}" type="parTrans" cxnId="{A9E344FC-14B0-46E5-8816-67925B712529}">
      <dgm:prSet/>
      <dgm:spPr/>
      <dgm:t>
        <a:bodyPr/>
        <a:lstStyle/>
        <a:p>
          <a:endParaRPr lang="en-US"/>
        </a:p>
      </dgm:t>
    </dgm:pt>
    <dgm:pt modelId="{7F9F99E1-E28B-4E98-8A40-3AC2B5A3DCBC}" type="sibTrans" cxnId="{A9E344FC-14B0-46E5-8816-67925B712529}">
      <dgm:prSet/>
      <dgm:spPr/>
      <dgm:t>
        <a:bodyPr/>
        <a:lstStyle/>
        <a:p>
          <a:endParaRPr lang="en-US"/>
        </a:p>
      </dgm:t>
    </dgm:pt>
    <dgm:pt modelId="{679890AE-86FD-2649-87EC-2947FDB44C38}" type="pres">
      <dgm:prSet presAssocID="{0978BA16-0F83-4D85-AB5D-938F91AAD6DA}" presName="Name0" presStyleCnt="0">
        <dgm:presLayoutVars>
          <dgm:dir/>
          <dgm:animLvl val="lvl"/>
          <dgm:resizeHandles val="exact"/>
        </dgm:presLayoutVars>
      </dgm:prSet>
      <dgm:spPr/>
    </dgm:pt>
    <dgm:pt modelId="{B676CA50-0F07-3746-B983-964F97A1253D}" type="pres">
      <dgm:prSet presAssocID="{27C5C701-7297-45E6-B1A1-C1D03C63715E}" presName="composite" presStyleCnt="0"/>
      <dgm:spPr/>
    </dgm:pt>
    <dgm:pt modelId="{27B7A2D2-66AA-914D-B4E7-F6089CF8DBE1}" type="pres">
      <dgm:prSet presAssocID="{27C5C701-7297-45E6-B1A1-C1D03C63715E}" presName="parTx" presStyleLbl="alignNode1" presStyleIdx="0" presStyleCnt="4">
        <dgm:presLayoutVars>
          <dgm:chMax val="0"/>
          <dgm:chPref val="0"/>
        </dgm:presLayoutVars>
      </dgm:prSet>
      <dgm:spPr/>
    </dgm:pt>
    <dgm:pt modelId="{C6C7ABC3-9024-A24F-9252-B11B0977FDC2}" type="pres">
      <dgm:prSet presAssocID="{27C5C701-7297-45E6-B1A1-C1D03C63715E}" presName="desTx" presStyleLbl="alignAccFollowNode1" presStyleIdx="0" presStyleCnt="4">
        <dgm:presLayoutVars/>
      </dgm:prSet>
      <dgm:spPr/>
    </dgm:pt>
    <dgm:pt modelId="{A1E8F78C-C2AD-944F-9E54-6F78290A7670}" type="pres">
      <dgm:prSet presAssocID="{B11D8BEE-7639-41ED-8CEA-EEE01F89BDC6}" presName="space" presStyleCnt="0"/>
      <dgm:spPr/>
    </dgm:pt>
    <dgm:pt modelId="{1359E95C-4308-0746-8FF3-D7E689D246E0}" type="pres">
      <dgm:prSet presAssocID="{DA072283-2DD0-4851-9C31-F15040F7095C}" presName="composite" presStyleCnt="0"/>
      <dgm:spPr/>
    </dgm:pt>
    <dgm:pt modelId="{B04BBEAA-EC22-004A-9454-3A7C614527BE}" type="pres">
      <dgm:prSet presAssocID="{DA072283-2DD0-4851-9C31-F15040F7095C}" presName="parTx" presStyleLbl="alignNode1" presStyleIdx="1" presStyleCnt="4">
        <dgm:presLayoutVars>
          <dgm:chMax val="0"/>
          <dgm:chPref val="0"/>
        </dgm:presLayoutVars>
      </dgm:prSet>
      <dgm:spPr/>
    </dgm:pt>
    <dgm:pt modelId="{40CE0ACA-A201-9442-9ACD-E9896AC3EA61}" type="pres">
      <dgm:prSet presAssocID="{DA072283-2DD0-4851-9C31-F15040F7095C}" presName="desTx" presStyleLbl="alignAccFollowNode1" presStyleIdx="1" presStyleCnt="4">
        <dgm:presLayoutVars/>
      </dgm:prSet>
      <dgm:spPr/>
    </dgm:pt>
    <dgm:pt modelId="{3A3926EF-74A3-BB44-9EF5-06EFC2740EA0}" type="pres">
      <dgm:prSet presAssocID="{18C6E8A9-44E4-4A3B-9B48-21767D086898}" presName="space" presStyleCnt="0"/>
      <dgm:spPr/>
    </dgm:pt>
    <dgm:pt modelId="{4DCB8F82-C54C-B24B-AA99-9711B4C4EEB0}" type="pres">
      <dgm:prSet presAssocID="{44E9D0EE-5FD6-4F5A-947A-77A0E4836D18}" presName="composite" presStyleCnt="0"/>
      <dgm:spPr/>
    </dgm:pt>
    <dgm:pt modelId="{2096CCE7-78C5-1341-A8A4-F20C156FE84C}" type="pres">
      <dgm:prSet presAssocID="{44E9D0EE-5FD6-4F5A-947A-77A0E4836D18}" presName="parTx" presStyleLbl="alignNode1" presStyleIdx="2" presStyleCnt="4">
        <dgm:presLayoutVars>
          <dgm:chMax val="0"/>
          <dgm:chPref val="0"/>
        </dgm:presLayoutVars>
      </dgm:prSet>
      <dgm:spPr/>
    </dgm:pt>
    <dgm:pt modelId="{8D57DDD1-2FC1-9D4B-A35C-46E29BBFB126}" type="pres">
      <dgm:prSet presAssocID="{44E9D0EE-5FD6-4F5A-947A-77A0E4836D18}" presName="desTx" presStyleLbl="alignAccFollowNode1" presStyleIdx="2" presStyleCnt="4">
        <dgm:presLayoutVars/>
      </dgm:prSet>
      <dgm:spPr/>
    </dgm:pt>
    <dgm:pt modelId="{D11A1DCC-9613-B04D-9831-B4E0D4CD49FB}" type="pres">
      <dgm:prSet presAssocID="{7D1351AE-154E-4159-9A69-64922647C5A5}" presName="space" presStyleCnt="0"/>
      <dgm:spPr/>
    </dgm:pt>
    <dgm:pt modelId="{C86CAC95-4456-B540-A9A6-C138F0D73BF5}" type="pres">
      <dgm:prSet presAssocID="{FF69F575-4EFC-4906-9B19-6370883C83C6}" presName="composite" presStyleCnt="0"/>
      <dgm:spPr/>
    </dgm:pt>
    <dgm:pt modelId="{49881D27-FE7D-984E-864A-291B3CABC1C6}" type="pres">
      <dgm:prSet presAssocID="{FF69F575-4EFC-4906-9B19-6370883C83C6}" presName="parTx" presStyleLbl="alignNode1" presStyleIdx="3" presStyleCnt="4">
        <dgm:presLayoutVars>
          <dgm:chMax val="0"/>
          <dgm:chPref val="0"/>
        </dgm:presLayoutVars>
      </dgm:prSet>
      <dgm:spPr/>
    </dgm:pt>
    <dgm:pt modelId="{55222E88-54A6-3244-AC28-219620982DEE}" type="pres">
      <dgm:prSet presAssocID="{FF69F575-4EFC-4906-9B19-6370883C83C6}" presName="desTx" presStyleLbl="alignAccFollowNode1" presStyleIdx="3" presStyleCnt="4">
        <dgm:presLayoutVars/>
      </dgm:prSet>
      <dgm:spPr/>
    </dgm:pt>
  </dgm:ptLst>
  <dgm:cxnLst>
    <dgm:cxn modelId="{6D8CC104-4426-406D-BA3F-F403FA0E979C}" srcId="{0978BA16-0F83-4D85-AB5D-938F91AAD6DA}" destId="{27C5C701-7297-45E6-B1A1-C1D03C63715E}" srcOrd="0" destOrd="0" parTransId="{DC389215-DB84-4F85-A1B0-A962BD2D1AEB}" sibTransId="{B11D8BEE-7639-41ED-8CEA-EEE01F89BDC6}"/>
    <dgm:cxn modelId="{5B1A2312-34CF-1E4D-8709-D90A313EEDD2}" type="presOf" srcId="{D1898925-178A-4725-A031-EB7CFEC1F530}" destId="{55222E88-54A6-3244-AC28-219620982DEE}" srcOrd="0" destOrd="0" presId="urn:microsoft.com/office/officeart/2016/7/layout/ChevronBlockProcess"/>
    <dgm:cxn modelId="{74D9FD15-CF02-44B4-8AB9-57ADF3965105}" srcId="{0978BA16-0F83-4D85-AB5D-938F91AAD6DA}" destId="{FF69F575-4EFC-4906-9B19-6370883C83C6}" srcOrd="3" destOrd="0" parTransId="{8BB3719C-146E-4932-90EA-493176FF8AB8}" sibTransId="{6E180589-27EE-415A-9ECC-3F1D036D321A}"/>
    <dgm:cxn modelId="{50216E16-7202-1845-81E5-3859BA30EDC8}" type="presOf" srcId="{44E9D0EE-5FD6-4F5A-947A-77A0E4836D18}" destId="{2096CCE7-78C5-1341-A8A4-F20C156FE84C}" srcOrd="0" destOrd="0" presId="urn:microsoft.com/office/officeart/2016/7/layout/ChevronBlockProcess"/>
    <dgm:cxn modelId="{385A6620-1174-5748-A53E-E75165DB3AE0}" type="presOf" srcId="{B0338758-E094-401E-9759-D34371BFA720}" destId="{40CE0ACA-A201-9442-9ACD-E9896AC3EA61}" srcOrd="0" destOrd="0" presId="urn:microsoft.com/office/officeart/2016/7/layout/ChevronBlockProcess"/>
    <dgm:cxn modelId="{EE3CD836-50AD-5940-97FA-95FF5F1F475F}" type="presOf" srcId="{DA072283-2DD0-4851-9C31-F15040F7095C}" destId="{B04BBEAA-EC22-004A-9454-3A7C614527BE}" srcOrd="0" destOrd="0" presId="urn:microsoft.com/office/officeart/2016/7/layout/ChevronBlockProcess"/>
    <dgm:cxn modelId="{4A922245-DD01-4CF2-822F-7A61622F5449}" srcId="{DA072283-2DD0-4851-9C31-F15040F7095C}" destId="{B0338758-E094-401E-9759-D34371BFA720}" srcOrd="0" destOrd="0" parTransId="{C3B277BF-C667-4468-B4EE-62F1C24584C4}" sibTransId="{ABFB03F9-33DF-48CB-B29F-660B738E8D1F}"/>
    <dgm:cxn modelId="{FD1D9580-2653-47EC-9661-0A42AFF689C2}" srcId="{44E9D0EE-5FD6-4F5A-947A-77A0E4836D18}" destId="{2BD555C2-ADE3-4B76-B9CD-DB1A3133E3FA}" srcOrd="0" destOrd="0" parTransId="{4564734E-836C-488D-ACA9-607FCB1C0840}" sibTransId="{B9C98908-1B51-409A-AE52-A406B136CC14}"/>
    <dgm:cxn modelId="{513A7582-D1F5-8C43-A69A-15722E60BD1C}" type="presOf" srcId="{27C5C701-7297-45E6-B1A1-C1D03C63715E}" destId="{27B7A2D2-66AA-914D-B4E7-F6089CF8DBE1}" srcOrd="0" destOrd="0" presId="urn:microsoft.com/office/officeart/2016/7/layout/ChevronBlockProcess"/>
    <dgm:cxn modelId="{34F79889-CF17-4DF9-9282-42C0A9DC4750}" srcId="{0978BA16-0F83-4D85-AB5D-938F91AAD6DA}" destId="{DA072283-2DD0-4851-9C31-F15040F7095C}" srcOrd="1" destOrd="0" parTransId="{DEAAEDD7-B9C7-4E65-800D-B6324AEEFFB2}" sibTransId="{18C6E8A9-44E4-4A3B-9B48-21767D086898}"/>
    <dgm:cxn modelId="{1583D0A4-61E1-504F-A355-E868C5CA9389}" type="presOf" srcId="{FF69F575-4EFC-4906-9B19-6370883C83C6}" destId="{49881D27-FE7D-984E-864A-291B3CABC1C6}" srcOrd="0" destOrd="0" presId="urn:microsoft.com/office/officeart/2016/7/layout/ChevronBlockProcess"/>
    <dgm:cxn modelId="{E7FFE5B1-82F2-47BD-8CD4-6E294492D1C7}" srcId="{27C5C701-7297-45E6-B1A1-C1D03C63715E}" destId="{09813646-0DF8-420C-BBBA-340410369D0E}" srcOrd="0" destOrd="0" parTransId="{D391AF70-830B-47C0-8B29-160C7D514869}" sibTransId="{061E9428-EEA5-4349-8CF5-6CCC84EF6915}"/>
    <dgm:cxn modelId="{0B7A5CBB-1C62-F840-8053-CB155AAF1455}" type="presOf" srcId="{09813646-0DF8-420C-BBBA-340410369D0E}" destId="{C6C7ABC3-9024-A24F-9252-B11B0977FDC2}" srcOrd="0" destOrd="0" presId="urn:microsoft.com/office/officeart/2016/7/layout/ChevronBlockProcess"/>
    <dgm:cxn modelId="{2AA2C3CC-243E-494F-8D73-1D95608B648A}" type="presOf" srcId="{2BD555C2-ADE3-4B76-B9CD-DB1A3133E3FA}" destId="{8D57DDD1-2FC1-9D4B-A35C-46E29BBFB126}" srcOrd="0" destOrd="0" presId="urn:microsoft.com/office/officeart/2016/7/layout/ChevronBlockProcess"/>
    <dgm:cxn modelId="{1964E7D7-A6C5-004E-8C74-B508637A001A}" type="presOf" srcId="{0978BA16-0F83-4D85-AB5D-938F91AAD6DA}" destId="{679890AE-86FD-2649-87EC-2947FDB44C38}" srcOrd="0" destOrd="0" presId="urn:microsoft.com/office/officeart/2016/7/layout/ChevronBlockProcess"/>
    <dgm:cxn modelId="{B69C07DA-5BB4-42E9-B5DD-0C9CD4E3A639}" srcId="{0978BA16-0F83-4D85-AB5D-938F91AAD6DA}" destId="{44E9D0EE-5FD6-4F5A-947A-77A0E4836D18}" srcOrd="2" destOrd="0" parTransId="{FF837EEE-82DD-48E4-BB9F-0C49381862CA}" sibTransId="{7D1351AE-154E-4159-9A69-64922647C5A5}"/>
    <dgm:cxn modelId="{A9E344FC-14B0-46E5-8816-67925B712529}" srcId="{FF69F575-4EFC-4906-9B19-6370883C83C6}" destId="{D1898925-178A-4725-A031-EB7CFEC1F530}" srcOrd="0" destOrd="0" parTransId="{CDCFD2E1-8802-48E4-A3B5-BED285F44112}" sibTransId="{7F9F99E1-E28B-4E98-8A40-3AC2B5A3DCBC}"/>
    <dgm:cxn modelId="{8A974E52-41E3-5941-8B9D-AF84A46E49EA}" type="presParOf" srcId="{679890AE-86FD-2649-87EC-2947FDB44C38}" destId="{B676CA50-0F07-3746-B983-964F97A1253D}" srcOrd="0" destOrd="0" presId="urn:microsoft.com/office/officeart/2016/7/layout/ChevronBlockProcess"/>
    <dgm:cxn modelId="{79B7D0F9-3E41-2248-A6D9-52E336823391}" type="presParOf" srcId="{B676CA50-0F07-3746-B983-964F97A1253D}" destId="{27B7A2D2-66AA-914D-B4E7-F6089CF8DBE1}" srcOrd="0" destOrd="0" presId="urn:microsoft.com/office/officeart/2016/7/layout/ChevronBlockProcess"/>
    <dgm:cxn modelId="{D44AB535-08FC-1140-8F49-8B20B13C2A31}" type="presParOf" srcId="{B676CA50-0F07-3746-B983-964F97A1253D}" destId="{C6C7ABC3-9024-A24F-9252-B11B0977FDC2}" srcOrd="1" destOrd="0" presId="urn:microsoft.com/office/officeart/2016/7/layout/ChevronBlockProcess"/>
    <dgm:cxn modelId="{0EC39342-9C5C-BC4C-87F4-9ED28C98C722}" type="presParOf" srcId="{679890AE-86FD-2649-87EC-2947FDB44C38}" destId="{A1E8F78C-C2AD-944F-9E54-6F78290A7670}" srcOrd="1" destOrd="0" presId="urn:microsoft.com/office/officeart/2016/7/layout/ChevronBlockProcess"/>
    <dgm:cxn modelId="{04470F7D-0CB4-C146-A186-B2825EDD05F0}" type="presParOf" srcId="{679890AE-86FD-2649-87EC-2947FDB44C38}" destId="{1359E95C-4308-0746-8FF3-D7E689D246E0}" srcOrd="2" destOrd="0" presId="urn:microsoft.com/office/officeart/2016/7/layout/ChevronBlockProcess"/>
    <dgm:cxn modelId="{B1CCE24D-3F54-E045-A395-B92FC4892720}" type="presParOf" srcId="{1359E95C-4308-0746-8FF3-D7E689D246E0}" destId="{B04BBEAA-EC22-004A-9454-3A7C614527BE}" srcOrd="0" destOrd="0" presId="urn:microsoft.com/office/officeart/2016/7/layout/ChevronBlockProcess"/>
    <dgm:cxn modelId="{CCA909B7-803B-C545-B51D-601ED9189175}" type="presParOf" srcId="{1359E95C-4308-0746-8FF3-D7E689D246E0}" destId="{40CE0ACA-A201-9442-9ACD-E9896AC3EA61}" srcOrd="1" destOrd="0" presId="urn:microsoft.com/office/officeart/2016/7/layout/ChevronBlockProcess"/>
    <dgm:cxn modelId="{47C6EAC1-A92E-ED43-A49C-9AD39B68AF92}" type="presParOf" srcId="{679890AE-86FD-2649-87EC-2947FDB44C38}" destId="{3A3926EF-74A3-BB44-9EF5-06EFC2740EA0}" srcOrd="3" destOrd="0" presId="urn:microsoft.com/office/officeart/2016/7/layout/ChevronBlockProcess"/>
    <dgm:cxn modelId="{F9D52E72-4C4C-1A44-B93F-C4960DEBDA31}" type="presParOf" srcId="{679890AE-86FD-2649-87EC-2947FDB44C38}" destId="{4DCB8F82-C54C-B24B-AA99-9711B4C4EEB0}" srcOrd="4" destOrd="0" presId="urn:microsoft.com/office/officeart/2016/7/layout/ChevronBlockProcess"/>
    <dgm:cxn modelId="{C1E894EC-3C23-E24F-85D7-5FBD83F8919C}" type="presParOf" srcId="{4DCB8F82-C54C-B24B-AA99-9711B4C4EEB0}" destId="{2096CCE7-78C5-1341-A8A4-F20C156FE84C}" srcOrd="0" destOrd="0" presId="urn:microsoft.com/office/officeart/2016/7/layout/ChevronBlockProcess"/>
    <dgm:cxn modelId="{D4B4E96D-D925-C448-B208-7E3E607F9056}" type="presParOf" srcId="{4DCB8F82-C54C-B24B-AA99-9711B4C4EEB0}" destId="{8D57DDD1-2FC1-9D4B-A35C-46E29BBFB126}" srcOrd="1" destOrd="0" presId="urn:microsoft.com/office/officeart/2016/7/layout/ChevronBlockProcess"/>
    <dgm:cxn modelId="{9079CF42-B4D0-F741-86AD-03974ABBEB2C}" type="presParOf" srcId="{679890AE-86FD-2649-87EC-2947FDB44C38}" destId="{D11A1DCC-9613-B04D-9831-B4E0D4CD49FB}" srcOrd="5" destOrd="0" presId="urn:microsoft.com/office/officeart/2016/7/layout/ChevronBlockProcess"/>
    <dgm:cxn modelId="{7BEB3CDD-678C-FA4F-A7F8-9874FF3FB643}" type="presParOf" srcId="{679890AE-86FD-2649-87EC-2947FDB44C38}" destId="{C86CAC95-4456-B540-A9A6-C138F0D73BF5}" srcOrd="6" destOrd="0" presId="urn:microsoft.com/office/officeart/2016/7/layout/ChevronBlockProcess"/>
    <dgm:cxn modelId="{E0D1E482-18AD-384E-93C4-9E56EEA3E1B3}" type="presParOf" srcId="{C86CAC95-4456-B540-A9A6-C138F0D73BF5}" destId="{49881D27-FE7D-984E-864A-291B3CABC1C6}" srcOrd="0" destOrd="0" presId="urn:microsoft.com/office/officeart/2016/7/layout/ChevronBlockProcess"/>
    <dgm:cxn modelId="{E40297FB-654A-F246-A8C0-55501805B525}" type="presParOf" srcId="{C86CAC95-4456-B540-A9A6-C138F0D73BF5}" destId="{55222E88-54A6-3244-AC28-219620982DEE}" srcOrd="1" destOrd="0" presId="urn:microsoft.com/office/officeart/2016/7/layout/ChevronBlockProces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7CE3FD2-FB16-4BAE-B7F1-5ECFF845D05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E95E318-FC57-4182-BE49-517FFD19C0A8}">
      <dgm:prSet/>
      <dgm:spPr/>
      <dgm:t>
        <a:bodyPr/>
        <a:lstStyle/>
        <a:p>
          <a:r>
            <a:rPr lang="en-US" b="1"/>
            <a:t>Employability</a:t>
          </a:r>
          <a:endParaRPr lang="en-US"/>
        </a:p>
      </dgm:t>
    </dgm:pt>
    <dgm:pt modelId="{E4AF625A-8EA2-4EDC-9901-8E7F98EC9FB9}" type="parTrans" cxnId="{07E21BCE-A4EE-4A4A-933E-56972C8B76B2}">
      <dgm:prSet/>
      <dgm:spPr/>
      <dgm:t>
        <a:bodyPr/>
        <a:lstStyle/>
        <a:p>
          <a:endParaRPr lang="en-US"/>
        </a:p>
      </dgm:t>
    </dgm:pt>
    <dgm:pt modelId="{5BD18DDE-EA49-43A7-96F7-AAF32D40E69C}" type="sibTrans" cxnId="{07E21BCE-A4EE-4A4A-933E-56972C8B76B2}">
      <dgm:prSet/>
      <dgm:spPr/>
      <dgm:t>
        <a:bodyPr/>
        <a:lstStyle/>
        <a:p>
          <a:endParaRPr lang="en-US"/>
        </a:p>
      </dgm:t>
    </dgm:pt>
    <dgm:pt modelId="{4A23310C-7E24-4937-9E85-0009163520CA}">
      <dgm:prSet/>
      <dgm:spPr/>
      <dgm:t>
        <a:bodyPr/>
        <a:lstStyle/>
        <a:p>
          <a:r>
            <a:rPr lang="en-US"/>
            <a:t>Critical thinking is a valuable skill that employers look for because it helps professionals make informed decisions, solve problems, and respond appropriately to complex situations.</a:t>
          </a:r>
        </a:p>
      </dgm:t>
    </dgm:pt>
    <dgm:pt modelId="{CBEA3B6A-6D85-4756-A690-776133A446E8}" type="parTrans" cxnId="{A2E96ED9-3243-43F2-94DE-A761D239E5CE}">
      <dgm:prSet/>
      <dgm:spPr/>
      <dgm:t>
        <a:bodyPr/>
        <a:lstStyle/>
        <a:p>
          <a:endParaRPr lang="en-US"/>
        </a:p>
      </dgm:t>
    </dgm:pt>
    <dgm:pt modelId="{3EBF8DC2-54C0-4F6D-AFEC-1D3EBDA87B3F}" type="sibTrans" cxnId="{A2E96ED9-3243-43F2-94DE-A761D239E5CE}">
      <dgm:prSet/>
      <dgm:spPr/>
      <dgm:t>
        <a:bodyPr/>
        <a:lstStyle/>
        <a:p>
          <a:endParaRPr lang="en-US"/>
        </a:p>
      </dgm:t>
    </dgm:pt>
    <dgm:pt modelId="{6D06DBEE-5F3C-4DE9-8EA6-DB77C3FCAE8E}">
      <dgm:prSet/>
      <dgm:spPr/>
      <dgm:t>
        <a:bodyPr/>
        <a:lstStyle/>
        <a:p>
          <a:r>
            <a:rPr lang="en-US"/>
            <a:t>In demonstrate professionalism, sound judgement, and the ability to work effectively with individuals and families.</a:t>
          </a:r>
        </a:p>
      </dgm:t>
    </dgm:pt>
    <dgm:pt modelId="{A33FD9DD-63AF-4DAD-8303-12C60875BDFB}" type="parTrans" cxnId="{C80966A8-C8B9-4207-878C-3BA2A7C2A907}">
      <dgm:prSet/>
      <dgm:spPr/>
      <dgm:t>
        <a:bodyPr/>
        <a:lstStyle/>
        <a:p>
          <a:endParaRPr lang="en-US"/>
        </a:p>
      </dgm:t>
    </dgm:pt>
    <dgm:pt modelId="{402ABA22-6CA8-44B6-A7B7-852893D5FFAB}" type="sibTrans" cxnId="{C80966A8-C8B9-4207-878C-3BA2A7C2A907}">
      <dgm:prSet/>
      <dgm:spPr/>
      <dgm:t>
        <a:bodyPr/>
        <a:lstStyle/>
        <a:p>
          <a:endParaRPr lang="en-US"/>
        </a:p>
      </dgm:t>
    </dgm:pt>
    <dgm:pt modelId="{3D33EC60-43A6-499C-BEAB-55A23D23CE6C}">
      <dgm:prSet/>
      <dgm:spPr/>
      <dgm:t>
        <a:bodyPr/>
        <a:lstStyle/>
        <a:p>
          <a:r>
            <a:rPr lang="en-US" b="1"/>
            <a:t>Future role as a Social Worker and Counsellor</a:t>
          </a:r>
          <a:endParaRPr lang="en-US"/>
        </a:p>
      </dgm:t>
    </dgm:pt>
    <dgm:pt modelId="{807271DB-0C0A-471E-A7FC-27AE9F656957}" type="parTrans" cxnId="{3A884A95-30B0-4EB0-B585-AE068975A571}">
      <dgm:prSet/>
      <dgm:spPr/>
      <dgm:t>
        <a:bodyPr/>
        <a:lstStyle/>
        <a:p>
          <a:endParaRPr lang="en-US"/>
        </a:p>
      </dgm:t>
    </dgm:pt>
    <dgm:pt modelId="{3E7B1C17-CF11-4F88-A4C5-FE947BEB8344}" type="sibTrans" cxnId="{3A884A95-30B0-4EB0-B585-AE068975A571}">
      <dgm:prSet/>
      <dgm:spPr/>
      <dgm:t>
        <a:bodyPr/>
        <a:lstStyle/>
        <a:p>
          <a:endParaRPr lang="en-US"/>
        </a:p>
      </dgm:t>
    </dgm:pt>
    <dgm:pt modelId="{8EB65CFB-ACE5-45F9-AFF4-A5BF27E77B3A}">
      <dgm:prSet/>
      <dgm:spPr/>
      <dgm:t>
        <a:bodyPr/>
        <a:lstStyle/>
        <a:p>
          <a:r>
            <a:rPr lang="en-US"/>
            <a:t>As a future </a:t>
          </a:r>
          <a:r>
            <a:rPr lang="en-US" b="1"/>
            <a:t>Social Worker </a:t>
          </a:r>
          <a:r>
            <a:rPr lang="en-US"/>
            <a:t>and </a:t>
          </a:r>
          <a:r>
            <a:rPr lang="en-US" b="1"/>
            <a:t>Counsellor</a:t>
          </a:r>
          <a:r>
            <a:rPr lang="en-US"/>
            <a:t>, critical thinking will help me assess client’s needs, identify risks, and make ethical, evidence base decisions.</a:t>
          </a:r>
        </a:p>
      </dgm:t>
    </dgm:pt>
    <dgm:pt modelId="{80D8FA99-0025-425C-8150-D4B050F8FBDB}" type="parTrans" cxnId="{C918E458-64C7-4FD8-9B5B-767B205CDA6C}">
      <dgm:prSet/>
      <dgm:spPr/>
      <dgm:t>
        <a:bodyPr/>
        <a:lstStyle/>
        <a:p>
          <a:endParaRPr lang="en-US"/>
        </a:p>
      </dgm:t>
    </dgm:pt>
    <dgm:pt modelId="{DB4DA80A-726E-4F5F-81D6-D934135DB964}" type="sibTrans" cxnId="{C918E458-64C7-4FD8-9B5B-767B205CDA6C}">
      <dgm:prSet/>
      <dgm:spPr/>
      <dgm:t>
        <a:bodyPr/>
        <a:lstStyle/>
        <a:p>
          <a:endParaRPr lang="en-US"/>
        </a:p>
      </dgm:t>
    </dgm:pt>
    <dgm:pt modelId="{1AF03B48-B96A-4DE5-BB0C-705B69069C7D}">
      <dgm:prSet/>
      <dgm:spPr/>
      <dgm:t>
        <a:bodyPr/>
        <a:lstStyle/>
        <a:p>
          <a:r>
            <a:rPr lang="en-US"/>
            <a:t>It will enable me to analyze information from different sources, understand each person’s unique circumstances, and develop appropriate plans.</a:t>
          </a:r>
        </a:p>
      </dgm:t>
    </dgm:pt>
    <dgm:pt modelId="{0BD8AE10-1678-488B-8950-30C93BC4469F}" type="parTrans" cxnId="{64F66DDA-A24C-4754-A229-DD0F88F75DEC}">
      <dgm:prSet/>
      <dgm:spPr/>
      <dgm:t>
        <a:bodyPr/>
        <a:lstStyle/>
        <a:p>
          <a:endParaRPr lang="en-US"/>
        </a:p>
      </dgm:t>
    </dgm:pt>
    <dgm:pt modelId="{95584D8E-889E-4C28-B7AA-4D345DAECA75}" type="sibTrans" cxnId="{64F66DDA-A24C-4754-A229-DD0F88F75DEC}">
      <dgm:prSet/>
      <dgm:spPr/>
      <dgm:t>
        <a:bodyPr/>
        <a:lstStyle/>
        <a:p>
          <a:endParaRPr lang="en-US"/>
        </a:p>
      </dgm:t>
    </dgm:pt>
    <dgm:pt modelId="{5B8BAF19-7DE0-4219-95D1-D01EADC221DC}">
      <dgm:prSet/>
      <dgm:spPr/>
      <dgm:t>
        <a:bodyPr/>
        <a:lstStyle/>
        <a:p>
          <a:r>
            <a:rPr lang="en-US"/>
            <a:t>Critical thinking also helps me communicate effectively with clients and work collaboratively with other professionals to achieve the best outcomes</a:t>
          </a:r>
        </a:p>
      </dgm:t>
    </dgm:pt>
    <dgm:pt modelId="{1828913D-6E86-4590-9312-80FB0099CEA3}" type="parTrans" cxnId="{E4E4877B-86AD-4971-B77F-BC42E86565AB}">
      <dgm:prSet/>
      <dgm:spPr/>
      <dgm:t>
        <a:bodyPr/>
        <a:lstStyle/>
        <a:p>
          <a:endParaRPr lang="en-US"/>
        </a:p>
      </dgm:t>
    </dgm:pt>
    <dgm:pt modelId="{908F304E-011A-49E0-885E-B4019446CA8A}" type="sibTrans" cxnId="{E4E4877B-86AD-4971-B77F-BC42E86565AB}">
      <dgm:prSet/>
      <dgm:spPr/>
      <dgm:t>
        <a:bodyPr/>
        <a:lstStyle/>
        <a:p>
          <a:endParaRPr lang="en-US"/>
        </a:p>
      </dgm:t>
    </dgm:pt>
    <dgm:pt modelId="{28C41DD5-D4A3-604D-8AC2-B86E8D54E00C}" type="pres">
      <dgm:prSet presAssocID="{17CE3FD2-FB16-4BAE-B7F1-5ECFF845D05A}" presName="linear" presStyleCnt="0">
        <dgm:presLayoutVars>
          <dgm:animLvl val="lvl"/>
          <dgm:resizeHandles val="exact"/>
        </dgm:presLayoutVars>
      </dgm:prSet>
      <dgm:spPr/>
    </dgm:pt>
    <dgm:pt modelId="{5A41C481-7AD3-E04A-B378-42028A746BB3}" type="pres">
      <dgm:prSet presAssocID="{9E95E318-FC57-4182-BE49-517FFD19C0A8}" presName="parentText" presStyleLbl="node1" presStyleIdx="0" presStyleCnt="2">
        <dgm:presLayoutVars>
          <dgm:chMax val="0"/>
          <dgm:bulletEnabled val="1"/>
        </dgm:presLayoutVars>
      </dgm:prSet>
      <dgm:spPr/>
    </dgm:pt>
    <dgm:pt modelId="{F7F0B550-A93F-7C4B-83F0-08A4664EC243}" type="pres">
      <dgm:prSet presAssocID="{9E95E318-FC57-4182-BE49-517FFD19C0A8}" presName="childText" presStyleLbl="revTx" presStyleIdx="0" presStyleCnt="2">
        <dgm:presLayoutVars>
          <dgm:bulletEnabled val="1"/>
        </dgm:presLayoutVars>
      </dgm:prSet>
      <dgm:spPr/>
    </dgm:pt>
    <dgm:pt modelId="{B832130E-0469-6048-893E-05EA23601732}" type="pres">
      <dgm:prSet presAssocID="{3D33EC60-43A6-499C-BEAB-55A23D23CE6C}" presName="parentText" presStyleLbl="node1" presStyleIdx="1" presStyleCnt="2">
        <dgm:presLayoutVars>
          <dgm:chMax val="0"/>
          <dgm:bulletEnabled val="1"/>
        </dgm:presLayoutVars>
      </dgm:prSet>
      <dgm:spPr/>
    </dgm:pt>
    <dgm:pt modelId="{C1FCEA92-EDC7-C048-862A-C46C84DC60E0}" type="pres">
      <dgm:prSet presAssocID="{3D33EC60-43A6-499C-BEAB-55A23D23CE6C}" presName="childText" presStyleLbl="revTx" presStyleIdx="1" presStyleCnt="2">
        <dgm:presLayoutVars>
          <dgm:bulletEnabled val="1"/>
        </dgm:presLayoutVars>
      </dgm:prSet>
      <dgm:spPr/>
    </dgm:pt>
  </dgm:ptLst>
  <dgm:cxnLst>
    <dgm:cxn modelId="{77578803-5DD1-E048-BD0D-29C538B5E8A5}" type="presOf" srcId="{8EB65CFB-ACE5-45F9-AFF4-A5BF27E77B3A}" destId="{C1FCEA92-EDC7-C048-862A-C46C84DC60E0}" srcOrd="0" destOrd="0" presId="urn:microsoft.com/office/officeart/2005/8/layout/vList2"/>
    <dgm:cxn modelId="{67539B1E-C0A9-BA46-B33C-4557ECB99A0E}" type="presOf" srcId="{5B8BAF19-7DE0-4219-95D1-D01EADC221DC}" destId="{C1FCEA92-EDC7-C048-862A-C46C84DC60E0}" srcOrd="0" destOrd="2" presId="urn:microsoft.com/office/officeart/2005/8/layout/vList2"/>
    <dgm:cxn modelId="{8AF5BB23-3653-5549-B5B2-FD88AD211F8A}" type="presOf" srcId="{17CE3FD2-FB16-4BAE-B7F1-5ECFF845D05A}" destId="{28C41DD5-D4A3-604D-8AC2-B86E8D54E00C}" srcOrd="0" destOrd="0" presId="urn:microsoft.com/office/officeart/2005/8/layout/vList2"/>
    <dgm:cxn modelId="{C918E458-64C7-4FD8-9B5B-767B205CDA6C}" srcId="{3D33EC60-43A6-499C-BEAB-55A23D23CE6C}" destId="{8EB65CFB-ACE5-45F9-AFF4-A5BF27E77B3A}" srcOrd="0" destOrd="0" parTransId="{80D8FA99-0025-425C-8150-D4B050F8FBDB}" sibTransId="{DB4DA80A-726E-4F5F-81D6-D934135DB964}"/>
    <dgm:cxn modelId="{33D9E061-DA33-8347-92A5-02AA4017004A}" type="presOf" srcId="{4A23310C-7E24-4937-9E85-0009163520CA}" destId="{F7F0B550-A93F-7C4B-83F0-08A4664EC243}" srcOrd="0" destOrd="0" presId="urn:microsoft.com/office/officeart/2005/8/layout/vList2"/>
    <dgm:cxn modelId="{E4E4877B-86AD-4971-B77F-BC42E86565AB}" srcId="{3D33EC60-43A6-499C-BEAB-55A23D23CE6C}" destId="{5B8BAF19-7DE0-4219-95D1-D01EADC221DC}" srcOrd="2" destOrd="0" parTransId="{1828913D-6E86-4590-9312-80FB0099CEA3}" sibTransId="{908F304E-011A-49E0-885E-B4019446CA8A}"/>
    <dgm:cxn modelId="{B2DDE97C-4C05-BD45-BB62-3FB5F893D04E}" type="presOf" srcId="{3D33EC60-43A6-499C-BEAB-55A23D23CE6C}" destId="{B832130E-0469-6048-893E-05EA23601732}" srcOrd="0" destOrd="0" presId="urn:microsoft.com/office/officeart/2005/8/layout/vList2"/>
    <dgm:cxn modelId="{3A884A95-30B0-4EB0-B585-AE068975A571}" srcId="{17CE3FD2-FB16-4BAE-B7F1-5ECFF845D05A}" destId="{3D33EC60-43A6-499C-BEAB-55A23D23CE6C}" srcOrd="1" destOrd="0" parTransId="{807271DB-0C0A-471E-A7FC-27AE9F656957}" sibTransId="{3E7B1C17-CF11-4F88-A4C5-FE947BEB8344}"/>
    <dgm:cxn modelId="{C80966A8-C8B9-4207-878C-3BA2A7C2A907}" srcId="{9E95E318-FC57-4182-BE49-517FFD19C0A8}" destId="{6D06DBEE-5F3C-4DE9-8EA6-DB77C3FCAE8E}" srcOrd="1" destOrd="0" parTransId="{A33FD9DD-63AF-4DAD-8303-12C60875BDFB}" sibTransId="{402ABA22-6CA8-44B6-A7B7-852893D5FFAB}"/>
    <dgm:cxn modelId="{07E21BCE-A4EE-4A4A-933E-56972C8B76B2}" srcId="{17CE3FD2-FB16-4BAE-B7F1-5ECFF845D05A}" destId="{9E95E318-FC57-4182-BE49-517FFD19C0A8}" srcOrd="0" destOrd="0" parTransId="{E4AF625A-8EA2-4EDC-9901-8E7F98EC9FB9}" sibTransId="{5BD18DDE-EA49-43A7-96F7-AAF32D40E69C}"/>
    <dgm:cxn modelId="{5A95E1D0-AB1B-2948-A92A-C886F550CD44}" type="presOf" srcId="{6D06DBEE-5F3C-4DE9-8EA6-DB77C3FCAE8E}" destId="{F7F0B550-A93F-7C4B-83F0-08A4664EC243}" srcOrd="0" destOrd="1" presId="urn:microsoft.com/office/officeart/2005/8/layout/vList2"/>
    <dgm:cxn modelId="{A2E96ED9-3243-43F2-94DE-A761D239E5CE}" srcId="{9E95E318-FC57-4182-BE49-517FFD19C0A8}" destId="{4A23310C-7E24-4937-9E85-0009163520CA}" srcOrd="0" destOrd="0" parTransId="{CBEA3B6A-6D85-4756-A690-776133A446E8}" sibTransId="{3EBF8DC2-54C0-4F6D-AFEC-1D3EBDA87B3F}"/>
    <dgm:cxn modelId="{8BFC88D9-2E7C-3341-A275-C96D9B2E2953}" type="presOf" srcId="{1AF03B48-B96A-4DE5-BB0C-705B69069C7D}" destId="{C1FCEA92-EDC7-C048-862A-C46C84DC60E0}" srcOrd="0" destOrd="1" presId="urn:microsoft.com/office/officeart/2005/8/layout/vList2"/>
    <dgm:cxn modelId="{64F66DDA-A24C-4754-A229-DD0F88F75DEC}" srcId="{3D33EC60-43A6-499C-BEAB-55A23D23CE6C}" destId="{1AF03B48-B96A-4DE5-BB0C-705B69069C7D}" srcOrd="1" destOrd="0" parTransId="{0BD8AE10-1678-488B-8950-30C93BC4469F}" sibTransId="{95584D8E-889E-4C28-B7AA-4D345DAECA75}"/>
    <dgm:cxn modelId="{36E2D3DE-386A-1D41-AF1C-0691C8B38451}" type="presOf" srcId="{9E95E318-FC57-4182-BE49-517FFD19C0A8}" destId="{5A41C481-7AD3-E04A-B378-42028A746BB3}" srcOrd="0" destOrd="0" presId="urn:microsoft.com/office/officeart/2005/8/layout/vList2"/>
    <dgm:cxn modelId="{C01F818D-76E7-C045-BE5D-0D39F7A01682}" type="presParOf" srcId="{28C41DD5-D4A3-604D-8AC2-B86E8D54E00C}" destId="{5A41C481-7AD3-E04A-B378-42028A746BB3}" srcOrd="0" destOrd="0" presId="urn:microsoft.com/office/officeart/2005/8/layout/vList2"/>
    <dgm:cxn modelId="{8C09EA18-2219-D24A-B6B7-E3004D23DAAB}" type="presParOf" srcId="{28C41DD5-D4A3-604D-8AC2-B86E8D54E00C}" destId="{F7F0B550-A93F-7C4B-83F0-08A4664EC243}" srcOrd="1" destOrd="0" presId="urn:microsoft.com/office/officeart/2005/8/layout/vList2"/>
    <dgm:cxn modelId="{DC518B42-EBE7-E34C-836E-931E3E6D852C}" type="presParOf" srcId="{28C41DD5-D4A3-604D-8AC2-B86E8D54E00C}" destId="{B832130E-0469-6048-893E-05EA23601732}" srcOrd="2" destOrd="0" presId="urn:microsoft.com/office/officeart/2005/8/layout/vList2"/>
    <dgm:cxn modelId="{F50CFECB-D3F8-404F-9FCF-B571A8CB8CCC}" type="presParOf" srcId="{28C41DD5-D4A3-604D-8AC2-B86E8D54E00C}" destId="{C1FCEA92-EDC7-C048-862A-C46C84DC60E0}"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D8784F-E729-4741-B962-18E4626A939F}">
      <dsp:nvSpPr>
        <dsp:cNvPr id="0" name=""/>
        <dsp:cNvSpPr/>
      </dsp:nvSpPr>
      <dsp:spPr>
        <a:xfrm>
          <a:off x="0" y="2262"/>
          <a:ext cx="10340658" cy="36138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7BDC85-C995-41C8-9468-A8EA54811FAD}">
      <dsp:nvSpPr>
        <dsp:cNvPr id="0" name=""/>
        <dsp:cNvSpPr/>
      </dsp:nvSpPr>
      <dsp:spPr>
        <a:xfrm>
          <a:off x="109319" y="83574"/>
          <a:ext cx="198956" cy="1987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79E5B41-A2C6-4FED-8C26-BA87BAD3BA58}">
      <dsp:nvSpPr>
        <dsp:cNvPr id="0" name=""/>
        <dsp:cNvSpPr/>
      </dsp:nvSpPr>
      <dsp:spPr>
        <a:xfrm>
          <a:off x="417594" y="2262"/>
          <a:ext cx="9910414" cy="3839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37" tIns="40637" rIns="40637" bIns="40637" numCol="1" spcCol="1270" anchor="ctr" anchorCtr="0">
          <a:noAutofit/>
        </a:bodyPr>
        <a:lstStyle/>
        <a:p>
          <a:pPr marL="0" lvl="0" indent="0" algn="l" defTabSz="1066800">
            <a:lnSpc>
              <a:spcPct val="90000"/>
            </a:lnSpc>
            <a:spcBef>
              <a:spcPct val="0"/>
            </a:spcBef>
            <a:spcAft>
              <a:spcPct val="35000"/>
            </a:spcAft>
            <a:buNone/>
          </a:pPr>
          <a:r>
            <a:rPr lang="en-US" sz="2400" b="1" kern="1200" dirty="0"/>
            <a:t>Module Title: </a:t>
          </a:r>
          <a:r>
            <a:rPr lang="en-US" sz="2000" i="1" kern="1200" dirty="0"/>
            <a:t>Professional Career Development within H&amp;SC</a:t>
          </a:r>
          <a:endParaRPr lang="en-US" sz="2000" kern="1200" dirty="0"/>
        </a:p>
      </dsp:txBody>
      <dsp:txXfrm>
        <a:off x="417594" y="2262"/>
        <a:ext cx="9910414" cy="383972"/>
      </dsp:txXfrm>
    </dsp:sp>
    <dsp:sp modelId="{A1E2CD48-FCBF-4F1C-8DA2-19B81081C70D}">
      <dsp:nvSpPr>
        <dsp:cNvPr id="0" name=""/>
        <dsp:cNvSpPr/>
      </dsp:nvSpPr>
      <dsp:spPr>
        <a:xfrm>
          <a:off x="0" y="482228"/>
          <a:ext cx="10340658" cy="36138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A82249-CDB8-4139-987D-8C7FD0834F18}">
      <dsp:nvSpPr>
        <dsp:cNvPr id="0" name=""/>
        <dsp:cNvSpPr/>
      </dsp:nvSpPr>
      <dsp:spPr>
        <a:xfrm>
          <a:off x="109319" y="563539"/>
          <a:ext cx="198956" cy="1987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86956F7-DDCB-41F9-84F3-948505177836}">
      <dsp:nvSpPr>
        <dsp:cNvPr id="0" name=""/>
        <dsp:cNvSpPr/>
      </dsp:nvSpPr>
      <dsp:spPr>
        <a:xfrm>
          <a:off x="417594" y="482228"/>
          <a:ext cx="9910414" cy="3839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37" tIns="40637" rIns="40637" bIns="40637" numCol="1" spcCol="1270" anchor="ctr" anchorCtr="0">
          <a:noAutofit/>
        </a:bodyPr>
        <a:lstStyle/>
        <a:p>
          <a:pPr marL="0" lvl="0" indent="0" algn="l" defTabSz="1066800">
            <a:lnSpc>
              <a:spcPct val="90000"/>
            </a:lnSpc>
            <a:spcBef>
              <a:spcPct val="0"/>
            </a:spcBef>
            <a:spcAft>
              <a:spcPct val="35000"/>
            </a:spcAft>
            <a:buNone/>
          </a:pPr>
          <a:r>
            <a:rPr lang="en-US" sz="2400" b="1" kern="1200" dirty="0"/>
            <a:t>Module Number</a:t>
          </a:r>
          <a:r>
            <a:rPr lang="en-US" sz="1900" b="1" kern="1200" dirty="0"/>
            <a:t>: </a:t>
          </a:r>
          <a:r>
            <a:rPr lang="en-US" sz="2000" kern="1200" dirty="0"/>
            <a:t>LCHS 4009 (LON)</a:t>
          </a:r>
        </a:p>
      </dsp:txBody>
      <dsp:txXfrm>
        <a:off x="417594" y="482228"/>
        <a:ext cx="9910414" cy="383972"/>
      </dsp:txXfrm>
    </dsp:sp>
    <dsp:sp modelId="{9E8E5BC7-9F8A-4F7A-B27B-29A444DE85EA}">
      <dsp:nvSpPr>
        <dsp:cNvPr id="0" name=""/>
        <dsp:cNvSpPr/>
      </dsp:nvSpPr>
      <dsp:spPr>
        <a:xfrm>
          <a:off x="0" y="962193"/>
          <a:ext cx="10340658" cy="36138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086A58-F8F9-4699-8BFA-B49F664EDBDB}">
      <dsp:nvSpPr>
        <dsp:cNvPr id="0" name=""/>
        <dsp:cNvSpPr/>
      </dsp:nvSpPr>
      <dsp:spPr>
        <a:xfrm>
          <a:off x="109319" y="1043505"/>
          <a:ext cx="198956" cy="1987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59BC038-873D-4BAE-89E5-42A6FF7EEEE5}">
      <dsp:nvSpPr>
        <dsp:cNvPr id="0" name=""/>
        <dsp:cNvSpPr/>
      </dsp:nvSpPr>
      <dsp:spPr>
        <a:xfrm>
          <a:off x="417594" y="962193"/>
          <a:ext cx="9910414" cy="3839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37" tIns="40637" rIns="40637" bIns="40637" numCol="1" spcCol="1270" anchor="ctr" anchorCtr="0">
          <a:noAutofit/>
        </a:bodyPr>
        <a:lstStyle/>
        <a:p>
          <a:pPr marL="0" lvl="0" indent="0" algn="l" defTabSz="1066800">
            <a:lnSpc>
              <a:spcPct val="90000"/>
            </a:lnSpc>
            <a:spcBef>
              <a:spcPct val="0"/>
            </a:spcBef>
            <a:spcAft>
              <a:spcPct val="35000"/>
            </a:spcAft>
            <a:buNone/>
          </a:pPr>
          <a:r>
            <a:rPr lang="en-US" sz="2400" b="1" kern="1200" dirty="0"/>
            <a:t>Assignment Number: </a:t>
          </a:r>
          <a:r>
            <a:rPr lang="en-US" sz="1900" i="1" kern="1200" dirty="0"/>
            <a:t>1</a:t>
          </a:r>
          <a:endParaRPr lang="en-US" sz="1900" kern="1200" dirty="0"/>
        </a:p>
      </dsp:txBody>
      <dsp:txXfrm>
        <a:off x="417594" y="962193"/>
        <a:ext cx="9910414" cy="383972"/>
      </dsp:txXfrm>
    </dsp:sp>
    <dsp:sp modelId="{57966CEB-C2A3-491B-A652-0372DE038547}">
      <dsp:nvSpPr>
        <dsp:cNvPr id="0" name=""/>
        <dsp:cNvSpPr/>
      </dsp:nvSpPr>
      <dsp:spPr>
        <a:xfrm>
          <a:off x="0" y="1442159"/>
          <a:ext cx="10340658" cy="36138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4B0D08-314C-4AAC-98CD-0E9F09479513}">
      <dsp:nvSpPr>
        <dsp:cNvPr id="0" name=""/>
        <dsp:cNvSpPr/>
      </dsp:nvSpPr>
      <dsp:spPr>
        <a:xfrm>
          <a:off x="109319" y="1523470"/>
          <a:ext cx="198956" cy="19876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189C08F-0321-4F5E-A6CB-3C6DB3071053}">
      <dsp:nvSpPr>
        <dsp:cNvPr id="0" name=""/>
        <dsp:cNvSpPr/>
      </dsp:nvSpPr>
      <dsp:spPr>
        <a:xfrm>
          <a:off x="417594" y="1442159"/>
          <a:ext cx="9910414" cy="3839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37" tIns="40637" rIns="40637" bIns="40637" numCol="1" spcCol="1270" anchor="ctr" anchorCtr="0">
          <a:noAutofit/>
        </a:bodyPr>
        <a:lstStyle/>
        <a:p>
          <a:pPr marL="0" lvl="0" indent="0" algn="l" defTabSz="1066800">
            <a:lnSpc>
              <a:spcPct val="90000"/>
            </a:lnSpc>
            <a:spcBef>
              <a:spcPct val="0"/>
            </a:spcBef>
            <a:spcAft>
              <a:spcPct val="35000"/>
            </a:spcAft>
            <a:buNone/>
          </a:pPr>
          <a:r>
            <a:rPr lang="en-US" sz="2400" b="1" kern="1200" dirty="0"/>
            <a:t>Student Name: </a:t>
          </a:r>
          <a:r>
            <a:rPr lang="en-US" sz="2000" i="1" kern="1200" dirty="0"/>
            <a:t>Analisa Caunceran</a:t>
          </a:r>
          <a:endParaRPr lang="en-US" sz="2000" kern="1200" dirty="0"/>
        </a:p>
      </dsp:txBody>
      <dsp:txXfrm>
        <a:off x="417594" y="1442159"/>
        <a:ext cx="9910414" cy="383972"/>
      </dsp:txXfrm>
    </dsp:sp>
    <dsp:sp modelId="{70B38C09-E176-4866-953C-DDC847A01FC0}">
      <dsp:nvSpPr>
        <dsp:cNvPr id="0" name=""/>
        <dsp:cNvSpPr/>
      </dsp:nvSpPr>
      <dsp:spPr>
        <a:xfrm>
          <a:off x="0" y="1922124"/>
          <a:ext cx="10340658" cy="36138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622412-9470-4732-823B-BDB5D7201485}">
      <dsp:nvSpPr>
        <dsp:cNvPr id="0" name=""/>
        <dsp:cNvSpPr/>
      </dsp:nvSpPr>
      <dsp:spPr>
        <a:xfrm>
          <a:off x="109319" y="2003436"/>
          <a:ext cx="198956" cy="19876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0383BAD-67A5-426C-818D-A84EC817E738}">
      <dsp:nvSpPr>
        <dsp:cNvPr id="0" name=""/>
        <dsp:cNvSpPr/>
      </dsp:nvSpPr>
      <dsp:spPr>
        <a:xfrm>
          <a:off x="417594" y="1922124"/>
          <a:ext cx="9910414" cy="3839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37" tIns="40637" rIns="40637" bIns="40637" numCol="1" spcCol="1270" anchor="ctr" anchorCtr="0">
          <a:noAutofit/>
        </a:bodyPr>
        <a:lstStyle/>
        <a:p>
          <a:pPr marL="0" lvl="0" indent="0" algn="l" defTabSz="1066800">
            <a:lnSpc>
              <a:spcPct val="90000"/>
            </a:lnSpc>
            <a:spcBef>
              <a:spcPct val="0"/>
            </a:spcBef>
            <a:spcAft>
              <a:spcPct val="35000"/>
            </a:spcAft>
            <a:buNone/>
          </a:pPr>
          <a:r>
            <a:rPr lang="en-US" sz="2400" b="1" kern="1200" dirty="0"/>
            <a:t>Student ID</a:t>
          </a:r>
          <a:r>
            <a:rPr lang="en-US" sz="1900" b="1" kern="1200" dirty="0"/>
            <a:t>: </a:t>
          </a:r>
          <a:r>
            <a:rPr lang="en-US" sz="2000" i="1" kern="1200" dirty="0"/>
            <a:t>2512900</a:t>
          </a:r>
          <a:endParaRPr lang="en-US" sz="2000" kern="1200" dirty="0"/>
        </a:p>
      </dsp:txBody>
      <dsp:txXfrm>
        <a:off x="417594" y="1922124"/>
        <a:ext cx="9910414" cy="383972"/>
      </dsp:txXfrm>
    </dsp:sp>
    <dsp:sp modelId="{BAF0A3ED-8837-426D-BAE6-C0ACA8E2D2C5}">
      <dsp:nvSpPr>
        <dsp:cNvPr id="0" name=""/>
        <dsp:cNvSpPr/>
      </dsp:nvSpPr>
      <dsp:spPr>
        <a:xfrm>
          <a:off x="0" y="2426939"/>
          <a:ext cx="10340658" cy="36138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9FCAF4-8BA5-4A0D-A563-5023E2497928}">
      <dsp:nvSpPr>
        <dsp:cNvPr id="0" name=""/>
        <dsp:cNvSpPr/>
      </dsp:nvSpPr>
      <dsp:spPr>
        <a:xfrm>
          <a:off x="109319" y="2483401"/>
          <a:ext cx="198956" cy="19876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A6C1192-960C-4360-ACCE-DC81BBA801C1}">
      <dsp:nvSpPr>
        <dsp:cNvPr id="0" name=""/>
        <dsp:cNvSpPr/>
      </dsp:nvSpPr>
      <dsp:spPr>
        <a:xfrm>
          <a:off x="417594" y="2402090"/>
          <a:ext cx="9910414" cy="3839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37" tIns="40637" rIns="40637" bIns="40637" numCol="1" spcCol="1270" anchor="ctr" anchorCtr="0">
          <a:noAutofit/>
        </a:bodyPr>
        <a:lstStyle/>
        <a:p>
          <a:pPr marL="0" lvl="0" indent="0" algn="l" defTabSz="1066800">
            <a:lnSpc>
              <a:spcPct val="90000"/>
            </a:lnSpc>
            <a:spcBef>
              <a:spcPct val="0"/>
            </a:spcBef>
            <a:spcAft>
              <a:spcPct val="35000"/>
            </a:spcAft>
            <a:buNone/>
          </a:pPr>
          <a:r>
            <a:rPr lang="en-US" sz="2400" b="1" kern="1200" dirty="0"/>
            <a:t>Lecturer’s Name</a:t>
          </a:r>
          <a:r>
            <a:rPr lang="en-US" sz="1900" b="1" kern="1200" dirty="0"/>
            <a:t>: </a:t>
          </a:r>
          <a:r>
            <a:rPr lang="en-US" sz="2000" i="1" kern="1200" dirty="0"/>
            <a:t>Dr. Christopher </a:t>
          </a:r>
          <a:r>
            <a:rPr lang="en-US" sz="2000" i="1" kern="1200" dirty="0" err="1"/>
            <a:t>Mafuva</a:t>
          </a:r>
          <a:endParaRPr lang="en-US" sz="2000" kern="1200" dirty="0"/>
        </a:p>
      </dsp:txBody>
      <dsp:txXfrm>
        <a:off x="417594" y="2402090"/>
        <a:ext cx="9910414" cy="3839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B7A2D2-66AA-914D-B4E7-F6089CF8DBE1}">
      <dsp:nvSpPr>
        <dsp:cNvPr id="0" name=""/>
        <dsp:cNvSpPr/>
      </dsp:nvSpPr>
      <dsp:spPr>
        <a:xfrm>
          <a:off x="3906" y="749567"/>
          <a:ext cx="1490940" cy="447282"/>
        </a:xfrm>
        <a:prstGeom prst="chevron">
          <a:avLst>
            <a:gd name="adj" fmla="val 3000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5227" tIns="55227" rIns="55227" bIns="55227" numCol="1" spcCol="1270" anchor="ctr" anchorCtr="0">
          <a:noAutofit/>
        </a:bodyPr>
        <a:lstStyle/>
        <a:p>
          <a:pPr marL="0" lvl="0" indent="0" algn="ctr" defTabSz="889000">
            <a:lnSpc>
              <a:spcPct val="90000"/>
            </a:lnSpc>
            <a:spcBef>
              <a:spcPct val="0"/>
            </a:spcBef>
            <a:spcAft>
              <a:spcPct val="35000"/>
            </a:spcAft>
            <a:buNone/>
          </a:pPr>
          <a:r>
            <a:rPr lang="en-US" sz="2000" kern="1200" dirty="0"/>
            <a:t>Encourage</a:t>
          </a:r>
        </a:p>
      </dsp:txBody>
      <dsp:txXfrm>
        <a:off x="138091" y="749567"/>
        <a:ext cx="1222570" cy="447282"/>
      </dsp:txXfrm>
    </dsp:sp>
    <dsp:sp modelId="{C6C7ABC3-9024-A24F-9252-B11B0977FDC2}">
      <dsp:nvSpPr>
        <dsp:cNvPr id="0" name=""/>
        <dsp:cNvSpPr/>
      </dsp:nvSpPr>
      <dsp:spPr>
        <a:xfrm>
          <a:off x="3906" y="1196849"/>
          <a:ext cx="1356755" cy="1801420"/>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7214" tIns="107214" rIns="107214" bIns="214428" numCol="1" spcCol="1270" anchor="t" anchorCtr="0">
          <a:noAutofit/>
        </a:bodyPr>
        <a:lstStyle/>
        <a:p>
          <a:pPr marL="0" lvl="0" indent="0" algn="l" defTabSz="488950">
            <a:lnSpc>
              <a:spcPct val="90000"/>
            </a:lnSpc>
            <a:spcBef>
              <a:spcPct val="0"/>
            </a:spcBef>
            <a:spcAft>
              <a:spcPct val="35000"/>
            </a:spcAft>
            <a:buFont typeface="Arial" panose="020B0604020202020204" pitchFamily="34" charset="0"/>
            <a:buNone/>
          </a:pPr>
          <a:r>
            <a:rPr lang="en-US" sz="1100" kern="1200" dirty="0">
              <a:latin typeface="Arial" panose="020B0604020202020204" pitchFamily="34" charset="0"/>
              <a:cs typeface="Arial" panose="020B0604020202020204" pitchFamily="34" charset="0"/>
            </a:rPr>
            <a:t>Encourage professionals to </a:t>
          </a:r>
          <a:r>
            <a:rPr lang="en-US" sz="1100" b="1" kern="1200" dirty="0">
              <a:latin typeface="Arial" panose="020B0604020202020204" pitchFamily="34" charset="0"/>
              <a:cs typeface="Arial" panose="020B0604020202020204" pitchFamily="34" charset="0"/>
            </a:rPr>
            <a:t>question their decisions </a:t>
          </a:r>
          <a:r>
            <a:rPr lang="en-US" sz="1100" kern="1200" dirty="0">
              <a:latin typeface="Arial" panose="020B0604020202020204" pitchFamily="34" charset="0"/>
              <a:cs typeface="Arial" panose="020B0604020202020204" pitchFamily="34" charset="0"/>
            </a:rPr>
            <a:t>rather than making assumptions (Gibbs, 1988).</a:t>
          </a:r>
        </a:p>
      </dsp:txBody>
      <dsp:txXfrm>
        <a:off x="3906" y="1196849"/>
        <a:ext cx="1356755" cy="1801420"/>
      </dsp:txXfrm>
    </dsp:sp>
    <dsp:sp modelId="{B04BBEAA-EC22-004A-9454-3A7C614527BE}">
      <dsp:nvSpPr>
        <dsp:cNvPr id="0" name=""/>
        <dsp:cNvSpPr/>
      </dsp:nvSpPr>
      <dsp:spPr>
        <a:xfrm>
          <a:off x="1465430" y="749567"/>
          <a:ext cx="1490940" cy="447282"/>
        </a:xfrm>
        <a:prstGeom prst="chevron">
          <a:avLst>
            <a:gd name="adj" fmla="val 30000"/>
          </a:avLst>
        </a:prstGeom>
        <a:solidFill>
          <a:schemeClr val="accent2">
            <a:hueOff val="-3450630"/>
            <a:satOff val="15286"/>
            <a:lumOff val="-5621"/>
            <a:alphaOff val="0"/>
          </a:schemeClr>
        </a:solidFill>
        <a:ln w="12700" cap="flat" cmpd="sng" algn="ctr">
          <a:solidFill>
            <a:schemeClr val="accent2">
              <a:hueOff val="-3450630"/>
              <a:satOff val="15286"/>
              <a:lumOff val="-5621"/>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5227" tIns="55227" rIns="55227" bIns="55227" numCol="1" spcCol="1270" anchor="ctr" anchorCtr="0">
          <a:noAutofit/>
        </a:bodyPr>
        <a:lstStyle/>
        <a:p>
          <a:pPr marL="0" lvl="0" indent="0" algn="ctr" defTabSz="889000">
            <a:lnSpc>
              <a:spcPct val="90000"/>
            </a:lnSpc>
            <a:spcBef>
              <a:spcPct val="0"/>
            </a:spcBef>
            <a:spcAft>
              <a:spcPct val="35000"/>
            </a:spcAft>
            <a:buNone/>
          </a:pPr>
          <a:r>
            <a:rPr lang="en-US" sz="2000" kern="1200"/>
            <a:t>Promote</a:t>
          </a:r>
        </a:p>
      </dsp:txBody>
      <dsp:txXfrm>
        <a:off x="1599615" y="749567"/>
        <a:ext cx="1222570" cy="447282"/>
      </dsp:txXfrm>
    </dsp:sp>
    <dsp:sp modelId="{40CE0ACA-A201-9442-9ACD-E9896AC3EA61}">
      <dsp:nvSpPr>
        <dsp:cNvPr id="0" name=""/>
        <dsp:cNvSpPr/>
      </dsp:nvSpPr>
      <dsp:spPr>
        <a:xfrm>
          <a:off x="1465430" y="1196849"/>
          <a:ext cx="1356755" cy="1801420"/>
        </a:xfrm>
        <a:prstGeom prst="rect">
          <a:avLst/>
        </a:prstGeom>
        <a:solidFill>
          <a:schemeClr val="accent2">
            <a:tint val="40000"/>
            <a:alpha val="90000"/>
            <a:hueOff val="-3648664"/>
            <a:satOff val="10440"/>
            <a:lumOff val="-695"/>
            <a:alphaOff val="0"/>
          </a:schemeClr>
        </a:solidFill>
        <a:ln w="12700" cap="flat" cmpd="sng" algn="ctr">
          <a:solidFill>
            <a:schemeClr val="accent2">
              <a:tint val="40000"/>
              <a:alpha val="90000"/>
              <a:hueOff val="-3648664"/>
              <a:satOff val="10440"/>
              <a:lumOff val="-69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7214" tIns="107214" rIns="107214" bIns="214428" numCol="1" spcCol="1270" anchor="t" anchorCtr="0">
          <a:noAutofit/>
        </a:bodyPr>
        <a:lstStyle/>
        <a:p>
          <a:pPr marL="0" lvl="0" indent="0" algn="l"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Promote analysis of evidence and clinical reasoning, helping practitioners informed decisions that improve the patient safety (NMC, 2018)</a:t>
          </a:r>
        </a:p>
      </dsp:txBody>
      <dsp:txXfrm>
        <a:off x="1465430" y="1196849"/>
        <a:ext cx="1356755" cy="1801420"/>
      </dsp:txXfrm>
    </dsp:sp>
    <dsp:sp modelId="{2096CCE7-78C5-1341-A8A4-F20C156FE84C}">
      <dsp:nvSpPr>
        <dsp:cNvPr id="0" name=""/>
        <dsp:cNvSpPr/>
      </dsp:nvSpPr>
      <dsp:spPr>
        <a:xfrm>
          <a:off x="2926953" y="749567"/>
          <a:ext cx="1490940" cy="447282"/>
        </a:xfrm>
        <a:prstGeom prst="chevron">
          <a:avLst>
            <a:gd name="adj" fmla="val 30000"/>
          </a:avLst>
        </a:prstGeom>
        <a:solidFill>
          <a:schemeClr val="accent2">
            <a:hueOff val="-6901260"/>
            <a:satOff val="30573"/>
            <a:lumOff val="-11243"/>
            <a:alphaOff val="0"/>
          </a:schemeClr>
        </a:solidFill>
        <a:ln w="12700" cap="flat" cmpd="sng" algn="ctr">
          <a:solidFill>
            <a:schemeClr val="accent2">
              <a:hueOff val="-6901260"/>
              <a:satOff val="30573"/>
              <a:lumOff val="-1124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5227" tIns="55227" rIns="55227" bIns="55227" numCol="1" spcCol="1270" anchor="ctr" anchorCtr="0">
          <a:noAutofit/>
        </a:bodyPr>
        <a:lstStyle/>
        <a:p>
          <a:pPr marL="0" lvl="0" indent="0" algn="ctr" defTabSz="889000">
            <a:lnSpc>
              <a:spcPct val="90000"/>
            </a:lnSpc>
            <a:spcBef>
              <a:spcPct val="0"/>
            </a:spcBef>
            <a:spcAft>
              <a:spcPct val="35000"/>
            </a:spcAft>
            <a:buNone/>
          </a:pPr>
          <a:r>
            <a:rPr lang="en-US" sz="2000" kern="1200"/>
            <a:t>Support</a:t>
          </a:r>
        </a:p>
      </dsp:txBody>
      <dsp:txXfrm>
        <a:off x="3061138" y="749567"/>
        <a:ext cx="1222570" cy="447282"/>
      </dsp:txXfrm>
    </dsp:sp>
    <dsp:sp modelId="{8D57DDD1-2FC1-9D4B-A35C-46E29BBFB126}">
      <dsp:nvSpPr>
        <dsp:cNvPr id="0" name=""/>
        <dsp:cNvSpPr/>
      </dsp:nvSpPr>
      <dsp:spPr>
        <a:xfrm>
          <a:off x="2926953" y="1196849"/>
          <a:ext cx="1356755" cy="1801420"/>
        </a:xfrm>
        <a:prstGeom prst="rect">
          <a:avLst/>
        </a:prstGeom>
        <a:solidFill>
          <a:schemeClr val="accent2">
            <a:tint val="40000"/>
            <a:alpha val="90000"/>
            <a:hueOff val="-7297329"/>
            <a:satOff val="20881"/>
            <a:lumOff val="-1389"/>
            <a:alphaOff val="0"/>
          </a:schemeClr>
        </a:solidFill>
        <a:ln w="12700" cap="flat" cmpd="sng" algn="ctr">
          <a:solidFill>
            <a:schemeClr val="accent2">
              <a:tint val="40000"/>
              <a:alpha val="90000"/>
              <a:hueOff val="-7297329"/>
              <a:satOff val="20881"/>
              <a:lumOff val="-138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7214" tIns="107214" rIns="107214" bIns="214428" numCol="1" spcCol="1270" anchor="t" anchorCtr="0">
          <a:noAutofit/>
        </a:bodyPr>
        <a:lstStyle/>
        <a:p>
          <a:pPr marL="0" lvl="0" indent="0" algn="l" defTabSz="488950">
            <a:lnSpc>
              <a:spcPct val="90000"/>
            </a:lnSpc>
            <a:spcBef>
              <a:spcPct val="0"/>
            </a:spcBef>
            <a:spcAft>
              <a:spcPct val="35000"/>
            </a:spcAft>
            <a:buNone/>
          </a:pPr>
          <a:r>
            <a:rPr lang="en-US" sz="1100" kern="1200">
              <a:latin typeface="Arial" panose="020B0604020202020204" pitchFamily="34" charset="0"/>
              <a:cs typeface="Arial" panose="020B0604020202020204" pitchFamily="34" charset="0"/>
            </a:rPr>
            <a:t>Support reflective learning, allowing professionals to identify what went well, recognize mistakes and improve future practice(HCPC,2023</a:t>
          </a:r>
          <a:r>
            <a:rPr lang="en-US" sz="1100" kern="1200"/>
            <a:t>)</a:t>
          </a:r>
        </a:p>
      </dsp:txBody>
      <dsp:txXfrm>
        <a:off x="2926953" y="1196849"/>
        <a:ext cx="1356755" cy="1801420"/>
      </dsp:txXfrm>
    </dsp:sp>
    <dsp:sp modelId="{49881D27-FE7D-984E-864A-291B3CABC1C6}">
      <dsp:nvSpPr>
        <dsp:cNvPr id="0" name=""/>
        <dsp:cNvSpPr/>
      </dsp:nvSpPr>
      <dsp:spPr>
        <a:xfrm>
          <a:off x="4388477" y="749567"/>
          <a:ext cx="1490940" cy="447282"/>
        </a:xfrm>
        <a:prstGeom prst="chevron">
          <a:avLst>
            <a:gd name="adj" fmla="val 30000"/>
          </a:avLst>
        </a:prstGeom>
        <a:solidFill>
          <a:schemeClr val="accent2">
            <a:hueOff val="-10351890"/>
            <a:satOff val="45859"/>
            <a:lumOff val="-16864"/>
            <a:alphaOff val="0"/>
          </a:schemeClr>
        </a:solidFill>
        <a:ln w="12700" cap="flat" cmpd="sng" algn="ctr">
          <a:solidFill>
            <a:schemeClr val="accent2">
              <a:hueOff val="-10351890"/>
              <a:satOff val="45859"/>
              <a:lumOff val="-1686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5227" tIns="55227" rIns="55227" bIns="55227" numCol="1" spcCol="1270" anchor="ctr" anchorCtr="0">
          <a:noAutofit/>
        </a:bodyPr>
        <a:lstStyle/>
        <a:p>
          <a:pPr marL="0" lvl="0" indent="0" algn="ctr" defTabSz="889000">
            <a:lnSpc>
              <a:spcPct val="90000"/>
            </a:lnSpc>
            <a:spcBef>
              <a:spcPct val="0"/>
            </a:spcBef>
            <a:spcAft>
              <a:spcPct val="35000"/>
            </a:spcAft>
            <a:buNone/>
          </a:pPr>
          <a:r>
            <a:rPr lang="en-US" sz="2000" kern="1200"/>
            <a:t>Enhance</a:t>
          </a:r>
        </a:p>
      </dsp:txBody>
      <dsp:txXfrm>
        <a:off x="4522662" y="749567"/>
        <a:ext cx="1222570" cy="447282"/>
      </dsp:txXfrm>
    </dsp:sp>
    <dsp:sp modelId="{55222E88-54A6-3244-AC28-219620982DEE}">
      <dsp:nvSpPr>
        <dsp:cNvPr id="0" name=""/>
        <dsp:cNvSpPr/>
      </dsp:nvSpPr>
      <dsp:spPr>
        <a:xfrm>
          <a:off x="4388477" y="1196849"/>
          <a:ext cx="1356755" cy="1801420"/>
        </a:xfrm>
        <a:prstGeom prst="rect">
          <a:avLst/>
        </a:prstGeom>
        <a:solidFill>
          <a:schemeClr val="accent2">
            <a:tint val="40000"/>
            <a:alpha val="90000"/>
            <a:hueOff val="-10945993"/>
            <a:satOff val="31321"/>
            <a:lumOff val="-2084"/>
            <a:alphaOff val="0"/>
          </a:schemeClr>
        </a:solidFill>
        <a:ln w="12700" cap="flat" cmpd="sng" algn="ctr">
          <a:solidFill>
            <a:schemeClr val="accent2">
              <a:tint val="40000"/>
              <a:alpha val="90000"/>
              <a:hueOff val="-10945993"/>
              <a:satOff val="31321"/>
              <a:lumOff val="-208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7214" tIns="107214" rIns="107214" bIns="214428" numCol="1" spcCol="1270" anchor="t" anchorCtr="0">
          <a:noAutofit/>
        </a:bodyPr>
        <a:lstStyle/>
        <a:p>
          <a:pPr marL="0" lvl="0" indent="0" algn="l" defTabSz="488950">
            <a:lnSpc>
              <a:spcPct val="90000"/>
            </a:lnSpc>
            <a:spcBef>
              <a:spcPct val="0"/>
            </a:spcBef>
            <a:spcAft>
              <a:spcPct val="35000"/>
            </a:spcAft>
            <a:buNone/>
          </a:pPr>
          <a:r>
            <a:rPr lang="en-US" sz="1100" kern="1200">
              <a:latin typeface="Arial" panose="020B0604020202020204" pitchFamily="34" charset="0"/>
              <a:cs typeface="Arial" panose="020B0604020202020204" pitchFamily="34" charset="0"/>
            </a:rPr>
            <a:t>Enhance problem-solving and decision-making, leading to higher quality, person-centered care (NICE, 2023).</a:t>
          </a:r>
        </a:p>
      </dsp:txBody>
      <dsp:txXfrm>
        <a:off x="4388477" y="1196849"/>
        <a:ext cx="1356755" cy="18014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41C481-7AD3-E04A-B378-42028A746BB3}">
      <dsp:nvSpPr>
        <dsp:cNvPr id="0" name=""/>
        <dsp:cNvSpPr/>
      </dsp:nvSpPr>
      <dsp:spPr>
        <a:xfrm>
          <a:off x="0" y="66853"/>
          <a:ext cx="11105321" cy="631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b="1" kern="1200"/>
            <a:t>Employability</a:t>
          </a:r>
          <a:endParaRPr lang="en-US" sz="2700" kern="1200"/>
        </a:p>
      </dsp:txBody>
      <dsp:txXfrm>
        <a:off x="30842" y="97695"/>
        <a:ext cx="11043637" cy="570116"/>
      </dsp:txXfrm>
    </dsp:sp>
    <dsp:sp modelId="{F7F0B550-A93F-7C4B-83F0-08A4664EC243}">
      <dsp:nvSpPr>
        <dsp:cNvPr id="0" name=""/>
        <dsp:cNvSpPr/>
      </dsp:nvSpPr>
      <dsp:spPr>
        <a:xfrm>
          <a:off x="0" y="698654"/>
          <a:ext cx="11105321" cy="1257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2594"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a:t>Critical thinking is a valuable skill that employers look for because it helps professionals make informed decisions, solve problems, and respond appropriately to complex situations.</a:t>
          </a:r>
        </a:p>
        <a:p>
          <a:pPr marL="228600" lvl="1" indent="-228600" algn="l" defTabSz="933450">
            <a:lnSpc>
              <a:spcPct val="90000"/>
            </a:lnSpc>
            <a:spcBef>
              <a:spcPct val="0"/>
            </a:spcBef>
            <a:spcAft>
              <a:spcPct val="20000"/>
            </a:spcAft>
            <a:buChar char="•"/>
          </a:pPr>
          <a:r>
            <a:rPr lang="en-US" sz="2100" kern="1200"/>
            <a:t>In demonstrate professionalism, sound judgement, and the ability to work effectively with individuals and families.</a:t>
          </a:r>
        </a:p>
      </dsp:txBody>
      <dsp:txXfrm>
        <a:off x="0" y="698654"/>
        <a:ext cx="11105321" cy="1257525"/>
      </dsp:txXfrm>
    </dsp:sp>
    <dsp:sp modelId="{B832130E-0469-6048-893E-05EA23601732}">
      <dsp:nvSpPr>
        <dsp:cNvPr id="0" name=""/>
        <dsp:cNvSpPr/>
      </dsp:nvSpPr>
      <dsp:spPr>
        <a:xfrm>
          <a:off x="0" y="1956179"/>
          <a:ext cx="11105321" cy="631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b="1" kern="1200"/>
            <a:t>Future role as a Social Worker and Counsellor</a:t>
          </a:r>
          <a:endParaRPr lang="en-US" sz="2700" kern="1200"/>
        </a:p>
      </dsp:txBody>
      <dsp:txXfrm>
        <a:off x="30842" y="1987021"/>
        <a:ext cx="11043637" cy="570116"/>
      </dsp:txXfrm>
    </dsp:sp>
    <dsp:sp modelId="{C1FCEA92-EDC7-C048-862A-C46C84DC60E0}">
      <dsp:nvSpPr>
        <dsp:cNvPr id="0" name=""/>
        <dsp:cNvSpPr/>
      </dsp:nvSpPr>
      <dsp:spPr>
        <a:xfrm>
          <a:off x="0" y="2587978"/>
          <a:ext cx="11105321" cy="1900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2594"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a:t>As a future </a:t>
          </a:r>
          <a:r>
            <a:rPr lang="en-US" sz="2100" b="1" kern="1200"/>
            <a:t>Social Worker </a:t>
          </a:r>
          <a:r>
            <a:rPr lang="en-US" sz="2100" kern="1200"/>
            <a:t>and </a:t>
          </a:r>
          <a:r>
            <a:rPr lang="en-US" sz="2100" b="1" kern="1200"/>
            <a:t>Counsellor</a:t>
          </a:r>
          <a:r>
            <a:rPr lang="en-US" sz="2100" kern="1200"/>
            <a:t>, critical thinking will help me assess client’s needs, identify risks, and make ethical, evidence base decisions.</a:t>
          </a:r>
        </a:p>
        <a:p>
          <a:pPr marL="228600" lvl="1" indent="-228600" algn="l" defTabSz="933450">
            <a:lnSpc>
              <a:spcPct val="90000"/>
            </a:lnSpc>
            <a:spcBef>
              <a:spcPct val="0"/>
            </a:spcBef>
            <a:spcAft>
              <a:spcPct val="20000"/>
            </a:spcAft>
            <a:buChar char="•"/>
          </a:pPr>
          <a:r>
            <a:rPr lang="en-US" sz="2100" kern="1200"/>
            <a:t>It will enable me to analyze information from different sources, understand each person’s unique circumstances, and develop appropriate plans.</a:t>
          </a:r>
        </a:p>
        <a:p>
          <a:pPr marL="228600" lvl="1" indent="-228600" algn="l" defTabSz="933450">
            <a:lnSpc>
              <a:spcPct val="90000"/>
            </a:lnSpc>
            <a:spcBef>
              <a:spcPct val="0"/>
            </a:spcBef>
            <a:spcAft>
              <a:spcPct val="20000"/>
            </a:spcAft>
            <a:buChar char="•"/>
          </a:pPr>
          <a:r>
            <a:rPr lang="en-US" sz="2100" kern="1200"/>
            <a:t>Critical thinking also helps me communicate effectively with clients and work collaboratively with other professionals to achieve the best outcomes</a:t>
          </a:r>
        </a:p>
      </dsp:txBody>
      <dsp:txXfrm>
        <a:off x="0" y="2587978"/>
        <a:ext cx="11105321" cy="190026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ChevronBlockProcess">
  <dgm:title val="Chevron Block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28"/>
      <dgm:constr type="primFontSz" for="des" forName="desTx" refType="primFontSz" refFor="des" refForName="parTx" op="lte" fact="0.75"/>
      <dgm:constr type="h" for="des" forName="desTx" op="equ"/>
      <dgm:constr type="w" for="ch" forName="space" refType="w" op="equ" fact="-0.005"/>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91"/>
              <dgm:constr type="t" for="ch" forName="desTx" refType="h" refFor="ch" refForName="parTx"/>
            </dgm:constrLst>
          </dgm:if>
          <dgm:else name="Name9">
            <dgm:constrLst>
              <dgm:constr type="l" for="ch" forName="parTx"/>
              <dgm:constr type="w" for="ch" forName="parTx" refType="w"/>
              <dgm:constr type="t" for="ch" forName="parTx"/>
              <dgm:constr type="l" for="ch" forName="desTx" refType="w" fact="0.09"/>
              <dgm:constr type="w" for="ch" forName="desTx" refType="w" refFor="ch" refForName="parTx" fact="0.91"/>
              <dgm:constr type="t" for="ch" forName="desTx" refType="h" refFor="ch" refForName="parTx"/>
            </dgm:constrLst>
          </dgm:else>
        </dgm:choose>
        <dgm:ruleLst>
          <dgm:rule type="h" val="INF" fact="NaN" max="NaN"/>
        </dgm:ruleLst>
        <dgm:layoutNode name="parTx" styleLbl="alignNode1">
          <dgm:varLst>
            <dgm:chMax val="0"/>
            <dgm:chPref val="0"/>
          </dgm:varLst>
          <dgm:alg type="tx"/>
          <dgm:choose name="Name10">
            <dgm:if name="Name11" func="var" arg="dir" op="equ" val="norm">
              <dgm:shape xmlns:r="http://schemas.openxmlformats.org/officeDocument/2006/relationships" type="chevron" r:blip="">
                <dgm:adjLst>
                  <dgm:adj idx="1" val="0.3"/>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3"/>
                <dgm:constr type="h"/>
                <dgm:constr type="tMarg" refType="w" fact="0.105"/>
                <dgm:constr type="bMarg" refType="w" fact="0.105"/>
                <dgm:constr type="lMarg" refType="w" fact="0.105"/>
                <dgm:constr type="rMarg" refType="w" fact="0.105"/>
              </dgm:constrLst>
            </dgm:if>
            <dgm:else name="Name15">
              <dgm:constrLst>
                <dgm:constr type="h" refType="w" op="lte" fact="0.3"/>
                <dgm:constr type="h"/>
                <dgm:constr type="tMarg" refType="w" fact="0.105"/>
                <dgm:constr type="bMarg" refType="w" fact="0.105"/>
                <dgm:constr type="lMarg" refType="w" fact="0.105"/>
                <dgm:constr type="rMarg" refType="w" fact="0.105"/>
              </dgm:constrLst>
            </dgm:else>
          </dgm:choose>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0"/>
            <dgm:constr type="tMarg" refType="w" fact="0.224"/>
            <dgm:constr type="bMarg" refType="w" fact="0.448"/>
            <dgm:constr type="lMarg" refType="w" fact="0.224"/>
            <dgm:constr type="rMarg" refType="w" fact="0.224"/>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700EB8-E3EB-3848-AA79-2F3DA34839AF}" type="datetimeFigureOut">
              <a:rPr lang="en-US" smtClean="0"/>
              <a:t>7/15/26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B7FA09-80B1-4F4C-96CB-42DFFB3E1B7B}" type="slidenum">
              <a:rPr lang="en-US" smtClean="0"/>
              <a:t>‹#›</a:t>
            </a:fld>
            <a:endParaRPr lang="en-US"/>
          </a:p>
        </p:txBody>
      </p:sp>
    </p:spTree>
    <p:extLst>
      <p:ext uri="{BB962C8B-B14F-4D97-AF65-F5344CB8AC3E}">
        <p14:creationId xmlns:p14="http://schemas.microsoft.com/office/powerpoint/2010/main" val="40884633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B7FA09-80B1-4F4C-96CB-42DFFB3E1B7B}" type="slidenum">
              <a:rPr lang="en-US" smtClean="0"/>
              <a:t>2</a:t>
            </a:fld>
            <a:endParaRPr lang="en-US"/>
          </a:p>
        </p:txBody>
      </p:sp>
    </p:spTree>
    <p:extLst>
      <p:ext uri="{BB962C8B-B14F-4D97-AF65-F5344CB8AC3E}">
        <p14:creationId xmlns:p14="http://schemas.microsoft.com/office/powerpoint/2010/main" val="34865339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B7FA09-80B1-4F4C-96CB-42DFFB3E1B7B}" type="slidenum">
              <a:rPr lang="en-US" smtClean="0"/>
              <a:t>8</a:t>
            </a:fld>
            <a:endParaRPr lang="en-US"/>
          </a:p>
        </p:txBody>
      </p:sp>
    </p:spTree>
    <p:extLst>
      <p:ext uri="{BB962C8B-B14F-4D97-AF65-F5344CB8AC3E}">
        <p14:creationId xmlns:p14="http://schemas.microsoft.com/office/powerpoint/2010/main" val="8315320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B7FA09-80B1-4F4C-96CB-42DFFB3E1B7B}" type="slidenum">
              <a:rPr lang="en-US" smtClean="0"/>
              <a:t>9</a:t>
            </a:fld>
            <a:endParaRPr lang="en-US"/>
          </a:p>
        </p:txBody>
      </p:sp>
    </p:spTree>
    <p:extLst>
      <p:ext uri="{BB962C8B-B14F-4D97-AF65-F5344CB8AC3E}">
        <p14:creationId xmlns:p14="http://schemas.microsoft.com/office/powerpoint/2010/main" val="6717760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B7FA09-80B1-4F4C-96CB-42DFFB3E1B7B}" type="slidenum">
              <a:rPr lang="en-US" smtClean="0"/>
              <a:t>12</a:t>
            </a:fld>
            <a:endParaRPr lang="en-US"/>
          </a:p>
        </p:txBody>
      </p:sp>
    </p:spTree>
    <p:extLst>
      <p:ext uri="{BB962C8B-B14F-4D97-AF65-F5344CB8AC3E}">
        <p14:creationId xmlns:p14="http://schemas.microsoft.com/office/powerpoint/2010/main" val="28355938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A43544FA-7C4F-F449-9ECA-74E89D7785D1}" type="datetimeFigureOut">
              <a:rPr lang="en-US" smtClean="0"/>
              <a:t>7/15/26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36CA61C-2279-9240-8F30-CFD0EE9808DD}" type="slidenum">
              <a:rPr lang="en-US" smtClean="0"/>
              <a:t>‹#›</a:t>
            </a:fld>
            <a:endParaRPr lang="en-US"/>
          </a:p>
        </p:txBody>
      </p:sp>
    </p:spTree>
    <p:extLst>
      <p:ext uri="{BB962C8B-B14F-4D97-AF65-F5344CB8AC3E}">
        <p14:creationId xmlns:p14="http://schemas.microsoft.com/office/powerpoint/2010/main" val="7287384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43544FA-7C4F-F449-9ECA-74E89D7785D1}" type="datetimeFigureOut">
              <a:rPr lang="en-US" smtClean="0"/>
              <a:t>7/15/26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36CA61C-2279-9240-8F30-CFD0EE9808DD}" type="slidenum">
              <a:rPr lang="en-US" smtClean="0"/>
              <a:t>‹#›</a:t>
            </a:fld>
            <a:endParaRPr lang="en-US"/>
          </a:p>
        </p:txBody>
      </p:sp>
    </p:spTree>
    <p:extLst>
      <p:ext uri="{BB962C8B-B14F-4D97-AF65-F5344CB8AC3E}">
        <p14:creationId xmlns:p14="http://schemas.microsoft.com/office/powerpoint/2010/main" val="24477146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A43544FA-7C4F-F449-9ECA-74E89D7785D1}" type="datetimeFigureOut">
              <a:rPr lang="en-US" smtClean="0"/>
              <a:t>7/15/26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36CA61C-2279-9240-8F30-CFD0EE9808DD}" type="slidenum">
              <a:rPr lang="en-US" smtClean="0"/>
              <a:t>‹#›</a:t>
            </a:fld>
            <a:endParaRPr lang="en-US"/>
          </a:p>
        </p:txBody>
      </p:sp>
    </p:spTree>
    <p:extLst>
      <p:ext uri="{BB962C8B-B14F-4D97-AF65-F5344CB8AC3E}">
        <p14:creationId xmlns:p14="http://schemas.microsoft.com/office/powerpoint/2010/main" val="64535696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A43544FA-7C4F-F449-9ECA-74E89D7785D1}" type="datetimeFigureOut">
              <a:rPr lang="en-US" smtClean="0"/>
              <a:t>7/15/26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A36CA61C-2279-9240-8F30-CFD0EE9808DD}" type="slidenum">
              <a:rPr lang="en-US" smtClean="0"/>
              <a:t>‹#›</a:t>
            </a:fld>
            <a:endParaRPr lang="en-US"/>
          </a:p>
        </p:txBody>
      </p:sp>
    </p:spTree>
    <p:extLst>
      <p:ext uri="{BB962C8B-B14F-4D97-AF65-F5344CB8AC3E}">
        <p14:creationId xmlns:p14="http://schemas.microsoft.com/office/powerpoint/2010/main" val="5341959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A43544FA-7C4F-F449-9ECA-74E89D7785D1}" type="datetimeFigureOut">
              <a:rPr lang="en-US" smtClean="0"/>
              <a:t>7/15/26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36CA61C-2279-9240-8F30-CFD0EE9808DD}"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8733219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43544FA-7C4F-F449-9ECA-74E89D7785D1}" type="datetimeFigureOut">
              <a:rPr lang="en-US" smtClean="0"/>
              <a:t>7/15/26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36CA61C-2279-9240-8F30-CFD0EE9808DD}" type="slidenum">
              <a:rPr lang="en-US" smtClean="0"/>
              <a:t>‹#›</a:t>
            </a:fld>
            <a:endParaRPr lang="en-US"/>
          </a:p>
        </p:txBody>
      </p:sp>
    </p:spTree>
    <p:extLst>
      <p:ext uri="{BB962C8B-B14F-4D97-AF65-F5344CB8AC3E}">
        <p14:creationId xmlns:p14="http://schemas.microsoft.com/office/powerpoint/2010/main" val="5774743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43544FA-7C4F-F449-9ECA-74E89D7785D1}" type="datetimeFigureOut">
              <a:rPr lang="en-US" smtClean="0"/>
              <a:t>7/15/26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36CA61C-2279-9240-8F30-CFD0EE9808DD}" type="slidenum">
              <a:rPr lang="en-US" smtClean="0"/>
              <a:t>‹#›</a:t>
            </a:fld>
            <a:endParaRPr lang="en-US"/>
          </a:p>
        </p:txBody>
      </p:sp>
    </p:spTree>
    <p:extLst>
      <p:ext uri="{BB962C8B-B14F-4D97-AF65-F5344CB8AC3E}">
        <p14:creationId xmlns:p14="http://schemas.microsoft.com/office/powerpoint/2010/main" val="40518354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A43544FA-7C4F-F449-9ECA-74E89D7785D1}" type="datetimeFigureOut">
              <a:rPr lang="en-US" smtClean="0"/>
              <a:t>7/15/26</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A36CA61C-2279-9240-8F30-CFD0EE9808DD}" type="slidenum">
              <a:rPr lang="en-US" smtClean="0"/>
              <a:t>‹#›</a:t>
            </a:fld>
            <a:endParaRPr lang="en-US"/>
          </a:p>
        </p:txBody>
      </p:sp>
    </p:spTree>
    <p:extLst>
      <p:ext uri="{BB962C8B-B14F-4D97-AF65-F5344CB8AC3E}">
        <p14:creationId xmlns:p14="http://schemas.microsoft.com/office/powerpoint/2010/main" val="24773107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A43544FA-7C4F-F449-9ECA-74E89D7785D1}" type="datetimeFigureOut">
              <a:rPr lang="en-US" smtClean="0"/>
              <a:t>7/15/26</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A36CA61C-2279-9240-8F30-CFD0EE9808DD}" type="slidenum">
              <a:rPr lang="en-US" smtClean="0"/>
              <a:t>‹#›</a:t>
            </a:fld>
            <a:endParaRPr lang="en-US"/>
          </a:p>
        </p:txBody>
      </p:sp>
    </p:spTree>
    <p:extLst>
      <p:ext uri="{BB962C8B-B14F-4D97-AF65-F5344CB8AC3E}">
        <p14:creationId xmlns:p14="http://schemas.microsoft.com/office/powerpoint/2010/main" val="23909390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43544FA-7C4F-F449-9ECA-74E89D7785D1}" type="datetimeFigureOut">
              <a:rPr lang="en-US" smtClean="0"/>
              <a:t>7/15/26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6CA61C-2279-9240-8F30-CFD0EE9808DD}" type="slidenum">
              <a:rPr lang="en-US" smtClean="0"/>
              <a:t>‹#›</a:t>
            </a:fld>
            <a:endParaRPr lang="en-US"/>
          </a:p>
        </p:txBody>
      </p:sp>
    </p:spTree>
    <p:extLst>
      <p:ext uri="{BB962C8B-B14F-4D97-AF65-F5344CB8AC3E}">
        <p14:creationId xmlns:p14="http://schemas.microsoft.com/office/powerpoint/2010/main" val="40362693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43544FA-7C4F-F449-9ECA-74E89D7785D1}" type="datetimeFigureOut">
              <a:rPr lang="en-US" smtClean="0"/>
              <a:t>7/15/26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6CA61C-2279-9240-8F30-CFD0EE9808DD}" type="slidenum">
              <a:rPr lang="en-US" smtClean="0"/>
              <a:t>‹#›</a:t>
            </a:fld>
            <a:endParaRPr lang="en-US"/>
          </a:p>
        </p:txBody>
      </p:sp>
    </p:spTree>
    <p:extLst>
      <p:ext uri="{BB962C8B-B14F-4D97-AF65-F5344CB8AC3E}">
        <p14:creationId xmlns:p14="http://schemas.microsoft.com/office/powerpoint/2010/main" val="40691857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A43544FA-7C4F-F449-9ECA-74E89D7785D1}" type="datetimeFigureOut">
              <a:rPr lang="en-US" smtClean="0"/>
              <a:t>7/15/26</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A36CA61C-2279-9240-8F30-CFD0EE9808DD}" type="slidenum">
              <a:rPr lang="en-US" smtClean="0"/>
              <a:t>‹#›</a:t>
            </a:fld>
            <a:endParaRPr lang="en-US"/>
          </a:p>
        </p:txBody>
      </p:sp>
    </p:spTree>
    <p:extLst>
      <p:ext uri="{BB962C8B-B14F-4D97-AF65-F5344CB8AC3E}">
        <p14:creationId xmlns:p14="http://schemas.microsoft.com/office/powerpoint/2010/main" val="1183622328"/>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20.png"/><Relationship Id="rId7" Type="http://schemas.openxmlformats.org/officeDocument/2006/relationships/diagramQuickStyle" Target="../diagrams/quickStyle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21.svg"/><Relationship Id="rId9" Type="http://schemas.microsoft.com/office/2007/relationships/diagramDrawing" Target="../diagrams/drawing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EA3CC36C-210F-452E-B0C6-CAE94609D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14900"/>
            <a:ext cx="12192000" cy="1943100"/>
          </a:xfrm>
          <a:prstGeom prst="rect">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3" name="Rectangle 32">
            <a:extLst>
              <a:ext uri="{FF2B5EF4-FFF2-40B4-BE49-F238E27FC236}">
                <a16:creationId xmlns:a16="http://schemas.microsoft.com/office/drawing/2014/main" id="{FD77E017-7BFF-4018-BF75-AF8C6DDF08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9185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 name="TextBox 6">
            <a:extLst>
              <a:ext uri="{FF2B5EF4-FFF2-40B4-BE49-F238E27FC236}">
                <a16:creationId xmlns:a16="http://schemas.microsoft.com/office/drawing/2014/main" id="{2E614D84-32E7-A1B6-DBFE-F40723D4AD98}"/>
              </a:ext>
            </a:extLst>
          </p:cNvPr>
          <p:cNvGraphicFramePr/>
          <p:nvPr>
            <p:extLst>
              <p:ext uri="{D42A27DB-BD31-4B8C-83A1-F6EECF244321}">
                <p14:modId xmlns:p14="http://schemas.microsoft.com/office/powerpoint/2010/main" val="786122423"/>
              </p:ext>
            </p:extLst>
          </p:nvPr>
        </p:nvGraphicFramePr>
        <p:xfrm>
          <a:off x="921592" y="941466"/>
          <a:ext cx="10340658" cy="27883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0135172"/>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84167985-D6E9-40FF-97C0-4B6D373E85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68" y="640080"/>
            <a:ext cx="10911865" cy="462686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68801362-349C-44BE-BEF6-8E926E1D3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6" y="804672"/>
            <a:ext cx="10579608" cy="42976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C6EF9D3-8F13-8AB7-3B57-40FBBA4254D6}"/>
              </a:ext>
            </a:extLst>
          </p:cNvPr>
          <p:cNvSpPr txBox="1"/>
          <p:nvPr/>
        </p:nvSpPr>
        <p:spPr>
          <a:xfrm>
            <a:off x="1262729" y="1289303"/>
            <a:ext cx="9638443" cy="3339303"/>
          </a:xfrm>
          <a:prstGeom prst="rect">
            <a:avLst/>
          </a:prstGeom>
          <a:ln>
            <a:noFill/>
          </a:ln>
        </p:spPr>
        <p:txBody>
          <a:bodyPr vert="horz" lIns="274320" tIns="182880" rIns="274320" bIns="182880" rtlCol="0" anchor="ctr" anchorCtr="1">
            <a:normAutofit/>
          </a:bodyPr>
          <a:lstStyle/>
          <a:p>
            <a:pPr algn="ctr" defTabSz="914400">
              <a:lnSpc>
                <a:spcPct val="90000"/>
              </a:lnSpc>
              <a:spcBef>
                <a:spcPct val="0"/>
              </a:spcBef>
              <a:spcAft>
                <a:spcPts val="600"/>
              </a:spcAft>
            </a:pPr>
            <a:r>
              <a:rPr lang="en-US" sz="5000" b="1" kern="1200" cap="all" spc="200" baseline="0">
                <a:solidFill>
                  <a:srgbClr val="262626"/>
                </a:solidFill>
                <a:latin typeface="+mj-lt"/>
                <a:ea typeface="+mj-ea"/>
                <a:cs typeface="+mj-cs"/>
              </a:rPr>
              <a:t>I have  not used AI for this power point presentation</a:t>
            </a:r>
          </a:p>
        </p:txBody>
      </p:sp>
    </p:spTree>
    <p:extLst>
      <p:ext uri="{BB962C8B-B14F-4D97-AF65-F5344CB8AC3E}">
        <p14:creationId xmlns:p14="http://schemas.microsoft.com/office/powerpoint/2010/main" val="36661411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C7EC7370-FF9F-4131-8812-2123F5D9D4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315" y="964692"/>
            <a:ext cx="3986784"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A3377563-4FF6-4DD0-B84A-CFBB8D7831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907" y="1128683"/>
            <a:ext cx="3657600"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Graphic 22" descr="Stethoscope">
            <a:extLst>
              <a:ext uri="{FF2B5EF4-FFF2-40B4-BE49-F238E27FC236}">
                <a16:creationId xmlns:a16="http://schemas.microsoft.com/office/drawing/2014/main" id="{0E3987B0-A2E0-2B6B-9ADD-D655B4772D3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1137" y="1422401"/>
            <a:ext cx="3674778" cy="3674778"/>
          </a:xfrm>
          <a:prstGeom prst="rect">
            <a:avLst/>
          </a:prstGeom>
        </p:spPr>
      </p:pic>
      <p:sp>
        <p:nvSpPr>
          <p:cNvPr id="4" name="TextBox 3">
            <a:extLst>
              <a:ext uri="{FF2B5EF4-FFF2-40B4-BE49-F238E27FC236}">
                <a16:creationId xmlns:a16="http://schemas.microsoft.com/office/drawing/2014/main" id="{BBE4C961-FDAC-E7B5-084F-46334ED54F00}"/>
              </a:ext>
            </a:extLst>
          </p:cNvPr>
          <p:cNvSpPr txBox="1"/>
          <p:nvPr/>
        </p:nvSpPr>
        <p:spPr>
          <a:xfrm>
            <a:off x="5143500" y="1638300"/>
            <a:ext cx="7048500" cy="4262949"/>
          </a:xfrm>
          <a:prstGeom prst="rect">
            <a:avLst/>
          </a:prstGeom>
        </p:spPr>
        <p:txBody>
          <a:bodyPr vert="horz" lIns="91440" tIns="45720" rIns="91440" bIns="45720" rtlCol="0">
            <a:normAutofit/>
          </a:bodyPr>
          <a:lstStyle/>
          <a:p>
            <a:pPr indent="-228600" defTabSz="914400">
              <a:spcBef>
                <a:spcPts val="1000"/>
              </a:spcBef>
              <a:buClr>
                <a:schemeClr val="accent2"/>
              </a:buClr>
              <a:buFont typeface="Arial" panose="020B0604020202020204" pitchFamily="34" charset="0"/>
              <a:buChar char="•"/>
            </a:pPr>
            <a:r>
              <a:rPr lang="en-US" dirty="0">
                <a:solidFill>
                  <a:schemeClr val="tx1">
                    <a:lumMod val="85000"/>
                    <a:lumOff val="15000"/>
                  </a:schemeClr>
                </a:solidFill>
                <a:latin typeface="Arial" panose="020B0604020202020204" pitchFamily="34" charset="0"/>
                <a:cs typeface="Arial" panose="020B0604020202020204" pitchFamily="34" charset="0"/>
              </a:rPr>
              <a:t>Hello everyone</a:t>
            </a:r>
          </a:p>
          <a:p>
            <a:pPr indent="-228600" defTabSz="914400">
              <a:spcBef>
                <a:spcPts val="1000"/>
              </a:spcBef>
              <a:buClr>
                <a:schemeClr val="accent2"/>
              </a:buClr>
              <a:buFont typeface="Arial" panose="020B0604020202020204" pitchFamily="34" charset="0"/>
              <a:buChar char="•"/>
            </a:pPr>
            <a:r>
              <a:rPr lang="en-US" dirty="0">
                <a:solidFill>
                  <a:schemeClr val="tx1">
                    <a:lumMod val="85000"/>
                    <a:lumOff val="15000"/>
                  </a:schemeClr>
                </a:solidFill>
                <a:latin typeface="Arial" panose="020B0604020202020204" pitchFamily="34" charset="0"/>
                <a:cs typeface="Arial" panose="020B0604020202020204" pitchFamily="34" charset="0"/>
              </a:rPr>
              <a:t>My name is Analisa Caunceran</a:t>
            </a:r>
          </a:p>
          <a:p>
            <a:pPr indent="-228600" defTabSz="914400">
              <a:spcBef>
                <a:spcPts val="1000"/>
              </a:spcBef>
              <a:buClr>
                <a:schemeClr val="accent2"/>
              </a:buClr>
              <a:buFont typeface="Arial" panose="020B0604020202020204" pitchFamily="34" charset="0"/>
              <a:buChar char="•"/>
            </a:pPr>
            <a:r>
              <a:rPr lang="en-US" dirty="0">
                <a:solidFill>
                  <a:schemeClr val="tx1">
                    <a:lumMod val="85000"/>
                    <a:lumOff val="15000"/>
                  </a:schemeClr>
                </a:solidFill>
                <a:latin typeface="Arial" panose="020B0604020202020204" pitchFamily="34" charset="0"/>
                <a:cs typeface="Arial" panose="020B0604020202020204" pitchFamily="34" charset="0"/>
              </a:rPr>
              <a:t>I am a Health and Social Care student here at University of Wales Trinity Saint David.</a:t>
            </a:r>
          </a:p>
          <a:p>
            <a:pPr indent="-228600" defTabSz="914400">
              <a:spcBef>
                <a:spcPts val="1000"/>
              </a:spcBef>
              <a:buClr>
                <a:schemeClr val="accent2"/>
              </a:buClr>
              <a:buFont typeface="Arial" panose="020B0604020202020204" pitchFamily="34" charset="0"/>
              <a:buChar char="•"/>
            </a:pPr>
            <a:r>
              <a:rPr lang="en-US" dirty="0">
                <a:solidFill>
                  <a:schemeClr val="tx1">
                    <a:lumMod val="85000"/>
                    <a:lumOff val="15000"/>
                  </a:schemeClr>
                </a:solidFill>
                <a:latin typeface="Arial" panose="020B0604020202020204" pitchFamily="34" charset="0"/>
                <a:cs typeface="Arial" panose="020B0604020202020204" pitchFamily="34" charset="0"/>
              </a:rPr>
              <a:t>Today, I will be presenting on </a:t>
            </a:r>
            <a:r>
              <a:rPr lang="en-US" b="1" dirty="0">
                <a:solidFill>
                  <a:schemeClr val="tx1">
                    <a:lumMod val="85000"/>
                    <a:lumOff val="15000"/>
                  </a:schemeClr>
                </a:solidFill>
                <a:latin typeface="Arial" panose="020B0604020202020204" pitchFamily="34" charset="0"/>
                <a:cs typeface="Arial" panose="020B0604020202020204" pitchFamily="34" charset="0"/>
              </a:rPr>
              <a:t>Critical Thinking, </a:t>
            </a:r>
            <a:r>
              <a:rPr lang="en-US" dirty="0">
                <a:solidFill>
                  <a:schemeClr val="tx1">
                    <a:lumMod val="85000"/>
                    <a:lumOff val="15000"/>
                  </a:schemeClr>
                </a:solidFill>
                <a:latin typeface="Arial" panose="020B0604020202020204" pitchFamily="34" charset="0"/>
                <a:cs typeface="Arial" panose="020B0604020202020204" pitchFamily="34" charset="0"/>
              </a:rPr>
              <a:t>one of the most important skills in health and social care. During this presentation, I will explain critical thinking means, why it is important in professional practice, a model that supports this skill, how it applied in health care, and how it will support my future career.</a:t>
            </a:r>
            <a:endParaRPr lang="en-US" b="1" dirty="0">
              <a:solidFill>
                <a:schemeClr val="tx1">
                  <a:lumMod val="85000"/>
                  <a:lumOff val="15000"/>
                </a:schemeClr>
              </a:solidFill>
            </a:endParaRPr>
          </a:p>
        </p:txBody>
      </p:sp>
      <p:sp>
        <p:nvSpPr>
          <p:cNvPr id="2" name="TextBox 1">
            <a:extLst>
              <a:ext uri="{FF2B5EF4-FFF2-40B4-BE49-F238E27FC236}">
                <a16:creationId xmlns:a16="http://schemas.microsoft.com/office/drawing/2014/main" id="{4F21B416-04B3-8901-5D49-7C5545A4D8F3}"/>
              </a:ext>
            </a:extLst>
          </p:cNvPr>
          <p:cNvSpPr txBox="1"/>
          <p:nvPr/>
        </p:nvSpPr>
        <p:spPr>
          <a:xfrm>
            <a:off x="6970643" y="371061"/>
            <a:ext cx="4134679" cy="461665"/>
          </a:xfrm>
          <a:prstGeom prst="rect">
            <a:avLst/>
          </a:prstGeom>
          <a:noFill/>
        </p:spPr>
        <p:txBody>
          <a:bodyPr wrap="square" rtlCol="0">
            <a:spAutoFit/>
          </a:bodyPr>
          <a:lstStyle/>
          <a:p>
            <a:r>
              <a:rPr lang="en-US" sz="2400" b="1" dirty="0">
                <a:latin typeface="Arial" panose="020B0604020202020204" pitchFamily="34" charset="0"/>
                <a:cs typeface="Arial" panose="020B0604020202020204" pitchFamily="34" charset="0"/>
              </a:rPr>
              <a:t>INTRODUCTION</a:t>
            </a:r>
          </a:p>
        </p:txBody>
      </p:sp>
    </p:spTree>
    <p:extLst>
      <p:ext uri="{BB962C8B-B14F-4D97-AF65-F5344CB8AC3E}">
        <p14:creationId xmlns:p14="http://schemas.microsoft.com/office/powerpoint/2010/main" val="29460504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00" name="Rectangle 99">
            <a:extLst>
              <a:ext uri="{FF2B5EF4-FFF2-40B4-BE49-F238E27FC236}">
                <a16:creationId xmlns:a16="http://schemas.microsoft.com/office/drawing/2014/main" id="{DE6656AB-B8B3-4895-AD32-B928A43C4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760" y="964692"/>
            <a:ext cx="5440680"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1" name="Rectangle 100">
            <a:extLst>
              <a:ext uri="{FF2B5EF4-FFF2-40B4-BE49-F238E27FC236}">
                <a16:creationId xmlns:a16="http://schemas.microsoft.com/office/drawing/2014/main" id="{188BDAE2-5EE0-4B2F-9C9B-7E86A0B4C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1853" y="1128683"/>
            <a:ext cx="5106493"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0" name="Graphic 69" descr="Head with Gears">
            <a:extLst>
              <a:ext uri="{FF2B5EF4-FFF2-40B4-BE49-F238E27FC236}">
                <a16:creationId xmlns:a16="http://schemas.microsoft.com/office/drawing/2014/main" id="{C29EF0B1-C940-6677-61F6-66576A9D3E0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05404" y="1293275"/>
            <a:ext cx="4094248" cy="4279392"/>
          </a:xfrm>
          <a:prstGeom prst="rect">
            <a:avLst/>
          </a:prstGeom>
        </p:spPr>
      </p:pic>
      <p:sp>
        <p:nvSpPr>
          <p:cNvPr id="2" name="TextBox 1">
            <a:extLst>
              <a:ext uri="{FF2B5EF4-FFF2-40B4-BE49-F238E27FC236}">
                <a16:creationId xmlns:a16="http://schemas.microsoft.com/office/drawing/2014/main" id="{8753689C-10C1-E4D0-0C47-3650E0235C2B}"/>
              </a:ext>
            </a:extLst>
          </p:cNvPr>
          <p:cNvSpPr txBox="1"/>
          <p:nvPr/>
        </p:nvSpPr>
        <p:spPr>
          <a:xfrm>
            <a:off x="6265438" y="956750"/>
            <a:ext cx="5926561" cy="6119909"/>
          </a:xfrm>
          <a:prstGeom prst="rect">
            <a:avLst/>
          </a:prstGeom>
        </p:spPr>
        <p:txBody>
          <a:bodyPr vert="horz" lIns="91440" tIns="45720" rIns="91440" bIns="45720" rtlCol="0">
            <a:normAutofit fontScale="25000" lnSpcReduction="20000"/>
          </a:bodyPr>
          <a:lstStyle/>
          <a:p>
            <a:pPr indent="-228600" defTabSz="914400">
              <a:lnSpc>
                <a:spcPct val="90000"/>
              </a:lnSpc>
              <a:spcBef>
                <a:spcPts val="1000"/>
              </a:spcBef>
              <a:buClr>
                <a:schemeClr val="accent2"/>
              </a:buClr>
              <a:buFont typeface="Arial" panose="020B0604020202020204" pitchFamily="34" charset="0"/>
              <a:buChar char="•"/>
            </a:pPr>
            <a:r>
              <a:rPr lang="en-US" sz="7200" dirty="0">
                <a:solidFill>
                  <a:schemeClr val="tx1">
                    <a:lumMod val="85000"/>
                    <a:lumOff val="15000"/>
                  </a:schemeClr>
                </a:solidFill>
                <a:latin typeface="Arial" panose="020B0604020202020204" pitchFamily="34" charset="0"/>
                <a:cs typeface="Arial" panose="020B0604020202020204" pitchFamily="34" charset="0"/>
              </a:rPr>
              <a:t>Critical  Thinking is the ability to think clearly, logically and objectively  before making decisions.  It involves analyzing information, evaluating evidence,  considering other options and choosing the safest and most effective action (Cotrell, 2017).</a:t>
            </a:r>
          </a:p>
          <a:p>
            <a:pPr indent="-228600" defTabSz="914400">
              <a:lnSpc>
                <a:spcPct val="90000"/>
              </a:lnSpc>
              <a:spcBef>
                <a:spcPts val="1000"/>
              </a:spcBef>
              <a:buClr>
                <a:schemeClr val="accent2"/>
              </a:buClr>
              <a:buFont typeface="Arial" panose="020B0604020202020204" pitchFamily="34" charset="0"/>
              <a:buChar char="•"/>
            </a:pPr>
            <a:endParaRPr lang="en-US" sz="7200" dirty="0">
              <a:solidFill>
                <a:schemeClr val="tx1">
                  <a:lumMod val="85000"/>
                  <a:lumOff val="15000"/>
                </a:schemeClr>
              </a:solidFill>
              <a:latin typeface="Arial" panose="020B0604020202020204" pitchFamily="34" charset="0"/>
              <a:cs typeface="Arial" panose="020B0604020202020204" pitchFamily="34" charset="0"/>
            </a:endParaRPr>
          </a:p>
          <a:p>
            <a:pPr defTabSz="914400">
              <a:lnSpc>
                <a:spcPct val="90000"/>
              </a:lnSpc>
              <a:spcBef>
                <a:spcPts val="1000"/>
              </a:spcBef>
              <a:buClr>
                <a:schemeClr val="accent2"/>
              </a:buClr>
            </a:pPr>
            <a:r>
              <a:rPr lang="en-US" sz="7200" b="1" dirty="0">
                <a:solidFill>
                  <a:schemeClr val="tx1">
                    <a:lumMod val="85000"/>
                    <a:lumOff val="15000"/>
                  </a:schemeClr>
                </a:solidFill>
                <a:latin typeface="Arial" panose="020B0604020202020204" pitchFamily="34" charset="0"/>
                <a:cs typeface="Arial" panose="020B0604020202020204" pitchFamily="34" charset="0"/>
              </a:rPr>
              <a:t> Used in everyday practice</a:t>
            </a:r>
          </a:p>
          <a:p>
            <a:pPr defTabSz="914400">
              <a:lnSpc>
                <a:spcPct val="90000"/>
              </a:lnSpc>
              <a:spcBef>
                <a:spcPts val="1000"/>
              </a:spcBef>
              <a:buClr>
                <a:schemeClr val="accent2"/>
              </a:buClr>
            </a:pPr>
            <a:r>
              <a:rPr lang="en-US" sz="7200" dirty="0">
                <a:solidFill>
                  <a:schemeClr val="tx1">
                    <a:lumMod val="85000"/>
                    <a:lumOff val="15000"/>
                  </a:schemeClr>
                </a:solidFill>
                <a:latin typeface="Arial" panose="020B0604020202020204" pitchFamily="34" charset="0"/>
                <a:cs typeface="Arial" panose="020B0604020202020204" pitchFamily="34" charset="0"/>
              </a:rPr>
              <a:t>Healthcare professionals use critical thinking to:</a:t>
            </a:r>
          </a:p>
          <a:p>
            <a:pPr marL="857250" indent="-857250" defTabSz="914400">
              <a:lnSpc>
                <a:spcPct val="90000"/>
              </a:lnSpc>
              <a:spcBef>
                <a:spcPts val="1000"/>
              </a:spcBef>
              <a:buClr>
                <a:schemeClr val="accent2"/>
              </a:buClr>
              <a:buFont typeface="Arial" panose="020B0604020202020204" pitchFamily="34" charset="0"/>
              <a:buChar char="•"/>
            </a:pPr>
            <a:r>
              <a:rPr lang="en-US" sz="7200" dirty="0">
                <a:solidFill>
                  <a:schemeClr val="tx1">
                    <a:lumMod val="85000"/>
                    <a:lumOff val="15000"/>
                  </a:schemeClr>
                </a:solidFill>
                <a:latin typeface="Arial" panose="020B0604020202020204" pitchFamily="34" charset="0"/>
                <a:cs typeface="Arial" panose="020B0604020202020204" pitchFamily="34" charset="0"/>
              </a:rPr>
              <a:t>Assess patient’s needs.</a:t>
            </a:r>
          </a:p>
          <a:p>
            <a:pPr marL="857250" indent="-857250" defTabSz="914400">
              <a:lnSpc>
                <a:spcPct val="90000"/>
              </a:lnSpc>
              <a:spcBef>
                <a:spcPts val="1000"/>
              </a:spcBef>
              <a:buClr>
                <a:schemeClr val="accent2"/>
              </a:buClr>
              <a:buFont typeface="Arial" panose="020B0604020202020204" pitchFamily="34" charset="0"/>
              <a:buChar char="•"/>
            </a:pPr>
            <a:r>
              <a:rPr lang="en-US" sz="7200" dirty="0">
                <a:solidFill>
                  <a:schemeClr val="tx1">
                    <a:lumMod val="85000"/>
                    <a:lumOff val="15000"/>
                  </a:schemeClr>
                </a:solidFill>
                <a:latin typeface="Arial" panose="020B0604020202020204" pitchFamily="34" charset="0"/>
                <a:cs typeface="Arial" panose="020B0604020202020204" pitchFamily="34" charset="0"/>
              </a:rPr>
              <a:t>Make safe clinical decisions.</a:t>
            </a:r>
          </a:p>
          <a:p>
            <a:pPr marL="857250" indent="-857250" defTabSz="914400">
              <a:lnSpc>
                <a:spcPct val="90000"/>
              </a:lnSpc>
              <a:spcBef>
                <a:spcPts val="1000"/>
              </a:spcBef>
              <a:buClr>
                <a:schemeClr val="accent2"/>
              </a:buClr>
              <a:buFont typeface="Arial" panose="020B0604020202020204" pitchFamily="34" charset="0"/>
              <a:buChar char="•"/>
            </a:pPr>
            <a:r>
              <a:rPr lang="en-US" sz="7200" dirty="0">
                <a:solidFill>
                  <a:schemeClr val="tx1">
                    <a:lumMod val="85000"/>
                    <a:lumOff val="15000"/>
                  </a:schemeClr>
                </a:solidFill>
                <a:latin typeface="Arial" panose="020B0604020202020204" pitchFamily="34" charset="0"/>
                <a:cs typeface="Arial" panose="020B0604020202020204" pitchFamily="34" charset="0"/>
              </a:rPr>
              <a:t>Respond to emergencies.</a:t>
            </a:r>
          </a:p>
          <a:p>
            <a:pPr marL="857250" indent="-857250" defTabSz="914400">
              <a:lnSpc>
                <a:spcPct val="90000"/>
              </a:lnSpc>
              <a:spcBef>
                <a:spcPts val="1000"/>
              </a:spcBef>
              <a:buClr>
                <a:schemeClr val="accent2"/>
              </a:buClr>
              <a:buFont typeface="Arial" panose="020B0604020202020204" pitchFamily="34" charset="0"/>
              <a:buChar char="•"/>
            </a:pPr>
            <a:r>
              <a:rPr lang="en-US" sz="7200" dirty="0">
                <a:solidFill>
                  <a:schemeClr val="tx1">
                    <a:lumMod val="85000"/>
                    <a:lumOff val="15000"/>
                  </a:schemeClr>
                </a:solidFill>
                <a:latin typeface="Arial" panose="020B0604020202020204" pitchFamily="34" charset="0"/>
                <a:cs typeface="Arial" panose="020B0604020202020204" pitchFamily="34" charset="0"/>
              </a:rPr>
              <a:t>Provide person centered-care.</a:t>
            </a:r>
          </a:p>
          <a:p>
            <a:pPr defTabSz="914400">
              <a:lnSpc>
                <a:spcPct val="90000"/>
              </a:lnSpc>
              <a:spcBef>
                <a:spcPts val="1000"/>
              </a:spcBef>
              <a:buClr>
                <a:schemeClr val="accent2"/>
              </a:buClr>
            </a:pPr>
            <a:r>
              <a:rPr lang="en-US" sz="7200" b="1" dirty="0">
                <a:solidFill>
                  <a:schemeClr val="tx1">
                    <a:lumMod val="85000"/>
                    <a:lumOff val="15000"/>
                  </a:schemeClr>
                </a:solidFill>
                <a:latin typeface="Arial" panose="020B0604020202020204" pitchFamily="34" charset="0"/>
                <a:cs typeface="Arial" panose="020B0604020202020204" pitchFamily="34" charset="0"/>
              </a:rPr>
              <a:t>I develop this skill</a:t>
            </a:r>
          </a:p>
          <a:p>
            <a:pPr marL="857250" indent="-857250" defTabSz="914400">
              <a:lnSpc>
                <a:spcPct val="90000"/>
              </a:lnSpc>
              <a:spcBef>
                <a:spcPts val="1000"/>
              </a:spcBef>
              <a:buClr>
                <a:schemeClr val="accent2"/>
              </a:buClr>
              <a:buFont typeface="Arial" panose="020B0604020202020204" pitchFamily="34" charset="0"/>
              <a:buChar char="•"/>
            </a:pPr>
            <a:r>
              <a:rPr lang="en-US" sz="7200" dirty="0">
                <a:solidFill>
                  <a:schemeClr val="tx1">
                    <a:lumMod val="85000"/>
                    <a:lumOff val="15000"/>
                  </a:schemeClr>
                </a:solidFill>
                <a:latin typeface="Arial" panose="020B0604020202020204" pitchFamily="34" charset="0"/>
                <a:cs typeface="Arial" panose="020B0604020202020204" pitchFamily="34" charset="0"/>
              </a:rPr>
              <a:t>Studying health and social care.</a:t>
            </a:r>
          </a:p>
          <a:p>
            <a:pPr marL="857250" indent="-857250" defTabSz="914400">
              <a:lnSpc>
                <a:spcPct val="90000"/>
              </a:lnSpc>
              <a:spcBef>
                <a:spcPts val="1000"/>
              </a:spcBef>
              <a:buClr>
                <a:schemeClr val="accent2"/>
              </a:buClr>
              <a:buFont typeface="Arial" panose="020B0604020202020204" pitchFamily="34" charset="0"/>
              <a:buChar char="•"/>
            </a:pPr>
            <a:r>
              <a:rPr lang="en-US" sz="7200" dirty="0">
                <a:solidFill>
                  <a:schemeClr val="tx1">
                    <a:lumMod val="85000"/>
                    <a:lumOff val="15000"/>
                  </a:schemeClr>
                </a:solidFill>
                <a:latin typeface="Arial" panose="020B0604020202020204" pitchFamily="34" charset="0"/>
                <a:cs typeface="Arial" panose="020B0604020202020204" pitchFamily="34" charset="0"/>
              </a:rPr>
              <a:t>Completing assignments and research.</a:t>
            </a:r>
          </a:p>
          <a:p>
            <a:pPr marL="857250" indent="-857250" defTabSz="914400">
              <a:lnSpc>
                <a:spcPct val="90000"/>
              </a:lnSpc>
              <a:spcBef>
                <a:spcPts val="1000"/>
              </a:spcBef>
              <a:buClr>
                <a:schemeClr val="accent2"/>
              </a:buClr>
              <a:buFont typeface="Arial" panose="020B0604020202020204" pitchFamily="34" charset="0"/>
              <a:buChar char="•"/>
            </a:pPr>
            <a:r>
              <a:rPr lang="en-US" sz="7200" dirty="0">
                <a:solidFill>
                  <a:schemeClr val="tx1">
                    <a:lumMod val="85000"/>
                    <a:lumOff val="15000"/>
                  </a:schemeClr>
                </a:solidFill>
                <a:latin typeface="Arial" panose="020B0604020202020204" pitchFamily="34" charset="0"/>
                <a:cs typeface="Arial" panose="020B0604020202020204" pitchFamily="34" charset="0"/>
              </a:rPr>
              <a:t>Working in groups</a:t>
            </a:r>
          </a:p>
          <a:p>
            <a:pPr marL="857250" indent="-857250" defTabSz="914400">
              <a:lnSpc>
                <a:spcPct val="90000"/>
              </a:lnSpc>
              <a:spcBef>
                <a:spcPts val="1000"/>
              </a:spcBef>
              <a:buClr>
                <a:schemeClr val="accent2"/>
              </a:buClr>
              <a:buFont typeface="Arial" panose="020B0604020202020204" pitchFamily="34" charset="0"/>
              <a:buChar char="•"/>
            </a:pPr>
            <a:r>
              <a:rPr lang="en-US" sz="7200" dirty="0">
                <a:solidFill>
                  <a:schemeClr val="tx1">
                    <a:lumMod val="85000"/>
                    <a:lumOff val="15000"/>
                  </a:schemeClr>
                </a:solidFill>
                <a:latin typeface="Arial" panose="020B0604020202020204" pitchFamily="34" charset="0"/>
                <a:cs typeface="Arial" panose="020B0604020202020204" pitchFamily="34" charset="0"/>
              </a:rPr>
              <a:t>Reflecting on case studies and practical learning experience.</a:t>
            </a:r>
          </a:p>
          <a:p>
            <a:pPr defTabSz="914400">
              <a:lnSpc>
                <a:spcPct val="90000"/>
              </a:lnSpc>
              <a:spcBef>
                <a:spcPts val="1000"/>
              </a:spcBef>
              <a:buClr>
                <a:schemeClr val="accent2"/>
              </a:buClr>
            </a:pPr>
            <a:endParaRPr lang="en-US" sz="7200" dirty="0">
              <a:solidFill>
                <a:schemeClr val="tx1">
                  <a:lumMod val="85000"/>
                  <a:lumOff val="15000"/>
                </a:schemeClr>
              </a:solidFill>
              <a:latin typeface="Arial" panose="020B0604020202020204" pitchFamily="34" charset="0"/>
              <a:cs typeface="Arial" panose="020B0604020202020204" pitchFamily="34" charset="0"/>
            </a:endParaRPr>
          </a:p>
          <a:p>
            <a:pPr indent="-228600" defTabSz="914400">
              <a:lnSpc>
                <a:spcPct val="90000"/>
              </a:lnSpc>
              <a:spcBef>
                <a:spcPts val="1000"/>
              </a:spcBef>
              <a:buClr>
                <a:schemeClr val="accent2"/>
              </a:buClr>
              <a:buFont typeface="Arial" panose="020B0604020202020204" pitchFamily="34" charset="0"/>
              <a:buChar char="•"/>
            </a:pPr>
            <a:endParaRPr lang="en-US" sz="1000" dirty="0">
              <a:solidFill>
                <a:schemeClr val="tx1">
                  <a:lumMod val="85000"/>
                  <a:lumOff val="15000"/>
                </a:schemeClr>
              </a:solidFill>
            </a:endParaRPr>
          </a:p>
        </p:txBody>
      </p:sp>
      <p:sp>
        <p:nvSpPr>
          <p:cNvPr id="6" name="TextBox 5">
            <a:extLst>
              <a:ext uri="{FF2B5EF4-FFF2-40B4-BE49-F238E27FC236}">
                <a16:creationId xmlns:a16="http://schemas.microsoft.com/office/drawing/2014/main" id="{BE472191-6664-4B4A-0F15-6DAE40202CE6}"/>
              </a:ext>
            </a:extLst>
          </p:cNvPr>
          <p:cNvSpPr txBox="1"/>
          <p:nvPr/>
        </p:nvSpPr>
        <p:spPr>
          <a:xfrm>
            <a:off x="6811617" y="265043"/>
            <a:ext cx="4744279" cy="369332"/>
          </a:xfrm>
          <a:prstGeom prst="rect">
            <a:avLst/>
          </a:prstGeom>
          <a:noFill/>
        </p:spPr>
        <p:txBody>
          <a:bodyPr wrap="square" rtlCol="0">
            <a:spAutoFit/>
          </a:bodyPr>
          <a:lstStyle/>
          <a:p>
            <a:r>
              <a:rPr lang="en-US" dirty="0"/>
              <a:t>      </a:t>
            </a:r>
            <a:r>
              <a:rPr lang="en-US" b="1" dirty="0"/>
              <a:t>CRITICAL THINGKING</a:t>
            </a:r>
          </a:p>
        </p:txBody>
      </p:sp>
    </p:spTree>
    <p:extLst>
      <p:ext uri="{BB962C8B-B14F-4D97-AF65-F5344CB8AC3E}">
        <p14:creationId xmlns:p14="http://schemas.microsoft.com/office/powerpoint/2010/main" val="32380504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BDEFEEF-AB5A-9A3F-B0C7-D7EC9DE4EB1C}"/>
              </a:ext>
            </a:extLst>
          </p:cNvPr>
          <p:cNvSpPr txBox="1"/>
          <p:nvPr/>
        </p:nvSpPr>
        <p:spPr>
          <a:xfrm>
            <a:off x="4982816" y="145774"/>
            <a:ext cx="6972623" cy="495671"/>
          </a:xfrm>
          <a:prstGeom prst="rect">
            <a:avLst/>
          </a:prstGeom>
        </p:spPr>
        <p:txBody>
          <a:bodyPr vert="horz" lIns="182880" tIns="182880" rIns="182880" bIns="182880" rtlCol="0" anchor="ctr">
            <a:noAutofit/>
          </a:bodyPr>
          <a:lstStyle/>
          <a:p>
            <a:pPr algn="ctr" defTabSz="914400">
              <a:lnSpc>
                <a:spcPct val="90000"/>
              </a:lnSpc>
              <a:spcBef>
                <a:spcPct val="0"/>
              </a:spcBef>
              <a:spcAft>
                <a:spcPts val="600"/>
              </a:spcAft>
            </a:pPr>
            <a:r>
              <a:rPr lang="en-US" sz="2000" cap="all" spc="200" dirty="0">
                <a:solidFill>
                  <a:srgbClr val="262626"/>
                </a:solidFill>
                <a:latin typeface="+mj-lt"/>
                <a:ea typeface="+mj-ea"/>
                <a:cs typeface="+mj-cs"/>
              </a:rPr>
              <a:t>Importance of Critical Thinking in Professional Practice</a:t>
            </a:r>
          </a:p>
        </p:txBody>
      </p:sp>
      <p:pic>
        <p:nvPicPr>
          <p:cNvPr id="14" name="Picture 13" descr="Desk with productivity items">
            <a:extLst>
              <a:ext uri="{FF2B5EF4-FFF2-40B4-BE49-F238E27FC236}">
                <a16:creationId xmlns:a16="http://schemas.microsoft.com/office/drawing/2014/main" id="{57589360-3D2B-BA00-F1AC-F8CC33469576}"/>
              </a:ext>
            </a:extLst>
          </p:cNvPr>
          <p:cNvPicPr>
            <a:picLocks noChangeAspect="1"/>
          </p:cNvPicPr>
          <p:nvPr/>
        </p:nvPicPr>
        <p:blipFill>
          <a:blip r:embed="rId2"/>
          <a:srcRect l="34959" r="19710" b="-1"/>
          <a:stretch>
            <a:fillRect/>
          </a:stretch>
        </p:blipFill>
        <p:spPr>
          <a:xfrm>
            <a:off x="20" y="10"/>
            <a:ext cx="4657325" cy="6857990"/>
          </a:xfrm>
          <a:prstGeom prst="rect">
            <a:avLst/>
          </a:prstGeom>
        </p:spPr>
      </p:pic>
      <p:sp>
        <p:nvSpPr>
          <p:cNvPr id="5" name="TextBox 4">
            <a:extLst>
              <a:ext uri="{FF2B5EF4-FFF2-40B4-BE49-F238E27FC236}">
                <a16:creationId xmlns:a16="http://schemas.microsoft.com/office/drawing/2014/main" id="{545E6A9F-C229-FCCA-9B81-2D6680EFE4F0}"/>
              </a:ext>
            </a:extLst>
          </p:cNvPr>
          <p:cNvSpPr txBox="1"/>
          <p:nvPr/>
        </p:nvSpPr>
        <p:spPr>
          <a:xfrm>
            <a:off x="5168349" y="641445"/>
            <a:ext cx="6617780" cy="2923877"/>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It helps healthcare professionals provide safe, effective and high-quality care (NMC, 2018).</a:t>
            </a:r>
          </a:p>
          <a:p>
            <a:endParaRPr lang="en-US"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It supports:</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Safe and effective patient care.</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Better clinical decision-making.</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Accurate problem-solving.</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Effective communication.</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Person centered-care.</a:t>
            </a:r>
          </a:p>
          <a:p>
            <a:endParaRPr lang="en-US" sz="2000" dirty="0"/>
          </a:p>
        </p:txBody>
      </p:sp>
      <p:sp>
        <p:nvSpPr>
          <p:cNvPr id="9" name="TextBox 8">
            <a:extLst>
              <a:ext uri="{FF2B5EF4-FFF2-40B4-BE49-F238E27FC236}">
                <a16:creationId xmlns:a16="http://schemas.microsoft.com/office/drawing/2014/main" id="{DBF2732C-BD55-6B42-B5AE-521E7E1BCAFC}"/>
              </a:ext>
            </a:extLst>
          </p:cNvPr>
          <p:cNvSpPr txBox="1"/>
          <p:nvPr/>
        </p:nvSpPr>
        <p:spPr>
          <a:xfrm>
            <a:off x="5168349" y="3138985"/>
            <a:ext cx="6473192" cy="5225867"/>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BENEFITS</a:t>
            </a:r>
          </a:p>
          <a:p>
            <a:r>
              <a:rPr lang="en-US" b="1" dirty="0">
                <a:latin typeface="Arial" panose="020B0604020202020204" pitchFamily="34" charset="0"/>
                <a:cs typeface="Arial" panose="020B0604020202020204" pitchFamily="34" charset="0"/>
              </a:rPr>
              <a:t>Patients: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Safe care.</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Better health outcomes.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Increased confidence in health care professionals.</a:t>
            </a:r>
          </a:p>
          <a:p>
            <a:r>
              <a:rPr lang="en-US" b="1" dirty="0">
                <a:latin typeface="Arial" panose="020B0604020202020204" pitchFamily="34" charset="0"/>
                <a:cs typeface="Arial" panose="020B0604020202020204" pitchFamily="34" charset="0"/>
              </a:rPr>
              <a:t>Staff:</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Better teamwork.</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Improved communication.</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Greater confidence in decision-making.</a:t>
            </a:r>
          </a:p>
          <a:p>
            <a:r>
              <a:rPr lang="en-US" b="1" dirty="0">
                <a:latin typeface="Arial" panose="020B0604020202020204" pitchFamily="34" charset="0"/>
                <a:cs typeface="Arial" panose="020B0604020202020204" pitchFamily="34" charset="0"/>
              </a:rPr>
              <a:t>Organization:</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High quality services.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Reduce Clinical errors.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Improved patient satisfaction.</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457829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F512BFE-2EDC-752A-A4A3-86F6FEDE658A}"/>
              </a:ext>
            </a:extLst>
          </p:cNvPr>
          <p:cNvSpPr txBox="1"/>
          <p:nvPr/>
        </p:nvSpPr>
        <p:spPr>
          <a:xfrm>
            <a:off x="5445496" y="978776"/>
            <a:ext cx="5925310" cy="1174991"/>
          </a:xfrm>
          <a:prstGeom prst="rect">
            <a:avLst/>
          </a:prstGeom>
        </p:spPr>
        <p:txBody>
          <a:bodyPr vert="horz" lIns="182880" tIns="182880" rIns="182880" bIns="182880" rtlCol="0" anchor="ctr">
            <a:normAutofit/>
          </a:bodyPr>
          <a:lstStyle/>
          <a:p>
            <a:pPr algn="ctr" defTabSz="914400">
              <a:lnSpc>
                <a:spcPct val="90000"/>
              </a:lnSpc>
              <a:spcBef>
                <a:spcPct val="0"/>
              </a:spcBef>
              <a:spcAft>
                <a:spcPts val="600"/>
              </a:spcAft>
            </a:pPr>
            <a:r>
              <a:rPr lang="en-US" sz="2400" b="1" cap="all" spc="200" dirty="0">
                <a:solidFill>
                  <a:srgbClr val="262626"/>
                </a:solidFill>
                <a:latin typeface="+mj-lt"/>
                <a:ea typeface="+mj-ea"/>
                <a:cs typeface="+mj-cs"/>
              </a:rPr>
              <a:t>           If Critical thinking is not used</a:t>
            </a:r>
          </a:p>
          <a:p>
            <a:pPr algn="ctr" defTabSz="914400">
              <a:lnSpc>
                <a:spcPct val="90000"/>
              </a:lnSpc>
              <a:spcBef>
                <a:spcPct val="0"/>
              </a:spcBef>
              <a:spcAft>
                <a:spcPts val="600"/>
              </a:spcAft>
            </a:pPr>
            <a:endParaRPr lang="en-US" sz="2400" b="1" cap="all" spc="200" dirty="0">
              <a:solidFill>
                <a:srgbClr val="262626"/>
              </a:solidFill>
              <a:latin typeface="+mj-lt"/>
              <a:ea typeface="+mj-ea"/>
              <a:cs typeface="+mj-cs"/>
            </a:endParaRPr>
          </a:p>
          <a:p>
            <a:pPr algn="ctr" defTabSz="914400">
              <a:lnSpc>
                <a:spcPct val="90000"/>
              </a:lnSpc>
              <a:spcBef>
                <a:spcPct val="0"/>
              </a:spcBef>
              <a:spcAft>
                <a:spcPts val="600"/>
              </a:spcAft>
            </a:pPr>
            <a:endParaRPr lang="en-US" sz="2400" b="1" cap="all" spc="200" dirty="0">
              <a:solidFill>
                <a:srgbClr val="262626"/>
              </a:solidFill>
              <a:latin typeface="+mj-lt"/>
              <a:ea typeface="+mj-ea"/>
              <a:cs typeface="+mj-cs"/>
            </a:endParaRPr>
          </a:p>
        </p:txBody>
      </p:sp>
      <p:pic>
        <p:nvPicPr>
          <p:cNvPr id="7" name="Picture 6" descr="Wood human figure">
            <a:extLst>
              <a:ext uri="{FF2B5EF4-FFF2-40B4-BE49-F238E27FC236}">
                <a16:creationId xmlns:a16="http://schemas.microsoft.com/office/drawing/2014/main" id="{05CD2090-99C6-335B-720E-9E3422495BF0}"/>
              </a:ext>
            </a:extLst>
          </p:cNvPr>
          <p:cNvPicPr>
            <a:picLocks noChangeAspect="1"/>
          </p:cNvPicPr>
          <p:nvPr/>
        </p:nvPicPr>
        <p:blipFill>
          <a:blip r:embed="rId2"/>
          <a:srcRect l="2048" r="52621" b="-1"/>
          <a:stretch>
            <a:fillRect/>
          </a:stretch>
        </p:blipFill>
        <p:spPr>
          <a:xfrm>
            <a:off x="20" y="10"/>
            <a:ext cx="4657325" cy="6857990"/>
          </a:xfrm>
          <a:prstGeom prst="rect">
            <a:avLst/>
          </a:prstGeom>
        </p:spPr>
      </p:pic>
      <p:sp>
        <p:nvSpPr>
          <p:cNvPr id="3" name="Content Placeholder 2">
            <a:extLst>
              <a:ext uri="{FF2B5EF4-FFF2-40B4-BE49-F238E27FC236}">
                <a16:creationId xmlns:a16="http://schemas.microsoft.com/office/drawing/2014/main" id="{5558BA64-64FD-F621-9EFC-AB47628101F9}"/>
              </a:ext>
            </a:extLst>
          </p:cNvPr>
          <p:cNvSpPr>
            <a:spLocks noGrp="1"/>
          </p:cNvSpPr>
          <p:nvPr>
            <p:ph idx="1"/>
          </p:nvPr>
        </p:nvSpPr>
        <p:spPr>
          <a:xfrm>
            <a:off x="5445496" y="2153767"/>
            <a:ext cx="5925310" cy="3742177"/>
          </a:xfrm>
        </p:spPr>
        <p:txBody>
          <a:bodyPr vert="horz" lIns="91440" tIns="45720" rIns="91440" bIns="45720" rtlCol="0">
            <a:normAutofit/>
          </a:bodyPr>
          <a:lstStyle/>
          <a:p>
            <a:endParaRPr lang="en-US" dirty="0"/>
          </a:p>
          <a:p>
            <a:pPr marL="0" indent="0">
              <a:buNone/>
            </a:pPr>
            <a:r>
              <a:rPr lang="en-US" sz="2000" b="1" dirty="0">
                <a:latin typeface="Arial" panose="020B0604020202020204" pitchFamily="34" charset="0"/>
                <a:cs typeface="Arial" panose="020B0604020202020204" pitchFamily="34" charset="0"/>
              </a:rPr>
              <a:t>It will result:</a:t>
            </a:r>
          </a:p>
          <a:p>
            <a:r>
              <a:rPr lang="en-US" dirty="0">
                <a:latin typeface="Arial" panose="020B0604020202020204" pitchFamily="34" charset="0"/>
                <a:cs typeface="Arial" panose="020B0604020202020204" pitchFamily="34" charset="0"/>
              </a:rPr>
              <a:t>Medication errors.</a:t>
            </a:r>
          </a:p>
          <a:p>
            <a:r>
              <a:rPr lang="en-US" dirty="0">
                <a:latin typeface="Arial" panose="020B0604020202020204" pitchFamily="34" charset="0"/>
                <a:cs typeface="Arial" panose="020B0604020202020204" pitchFamily="34" charset="0"/>
              </a:rPr>
              <a:t>Poor communication.</a:t>
            </a:r>
          </a:p>
          <a:p>
            <a:r>
              <a:rPr lang="en-US" dirty="0">
                <a:latin typeface="Arial" panose="020B0604020202020204" pitchFamily="34" charset="0"/>
                <a:cs typeface="Arial" panose="020B0604020202020204" pitchFamily="34" charset="0"/>
              </a:rPr>
              <a:t>Delayed treatment.</a:t>
            </a:r>
          </a:p>
          <a:p>
            <a:r>
              <a:rPr lang="en-US" dirty="0">
                <a:latin typeface="Arial" panose="020B0604020202020204" pitchFamily="34" charset="0"/>
                <a:cs typeface="Arial" panose="020B0604020202020204" pitchFamily="34" charset="0"/>
              </a:rPr>
              <a:t>Reduced patient safety.</a:t>
            </a:r>
          </a:p>
          <a:p>
            <a:r>
              <a:rPr lang="en-US" dirty="0">
                <a:latin typeface="Arial" panose="020B0604020202020204" pitchFamily="34" charset="0"/>
                <a:cs typeface="Arial" panose="020B0604020202020204" pitchFamily="34" charset="0"/>
              </a:rPr>
              <a:t>Poor quality care (WHO, 2021)</a:t>
            </a:r>
          </a:p>
        </p:txBody>
      </p:sp>
    </p:spTree>
    <p:extLst>
      <p:ext uri="{BB962C8B-B14F-4D97-AF65-F5344CB8AC3E}">
        <p14:creationId xmlns:p14="http://schemas.microsoft.com/office/powerpoint/2010/main" val="40069266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6" name="Picture 5" descr="A diagram of a diagram of a diagram&#10;&#10;AI-generated content may be incorrect.">
            <a:extLst>
              <a:ext uri="{FF2B5EF4-FFF2-40B4-BE49-F238E27FC236}">
                <a16:creationId xmlns:a16="http://schemas.microsoft.com/office/drawing/2014/main" id="{5679D0B3-0990-1D92-AA62-9D5C84E74106}"/>
              </a:ext>
            </a:extLst>
          </p:cNvPr>
          <p:cNvPicPr>
            <a:picLocks noChangeAspect="1"/>
          </p:cNvPicPr>
          <p:nvPr/>
        </p:nvPicPr>
        <p:blipFill>
          <a:blip r:embed="rId2"/>
          <a:srcRect l="2543" r="3787"/>
          <a:stretch>
            <a:fillRect/>
          </a:stretch>
        </p:blipFill>
        <p:spPr>
          <a:xfrm>
            <a:off x="0" y="0"/>
            <a:ext cx="5608203" cy="6857999"/>
          </a:xfrm>
          <a:prstGeom prst="rect">
            <a:avLst/>
          </a:prstGeom>
        </p:spPr>
      </p:pic>
      <p:sp>
        <p:nvSpPr>
          <p:cNvPr id="5" name="TextBox 4">
            <a:extLst>
              <a:ext uri="{FF2B5EF4-FFF2-40B4-BE49-F238E27FC236}">
                <a16:creationId xmlns:a16="http://schemas.microsoft.com/office/drawing/2014/main" id="{FE4ADC9A-AEE2-C7A2-A0C1-133E6058162C}"/>
              </a:ext>
            </a:extLst>
          </p:cNvPr>
          <p:cNvSpPr txBox="1"/>
          <p:nvPr/>
        </p:nvSpPr>
        <p:spPr>
          <a:xfrm>
            <a:off x="6096000" y="1460310"/>
            <a:ext cx="5081516" cy="1187356"/>
          </a:xfrm>
          <a:prstGeom prst="rect">
            <a:avLst/>
          </a:prstGeom>
        </p:spPr>
        <p:txBody>
          <a:bodyPr vert="horz" lIns="91440" tIns="45720" rIns="91440" bIns="45720" rtlCol="0" anchorCtr="1">
            <a:normAutofit/>
          </a:bodyPr>
          <a:lstStyle/>
          <a:p>
            <a:pPr defTabSz="914400">
              <a:spcBef>
                <a:spcPts val="1000"/>
              </a:spcBef>
              <a:spcAft>
                <a:spcPts val="600"/>
              </a:spcAft>
              <a:buClr>
                <a:schemeClr val="accent2"/>
              </a:buClr>
            </a:pPr>
            <a:r>
              <a:rPr lang="en-US" sz="2400" b="1" cap="all" spc="200" dirty="0">
                <a:solidFill>
                  <a:schemeClr val="tx1">
                    <a:lumMod val="85000"/>
                    <a:lumOff val="15000"/>
                  </a:schemeClr>
                </a:solidFill>
                <a:latin typeface="Arial" panose="020B0604020202020204" pitchFamily="34" charset="0"/>
                <a:cs typeface="Arial" panose="020B0604020202020204" pitchFamily="34" charset="0"/>
              </a:rPr>
              <a:t>Bloom’s Taxonomy and Critical Thinking </a:t>
            </a:r>
          </a:p>
        </p:txBody>
      </p:sp>
      <p:sp>
        <p:nvSpPr>
          <p:cNvPr id="8" name="TextBox 7">
            <a:extLst>
              <a:ext uri="{FF2B5EF4-FFF2-40B4-BE49-F238E27FC236}">
                <a16:creationId xmlns:a16="http://schemas.microsoft.com/office/drawing/2014/main" id="{7ECFC0F9-3F1E-81ED-F736-8ED09619194A}"/>
              </a:ext>
            </a:extLst>
          </p:cNvPr>
          <p:cNvSpPr txBox="1"/>
          <p:nvPr/>
        </p:nvSpPr>
        <p:spPr>
          <a:xfrm>
            <a:off x="6583799" y="3111690"/>
            <a:ext cx="4921264" cy="1231106"/>
          </a:xfrm>
          <a:prstGeom prst="rect">
            <a:avLst/>
          </a:prstGeom>
          <a:noFill/>
        </p:spPr>
        <p:txBody>
          <a:bodyPr wrap="square" rtlCol="0">
            <a:spAutoFit/>
          </a:bodyPr>
          <a:lstStyle/>
          <a:p>
            <a:r>
              <a:rPr lang="en-US" sz="2000" dirty="0"/>
              <a:t>Classifies cognitive learning into six levels</a:t>
            </a:r>
          </a:p>
          <a:p>
            <a:endParaRPr lang="en-US" dirty="0"/>
          </a:p>
          <a:p>
            <a:r>
              <a:rPr lang="en-US" dirty="0"/>
              <a:t>(Anderson and Krathwohl 2001)</a:t>
            </a:r>
          </a:p>
          <a:p>
            <a:endParaRPr lang="en-US" dirty="0"/>
          </a:p>
        </p:txBody>
      </p:sp>
    </p:spTree>
    <p:extLst>
      <p:ext uri="{BB962C8B-B14F-4D97-AF65-F5344CB8AC3E}">
        <p14:creationId xmlns:p14="http://schemas.microsoft.com/office/powerpoint/2010/main" val="26903059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1B5F962-02E7-050C-7E20-7C2CCF1A59C2}"/>
              </a:ext>
            </a:extLst>
          </p:cNvPr>
          <p:cNvSpPr txBox="1"/>
          <p:nvPr/>
        </p:nvSpPr>
        <p:spPr>
          <a:xfrm>
            <a:off x="5381807" y="964692"/>
            <a:ext cx="5894832" cy="1188720"/>
          </a:xfrm>
          <a:prstGeom prst="rect">
            <a:avLst/>
          </a:prstGeom>
        </p:spPr>
        <p:txBody>
          <a:bodyPr vert="horz" lIns="182880" tIns="182880" rIns="182880" bIns="182880" rtlCol="0" anchor="ctr">
            <a:normAutofit/>
          </a:bodyPr>
          <a:lstStyle/>
          <a:p>
            <a:pPr algn="ctr" defTabSz="914400">
              <a:lnSpc>
                <a:spcPct val="90000"/>
              </a:lnSpc>
              <a:spcBef>
                <a:spcPct val="0"/>
              </a:spcBef>
              <a:spcAft>
                <a:spcPts val="600"/>
              </a:spcAft>
            </a:pPr>
            <a:r>
              <a:rPr lang="en-US" sz="2000" b="1" cap="all" spc="200" dirty="0">
                <a:solidFill>
                  <a:srgbClr val="262626"/>
                </a:solidFill>
                <a:latin typeface="+mj-lt"/>
                <a:ea typeface="+mj-ea"/>
                <a:cs typeface="+mj-cs"/>
              </a:rPr>
              <a:t> model helps professionals use UNDERSTAND  critical thinking in practice</a:t>
            </a:r>
          </a:p>
        </p:txBody>
      </p:sp>
      <p:sp>
        <p:nvSpPr>
          <p:cNvPr id="146" name="Rectangle 145">
            <a:extLst>
              <a:ext uri="{FF2B5EF4-FFF2-40B4-BE49-F238E27FC236}">
                <a16:creationId xmlns:a16="http://schemas.microsoft.com/office/drawing/2014/main" id="{C7EC7370-FF9F-4131-8812-2123F5D9D4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315" y="964692"/>
            <a:ext cx="3986784"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8" name="Rectangle 147">
            <a:extLst>
              <a:ext uri="{FF2B5EF4-FFF2-40B4-BE49-F238E27FC236}">
                <a16:creationId xmlns:a16="http://schemas.microsoft.com/office/drawing/2014/main" id="{A3377563-4FF6-4DD0-B84A-CFBB8D7831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907" y="1128683"/>
            <a:ext cx="3657600"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Graphic 12" descr="Person with Idea">
            <a:extLst>
              <a:ext uri="{FF2B5EF4-FFF2-40B4-BE49-F238E27FC236}">
                <a16:creationId xmlns:a16="http://schemas.microsoft.com/office/drawing/2014/main" id="{38A9B2E1-6C7A-31DD-38BB-680E466B834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27499" y="1768763"/>
            <a:ext cx="3328416" cy="3328416"/>
          </a:xfrm>
          <a:prstGeom prst="rect">
            <a:avLst/>
          </a:prstGeom>
        </p:spPr>
      </p:pic>
      <p:graphicFrame>
        <p:nvGraphicFramePr>
          <p:cNvPr id="121" name="TextBox 8">
            <a:extLst>
              <a:ext uri="{FF2B5EF4-FFF2-40B4-BE49-F238E27FC236}">
                <a16:creationId xmlns:a16="http://schemas.microsoft.com/office/drawing/2014/main" id="{EDC863CD-4430-2D73-F63B-871C19C2CACB}"/>
              </a:ext>
            </a:extLst>
          </p:cNvPr>
          <p:cNvGraphicFramePr/>
          <p:nvPr>
            <p:extLst>
              <p:ext uri="{D42A27DB-BD31-4B8C-83A1-F6EECF244321}">
                <p14:modId xmlns:p14="http://schemas.microsoft.com/office/powerpoint/2010/main" val="4179352165"/>
              </p:ext>
            </p:extLst>
          </p:nvPr>
        </p:nvGraphicFramePr>
        <p:xfrm>
          <a:off x="5448863" y="2153412"/>
          <a:ext cx="5894832" cy="37478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9067226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3D18085-69E0-E312-1BC3-A79331FA5B1F}"/>
              </a:ext>
            </a:extLst>
          </p:cNvPr>
          <p:cNvSpPr txBox="1"/>
          <p:nvPr/>
        </p:nvSpPr>
        <p:spPr>
          <a:xfrm>
            <a:off x="516836" y="92335"/>
            <a:ext cx="10230677" cy="461665"/>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Applying this skill in practice</a:t>
            </a:r>
          </a:p>
        </p:txBody>
      </p:sp>
      <p:sp>
        <p:nvSpPr>
          <p:cNvPr id="3" name="TextBox 2">
            <a:extLst>
              <a:ext uri="{FF2B5EF4-FFF2-40B4-BE49-F238E27FC236}">
                <a16:creationId xmlns:a16="http://schemas.microsoft.com/office/drawing/2014/main" id="{D5CC285C-299E-6CED-55B8-53CB7DCEA7D6}"/>
              </a:ext>
            </a:extLst>
          </p:cNvPr>
          <p:cNvSpPr txBox="1"/>
          <p:nvPr/>
        </p:nvSpPr>
        <p:spPr>
          <a:xfrm>
            <a:off x="1921565" y="742122"/>
            <a:ext cx="6122505" cy="400110"/>
          </a:xfrm>
          <a:prstGeom prst="rect">
            <a:avLst/>
          </a:prstGeom>
          <a:noFill/>
        </p:spPr>
        <p:txBody>
          <a:bodyPr wrap="square" rtlCol="0">
            <a:spAutoFit/>
          </a:bodyPr>
          <a:lstStyle/>
          <a:p>
            <a:r>
              <a:rPr lang="en-US" sz="2000" b="1" dirty="0"/>
              <a:t>Job Role</a:t>
            </a:r>
            <a:r>
              <a:rPr lang="en-US" sz="2000" dirty="0"/>
              <a:t>: Health Care Assistant</a:t>
            </a:r>
          </a:p>
        </p:txBody>
      </p:sp>
      <p:sp>
        <p:nvSpPr>
          <p:cNvPr id="7" name="TextBox 6">
            <a:extLst>
              <a:ext uri="{FF2B5EF4-FFF2-40B4-BE49-F238E27FC236}">
                <a16:creationId xmlns:a16="http://schemas.microsoft.com/office/drawing/2014/main" id="{C3ED5BF7-7AD0-1745-94FE-F157ACC1359A}"/>
              </a:ext>
            </a:extLst>
          </p:cNvPr>
          <p:cNvSpPr txBox="1"/>
          <p:nvPr/>
        </p:nvSpPr>
        <p:spPr>
          <a:xfrm>
            <a:off x="1921565" y="1142232"/>
            <a:ext cx="8746435" cy="5632311"/>
          </a:xfrm>
          <a:prstGeom prst="rect">
            <a:avLst/>
          </a:prstGeom>
          <a:noFill/>
        </p:spPr>
        <p:txBody>
          <a:bodyPr wrap="square" rtlCol="0">
            <a:spAutoFit/>
          </a:bodyPr>
          <a:lstStyle/>
          <a:p>
            <a:r>
              <a:rPr lang="en-US" sz="2000" b="1" dirty="0"/>
              <a:t>Setting</a:t>
            </a:r>
            <a:r>
              <a:rPr lang="en-US" sz="2000" dirty="0"/>
              <a:t>: Hospital Ward</a:t>
            </a:r>
          </a:p>
          <a:p>
            <a:r>
              <a:rPr lang="en-US" sz="2000" b="1" dirty="0"/>
              <a:t>Situation:</a:t>
            </a:r>
          </a:p>
          <a:p>
            <a:r>
              <a:rPr lang="en-US" sz="2000" dirty="0"/>
              <a:t>A patient suddenly becomes refused and complains of chest pain.</a:t>
            </a:r>
          </a:p>
          <a:p>
            <a:endParaRPr lang="en-US" sz="2000" dirty="0"/>
          </a:p>
          <a:p>
            <a:r>
              <a:rPr lang="en-US" sz="2000" b="1" dirty="0"/>
              <a:t>Applying Critical Thinking</a:t>
            </a:r>
          </a:p>
          <a:p>
            <a:endParaRPr lang="en-US" sz="2000" dirty="0"/>
          </a:p>
          <a:p>
            <a:r>
              <a:rPr lang="en-US" sz="2000" b="1" dirty="0"/>
              <a:t>I would be:</a:t>
            </a:r>
          </a:p>
          <a:p>
            <a:pPr marL="285750" indent="-285750">
              <a:buFont typeface="Arial" panose="020B0604020202020204" pitchFamily="34" charset="0"/>
              <a:buChar char="•"/>
            </a:pPr>
            <a:r>
              <a:rPr lang="en-US" sz="2000" dirty="0"/>
              <a:t>Observe the patient’s condition.</a:t>
            </a:r>
          </a:p>
          <a:p>
            <a:pPr marL="285750" indent="-285750">
              <a:buFont typeface="Arial" panose="020B0604020202020204" pitchFamily="34" charset="0"/>
              <a:buChar char="•"/>
            </a:pPr>
            <a:r>
              <a:rPr lang="en-US" sz="2000" dirty="0"/>
              <a:t>Check vital signs.</a:t>
            </a:r>
          </a:p>
          <a:p>
            <a:pPr marL="285750" indent="-285750">
              <a:buFont typeface="Arial" panose="020B0604020202020204" pitchFamily="34" charset="0"/>
              <a:buChar char="•"/>
            </a:pPr>
            <a:r>
              <a:rPr lang="en-US" sz="2000" dirty="0"/>
              <a:t>Recognize that this is a change in the condition.</a:t>
            </a:r>
          </a:p>
          <a:p>
            <a:pPr marL="285750" indent="-285750">
              <a:buFont typeface="Arial" panose="020B0604020202020204" pitchFamily="34" charset="0"/>
              <a:buChar char="•"/>
            </a:pPr>
            <a:r>
              <a:rPr lang="en-US" sz="2000" dirty="0"/>
              <a:t>Informed the registered nurse immediately.</a:t>
            </a:r>
          </a:p>
          <a:p>
            <a:pPr marL="285750" indent="-285750">
              <a:buFont typeface="Arial" panose="020B0604020202020204" pitchFamily="34" charset="0"/>
              <a:buChar char="•"/>
            </a:pPr>
            <a:r>
              <a:rPr lang="en-US" sz="2000" dirty="0"/>
              <a:t>Continue monitoring the patient until helps arrives.</a:t>
            </a:r>
          </a:p>
          <a:p>
            <a:r>
              <a:rPr lang="en-US" sz="2000" b="1" dirty="0"/>
              <a:t>Impact on Care</a:t>
            </a:r>
          </a:p>
          <a:p>
            <a:pPr marL="285750" indent="-285750">
              <a:buFont typeface="Arial" panose="020B0604020202020204" pitchFamily="34" charset="0"/>
              <a:buChar char="•"/>
            </a:pPr>
            <a:r>
              <a:rPr lang="en-US" sz="2000" dirty="0"/>
              <a:t>Faster treatment.</a:t>
            </a:r>
          </a:p>
          <a:p>
            <a:pPr marL="285750" indent="-285750">
              <a:buFont typeface="Arial" panose="020B0604020202020204" pitchFamily="34" charset="0"/>
              <a:buChar char="•"/>
            </a:pPr>
            <a:r>
              <a:rPr lang="en-US" sz="2000" dirty="0"/>
              <a:t>Improved patient safety.</a:t>
            </a:r>
          </a:p>
          <a:p>
            <a:pPr marL="285750" indent="-285750">
              <a:buFont typeface="Arial" panose="020B0604020202020204" pitchFamily="34" charset="0"/>
              <a:buChar char="•"/>
            </a:pPr>
            <a:r>
              <a:rPr lang="en-US" sz="2000" dirty="0"/>
              <a:t>Better patient outcomes.</a:t>
            </a:r>
          </a:p>
          <a:p>
            <a:pPr marL="285750" indent="-285750">
              <a:buFont typeface="Arial" panose="020B0604020202020204" pitchFamily="34" charset="0"/>
              <a:buChar char="•"/>
            </a:pPr>
            <a:r>
              <a:rPr lang="en-US" sz="2000" dirty="0"/>
              <a:t>Effective teamwork.</a:t>
            </a:r>
          </a:p>
          <a:p>
            <a:pPr marL="285750" indent="-285750">
              <a:buFont typeface="Arial" panose="020B0604020202020204" pitchFamily="34" charset="0"/>
              <a:buChar char="•"/>
            </a:pPr>
            <a:r>
              <a:rPr lang="en-US" sz="2000" dirty="0"/>
              <a:t>Reduced risk of serious complications (NMC, 2018)</a:t>
            </a:r>
          </a:p>
        </p:txBody>
      </p:sp>
    </p:spTree>
    <p:extLst>
      <p:ext uri="{BB962C8B-B14F-4D97-AF65-F5344CB8AC3E}">
        <p14:creationId xmlns:p14="http://schemas.microsoft.com/office/powerpoint/2010/main" val="40530600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TextBox 7">
            <a:extLst>
              <a:ext uri="{FF2B5EF4-FFF2-40B4-BE49-F238E27FC236}">
                <a16:creationId xmlns:a16="http://schemas.microsoft.com/office/drawing/2014/main" id="{744AB803-C4BF-54AD-A63D-8904BA19A19A}"/>
              </a:ext>
            </a:extLst>
          </p:cNvPr>
          <p:cNvGraphicFramePr/>
          <p:nvPr/>
        </p:nvGraphicFramePr>
        <p:xfrm>
          <a:off x="940904" y="1314510"/>
          <a:ext cx="11105322" cy="45550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009D0D6F-B9DB-42F7-A392-3C5EC1E2F080}"/>
              </a:ext>
            </a:extLst>
          </p:cNvPr>
          <p:cNvSpPr txBox="1"/>
          <p:nvPr/>
        </p:nvSpPr>
        <p:spPr>
          <a:xfrm>
            <a:off x="1298713" y="397565"/>
            <a:ext cx="8971722" cy="461665"/>
          </a:xfrm>
          <a:prstGeom prst="rect">
            <a:avLst/>
          </a:prstGeom>
          <a:noFill/>
        </p:spPr>
        <p:txBody>
          <a:bodyPr wrap="square" rtlCol="0">
            <a:spAutoFit/>
          </a:bodyPr>
          <a:lstStyle/>
          <a:p>
            <a:r>
              <a:rPr lang="en-US" sz="2400" dirty="0"/>
              <a:t>         THIS SKILLS SUPPORT MY FUTURE CAREER</a:t>
            </a:r>
          </a:p>
        </p:txBody>
      </p:sp>
    </p:spTree>
    <p:extLst>
      <p:ext uri="{BB962C8B-B14F-4D97-AF65-F5344CB8AC3E}">
        <p14:creationId xmlns:p14="http://schemas.microsoft.com/office/powerpoint/2010/main" val="14190455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322BF11-F413-11C8-3FEB-A634F358B833}"/>
              </a:ext>
            </a:extLst>
          </p:cNvPr>
          <p:cNvSpPr txBox="1"/>
          <p:nvPr/>
        </p:nvSpPr>
        <p:spPr>
          <a:xfrm>
            <a:off x="2325757" y="815009"/>
            <a:ext cx="8050695" cy="461665"/>
          </a:xfrm>
          <a:prstGeom prst="rect">
            <a:avLst/>
          </a:prstGeom>
          <a:noFill/>
        </p:spPr>
        <p:txBody>
          <a:bodyPr wrap="square" rtlCol="0">
            <a:spAutoFit/>
          </a:bodyPr>
          <a:lstStyle/>
          <a:p>
            <a:r>
              <a:rPr lang="en-US" sz="2400" dirty="0">
                <a:latin typeface="Cooper Black" panose="0208090404030B020404" pitchFamily="18" charset="77"/>
                <a:cs typeface="Arial" panose="020B0604020202020204" pitchFamily="34" charset="0"/>
              </a:rPr>
              <a:t>                         Conclusion</a:t>
            </a:r>
          </a:p>
        </p:txBody>
      </p:sp>
      <p:sp>
        <p:nvSpPr>
          <p:cNvPr id="7" name="TextBox 6">
            <a:extLst>
              <a:ext uri="{FF2B5EF4-FFF2-40B4-BE49-F238E27FC236}">
                <a16:creationId xmlns:a16="http://schemas.microsoft.com/office/drawing/2014/main" id="{C1D1BBF7-060A-6C37-7659-DCF14E931CAC}"/>
              </a:ext>
            </a:extLst>
          </p:cNvPr>
          <p:cNvSpPr txBox="1"/>
          <p:nvPr/>
        </p:nvSpPr>
        <p:spPr>
          <a:xfrm>
            <a:off x="1948070" y="1722783"/>
            <a:ext cx="8839200" cy="984885"/>
          </a:xfrm>
          <a:prstGeom prst="rect">
            <a:avLst/>
          </a:prstGeom>
          <a:noFill/>
        </p:spPr>
        <p:txBody>
          <a:bodyPr wrap="square" rtlCol="0">
            <a:spAutoFit/>
          </a:bodyPr>
          <a:lstStyle/>
          <a:p>
            <a:r>
              <a:rPr lang="en-US" sz="2000" b="1" dirty="0"/>
              <a:t>Critical Thinking is one of the most important skills in health and social care:</a:t>
            </a:r>
          </a:p>
          <a:p>
            <a:endParaRPr lang="en-US" dirty="0"/>
          </a:p>
        </p:txBody>
      </p:sp>
      <p:sp>
        <p:nvSpPr>
          <p:cNvPr id="8" name="TextBox 7">
            <a:extLst>
              <a:ext uri="{FF2B5EF4-FFF2-40B4-BE49-F238E27FC236}">
                <a16:creationId xmlns:a16="http://schemas.microsoft.com/office/drawing/2014/main" id="{6C6D8431-3B7A-028B-0BB3-F09595A9C48F}"/>
              </a:ext>
            </a:extLst>
          </p:cNvPr>
          <p:cNvSpPr txBox="1"/>
          <p:nvPr/>
        </p:nvSpPr>
        <p:spPr>
          <a:xfrm>
            <a:off x="1828800" y="2491409"/>
            <a:ext cx="8547652" cy="2554545"/>
          </a:xfrm>
          <a:prstGeom prst="rect">
            <a:avLst/>
          </a:prstGeom>
          <a:noFill/>
        </p:spPr>
        <p:txBody>
          <a:bodyPr wrap="square" rtlCol="0">
            <a:spAutoFit/>
          </a:bodyPr>
          <a:lstStyle/>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It helps health care professionals make safe and informed decisions.</a:t>
            </a:r>
          </a:p>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It improves patient safety and quality-care.</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   Gibb’s Reflective Cycles helps professionals reflect and continuously improve their practice.</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Developing my critical thinking skills will help me become a safe, confident and effective healthcare professional</a:t>
            </a:r>
            <a:r>
              <a:rPr lang="en-US" dirty="0"/>
              <a:t>.</a:t>
            </a:r>
          </a:p>
        </p:txBody>
      </p:sp>
    </p:spTree>
    <p:extLst>
      <p:ext uri="{BB962C8B-B14F-4D97-AF65-F5344CB8AC3E}">
        <p14:creationId xmlns:p14="http://schemas.microsoft.com/office/powerpoint/2010/main" val="34401180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441A283-79E8-D7C6-3401-C24D2D7E4552}"/>
              </a:ext>
            </a:extLst>
          </p:cNvPr>
          <p:cNvSpPr txBox="1"/>
          <p:nvPr/>
        </p:nvSpPr>
        <p:spPr>
          <a:xfrm>
            <a:off x="3909391" y="450575"/>
            <a:ext cx="5446644" cy="400110"/>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  R e f e r e n c e s</a:t>
            </a:r>
          </a:p>
        </p:txBody>
      </p:sp>
      <p:sp>
        <p:nvSpPr>
          <p:cNvPr id="8" name="Rectangle 2">
            <a:extLst>
              <a:ext uri="{FF2B5EF4-FFF2-40B4-BE49-F238E27FC236}">
                <a16:creationId xmlns:a16="http://schemas.microsoft.com/office/drawing/2014/main" id="{79DB741C-E945-2469-97FC-580CE0A94B2C}"/>
              </a:ext>
            </a:extLst>
          </p:cNvPr>
          <p:cNvSpPr>
            <a:spLocks noChangeArrowheads="1"/>
          </p:cNvSpPr>
          <p:nvPr/>
        </p:nvSpPr>
        <p:spPr bwMode="auto">
          <a:xfrm>
            <a:off x="331304" y="1123878"/>
            <a:ext cx="11410122"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Cottrell, S. (2017) </a:t>
            </a:r>
            <a:r>
              <a:rPr kumimoji="0" lang="en-US" altLang="en-US" sz="1800" b="0" i="1" u="none" strike="noStrike" cap="none" normalizeH="0" baseline="0" dirty="0">
                <a:ln>
                  <a:noFill/>
                </a:ln>
                <a:solidFill>
                  <a:srgbClr val="000000"/>
                </a:solidFill>
                <a:effectLst/>
              </a:rPr>
              <a:t>Critical Thinking Skills: Effective Analysis, Argument and Reflection.</a:t>
            </a:r>
            <a:r>
              <a:rPr kumimoji="0" lang="en-US" altLang="en-US" sz="1800" b="0" i="0" u="none" strike="noStrike" cap="none" normalizeH="0" baseline="0" dirty="0">
                <a:ln>
                  <a:noFill/>
                </a:ln>
                <a:solidFill>
                  <a:srgbClr val="000000"/>
                </a:solidFill>
                <a:effectLst/>
                <a:latin typeface="-webkit-standard"/>
              </a:rPr>
              <a:t> 3rd </a:t>
            </a:r>
            <a:r>
              <a:rPr kumimoji="0" lang="en-US" altLang="en-US" sz="1800" b="0" i="0" u="none" strike="noStrike" cap="none" normalizeH="0" baseline="0" dirty="0" err="1">
                <a:ln>
                  <a:noFill/>
                </a:ln>
                <a:solidFill>
                  <a:srgbClr val="000000"/>
                </a:solidFill>
                <a:effectLst/>
                <a:latin typeface="-webkit-standard"/>
              </a:rPr>
              <a:t>edn</a:t>
            </a:r>
            <a:r>
              <a:rPr kumimoji="0" lang="en-US" altLang="en-US" sz="1800" b="0" i="0" u="none" strike="noStrike" cap="none" normalizeH="0" baseline="0" dirty="0">
                <a:ln>
                  <a:noFill/>
                </a:ln>
                <a:solidFill>
                  <a:srgbClr val="000000"/>
                </a:solidFill>
                <a:effectLst/>
                <a:latin typeface="-webkit-standard"/>
              </a:rPr>
              <a:t>. London: Palgrave Macmillan.</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9" name="Rectangle 3">
            <a:extLst>
              <a:ext uri="{FF2B5EF4-FFF2-40B4-BE49-F238E27FC236}">
                <a16:creationId xmlns:a16="http://schemas.microsoft.com/office/drawing/2014/main" id="{926F8A5C-4B1E-A874-40C7-D8B8FBA97B4F}"/>
              </a:ext>
            </a:extLst>
          </p:cNvPr>
          <p:cNvSpPr>
            <a:spLocks noChangeArrowheads="1"/>
          </p:cNvSpPr>
          <p:nvPr/>
        </p:nvSpPr>
        <p:spPr bwMode="auto">
          <a:xfrm>
            <a:off x="331303" y="1858820"/>
            <a:ext cx="1219200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Gibbs, G. (1988) </a:t>
            </a:r>
            <a:r>
              <a:rPr kumimoji="0" lang="en-US" altLang="en-US" sz="1800" b="0" i="1" u="none" strike="noStrike" cap="none" normalizeH="0" baseline="0" dirty="0">
                <a:ln>
                  <a:noFill/>
                </a:ln>
                <a:solidFill>
                  <a:srgbClr val="000000"/>
                </a:solidFill>
                <a:effectLst/>
              </a:rPr>
              <a:t>Learning by Doing: A Guide to Teaching and Learning Methods.</a:t>
            </a:r>
            <a:r>
              <a:rPr kumimoji="0" lang="en-US" altLang="en-US" sz="1800" b="0" i="0" u="none" strike="noStrike" cap="none" normalizeH="0" baseline="0" dirty="0">
                <a:ln>
                  <a:noFill/>
                </a:ln>
                <a:solidFill>
                  <a:srgbClr val="000000"/>
                </a:solidFill>
                <a:effectLst/>
                <a:latin typeface="-webkit-standard"/>
              </a:rPr>
              <a:t> Oxford: Oxford Polytechnic.</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0" name="Rectangle 4">
            <a:extLst>
              <a:ext uri="{FF2B5EF4-FFF2-40B4-BE49-F238E27FC236}">
                <a16:creationId xmlns:a16="http://schemas.microsoft.com/office/drawing/2014/main" id="{ADF9B238-25D7-B344-234D-AE52106C7803}"/>
              </a:ext>
            </a:extLst>
          </p:cNvPr>
          <p:cNvSpPr>
            <a:spLocks noChangeArrowheads="1"/>
          </p:cNvSpPr>
          <p:nvPr/>
        </p:nvSpPr>
        <p:spPr bwMode="auto">
          <a:xfrm>
            <a:off x="331304" y="4787709"/>
            <a:ext cx="11078816"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Nursing and Midwifery Council (NMC) (2018) </a:t>
            </a:r>
            <a:r>
              <a:rPr kumimoji="0" lang="en-US" altLang="en-US" sz="1800" b="0" i="1" u="none" strike="noStrike" cap="none" normalizeH="0" baseline="0" dirty="0">
                <a:ln>
                  <a:noFill/>
                </a:ln>
                <a:solidFill>
                  <a:srgbClr val="000000"/>
                </a:solidFill>
                <a:effectLst/>
              </a:rPr>
              <a:t>The Code: Professional standards of practice and </a:t>
            </a:r>
            <a:r>
              <a:rPr kumimoji="0" lang="en-US" altLang="en-US" sz="1800" b="0" i="1" u="none" strike="noStrike" cap="none" normalizeH="0" baseline="0" dirty="0" err="1">
                <a:ln>
                  <a:noFill/>
                </a:ln>
                <a:solidFill>
                  <a:srgbClr val="000000"/>
                </a:solidFill>
                <a:effectLst/>
              </a:rPr>
              <a:t>behaviour</a:t>
            </a:r>
            <a:r>
              <a:rPr kumimoji="0" lang="en-US" altLang="en-US" sz="1800" b="0" i="1" u="none" strike="noStrike" cap="none" normalizeH="0" baseline="0" dirty="0">
                <a:ln>
                  <a:noFill/>
                </a:ln>
                <a:solidFill>
                  <a:srgbClr val="000000"/>
                </a:solidFill>
                <a:effectLst/>
              </a:rPr>
              <a:t> for nurses, midwives and nursing associates.</a:t>
            </a:r>
            <a:r>
              <a:rPr kumimoji="0" lang="en-US" altLang="en-US" sz="1800" b="0" i="0" u="none" strike="noStrike" cap="none" normalizeH="0" baseline="0" dirty="0">
                <a:ln>
                  <a:noFill/>
                </a:ln>
                <a:solidFill>
                  <a:srgbClr val="000000"/>
                </a:solidFill>
                <a:effectLst/>
                <a:latin typeface="-webkit-standard"/>
              </a:rPr>
              <a:t> London: NMC.</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1" name="Rectangle 5">
            <a:extLst>
              <a:ext uri="{FF2B5EF4-FFF2-40B4-BE49-F238E27FC236}">
                <a16:creationId xmlns:a16="http://schemas.microsoft.com/office/drawing/2014/main" id="{D0B021A7-17F7-FD72-8F33-121ED8DFA55B}"/>
              </a:ext>
            </a:extLst>
          </p:cNvPr>
          <p:cNvSpPr>
            <a:spLocks noChangeArrowheads="1"/>
          </p:cNvSpPr>
          <p:nvPr/>
        </p:nvSpPr>
        <p:spPr bwMode="auto">
          <a:xfrm>
            <a:off x="331303" y="5576624"/>
            <a:ext cx="11410123"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World Health Organization (WHO) (2021) </a:t>
            </a:r>
            <a:r>
              <a:rPr kumimoji="0" lang="en-US" altLang="en-US" sz="1800" b="0" i="1" u="none" strike="noStrike" cap="none" normalizeH="0" baseline="0" dirty="0">
                <a:ln>
                  <a:noFill/>
                </a:ln>
                <a:solidFill>
                  <a:srgbClr val="000000"/>
                </a:solidFill>
                <a:effectLst/>
              </a:rPr>
              <a:t>Global Patient Safety Action Plan 2021–2030.</a:t>
            </a:r>
            <a:r>
              <a:rPr kumimoji="0" lang="en-US" altLang="en-US" sz="1800" b="0" i="0" u="none" strike="noStrike" cap="none" normalizeH="0" baseline="0" dirty="0">
                <a:ln>
                  <a:noFill/>
                </a:ln>
                <a:solidFill>
                  <a:srgbClr val="000000"/>
                </a:solidFill>
                <a:effectLst/>
                <a:latin typeface="-webkit-standard"/>
              </a:rPr>
              <a:t> Geneva: World Health Organization.</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2" name="Rectangle 6">
            <a:extLst>
              <a:ext uri="{FF2B5EF4-FFF2-40B4-BE49-F238E27FC236}">
                <a16:creationId xmlns:a16="http://schemas.microsoft.com/office/drawing/2014/main" id="{1314956A-34F6-A3B5-F5F1-5CEEC4B6B236}"/>
              </a:ext>
            </a:extLst>
          </p:cNvPr>
          <p:cNvSpPr>
            <a:spLocks noChangeArrowheads="1"/>
          </p:cNvSpPr>
          <p:nvPr/>
        </p:nvSpPr>
        <p:spPr bwMode="auto">
          <a:xfrm>
            <a:off x="331301" y="2547745"/>
            <a:ext cx="11410122"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Health and Care Professions Council (HCPC) (2023) </a:t>
            </a:r>
            <a:r>
              <a:rPr kumimoji="0" lang="en-US" altLang="en-US" sz="1800" b="0" i="1" u="none" strike="noStrike" cap="none" normalizeH="0" baseline="0" dirty="0">
                <a:ln>
                  <a:noFill/>
                </a:ln>
                <a:solidFill>
                  <a:srgbClr val="000000"/>
                </a:solidFill>
                <a:effectLst/>
              </a:rPr>
              <a:t>Standards of Conduct, Performance and Ethics.</a:t>
            </a:r>
            <a:r>
              <a:rPr kumimoji="0" lang="en-US" altLang="en-US" sz="1800" b="0" i="0" u="none" strike="noStrike" cap="none" normalizeH="0" baseline="0" dirty="0">
                <a:ln>
                  <a:noFill/>
                </a:ln>
                <a:solidFill>
                  <a:srgbClr val="000000"/>
                </a:solidFill>
                <a:effectLst/>
                <a:latin typeface="-webkit-standard"/>
              </a:rPr>
              <a:t> London: HCPC.</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4" name="Rectangle 8">
            <a:extLst>
              <a:ext uri="{FF2B5EF4-FFF2-40B4-BE49-F238E27FC236}">
                <a16:creationId xmlns:a16="http://schemas.microsoft.com/office/drawing/2014/main" id="{3BF4EDBD-3395-C0B4-6B75-37066763CE1A}"/>
              </a:ext>
            </a:extLst>
          </p:cNvPr>
          <p:cNvSpPr>
            <a:spLocks noChangeArrowheads="1"/>
          </p:cNvSpPr>
          <p:nvPr/>
        </p:nvSpPr>
        <p:spPr bwMode="auto">
          <a:xfrm>
            <a:off x="331301" y="4047279"/>
            <a:ext cx="11078819"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National Institute for Health and Care Excellence (NICE) (2023) </a:t>
            </a:r>
            <a:r>
              <a:rPr kumimoji="0" lang="en-US" altLang="en-US" sz="1800" b="0" i="1" u="none" strike="noStrike" cap="none" normalizeH="0" baseline="0" dirty="0">
                <a:ln>
                  <a:noFill/>
                </a:ln>
                <a:solidFill>
                  <a:srgbClr val="000000"/>
                </a:solidFill>
                <a:effectLst/>
              </a:rPr>
              <a:t>Shared decision making.</a:t>
            </a:r>
            <a:r>
              <a:rPr kumimoji="0" lang="en-US" altLang="en-US" sz="1800" b="0" i="0" u="none" strike="noStrike" cap="none" normalizeH="0" baseline="0" dirty="0">
                <a:ln>
                  <a:noFill/>
                </a:ln>
                <a:solidFill>
                  <a:srgbClr val="000000"/>
                </a:solidFill>
                <a:effectLst/>
                <a:latin typeface="-webkit-standard"/>
              </a:rPr>
              <a:t> NICE Guideline NG197. London</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Rectangle 2">
            <a:extLst>
              <a:ext uri="{FF2B5EF4-FFF2-40B4-BE49-F238E27FC236}">
                <a16:creationId xmlns:a16="http://schemas.microsoft.com/office/drawing/2014/main" id="{FFD94EF9-621B-A01C-944E-B1E5DD3A4DCA}"/>
              </a:ext>
            </a:extLst>
          </p:cNvPr>
          <p:cNvSpPr>
            <a:spLocks noChangeArrowheads="1"/>
          </p:cNvSpPr>
          <p:nvPr/>
        </p:nvSpPr>
        <p:spPr bwMode="auto">
          <a:xfrm>
            <a:off x="331302" y="3185782"/>
            <a:ext cx="11078816"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Arial" panose="020B0604020202020204" pitchFamily="34" charset="0"/>
              </a:rPr>
              <a:t>Anderson, L. W., &amp; Krathwohl, D. R. (Eds.). (2001). </a:t>
            </a:r>
            <a:r>
              <a:rPr kumimoji="0" lang="en-US" altLang="en-US" sz="1800" b="0" i="1" u="none" strike="noStrike" cap="none" normalizeH="0" baseline="0" dirty="0">
                <a:ln>
                  <a:noFill/>
                </a:ln>
                <a:solidFill>
                  <a:srgbClr val="000000"/>
                </a:solidFill>
                <a:effectLst/>
                <a:latin typeface="Arial" panose="020B0604020202020204" pitchFamily="34" charset="0"/>
              </a:rPr>
              <a:t>A taxonomy for learning, teaching, and assessing: A revision of Bloom’s taxonomy of educational objectives</a:t>
            </a:r>
            <a:r>
              <a:rPr kumimoji="0" lang="en-US" altLang="en-US" sz="1800" b="0" i="0" u="none" strike="noStrike" cap="none" normalizeH="0" baseline="0" dirty="0">
                <a:ln>
                  <a:noFill/>
                </a:ln>
                <a:solidFill>
                  <a:srgbClr val="000000"/>
                </a:solidFill>
                <a:effectLst/>
                <a:latin typeface="Arial" panose="020B0604020202020204" pitchFamily="34" charset="0"/>
              </a:rPr>
              <a:t>. Longman.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095092499"/>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Parcel</Template>
  <TotalTime>3644</TotalTime>
  <Words>962</Words>
  <Application>Microsoft Macintosh PowerPoint</Application>
  <PresentationFormat>Widescreen</PresentationFormat>
  <Paragraphs>120</Paragraphs>
  <Slides>12</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-webkit-standard</vt:lpstr>
      <vt:lpstr>Aptos</vt:lpstr>
      <vt:lpstr>Arial</vt:lpstr>
      <vt:lpstr>Cooper Black</vt:lpstr>
      <vt:lpstr>Gill Sans MT</vt:lpstr>
      <vt:lpstr>Parcel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Analisa Caunceran</dc:creator>
  <cp:lastModifiedBy>Analisa Caunceran</cp:lastModifiedBy>
  <cp:revision>20</cp:revision>
  <dcterms:created xsi:type="dcterms:W3CDTF">2026-06-24T05:33:15Z</dcterms:created>
  <dcterms:modified xsi:type="dcterms:W3CDTF">2026-07-15T14:57:08Z</dcterms:modified>
</cp:coreProperties>
</file>