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94660"/>
  </p:normalViewPr>
  <p:slideViewPr>
    <p:cSldViewPr snapToGrid="0">
      <p:cViewPr varScale="1">
        <p:scale>
          <a:sx n="94" d="100"/>
          <a:sy n="94" d="100"/>
        </p:scale>
        <p:origin x="114"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sa Ahmed Abdullahi" userId="7917313b-cb18-4993-bcad-9b7be5ca37d1" providerId="ADAL" clId="{E060B4C9-BF3D-49E4-9285-E8606A49ED96}"/>
    <pc:docChg chg="modSld">
      <pc:chgData name="Faisa Ahmed Abdullahi" userId="7917313b-cb18-4993-bcad-9b7be5ca37d1" providerId="ADAL" clId="{E060B4C9-BF3D-49E4-9285-E8606A49ED96}" dt="2025-10-18T14:35:29.620" v="0" actId="1076"/>
      <pc:docMkLst>
        <pc:docMk/>
      </pc:docMkLst>
      <pc:sldChg chg="modSp mod">
        <pc:chgData name="Faisa Ahmed Abdullahi" userId="7917313b-cb18-4993-bcad-9b7be5ca37d1" providerId="ADAL" clId="{E060B4C9-BF3D-49E4-9285-E8606A49ED96}" dt="2025-10-18T14:35:29.620" v="0" actId="1076"/>
        <pc:sldMkLst>
          <pc:docMk/>
          <pc:sldMk cId="2505695604" sldId="256"/>
        </pc:sldMkLst>
        <pc:spChg chg="mod">
          <ac:chgData name="Faisa Ahmed Abdullahi" userId="7917313b-cb18-4993-bcad-9b7be5ca37d1" providerId="ADAL" clId="{E060B4C9-BF3D-49E4-9285-E8606A49ED96}" dt="2025-10-18T14:35:29.620" v="0" actId="1076"/>
          <ac:spMkLst>
            <pc:docMk/>
            <pc:sldMk cId="2505695604" sldId="256"/>
            <ac:spMk id="6" creationId="{EF899C3E-8F28-25B5-E5DC-2AF47910D7A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8FFD4-EB4F-E66B-5BF3-103E269DB53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EA4D26-E6BE-F060-FDE0-5A00A545BF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712699-97DF-1674-6BED-8C0696B3DAB8}"/>
              </a:ext>
            </a:extLst>
          </p:cNvPr>
          <p:cNvSpPr>
            <a:spLocks noGrp="1"/>
          </p:cNvSpPr>
          <p:nvPr>
            <p:ph type="dt" sz="half" idx="10"/>
          </p:nvPr>
        </p:nvSpPr>
        <p:spPr/>
        <p:txBody>
          <a:bodyPr/>
          <a:lstStyle/>
          <a:p>
            <a:fld id="{F03B2AD3-4CF9-4976-B6F4-91BCE8DB4FC6}" type="datetimeFigureOut">
              <a:rPr lang="en-GB" smtClean="0"/>
              <a:t>18/10/2025</a:t>
            </a:fld>
            <a:endParaRPr lang="en-GB"/>
          </a:p>
        </p:txBody>
      </p:sp>
      <p:sp>
        <p:nvSpPr>
          <p:cNvPr id="5" name="Footer Placeholder 4">
            <a:extLst>
              <a:ext uri="{FF2B5EF4-FFF2-40B4-BE49-F238E27FC236}">
                <a16:creationId xmlns:a16="http://schemas.microsoft.com/office/drawing/2014/main" id="{9D3B6594-4916-BFB4-63F2-93FCA40195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F1B075-2A7D-D394-56D7-ACABECD12564}"/>
              </a:ext>
            </a:extLst>
          </p:cNvPr>
          <p:cNvSpPr>
            <a:spLocks noGrp="1"/>
          </p:cNvSpPr>
          <p:nvPr>
            <p:ph type="sldNum" sz="quarter" idx="12"/>
          </p:nvPr>
        </p:nvSpPr>
        <p:spPr/>
        <p:txBody>
          <a:bodyPr/>
          <a:lstStyle/>
          <a:p>
            <a:fld id="{CF8CB07B-692A-422C-A6B5-1C06897ED99F}" type="slidenum">
              <a:rPr lang="en-GB" smtClean="0"/>
              <a:t>‹#›</a:t>
            </a:fld>
            <a:endParaRPr lang="en-GB"/>
          </a:p>
        </p:txBody>
      </p:sp>
    </p:spTree>
    <p:extLst>
      <p:ext uri="{BB962C8B-B14F-4D97-AF65-F5344CB8AC3E}">
        <p14:creationId xmlns:p14="http://schemas.microsoft.com/office/powerpoint/2010/main" val="4191418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70105-68CC-C255-7D34-C6578B853A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6A7E6D-104A-7948-47EF-B95A99630F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56DD2D-869B-C342-F188-CB956B2AC564}"/>
              </a:ext>
            </a:extLst>
          </p:cNvPr>
          <p:cNvSpPr>
            <a:spLocks noGrp="1"/>
          </p:cNvSpPr>
          <p:nvPr>
            <p:ph type="dt" sz="half" idx="10"/>
          </p:nvPr>
        </p:nvSpPr>
        <p:spPr/>
        <p:txBody>
          <a:bodyPr/>
          <a:lstStyle/>
          <a:p>
            <a:fld id="{F03B2AD3-4CF9-4976-B6F4-91BCE8DB4FC6}" type="datetimeFigureOut">
              <a:rPr lang="en-GB" smtClean="0"/>
              <a:t>18/10/2025</a:t>
            </a:fld>
            <a:endParaRPr lang="en-GB"/>
          </a:p>
        </p:txBody>
      </p:sp>
      <p:sp>
        <p:nvSpPr>
          <p:cNvPr id="5" name="Footer Placeholder 4">
            <a:extLst>
              <a:ext uri="{FF2B5EF4-FFF2-40B4-BE49-F238E27FC236}">
                <a16:creationId xmlns:a16="http://schemas.microsoft.com/office/drawing/2014/main" id="{57C871B6-60D9-74CE-2150-2FE6E216B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312DDC-0E16-206C-332D-A06ABDED9684}"/>
              </a:ext>
            </a:extLst>
          </p:cNvPr>
          <p:cNvSpPr>
            <a:spLocks noGrp="1"/>
          </p:cNvSpPr>
          <p:nvPr>
            <p:ph type="sldNum" sz="quarter" idx="12"/>
          </p:nvPr>
        </p:nvSpPr>
        <p:spPr/>
        <p:txBody>
          <a:bodyPr/>
          <a:lstStyle/>
          <a:p>
            <a:fld id="{CF8CB07B-692A-422C-A6B5-1C06897ED99F}" type="slidenum">
              <a:rPr lang="en-GB" smtClean="0"/>
              <a:t>‹#›</a:t>
            </a:fld>
            <a:endParaRPr lang="en-GB"/>
          </a:p>
        </p:txBody>
      </p:sp>
    </p:spTree>
    <p:extLst>
      <p:ext uri="{BB962C8B-B14F-4D97-AF65-F5344CB8AC3E}">
        <p14:creationId xmlns:p14="http://schemas.microsoft.com/office/powerpoint/2010/main" val="3946761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51CC8-C131-D52F-2165-49127A2014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1C1196-304E-5CAE-5174-B4C065D2E0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FCC615-548D-18CE-B9A0-513B229420EA}"/>
              </a:ext>
            </a:extLst>
          </p:cNvPr>
          <p:cNvSpPr>
            <a:spLocks noGrp="1"/>
          </p:cNvSpPr>
          <p:nvPr>
            <p:ph type="dt" sz="half" idx="10"/>
          </p:nvPr>
        </p:nvSpPr>
        <p:spPr/>
        <p:txBody>
          <a:bodyPr/>
          <a:lstStyle/>
          <a:p>
            <a:fld id="{F03B2AD3-4CF9-4976-B6F4-91BCE8DB4FC6}" type="datetimeFigureOut">
              <a:rPr lang="en-GB" smtClean="0"/>
              <a:t>18/10/2025</a:t>
            </a:fld>
            <a:endParaRPr lang="en-GB"/>
          </a:p>
        </p:txBody>
      </p:sp>
      <p:sp>
        <p:nvSpPr>
          <p:cNvPr id="5" name="Footer Placeholder 4">
            <a:extLst>
              <a:ext uri="{FF2B5EF4-FFF2-40B4-BE49-F238E27FC236}">
                <a16:creationId xmlns:a16="http://schemas.microsoft.com/office/drawing/2014/main" id="{F197023C-4B28-C8A7-E95D-4BCB284960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FEC909-501C-983E-283A-974102310AF8}"/>
              </a:ext>
            </a:extLst>
          </p:cNvPr>
          <p:cNvSpPr>
            <a:spLocks noGrp="1"/>
          </p:cNvSpPr>
          <p:nvPr>
            <p:ph type="sldNum" sz="quarter" idx="12"/>
          </p:nvPr>
        </p:nvSpPr>
        <p:spPr/>
        <p:txBody>
          <a:bodyPr/>
          <a:lstStyle/>
          <a:p>
            <a:fld id="{CF8CB07B-692A-422C-A6B5-1C06897ED99F}" type="slidenum">
              <a:rPr lang="en-GB" smtClean="0"/>
              <a:t>‹#›</a:t>
            </a:fld>
            <a:endParaRPr lang="en-GB"/>
          </a:p>
        </p:txBody>
      </p:sp>
    </p:spTree>
    <p:extLst>
      <p:ext uri="{BB962C8B-B14F-4D97-AF65-F5344CB8AC3E}">
        <p14:creationId xmlns:p14="http://schemas.microsoft.com/office/powerpoint/2010/main" val="740491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5BD4F-D63C-E93E-6E18-210261A8C2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38E2EF-CAAF-932D-E3D5-BBC070B703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B306D5-7F96-8C07-6702-B0E372ADF91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6AAE2D-9A57-D6A7-511A-2CB629CCB35E}"/>
              </a:ext>
            </a:extLst>
          </p:cNvPr>
          <p:cNvSpPr>
            <a:spLocks noGrp="1"/>
          </p:cNvSpPr>
          <p:nvPr>
            <p:ph type="dt" sz="half" idx="10"/>
          </p:nvPr>
        </p:nvSpPr>
        <p:spPr/>
        <p:txBody>
          <a:bodyPr/>
          <a:lstStyle/>
          <a:p>
            <a:fld id="{F03B2AD3-4CF9-4976-B6F4-91BCE8DB4FC6}" type="datetimeFigureOut">
              <a:rPr lang="en-GB" smtClean="0"/>
              <a:t>18/10/2025</a:t>
            </a:fld>
            <a:endParaRPr lang="en-GB"/>
          </a:p>
        </p:txBody>
      </p:sp>
      <p:sp>
        <p:nvSpPr>
          <p:cNvPr id="6" name="Footer Placeholder 5">
            <a:extLst>
              <a:ext uri="{FF2B5EF4-FFF2-40B4-BE49-F238E27FC236}">
                <a16:creationId xmlns:a16="http://schemas.microsoft.com/office/drawing/2014/main" id="{CDDE4A1F-0684-68CD-8327-A385BCD0BD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42CB27-28E1-74F2-4804-2DB37FC2DC7D}"/>
              </a:ext>
            </a:extLst>
          </p:cNvPr>
          <p:cNvSpPr>
            <a:spLocks noGrp="1"/>
          </p:cNvSpPr>
          <p:nvPr>
            <p:ph type="sldNum" sz="quarter" idx="12"/>
          </p:nvPr>
        </p:nvSpPr>
        <p:spPr/>
        <p:txBody>
          <a:bodyPr/>
          <a:lstStyle/>
          <a:p>
            <a:fld id="{CF8CB07B-692A-422C-A6B5-1C06897ED99F}" type="slidenum">
              <a:rPr lang="en-GB" smtClean="0"/>
              <a:t>‹#›</a:t>
            </a:fld>
            <a:endParaRPr lang="en-GB"/>
          </a:p>
        </p:txBody>
      </p:sp>
    </p:spTree>
    <p:extLst>
      <p:ext uri="{BB962C8B-B14F-4D97-AF65-F5344CB8AC3E}">
        <p14:creationId xmlns:p14="http://schemas.microsoft.com/office/powerpoint/2010/main" val="324579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3A1F0-460F-F432-750C-B420E5943B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E83A08-3ABC-D181-B359-3A91E8678D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120C13-64C0-0128-E41D-72DC3AE7B3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9D4479-AA94-BFDE-4BE5-E5DC20BBE1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FFE1F8-F0C0-AEDA-30B7-A336CCF2EC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F2C12D-4337-87C7-F518-7DF376AB9AF7}"/>
              </a:ext>
            </a:extLst>
          </p:cNvPr>
          <p:cNvSpPr>
            <a:spLocks noGrp="1"/>
          </p:cNvSpPr>
          <p:nvPr>
            <p:ph type="dt" sz="half" idx="10"/>
          </p:nvPr>
        </p:nvSpPr>
        <p:spPr/>
        <p:txBody>
          <a:bodyPr/>
          <a:lstStyle/>
          <a:p>
            <a:fld id="{F03B2AD3-4CF9-4976-B6F4-91BCE8DB4FC6}" type="datetimeFigureOut">
              <a:rPr lang="en-GB" smtClean="0"/>
              <a:t>18/10/2025</a:t>
            </a:fld>
            <a:endParaRPr lang="en-GB"/>
          </a:p>
        </p:txBody>
      </p:sp>
      <p:sp>
        <p:nvSpPr>
          <p:cNvPr id="8" name="Footer Placeholder 7">
            <a:extLst>
              <a:ext uri="{FF2B5EF4-FFF2-40B4-BE49-F238E27FC236}">
                <a16:creationId xmlns:a16="http://schemas.microsoft.com/office/drawing/2014/main" id="{865AD994-BCD1-E752-F807-2470E5C23F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111E33B-73DE-F798-8B96-9DD60736BB79}"/>
              </a:ext>
            </a:extLst>
          </p:cNvPr>
          <p:cNvSpPr>
            <a:spLocks noGrp="1"/>
          </p:cNvSpPr>
          <p:nvPr>
            <p:ph type="sldNum" sz="quarter" idx="12"/>
          </p:nvPr>
        </p:nvSpPr>
        <p:spPr/>
        <p:txBody>
          <a:bodyPr/>
          <a:lstStyle/>
          <a:p>
            <a:fld id="{CF8CB07B-692A-422C-A6B5-1C06897ED99F}" type="slidenum">
              <a:rPr lang="en-GB" smtClean="0"/>
              <a:t>‹#›</a:t>
            </a:fld>
            <a:endParaRPr lang="en-GB"/>
          </a:p>
        </p:txBody>
      </p:sp>
    </p:spTree>
    <p:extLst>
      <p:ext uri="{BB962C8B-B14F-4D97-AF65-F5344CB8AC3E}">
        <p14:creationId xmlns:p14="http://schemas.microsoft.com/office/powerpoint/2010/main" val="1658870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5320F-E0F1-77DC-2DB0-3D20FCFFB9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547C4B-03BE-493A-DB18-229D3E271202}"/>
              </a:ext>
            </a:extLst>
          </p:cNvPr>
          <p:cNvSpPr>
            <a:spLocks noGrp="1"/>
          </p:cNvSpPr>
          <p:nvPr>
            <p:ph type="dt" sz="half" idx="10"/>
          </p:nvPr>
        </p:nvSpPr>
        <p:spPr/>
        <p:txBody>
          <a:bodyPr/>
          <a:lstStyle/>
          <a:p>
            <a:fld id="{F03B2AD3-4CF9-4976-B6F4-91BCE8DB4FC6}" type="datetimeFigureOut">
              <a:rPr lang="en-GB" smtClean="0"/>
              <a:t>18/10/2025</a:t>
            </a:fld>
            <a:endParaRPr lang="en-GB"/>
          </a:p>
        </p:txBody>
      </p:sp>
      <p:sp>
        <p:nvSpPr>
          <p:cNvPr id="4" name="Footer Placeholder 3">
            <a:extLst>
              <a:ext uri="{FF2B5EF4-FFF2-40B4-BE49-F238E27FC236}">
                <a16:creationId xmlns:a16="http://schemas.microsoft.com/office/drawing/2014/main" id="{3EDD588D-9DB7-A452-B2A3-0191B89B20D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3DDEFC-467D-6744-5263-253931B09AF1}"/>
              </a:ext>
            </a:extLst>
          </p:cNvPr>
          <p:cNvSpPr>
            <a:spLocks noGrp="1"/>
          </p:cNvSpPr>
          <p:nvPr>
            <p:ph type="sldNum" sz="quarter" idx="12"/>
          </p:nvPr>
        </p:nvSpPr>
        <p:spPr/>
        <p:txBody>
          <a:bodyPr/>
          <a:lstStyle/>
          <a:p>
            <a:fld id="{CF8CB07B-692A-422C-A6B5-1C06897ED99F}" type="slidenum">
              <a:rPr lang="en-GB" smtClean="0"/>
              <a:t>‹#›</a:t>
            </a:fld>
            <a:endParaRPr lang="en-GB"/>
          </a:p>
        </p:txBody>
      </p:sp>
    </p:spTree>
    <p:extLst>
      <p:ext uri="{BB962C8B-B14F-4D97-AF65-F5344CB8AC3E}">
        <p14:creationId xmlns:p14="http://schemas.microsoft.com/office/powerpoint/2010/main" val="273791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43B338-26C0-AFA0-F9DF-811277944CA3}"/>
              </a:ext>
            </a:extLst>
          </p:cNvPr>
          <p:cNvSpPr>
            <a:spLocks noGrp="1"/>
          </p:cNvSpPr>
          <p:nvPr>
            <p:ph type="dt" sz="half" idx="10"/>
          </p:nvPr>
        </p:nvSpPr>
        <p:spPr/>
        <p:txBody>
          <a:bodyPr/>
          <a:lstStyle/>
          <a:p>
            <a:fld id="{F03B2AD3-4CF9-4976-B6F4-91BCE8DB4FC6}" type="datetimeFigureOut">
              <a:rPr lang="en-GB" smtClean="0"/>
              <a:t>18/10/2025</a:t>
            </a:fld>
            <a:endParaRPr lang="en-GB"/>
          </a:p>
        </p:txBody>
      </p:sp>
      <p:sp>
        <p:nvSpPr>
          <p:cNvPr id="3" name="Footer Placeholder 2">
            <a:extLst>
              <a:ext uri="{FF2B5EF4-FFF2-40B4-BE49-F238E27FC236}">
                <a16:creationId xmlns:a16="http://schemas.microsoft.com/office/drawing/2014/main" id="{EE6F4A39-626B-2509-2633-FB4E8DD5CD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B15BDC-27F4-7024-89F1-6357F95B12A1}"/>
              </a:ext>
            </a:extLst>
          </p:cNvPr>
          <p:cNvSpPr>
            <a:spLocks noGrp="1"/>
          </p:cNvSpPr>
          <p:nvPr>
            <p:ph type="sldNum" sz="quarter" idx="12"/>
          </p:nvPr>
        </p:nvSpPr>
        <p:spPr/>
        <p:txBody>
          <a:bodyPr/>
          <a:lstStyle/>
          <a:p>
            <a:fld id="{CF8CB07B-692A-422C-A6B5-1C06897ED99F}" type="slidenum">
              <a:rPr lang="en-GB" smtClean="0"/>
              <a:t>‹#›</a:t>
            </a:fld>
            <a:endParaRPr lang="en-GB"/>
          </a:p>
        </p:txBody>
      </p:sp>
    </p:spTree>
    <p:extLst>
      <p:ext uri="{BB962C8B-B14F-4D97-AF65-F5344CB8AC3E}">
        <p14:creationId xmlns:p14="http://schemas.microsoft.com/office/powerpoint/2010/main" val="50067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0B738-7CAD-D8D4-9E0E-99DBB097AF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23F39E-FDC3-ED68-635E-DD7F60E6A3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32CA06-AE88-E73D-B28F-1D655D3A7F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047ADE-3E52-1478-0891-6858662AF2E8}"/>
              </a:ext>
            </a:extLst>
          </p:cNvPr>
          <p:cNvSpPr>
            <a:spLocks noGrp="1"/>
          </p:cNvSpPr>
          <p:nvPr>
            <p:ph type="dt" sz="half" idx="10"/>
          </p:nvPr>
        </p:nvSpPr>
        <p:spPr/>
        <p:txBody>
          <a:bodyPr/>
          <a:lstStyle/>
          <a:p>
            <a:fld id="{F03B2AD3-4CF9-4976-B6F4-91BCE8DB4FC6}" type="datetimeFigureOut">
              <a:rPr lang="en-GB" smtClean="0"/>
              <a:t>18/10/2025</a:t>
            </a:fld>
            <a:endParaRPr lang="en-GB"/>
          </a:p>
        </p:txBody>
      </p:sp>
      <p:sp>
        <p:nvSpPr>
          <p:cNvPr id="6" name="Footer Placeholder 5">
            <a:extLst>
              <a:ext uri="{FF2B5EF4-FFF2-40B4-BE49-F238E27FC236}">
                <a16:creationId xmlns:a16="http://schemas.microsoft.com/office/drawing/2014/main" id="{C476FE1A-0C53-070B-D651-6F388D86D3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7FAEA3-3827-4C32-960D-9273E4AA9DAA}"/>
              </a:ext>
            </a:extLst>
          </p:cNvPr>
          <p:cNvSpPr>
            <a:spLocks noGrp="1"/>
          </p:cNvSpPr>
          <p:nvPr>
            <p:ph type="sldNum" sz="quarter" idx="12"/>
          </p:nvPr>
        </p:nvSpPr>
        <p:spPr/>
        <p:txBody>
          <a:bodyPr/>
          <a:lstStyle/>
          <a:p>
            <a:fld id="{CF8CB07B-692A-422C-A6B5-1C06897ED99F}" type="slidenum">
              <a:rPr lang="en-GB" smtClean="0"/>
              <a:t>‹#›</a:t>
            </a:fld>
            <a:endParaRPr lang="en-GB"/>
          </a:p>
        </p:txBody>
      </p:sp>
    </p:spTree>
    <p:extLst>
      <p:ext uri="{BB962C8B-B14F-4D97-AF65-F5344CB8AC3E}">
        <p14:creationId xmlns:p14="http://schemas.microsoft.com/office/powerpoint/2010/main" val="1056153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62BA9-C763-8001-6214-8B13FF8A61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01E961-FABE-8F57-27F6-58CBD05092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D7DFDD-265B-077B-1D23-3D87CDE2D1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3C41F4-1FB8-B8C4-C45F-5B93CB6FB873}"/>
              </a:ext>
            </a:extLst>
          </p:cNvPr>
          <p:cNvSpPr>
            <a:spLocks noGrp="1"/>
          </p:cNvSpPr>
          <p:nvPr>
            <p:ph type="dt" sz="half" idx="10"/>
          </p:nvPr>
        </p:nvSpPr>
        <p:spPr/>
        <p:txBody>
          <a:bodyPr/>
          <a:lstStyle/>
          <a:p>
            <a:fld id="{F03B2AD3-4CF9-4976-B6F4-91BCE8DB4FC6}" type="datetimeFigureOut">
              <a:rPr lang="en-GB" smtClean="0"/>
              <a:t>18/10/2025</a:t>
            </a:fld>
            <a:endParaRPr lang="en-GB"/>
          </a:p>
        </p:txBody>
      </p:sp>
      <p:sp>
        <p:nvSpPr>
          <p:cNvPr id="6" name="Footer Placeholder 5">
            <a:extLst>
              <a:ext uri="{FF2B5EF4-FFF2-40B4-BE49-F238E27FC236}">
                <a16:creationId xmlns:a16="http://schemas.microsoft.com/office/drawing/2014/main" id="{0A3A0D98-2132-9B10-E44B-9D57C44CD5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1A8244-E237-596F-98B1-E605D2CC4E86}"/>
              </a:ext>
            </a:extLst>
          </p:cNvPr>
          <p:cNvSpPr>
            <a:spLocks noGrp="1"/>
          </p:cNvSpPr>
          <p:nvPr>
            <p:ph type="sldNum" sz="quarter" idx="12"/>
          </p:nvPr>
        </p:nvSpPr>
        <p:spPr/>
        <p:txBody>
          <a:bodyPr/>
          <a:lstStyle/>
          <a:p>
            <a:fld id="{CF8CB07B-692A-422C-A6B5-1C06897ED99F}" type="slidenum">
              <a:rPr lang="en-GB" smtClean="0"/>
              <a:t>‹#›</a:t>
            </a:fld>
            <a:endParaRPr lang="en-GB"/>
          </a:p>
        </p:txBody>
      </p:sp>
    </p:spTree>
    <p:extLst>
      <p:ext uri="{BB962C8B-B14F-4D97-AF65-F5344CB8AC3E}">
        <p14:creationId xmlns:p14="http://schemas.microsoft.com/office/powerpoint/2010/main" val="2514179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D6EA-CAD4-ECDC-2B65-1AEEE2478D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772300-6D03-0555-0436-0C4E55E547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6584F5-8FED-FF7D-0D62-4836BAB153FD}"/>
              </a:ext>
            </a:extLst>
          </p:cNvPr>
          <p:cNvSpPr>
            <a:spLocks noGrp="1"/>
          </p:cNvSpPr>
          <p:nvPr>
            <p:ph type="dt" sz="half" idx="10"/>
          </p:nvPr>
        </p:nvSpPr>
        <p:spPr/>
        <p:txBody>
          <a:bodyPr/>
          <a:lstStyle/>
          <a:p>
            <a:fld id="{F03B2AD3-4CF9-4976-B6F4-91BCE8DB4FC6}" type="datetimeFigureOut">
              <a:rPr lang="en-GB" smtClean="0"/>
              <a:t>18/10/2025</a:t>
            </a:fld>
            <a:endParaRPr lang="en-GB"/>
          </a:p>
        </p:txBody>
      </p:sp>
      <p:sp>
        <p:nvSpPr>
          <p:cNvPr id="5" name="Footer Placeholder 4">
            <a:extLst>
              <a:ext uri="{FF2B5EF4-FFF2-40B4-BE49-F238E27FC236}">
                <a16:creationId xmlns:a16="http://schemas.microsoft.com/office/drawing/2014/main" id="{05422BD8-DCC8-7051-D886-5F0559ABEF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FEAE8C-BB14-31BE-4930-7E150F78BC77}"/>
              </a:ext>
            </a:extLst>
          </p:cNvPr>
          <p:cNvSpPr>
            <a:spLocks noGrp="1"/>
          </p:cNvSpPr>
          <p:nvPr>
            <p:ph type="sldNum" sz="quarter" idx="12"/>
          </p:nvPr>
        </p:nvSpPr>
        <p:spPr/>
        <p:txBody>
          <a:bodyPr/>
          <a:lstStyle/>
          <a:p>
            <a:fld id="{CF8CB07B-692A-422C-A6B5-1C06897ED99F}" type="slidenum">
              <a:rPr lang="en-GB" smtClean="0"/>
              <a:t>‹#›</a:t>
            </a:fld>
            <a:endParaRPr lang="en-GB"/>
          </a:p>
        </p:txBody>
      </p:sp>
    </p:spTree>
    <p:extLst>
      <p:ext uri="{BB962C8B-B14F-4D97-AF65-F5344CB8AC3E}">
        <p14:creationId xmlns:p14="http://schemas.microsoft.com/office/powerpoint/2010/main" val="661925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C507A1-AC2D-472D-46E8-C41FE7F397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1A1539-32AD-50D6-BBE0-C4533DDF74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79BB41-EAED-774F-ED68-D11AB72F0A02}"/>
              </a:ext>
            </a:extLst>
          </p:cNvPr>
          <p:cNvSpPr>
            <a:spLocks noGrp="1"/>
          </p:cNvSpPr>
          <p:nvPr>
            <p:ph type="dt" sz="half" idx="10"/>
          </p:nvPr>
        </p:nvSpPr>
        <p:spPr/>
        <p:txBody>
          <a:bodyPr/>
          <a:lstStyle/>
          <a:p>
            <a:fld id="{F03B2AD3-4CF9-4976-B6F4-91BCE8DB4FC6}" type="datetimeFigureOut">
              <a:rPr lang="en-GB" smtClean="0"/>
              <a:t>18/10/2025</a:t>
            </a:fld>
            <a:endParaRPr lang="en-GB"/>
          </a:p>
        </p:txBody>
      </p:sp>
      <p:sp>
        <p:nvSpPr>
          <p:cNvPr id="5" name="Footer Placeholder 4">
            <a:extLst>
              <a:ext uri="{FF2B5EF4-FFF2-40B4-BE49-F238E27FC236}">
                <a16:creationId xmlns:a16="http://schemas.microsoft.com/office/drawing/2014/main" id="{E1F8E2A1-B638-87A6-F6DE-AE724E169F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A0C5F6-74D5-0ED1-A05C-5A63B436872E}"/>
              </a:ext>
            </a:extLst>
          </p:cNvPr>
          <p:cNvSpPr>
            <a:spLocks noGrp="1"/>
          </p:cNvSpPr>
          <p:nvPr>
            <p:ph type="sldNum" sz="quarter" idx="12"/>
          </p:nvPr>
        </p:nvSpPr>
        <p:spPr/>
        <p:txBody>
          <a:bodyPr/>
          <a:lstStyle/>
          <a:p>
            <a:fld id="{CF8CB07B-692A-422C-A6B5-1C06897ED99F}" type="slidenum">
              <a:rPr lang="en-GB" smtClean="0"/>
              <a:t>‹#›</a:t>
            </a:fld>
            <a:endParaRPr lang="en-GB"/>
          </a:p>
        </p:txBody>
      </p:sp>
    </p:spTree>
    <p:extLst>
      <p:ext uri="{BB962C8B-B14F-4D97-AF65-F5344CB8AC3E}">
        <p14:creationId xmlns:p14="http://schemas.microsoft.com/office/powerpoint/2010/main" val="723698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F2A341-50AA-F78A-FA46-C1AB8B50C4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513670-21D0-2B42-852E-90B14F79BE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2065CB-5532-2CC5-DF56-532F4E5ED2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3B2AD3-4CF9-4976-B6F4-91BCE8DB4FC6}" type="datetimeFigureOut">
              <a:rPr lang="en-GB" smtClean="0"/>
              <a:t>18/10/2025</a:t>
            </a:fld>
            <a:endParaRPr lang="en-GB"/>
          </a:p>
        </p:txBody>
      </p:sp>
      <p:sp>
        <p:nvSpPr>
          <p:cNvPr id="5" name="Footer Placeholder 4">
            <a:extLst>
              <a:ext uri="{FF2B5EF4-FFF2-40B4-BE49-F238E27FC236}">
                <a16:creationId xmlns:a16="http://schemas.microsoft.com/office/drawing/2014/main" id="{C6A424F4-5261-BD5F-6D04-D08338D6C4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288E9FF-0A27-7B0A-F882-10573992EA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8CB07B-692A-422C-A6B5-1C06897ED99F}" type="slidenum">
              <a:rPr lang="en-GB" smtClean="0"/>
              <a:t>‹#›</a:t>
            </a:fld>
            <a:endParaRPr lang="en-GB"/>
          </a:p>
        </p:txBody>
      </p:sp>
    </p:spTree>
    <p:extLst>
      <p:ext uri="{BB962C8B-B14F-4D97-AF65-F5344CB8AC3E}">
        <p14:creationId xmlns:p14="http://schemas.microsoft.com/office/powerpoint/2010/main" val="1818651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30CDCEA-8E72-9670-59E4-D68B592570C5}"/>
              </a:ext>
            </a:extLst>
          </p:cNvPr>
          <p:cNvSpPr/>
          <p:nvPr/>
        </p:nvSpPr>
        <p:spPr>
          <a:xfrm>
            <a:off x="4358640" y="81280"/>
            <a:ext cx="4632960" cy="8534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Ambulance services</a:t>
            </a:r>
          </a:p>
        </p:txBody>
      </p:sp>
      <p:sp>
        <p:nvSpPr>
          <p:cNvPr id="5" name="Rectangle 4">
            <a:extLst>
              <a:ext uri="{FF2B5EF4-FFF2-40B4-BE49-F238E27FC236}">
                <a16:creationId xmlns:a16="http://schemas.microsoft.com/office/drawing/2014/main" id="{8100B4D9-5C17-E0C1-F3AD-835511CEAA00}"/>
              </a:ext>
            </a:extLst>
          </p:cNvPr>
          <p:cNvSpPr/>
          <p:nvPr/>
        </p:nvSpPr>
        <p:spPr>
          <a:xfrm>
            <a:off x="102870" y="81280"/>
            <a:ext cx="3939540" cy="3474720"/>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i="0" u="sng" dirty="0">
                <a:solidFill>
                  <a:schemeClr val="tx1"/>
                </a:solidFill>
                <a:effectLst/>
              </a:rPr>
              <a:t>Explanation of service:</a:t>
            </a:r>
            <a:r>
              <a:rPr lang="en-GB" sz="1100" b="0" i="0" dirty="0">
                <a:solidFill>
                  <a:schemeClr val="tx1"/>
                </a:solidFill>
                <a:effectLst/>
              </a:rPr>
              <a:t> The NHS regards the Ambulances Services as ‘the heart of the urgent and emergency care system’ – NHS England website. This NHS service answers emergency 999 calls, conducts telephone clinical assessment services for 4.9 million people in the East Midlands</a:t>
            </a:r>
            <a:r>
              <a:rPr lang="en-GB" sz="1100" b="0" i="0" baseline="30000" dirty="0">
                <a:solidFill>
                  <a:schemeClr val="tx1"/>
                </a:solidFill>
                <a:effectLst/>
              </a:rPr>
              <a:t>1</a:t>
            </a:r>
            <a:r>
              <a:rPr lang="en-GB" sz="1100" b="0" i="0" dirty="0">
                <a:solidFill>
                  <a:schemeClr val="tx1"/>
                </a:solidFill>
                <a:effectLst/>
              </a:rPr>
              <a:t> and based on emergency priority, will send out ambulances to the patients’ homes with skilled paramedics to initially assess the patient before transporting them safely and quickly to the hospital. The roles within the ambulance services consist of Paramedics, Patient Transport Service (PTS) call handlers, Ambulance Care Assistant and PTS drivers, Emergency Medical Technicians (EMTs), Emergency Care Assistants and finally Emergency Medical Dispatchers</a:t>
            </a:r>
            <a:r>
              <a:rPr lang="en-GB" sz="1100" b="0" i="0" baseline="30000" dirty="0">
                <a:solidFill>
                  <a:schemeClr val="tx1"/>
                </a:solidFill>
                <a:effectLst/>
              </a:rPr>
              <a:t>2</a:t>
            </a:r>
            <a:r>
              <a:rPr lang="en-GB" sz="1100" b="0" i="0" dirty="0">
                <a:solidFill>
                  <a:schemeClr val="tx1"/>
                </a:solidFill>
                <a:effectLst/>
              </a:rPr>
              <a:t>. Collectively, these professionals work towards saving patients’ lives and improving their odds before even making it into the hospital. They also prioritise those who are high risk and assist them in their homes and call handlers are trained to communicate instructions and advise people who call 999 whilst in a condition that is not life threatening.  </a:t>
            </a:r>
            <a:endParaRPr lang="en-GB" sz="1100" dirty="0">
              <a:solidFill>
                <a:schemeClr val="tx1"/>
              </a:solidFill>
            </a:endParaRPr>
          </a:p>
        </p:txBody>
      </p:sp>
      <p:sp>
        <p:nvSpPr>
          <p:cNvPr id="6" name="Rectangle 5">
            <a:extLst>
              <a:ext uri="{FF2B5EF4-FFF2-40B4-BE49-F238E27FC236}">
                <a16:creationId xmlns:a16="http://schemas.microsoft.com/office/drawing/2014/main" id="{EF899C3E-8F28-25B5-E5DC-2AF47910D7A5}"/>
              </a:ext>
            </a:extLst>
          </p:cNvPr>
          <p:cNvSpPr/>
          <p:nvPr/>
        </p:nvSpPr>
        <p:spPr>
          <a:xfrm>
            <a:off x="4689316" y="1016000"/>
            <a:ext cx="3065463" cy="2727960"/>
          </a:xfrm>
          <a:prstGeom prst="rect">
            <a:avLst/>
          </a:prstGeom>
          <a:solidFill>
            <a:schemeClr val="accent2">
              <a:lumMod val="20000"/>
              <a:lumOff val="80000"/>
            </a:schemeClr>
          </a:solidFill>
          <a:ln>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i="0" u="sng" dirty="0">
                <a:solidFill>
                  <a:schemeClr val="tx1"/>
                </a:solidFill>
                <a:effectLst/>
                <a:latin typeface="Aptos" panose="020B0004020202020204" pitchFamily="34" charset="0"/>
              </a:rPr>
              <a:t>Functions: </a:t>
            </a:r>
            <a:r>
              <a:rPr lang="en-GB" sz="1100" b="0" i="0" dirty="0">
                <a:solidFill>
                  <a:schemeClr val="tx1"/>
                </a:solidFill>
                <a:effectLst/>
                <a:latin typeface="Aptos" panose="020B0004020202020204" pitchFamily="34" charset="0"/>
              </a:rPr>
              <a:t>The functions of the ambulance services integrate with the explanation and history of the service which are highlighted in red. Today, the Ambulance Services follow a new set of standards introduced in 2017 to combat the issue regarding call dispatchers being subjective with what emergency calls are of highest priority. The Ambulance Response Programme</a:t>
            </a:r>
            <a:r>
              <a:rPr lang="en-GB" sz="1100" b="0" i="0" baseline="30000" dirty="0">
                <a:solidFill>
                  <a:schemeClr val="tx1"/>
                </a:solidFill>
                <a:effectLst/>
                <a:latin typeface="Aptos" panose="020B0004020202020204" pitchFamily="34" charset="0"/>
              </a:rPr>
              <a:t>4</a:t>
            </a:r>
            <a:r>
              <a:rPr lang="en-GB" sz="1100" b="0" i="0" dirty="0">
                <a:solidFill>
                  <a:schemeClr val="tx1"/>
                </a:solidFill>
                <a:effectLst/>
                <a:latin typeface="Aptos" panose="020B0004020202020204" pitchFamily="34" charset="0"/>
              </a:rPr>
              <a:t> was the response to this issue where a set of standardised questions were published for call dispatchers to assess what patients are of highest priority with needing emergency care. These are the standards the ambulance services across the UK now follow. </a:t>
            </a:r>
            <a:endParaRPr lang="en-GB" sz="1100" dirty="0">
              <a:solidFill>
                <a:schemeClr val="tx1"/>
              </a:solidFill>
            </a:endParaRPr>
          </a:p>
        </p:txBody>
      </p:sp>
      <p:sp>
        <p:nvSpPr>
          <p:cNvPr id="7" name="Rectangle 6">
            <a:extLst>
              <a:ext uri="{FF2B5EF4-FFF2-40B4-BE49-F238E27FC236}">
                <a16:creationId xmlns:a16="http://schemas.microsoft.com/office/drawing/2014/main" id="{A925C9A2-6D60-A97A-183E-49D5567689E7}"/>
              </a:ext>
            </a:extLst>
          </p:cNvPr>
          <p:cNvSpPr/>
          <p:nvPr/>
        </p:nvSpPr>
        <p:spPr>
          <a:xfrm>
            <a:off x="102870" y="3637280"/>
            <a:ext cx="4885690" cy="3220720"/>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i="0" u="sng" dirty="0">
                <a:solidFill>
                  <a:schemeClr val="tx1"/>
                </a:solidFill>
                <a:effectLst/>
                <a:latin typeface="Aptos" panose="020B0004020202020204" pitchFamily="34" charset="0"/>
              </a:rPr>
              <a:t>History</a:t>
            </a:r>
            <a:r>
              <a:rPr lang="en-GB" sz="1100" b="0" i="0" dirty="0">
                <a:solidFill>
                  <a:schemeClr val="tx1"/>
                </a:solidFill>
                <a:effectLst/>
                <a:latin typeface="Aptos" panose="020B0004020202020204" pitchFamily="34" charset="0"/>
              </a:rPr>
              <a:t>: The first Ambulance Service emerged in 1897 in London with the Metropolitan Asylums Board and towns/cities followed with services ran by local councils until the St John Ambulance Association emerged. Prior to WW2, the Ambulance Services in the UK had no national coordination and worked regionally with their own set of standards. The British Red Cross, the police and funeral homes would assist with the transportation of patients. The main priority of patient transport rather than providing live saving measures and treatments before reaching the hospital. Post WW2, the National Health Service Act 1946 passed, nationalising the health service. This was the first comprehensive tax-funded healthcare system which meant that the ambulance services would be free for all, much more coordinated, their principles were standardised across England</a:t>
            </a:r>
            <a:r>
              <a:rPr lang="en-GB" sz="1100" b="0" i="0" baseline="30000" dirty="0">
                <a:solidFill>
                  <a:schemeClr val="tx1"/>
                </a:solidFill>
                <a:effectLst/>
                <a:latin typeface="Aptos" panose="020B0004020202020204" pitchFamily="34" charset="0"/>
              </a:rPr>
              <a:t>3</a:t>
            </a:r>
            <a:r>
              <a:rPr lang="en-GB" sz="1100" b="0" i="0" dirty="0">
                <a:solidFill>
                  <a:schemeClr val="tx1"/>
                </a:solidFill>
                <a:effectLst/>
                <a:latin typeface="Aptos" panose="020B0004020202020204" pitchFamily="34" charset="0"/>
              </a:rPr>
              <a:t>. Separate ambulance trusts could assist neighbouring hospitals and send out available ambulances to accident sites on the motorways and assist each other. Today, the Department of Health and Social Care and NHS England oversee the day-to-day operations of the NHS alongside the Government </a:t>
            </a:r>
            <a:r>
              <a:rPr lang="en-GB" sz="1100" b="0" i="0" dirty="0">
                <a:solidFill>
                  <a:srgbClr val="EE0000"/>
                </a:solidFill>
                <a:effectLst/>
                <a:latin typeface="Aptos" panose="020B0004020202020204" pitchFamily="34" charset="0"/>
              </a:rPr>
              <a:t>being responsible for the NHS.</a:t>
            </a:r>
            <a:endParaRPr lang="en-GB" sz="1100" dirty="0"/>
          </a:p>
        </p:txBody>
      </p:sp>
      <p:pic>
        <p:nvPicPr>
          <p:cNvPr id="1026" name="Picture 2">
            <a:extLst>
              <a:ext uri="{FF2B5EF4-FFF2-40B4-BE49-F238E27FC236}">
                <a16:creationId xmlns:a16="http://schemas.microsoft.com/office/drawing/2014/main" id="{EA0C9BF3-3898-101D-BA9C-17E6D1BD33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31550" y="5612765"/>
            <a:ext cx="704850" cy="93345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042BF8AD-D3EF-274B-1E0A-13A3213343CD}"/>
              </a:ext>
            </a:extLst>
          </p:cNvPr>
          <p:cNvPicPr>
            <a:picLocks noChangeAspect="1"/>
          </p:cNvPicPr>
          <p:nvPr/>
        </p:nvPicPr>
        <p:blipFill>
          <a:blip r:embed="rId3"/>
          <a:stretch>
            <a:fillRect/>
          </a:stretch>
        </p:blipFill>
        <p:spPr>
          <a:xfrm>
            <a:off x="10474960" y="173355"/>
            <a:ext cx="1617980" cy="1143000"/>
          </a:xfrm>
          <a:prstGeom prst="rect">
            <a:avLst/>
          </a:prstGeom>
        </p:spPr>
      </p:pic>
      <p:pic>
        <p:nvPicPr>
          <p:cNvPr id="1028" name="Picture 4" descr="A group of men standing next to a bus&#10;&#10;AI-generated content may be incorrect.">
            <a:extLst>
              <a:ext uri="{FF2B5EF4-FFF2-40B4-BE49-F238E27FC236}">
                <a16:creationId xmlns:a16="http://schemas.microsoft.com/office/drawing/2014/main" id="{2617DA68-55E4-2128-233C-09FEB80432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59680" y="5658485"/>
            <a:ext cx="1295400" cy="97155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9138224-AA3D-8932-6DB6-906F2FF761A3}"/>
              </a:ext>
            </a:extLst>
          </p:cNvPr>
          <p:cNvSpPr txBox="1"/>
          <p:nvPr/>
        </p:nvSpPr>
        <p:spPr>
          <a:xfrm>
            <a:off x="8085455" y="1818640"/>
            <a:ext cx="3630930" cy="3027680"/>
          </a:xfrm>
          <a:prstGeom prst="rect">
            <a:avLst/>
          </a:prstGeom>
          <a:solidFill>
            <a:schemeClr val="accent1">
              <a:lumMod val="60000"/>
              <a:lumOff val="40000"/>
            </a:schemeClr>
          </a:solidFill>
        </p:spPr>
        <p:txBody>
          <a:bodyPr wrap="square">
            <a:spAutoFit/>
          </a:bodyPr>
          <a:lstStyle/>
          <a:p>
            <a:pPr algn="l" rtl="0" fontAlgn="base"/>
            <a:r>
              <a:rPr lang="en-GB" sz="1100" b="1" i="0" u="sng" dirty="0">
                <a:effectLst/>
                <a:latin typeface="Aptos" panose="020B0004020202020204" pitchFamily="34" charset="0"/>
              </a:rPr>
              <a:t>Challenges faced by service:</a:t>
            </a:r>
            <a:r>
              <a:rPr lang="en-GB" sz="1100" b="0" i="0" dirty="0">
                <a:effectLst/>
                <a:latin typeface="Aptos" panose="020B0004020202020204" pitchFamily="34" charset="0"/>
              </a:rPr>
              <a:t> </a:t>
            </a:r>
            <a:endParaRPr lang="en-GB" sz="1100" b="0" i="0" dirty="0">
              <a:effectLst/>
              <a:latin typeface="Segoe UI" panose="020B0502040204020203" pitchFamily="34" charset="0"/>
            </a:endParaRPr>
          </a:p>
          <a:p>
            <a:pPr algn="l" rtl="0" fontAlgn="base"/>
            <a:r>
              <a:rPr lang="en-GB" sz="1100" b="0" i="0" dirty="0">
                <a:solidFill>
                  <a:srgbClr val="000000"/>
                </a:solidFill>
                <a:effectLst/>
                <a:latin typeface="Aptos" panose="020B0004020202020204" pitchFamily="34" charset="0"/>
              </a:rPr>
              <a:t>In 2025, the East of England Ambulance Services Trust (EEAST) is faced with the risk of redundancy of its staff if the headquarters, including the support staff of the ambulance services because of the 5% budget cut. To attempt to make ends meet in regard to the budget cut, there was an attempt to close the 999-call centre in Bedford. This is one of the 3 EEAST call centres that take on 3,600 emergency calls a day. </a:t>
            </a:r>
            <a:endParaRPr lang="en-GB" sz="1100" b="0" i="0" dirty="0">
              <a:solidFill>
                <a:srgbClr val="000000"/>
              </a:solidFill>
              <a:effectLst/>
              <a:latin typeface="Segoe UI" panose="020B0502040204020203" pitchFamily="34" charset="0"/>
            </a:endParaRPr>
          </a:p>
          <a:p>
            <a:pPr algn="l" rtl="0" fontAlgn="base"/>
            <a:r>
              <a:rPr lang="en-GB" sz="1100" b="0" i="0" dirty="0">
                <a:solidFill>
                  <a:srgbClr val="000000"/>
                </a:solidFill>
                <a:effectLst/>
                <a:latin typeface="Aptos" panose="020B0004020202020204" pitchFamily="34" charset="0"/>
              </a:rPr>
              <a:t>Melia, S., Chief Executive, Sussex Community NHS Foundation Trust (2024) Culture Review of Ambulance Trusts. Sussex: NHS England.  workplace culture is a challenge that this review provides recommendations to amend. The issues regard inadequate leadership styles that intimidate staff. This review suggests that to combat this, the operational environment, line management and undergraduate training must be improved</a:t>
            </a:r>
            <a:endParaRPr lang="en-GB" sz="11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5056956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ED00E2095EE4341B6EDA34AD6B58574" ma:contentTypeVersion="5" ma:contentTypeDescription="Create a new document." ma:contentTypeScope="" ma:versionID="5e88cc2b54d880163b9e3154a91534fb">
  <xsd:schema xmlns:xsd="http://www.w3.org/2001/XMLSchema" xmlns:xs="http://www.w3.org/2001/XMLSchema" xmlns:p="http://schemas.microsoft.com/office/2006/metadata/properties" xmlns:ns3="1db24759-c936-4417-b43c-e7856b46dbfa" targetNamespace="http://schemas.microsoft.com/office/2006/metadata/properties" ma:root="true" ma:fieldsID="d2eed30324081b96b3259a15d28abc08" ns3:_="">
    <xsd:import namespace="1db24759-c936-4417-b43c-e7856b46dbf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b24759-c936-4417-b43c-e7856b46dbf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db24759-c936-4417-b43c-e7856b46dbfa" xsi:nil="true"/>
  </documentManagement>
</p:properties>
</file>

<file path=customXml/itemProps1.xml><?xml version="1.0" encoding="utf-8"?>
<ds:datastoreItem xmlns:ds="http://schemas.openxmlformats.org/officeDocument/2006/customXml" ds:itemID="{AB2D46D0-4F1D-4720-B658-C85E12E57C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db24759-c936-4417-b43c-e7856b46db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35CD68F-F335-4EA5-A639-9280E9032A67}">
  <ds:schemaRefs>
    <ds:schemaRef ds:uri="http://schemas.microsoft.com/sharepoint/v3/contenttype/forms"/>
  </ds:schemaRefs>
</ds:datastoreItem>
</file>

<file path=customXml/itemProps3.xml><?xml version="1.0" encoding="utf-8"?>
<ds:datastoreItem xmlns:ds="http://schemas.openxmlformats.org/officeDocument/2006/customXml" ds:itemID="{924CE55A-2FE7-4D99-9F4B-29966CF89438}">
  <ds:schemaRefs>
    <ds:schemaRef ds:uri="http://schemas.microsoft.com/office/2006/documentManagement/types"/>
    <ds:schemaRef ds:uri="http://purl.org/dc/terms/"/>
    <ds:schemaRef ds:uri="http://purl.org/dc/dcmitype/"/>
    <ds:schemaRef ds:uri="http://schemas.openxmlformats.org/package/2006/metadata/core-properties"/>
    <ds:schemaRef ds:uri="http://schemas.microsoft.com/office/2006/metadata/properties"/>
    <ds:schemaRef ds:uri="http://www.w3.org/XML/1998/namespace"/>
    <ds:schemaRef ds:uri="http://purl.org/dc/elements/1.1/"/>
    <ds:schemaRef ds:uri="http://schemas.microsoft.com/office/infopath/2007/PartnerControls"/>
    <ds:schemaRef ds:uri="1db24759-c936-4417-b43c-e7856b46dbfa"/>
  </ds:schemaRefs>
</ds:datastoreItem>
</file>

<file path=docProps/app.xml><?xml version="1.0" encoding="utf-8"?>
<Properties xmlns="http://schemas.openxmlformats.org/officeDocument/2006/extended-properties" xmlns:vt="http://schemas.openxmlformats.org/officeDocument/2006/docPropsVTypes">
  <TotalTime>56</TotalTime>
  <Words>640</Words>
  <Application>Microsoft Office PowerPoint</Application>
  <PresentationFormat>Widescreen</PresentationFormat>
  <Paragraphs>7</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Calibri</vt:lpstr>
      <vt:lpstr>Calibri Light</vt:lpstr>
      <vt:lpstr>Segoe UI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Faisa Ahmed Abdullahi</dc:creator>
  <cp:lastModifiedBy>Faisa Ahmed Abdullahi</cp:lastModifiedBy>
  <cp:revision>1</cp:revision>
  <dcterms:created xsi:type="dcterms:W3CDTF">2025-10-18T13:39:33Z</dcterms:created>
  <dcterms:modified xsi:type="dcterms:W3CDTF">2025-10-18T14:35:38Z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0x010100BED00E2095EE4341B6EDA34AD6B58574</vt:lpwstr>
  </property>
</Properties>
</file>