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61" r:id="rId1"/>
  </p:sldMasterIdLst>
  <p:notesMasterIdLst>
    <p:notesMasterId r:id="rId29"/>
  </p:notesMasterIdLst>
  <p:handoutMasterIdLst>
    <p:handoutMasterId r:id="rId30"/>
  </p:handoutMasterIdLst>
  <p:sldIdLst>
    <p:sldId id="297" r:id="rId2"/>
    <p:sldId id="334" r:id="rId3"/>
    <p:sldId id="335" r:id="rId4"/>
    <p:sldId id="259" r:id="rId5"/>
    <p:sldId id="336" r:id="rId6"/>
    <p:sldId id="260" r:id="rId7"/>
    <p:sldId id="261" r:id="rId8"/>
    <p:sldId id="337" r:id="rId9"/>
    <p:sldId id="338" r:id="rId10"/>
    <p:sldId id="262" r:id="rId11"/>
    <p:sldId id="263" r:id="rId12"/>
    <p:sldId id="339" r:id="rId13"/>
    <p:sldId id="265" r:id="rId14"/>
    <p:sldId id="266" r:id="rId15"/>
    <p:sldId id="267" r:id="rId16"/>
    <p:sldId id="272" r:id="rId17"/>
    <p:sldId id="340" r:id="rId18"/>
    <p:sldId id="341" r:id="rId19"/>
    <p:sldId id="342" r:id="rId20"/>
    <p:sldId id="343" r:id="rId21"/>
    <p:sldId id="344" r:id="rId22"/>
    <p:sldId id="345" r:id="rId23"/>
    <p:sldId id="346" r:id="rId24"/>
    <p:sldId id="347" r:id="rId25"/>
    <p:sldId id="348" r:id="rId26"/>
    <p:sldId id="333" r:id="rId27"/>
    <p:sldId id="332" r:id="rId28"/>
  </p:sldIdLst>
  <p:sldSz cx="9906000" cy="6858000" type="A4"/>
  <p:notesSz cx="6735763" cy="9869488"/>
  <p:kinsoku lang="ja-JP" invalStChars="、。，．・：；？！゛゜ヽヾゝゞ々ー’”）〕］｝〉》」』】°‰′″℃￠％ぁぃぅぇぉっゃゅょゎァィゥェォッャュョヮヵヶ!%),.:;?]}｡｣､･ｧｨｩｪｫｬｭｮｯｰﾞﾟ" invalEndChars="‘“（〔［｛〈《「『【￥＄$([\{｢￡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12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09">
          <p15:clr>
            <a:srgbClr val="A4A3A4"/>
          </p15:clr>
        </p15:guide>
        <p15:guide id="2" pos="212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chemeClr val="tx1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1895" autoAdjust="0"/>
    <p:restoredTop sz="90929"/>
  </p:normalViewPr>
  <p:slideViewPr>
    <p:cSldViewPr>
      <p:cViewPr varScale="1">
        <p:scale>
          <a:sx n="81" d="100"/>
          <a:sy n="81" d="100"/>
        </p:scale>
        <p:origin x="192" y="78"/>
      </p:cViewPr>
      <p:guideLst>
        <p:guide orient="horz" pos="2160"/>
        <p:guide pos="312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" d="1"/>
        <a:sy n="1" d="1"/>
      </p:scale>
      <p:origin x="0" y="-6520"/>
    </p:cViewPr>
  </p:sorterViewPr>
  <p:notesViewPr>
    <p:cSldViewPr>
      <p:cViewPr varScale="1">
        <p:scale>
          <a:sx n="37" d="100"/>
          <a:sy n="37" d="100"/>
        </p:scale>
        <p:origin x="-1578" y="-96"/>
      </p:cViewPr>
      <p:guideLst>
        <p:guide orient="horz" pos="3109"/>
        <p:guide pos="212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handoutMaster" Target="handoutMasters/handoutMaster1.xml"/><Relationship Id="rId8" Type="http://schemas.openxmlformats.org/officeDocument/2006/relationships/slide" Target="slides/slide7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ChangeArrowheads="1"/>
          </p:cNvSpPr>
          <p:nvPr/>
        </p:nvSpPr>
        <p:spPr bwMode="auto">
          <a:xfrm>
            <a:off x="61913" y="100013"/>
            <a:ext cx="869950" cy="301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1121" tIns="44761" rIns="91121" bIns="44761" anchor="ctr">
            <a:spAutoFit/>
          </a:bodyPr>
          <a:lstStyle>
            <a:lvl1pPr defTabSz="920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460375" defTabSz="920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920750" defTabSz="920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381125" defTabSz="920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1841500" defTabSz="920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298700" defTabSz="9207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755900" defTabSz="9207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213100" defTabSz="9207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670300" defTabSz="9207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1400">
                <a:latin typeface="Book Antiqua" panose="02040602050305030304" pitchFamily="18" charset="0"/>
              </a:rPr>
              <a:t>Sue Maw</a:t>
            </a:r>
          </a:p>
        </p:txBody>
      </p:sp>
      <p:sp>
        <p:nvSpPr>
          <p:cNvPr id="3075" name="Rectangle 3"/>
          <p:cNvSpPr>
            <a:spLocks noChangeArrowheads="1"/>
          </p:cNvSpPr>
          <p:nvPr/>
        </p:nvSpPr>
        <p:spPr bwMode="auto">
          <a:xfrm>
            <a:off x="6281738" y="9466263"/>
            <a:ext cx="392112" cy="301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1121" tIns="44761" rIns="91121" bIns="44761" anchor="ctr">
            <a:spAutoFit/>
          </a:bodyPr>
          <a:lstStyle>
            <a:lvl1pPr defTabSz="920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460375" defTabSz="920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920750" defTabSz="920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381125" defTabSz="920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1841500" defTabSz="920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298700" defTabSz="9207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755900" defTabSz="9207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213100" defTabSz="9207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670300" defTabSz="9207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4913E6D5-27DB-4EDF-986C-6EC4574B15C1}" type="slidenum">
              <a:rPr lang="en-GB" altLang="en-US" sz="1400">
                <a:latin typeface="Book Antiqua" panose="02040602050305030304" pitchFamily="18" charset="0"/>
              </a:rPr>
              <a:pPr algn="r"/>
              <a:t>‹#›</a:t>
            </a:fld>
            <a:endParaRPr lang="en-GB" altLang="en-US" sz="1400">
              <a:latin typeface="Book Antiqua" panose="0204060205030503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7727816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00113" y="4691063"/>
            <a:ext cx="4935537" cy="41544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121" tIns="44761" rIns="91121" bIns="44761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Master notes styles</a:t>
            </a:r>
          </a:p>
          <a:p>
            <a:pPr lvl="1"/>
            <a:r>
              <a:rPr lang="en-GB" altLang="en-US"/>
              <a:t>Second Level</a:t>
            </a:r>
          </a:p>
          <a:p>
            <a:pPr lvl="2"/>
            <a:r>
              <a:rPr lang="en-GB" altLang="en-US"/>
              <a:t>Third Level</a:t>
            </a:r>
          </a:p>
          <a:p>
            <a:pPr lvl="3"/>
            <a:r>
              <a:rPr lang="en-GB" altLang="en-US"/>
              <a:t>Fourth Level</a:t>
            </a:r>
          </a:p>
          <a:p>
            <a:pPr lvl="4"/>
            <a:r>
              <a:rPr lang="en-GB" altLang="en-US"/>
              <a:t>Fifth Level</a:t>
            </a:r>
          </a:p>
        </p:txBody>
      </p:sp>
      <p:sp>
        <p:nvSpPr>
          <p:cNvPr id="2051" name="Rectangle 3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696913" y="741363"/>
            <a:ext cx="5343525" cy="3698875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2052" name="Rectangle 4"/>
          <p:cNvSpPr>
            <a:spLocks noChangeArrowheads="1"/>
          </p:cNvSpPr>
          <p:nvPr/>
        </p:nvSpPr>
        <p:spPr bwMode="auto">
          <a:xfrm>
            <a:off x="61913" y="100013"/>
            <a:ext cx="869950" cy="301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1121" tIns="44761" rIns="91121" bIns="44761" anchor="ctr">
            <a:spAutoFit/>
          </a:bodyPr>
          <a:lstStyle>
            <a:lvl1pPr defTabSz="920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460375" defTabSz="920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920750" defTabSz="920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381125" defTabSz="920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1841500" defTabSz="920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298700" defTabSz="9207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755900" defTabSz="9207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213100" defTabSz="9207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670300" defTabSz="9207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1400">
                <a:latin typeface="Book Antiqua" panose="02040602050305030304" pitchFamily="18" charset="0"/>
              </a:rPr>
              <a:t>Sue Maw</a:t>
            </a:r>
          </a:p>
        </p:txBody>
      </p:sp>
      <p:sp>
        <p:nvSpPr>
          <p:cNvPr id="2053" name="Rectangle 5"/>
          <p:cNvSpPr>
            <a:spLocks noChangeArrowheads="1"/>
          </p:cNvSpPr>
          <p:nvPr/>
        </p:nvSpPr>
        <p:spPr bwMode="auto">
          <a:xfrm>
            <a:off x="6281738" y="9466263"/>
            <a:ext cx="392112" cy="301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1121" tIns="44761" rIns="91121" bIns="44761" anchor="ctr">
            <a:spAutoFit/>
          </a:bodyPr>
          <a:lstStyle>
            <a:lvl1pPr defTabSz="920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460375" defTabSz="920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920750" defTabSz="920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381125" defTabSz="920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1841500" defTabSz="920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298700" defTabSz="9207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755900" defTabSz="9207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213100" defTabSz="9207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670300" defTabSz="9207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7E6BC948-71C3-4849-B41F-196E354A2306}" type="slidenum">
              <a:rPr lang="en-GB" altLang="en-US" sz="1400">
                <a:latin typeface="Book Antiqua" panose="02040602050305030304" pitchFamily="18" charset="0"/>
              </a:rPr>
              <a:pPr algn="r"/>
              <a:t>‹#›</a:t>
            </a:fld>
            <a:endParaRPr lang="en-GB" altLang="en-US" sz="1400">
              <a:latin typeface="Book Antiqua" panose="0204060205030503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77156161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3EE0576-88B2-C2C5-5983-9E110E9CF7F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DC319C92-F7D9-393F-BA18-E77A6EEB53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DB8B00EE-F014-48B6-AE14-7DDB9F0283DD}" type="slidenum">
              <a:rPr lang="en-US"/>
              <a:pPr/>
              <a:t>3</a:t>
            </a:fld>
            <a:endParaRPr lang="en-US"/>
          </a:p>
        </p:txBody>
      </p:sp>
      <p:sp>
        <p:nvSpPr>
          <p:cNvPr id="84994" name="Rectangle 2">
            <a:extLst>
              <a:ext uri="{FF2B5EF4-FFF2-40B4-BE49-F238E27FC236}">
                <a16:creationId xmlns:a16="http://schemas.microsoft.com/office/drawing/2014/main" id="{46CF146D-80C9-2B88-A6E3-4537129BD666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4995" name="Rectangle 3">
            <a:extLst>
              <a:ext uri="{FF2B5EF4-FFF2-40B4-BE49-F238E27FC236}">
                <a16:creationId xmlns:a16="http://schemas.microsoft.com/office/drawing/2014/main" id="{3CD184CE-3D06-9A45-F0FF-677AAE39730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804604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81EED29-B1B1-40B1-BCB4-179FFBFEEDDD}" type="slidenum">
              <a:rPr lang="en-US"/>
              <a:pPr/>
              <a:t>4</a:t>
            </a:fld>
            <a:endParaRPr lang="en-US"/>
          </a:p>
        </p:txBody>
      </p:sp>
      <p:sp>
        <p:nvSpPr>
          <p:cNvPr id="8909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90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ACB0EF3-82BF-4B71-A4C4-46BE4B0246E6}" type="slidenum">
              <a:rPr lang="en-US"/>
              <a:pPr/>
              <a:t>6</a:t>
            </a:fld>
            <a:endParaRPr lang="en-US"/>
          </a:p>
        </p:txBody>
      </p:sp>
      <p:sp>
        <p:nvSpPr>
          <p:cNvPr id="911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11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21978A5-83F3-436D-AFDC-1C9747FAAE87}" type="slidenum">
              <a:rPr lang="en-US"/>
              <a:pPr/>
              <a:t>7</a:t>
            </a:fld>
            <a:endParaRPr lang="en-US"/>
          </a:p>
        </p:txBody>
      </p:sp>
      <p:sp>
        <p:nvSpPr>
          <p:cNvPr id="9216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21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D1A650D-AC6D-0104-475A-8F36A5CF008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214B73F1-40A4-EFE7-99F0-6F05678956B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21978A5-83F3-436D-AFDC-1C9747FAAE87}" type="slidenum">
              <a:rPr lang="en-US"/>
              <a:pPr/>
              <a:t>8</a:t>
            </a:fld>
            <a:endParaRPr lang="en-US"/>
          </a:p>
        </p:txBody>
      </p:sp>
      <p:sp>
        <p:nvSpPr>
          <p:cNvPr id="92162" name="Rectangle 2">
            <a:extLst>
              <a:ext uri="{FF2B5EF4-FFF2-40B4-BE49-F238E27FC236}">
                <a16:creationId xmlns:a16="http://schemas.microsoft.com/office/drawing/2014/main" id="{43AAFECD-C2AE-BBC2-EF2D-17638472746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2163" name="Rectangle 3">
            <a:extLst>
              <a:ext uri="{FF2B5EF4-FFF2-40B4-BE49-F238E27FC236}">
                <a16:creationId xmlns:a16="http://schemas.microsoft.com/office/drawing/2014/main" id="{FC5890A9-1827-1D48-44F3-F89C5D845E9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750912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C7B01523-2DCD-4DDD-A598-73CCCA814BE2}" type="slidenum">
              <a:rPr lang="en-US"/>
              <a:pPr/>
              <a:t>10</a:t>
            </a:fld>
            <a:endParaRPr lang="en-US"/>
          </a:p>
        </p:txBody>
      </p:sp>
      <p:sp>
        <p:nvSpPr>
          <p:cNvPr id="9318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31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3F1DB0F-8ABC-4104-B1E6-880E4FA79F25}" type="slidenum">
              <a:rPr lang="en-US"/>
              <a:pPr/>
              <a:t>11</a:t>
            </a:fld>
            <a:endParaRPr lang="en-US"/>
          </a:p>
        </p:txBody>
      </p:sp>
      <p:sp>
        <p:nvSpPr>
          <p:cNvPr id="9421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42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0197A7D9-4025-4E99-A249-63C33EB2BA4B}" type="slidenum">
              <a:rPr lang="en-US"/>
              <a:pPr/>
              <a:t>13</a:t>
            </a:fld>
            <a:endParaRPr lang="en-US"/>
          </a:p>
        </p:txBody>
      </p:sp>
      <p:sp>
        <p:nvSpPr>
          <p:cNvPr id="9625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62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6D1D85AD-275D-4E1A-886D-1D17069C5719}" type="slidenum">
              <a:rPr lang="en-US"/>
              <a:pPr/>
              <a:t>14</a:t>
            </a:fld>
            <a:endParaRPr lang="en-US"/>
          </a:p>
        </p:txBody>
      </p:sp>
      <p:sp>
        <p:nvSpPr>
          <p:cNvPr id="983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830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0D6F8CA0-394F-4271-92E7-5E130013F933}" type="slidenum">
              <a:rPr lang="en-US"/>
              <a:pPr/>
              <a:t>15</a:t>
            </a:fld>
            <a:endParaRPr lang="en-US"/>
          </a:p>
        </p:txBody>
      </p:sp>
      <p:sp>
        <p:nvSpPr>
          <p:cNvPr id="1013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13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3AF9F668-2592-4931-9A64-4077A0C28A28}" type="slidenum">
              <a:rPr lang="en-US"/>
              <a:pPr/>
              <a:t>16</a:t>
            </a:fld>
            <a:endParaRPr lang="en-US"/>
          </a:p>
        </p:txBody>
      </p:sp>
      <p:sp>
        <p:nvSpPr>
          <p:cNvPr id="1105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05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/>
          <p:cNvSpPr/>
          <p:nvPr/>
        </p:nvSpPr>
        <p:spPr>
          <a:xfrm flipV="1">
            <a:off x="5861031" y="3810001"/>
            <a:ext cx="4044971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2400"/>
          </a:p>
        </p:txBody>
      </p:sp>
      <p:sp>
        <p:nvSpPr>
          <p:cNvPr id="24" name="Rectangle 23"/>
          <p:cNvSpPr/>
          <p:nvPr/>
        </p:nvSpPr>
        <p:spPr>
          <a:xfrm flipV="1">
            <a:off x="5861051" y="3897010"/>
            <a:ext cx="404495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2400"/>
          </a:p>
        </p:txBody>
      </p:sp>
      <p:sp>
        <p:nvSpPr>
          <p:cNvPr id="25" name="Rectangle 24"/>
          <p:cNvSpPr/>
          <p:nvPr/>
        </p:nvSpPr>
        <p:spPr>
          <a:xfrm flipV="1">
            <a:off x="5861051" y="4115167"/>
            <a:ext cx="404495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2400"/>
          </a:p>
        </p:txBody>
      </p:sp>
      <p:sp>
        <p:nvSpPr>
          <p:cNvPr id="26" name="Rectangle 25"/>
          <p:cNvSpPr/>
          <p:nvPr/>
        </p:nvSpPr>
        <p:spPr>
          <a:xfrm flipV="1">
            <a:off x="5861050" y="4164403"/>
            <a:ext cx="212979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2400"/>
          </a:p>
        </p:txBody>
      </p:sp>
      <p:sp>
        <p:nvSpPr>
          <p:cNvPr id="27" name="Rectangle 26"/>
          <p:cNvSpPr/>
          <p:nvPr/>
        </p:nvSpPr>
        <p:spPr>
          <a:xfrm flipV="1">
            <a:off x="5861050" y="4199572"/>
            <a:ext cx="212979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2400"/>
          </a:p>
        </p:txBody>
      </p:sp>
      <p:sp useBgFill="1">
        <p:nvSpPr>
          <p:cNvPr id="30" name="Rounded Rectangle 29"/>
          <p:cNvSpPr/>
          <p:nvPr/>
        </p:nvSpPr>
        <p:spPr bwMode="white">
          <a:xfrm>
            <a:off x="5861050" y="3962400"/>
            <a:ext cx="331851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2400"/>
          </a:p>
        </p:txBody>
      </p:sp>
      <p:sp useBgFill="1">
        <p:nvSpPr>
          <p:cNvPr id="31" name="Rounded Rectangle 30"/>
          <p:cNvSpPr/>
          <p:nvPr/>
        </p:nvSpPr>
        <p:spPr bwMode="white">
          <a:xfrm>
            <a:off x="7991216" y="4060983"/>
            <a:ext cx="173355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2400"/>
          </a:p>
        </p:txBody>
      </p:sp>
      <p:sp>
        <p:nvSpPr>
          <p:cNvPr id="7" name="Rectangle 6"/>
          <p:cNvSpPr/>
          <p:nvPr/>
        </p:nvSpPr>
        <p:spPr>
          <a:xfrm>
            <a:off x="1" y="3649662"/>
            <a:ext cx="9906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2400"/>
          </a:p>
        </p:txBody>
      </p:sp>
      <p:sp>
        <p:nvSpPr>
          <p:cNvPr id="10" name="Rectangle 9"/>
          <p:cNvSpPr/>
          <p:nvPr/>
        </p:nvSpPr>
        <p:spPr>
          <a:xfrm>
            <a:off x="1" y="3675528"/>
            <a:ext cx="9906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2400"/>
          </a:p>
        </p:txBody>
      </p:sp>
      <p:sp>
        <p:nvSpPr>
          <p:cNvPr id="11" name="Rectangle 10"/>
          <p:cNvSpPr/>
          <p:nvPr/>
        </p:nvSpPr>
        <p:spPr>
          <a:xfrm flipV="1">
            <a:off x="6948555" y="3643090"/>
            <a:ext cx="2957446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2400"/>
          </a:p>
        </p:txBody>
      </p:sp>
      <p:sp>
        <p:nvSpPr>
          <p:cNvPr id="19" name="Rectangle 18"/>
          <p:cNvSpPr/>
          <p:nvPr/>
        </p:nvSpPr>
        <p:spPr>
          <a:xfrm>
            <a:off x="0" y="0"/>
            <a:ext cx="9906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2400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95300" y="2401888"/>
            <a:ext cx="916305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95300" y="3899938"/>
            <a:ext cx="536575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264400" y="4206240"/>
            <a:ext cx="1040130" cy="457200"/>
          </a:xfrm>
          <a:prstGeom prst="rect">
            <a:avLst/>
          </a:prstGeom>
        </p:spPr>
        <p:txBody>
          <a:bodyPr/>
          <a:lstStyle/>
          <a:p>
            <a:endParaRPr lang="en-GB" altLang="en-US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5861050" y="4205288"/>
            <a:ext cx="1403350" cy="457200"/>
          </a:xfrm>
          <a:prstGeom prst="rect">
            <a:avLst/>
          </a:prstGeom>
        </p:spPr>
        <p:txBody>
          <a:bodyPr/>
          <a:lstStyle/>
          <a:p>
            <a:endParaRPr lang="en-GB" altLang="en-US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9013429" y="1136"/>
            <a:ext cx="810021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3C701DB3-510E-4D2C-A16D-6B5677A64150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127485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5300" y="445736"/>
            <a:ext cx="8915400" cy="534992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5300" y="1058432"/>
            <a:ext cx="8915400" cy="5322896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FD3577-F417-4526-92F5-1EAF10756361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387414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82506" y="1981201"/>
            <a:ext cx="84201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82506" y="3367088"/>
            <a:ext cx="84201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135414" y="612648"/>
            <a:ext cx="1037036" cy="457200"/>
          </a:xfrm>
          <a:prstGeom prst="rect">
            <a:avLst/>
          </a:prstGeom>
        </p:spPr>
        <p:txBody>
          <a:bodyPr/>
          <a:lstStyle/>
          <a:p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695950" y="612648"/>
            <a:ext cx="1436370" cy="457200"/>
          </a:xfrm>
          <a:prstGeom prst="rect">
            <a:avLst/>
          </a:prstGeom>
        </p:spPr>
        <p:txBody>
          <a:bodyPr/>
          <a:lstStyle/>
          <a:p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338F4-E87E-4A4A-A001-19778A6617D3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954377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5300" y="460909"/>
            <a:ext cx="8915400" cy="1066800"/>
          </a:xfrm>
        </p:spPr>
        <p:txBody>
          <a:bodyPr/>
          <a:lstStyle/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95300" y="1567333"/>
            <a:ext cx="4375150" cy="4958011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35550" y="1567333"/>
            <a:ext cx="4375150" cy="4958011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65625D-86B9-4B12-A0CB-DA8FCDD9D43B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099849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2750" y="1143000"/>
            <a:ext cx="90805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12750" y="2244970"/>
            <a:ext cx="4378452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5114661" y="2244970"/>
            <a:ext cx="4378590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12750" y="2708519"/>
            <a:ext cx="4378452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11496" y="2708519"/>
            <a:ext cx="4378590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26" name="Date Placeholder 25"/>
          <p:cNvSpPr>
            <a:spLocks noGrp="1"/>
          </p:cNvSpPr>
          <p:nvPr>
            <p:ph type="dt" sz="half" idx="10"/>
          </p:nvPr>
        </p:nvSpPr>
        <p:spPr>
          <a:xfrm>
            <a:off x="7135414" y="612648"/>
            <a:ext cx="1037036" cy="457200"/>
          </a:xfrm>
          <a:prstGeom prst="rect">
            <a:avLst/>
          </a:prstGeom>
        </p:spPr>
        <p:txBody>
          <a:bodyPr rtlCol="0"/>
          <a:lstStyle/>
          <a:p>
            <a:endParaRPr lang="en-GB" alt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E7CE630E-3403-4ED2-8DD9-9C701A6030F5}" type="slidenum">
              <a:rPr lang="en-GB" altLang="en-US" smtClean="0"/>
              <a:pPr/>
              <a:t>‹#›</a:t>
            </a:fld>
            <a:endParaRPr lang="en-GB" altLang="en-US"/>
          </a:p>
        </p:txBody>
      </p:sp>
      <p:sp>
        <p:nvSpPr>
          <p:cNvPr id="28" name="Footer Placeholder 27"/>
          <p:cNvSpPr>
            <a:spLocks noGrp="1"/>
          </p:cNvSpPr>
          <p:nvPr>
            <p:ph type="ftr" sz="quarter" idx="12"/>
          </p:nvPr>
        </p:nvSpPr>
        <p:spPr>
          <a:xfrm>
            <a:off x="5695950" y="612648"/>
            <a:ext cx="1436370" cy="457200"/>
          </a:xfrm>
          <a:prstGeom prst="rect">
            <a:avLst/>
          </a:prstGeom>
        </p:spPr>
        <p:txBody>
          <a:bodyPr rtlCol="0"/>
          <a:lstStyle/>
          <a:p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802502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5300" y="404664"/>
            <a:ext cx="89154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855964" y="2272"/>
            <a:ext cx="825500" cy="365760"/>
          </a:xfrm>
        </p:spPr>
        <p:txBody>
          <a:bodyPr/>
          <a:lstStyle/>
          <a:p>
            <a:fld id="{C1C50B6D-ADC8-46B1-A501-A4F1A7433647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468264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7135414" y="612648"/>
            <a:ext cx="1037036" cy="457200"/>
          </a:xfrm>
          <a:prstGeom prst="rect">
            <a:avLst/>
          </a:prstGeom>
        </p:spPr>
        <p:txBody>
          <a:bodyPr/>
          <a:lstStyle/>
          <a:p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5695950" y="612648"/>
            <a:ext cx="1436370" cy="457200"/>
          </a:xfrm>
          <a:prstGeom prst="rect">
            <a:avLst/>
          </a:prstGeom>
        </p:spPr>
        <p:txBody>
          <a:bodyPr/>
          <a:lstStyle/>
          <a:p>
            <a:endParaRPr lang="en-GB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1B6368-CB3A-4CE5-ACB3-677123CDF92E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541709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99621" y="1101970"/>
            <a:ext cx="366522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799621" y="2010727"/>
            <a:ext cx="366522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65100" y="776287"/>
            <a:ext cx="5527548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135414" y="612648"/>
            <a:ext cx="1037036" cy="457200"/>
          </a:xfrm>
          <a:prstGeom prst="rect">
            <a:avLst/>
          </a:prstGeom>
        </p:spPr>
        <p:txBody>
          <a:bodyPr/>
          <a:lstStyle/>
          <a:p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695950" y="612648"/>
            <a:ext cx="1436370" cy="457200"/>
          </a:xfrm>
          <a:prstGeom prst="rect">
            <a:avLst/>
          </a:prstGeom>
        </p:spPr>
        <p:txBody>
          <a:bodyPr/>
          <a:lstStyle/>
          <a:p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6C921A-28AE-436B-B7F1-F165674CD0D1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780763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93804" y="1109161"/>
            <a:ext cx="6357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37310" y="1143000"/>
            <a:ext cx="4953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595813" y="3274309"/>
            <a:ext cx="28067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135414" y="612648"/>
            <a:ext cx="1037036" cy="457200"/>
          </a:xfrm>
          <a:prstGeom prst="rect">
            <a:avLst/>
          </a:prstGeom>
        </p:spPr>
        <p:txBody>
          <a:bodyPr/>
          <a:lstStyle/>
          <a:p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695950" y="612648"/>
            <a:ext cx="1436370" cy="457200"/>
          </a:xfrm>
          <a:prstGeom prst="rect">
            <a:avLst/>
          </a:prstGeom>
        </p:spPr>
        <p:txBody>
          <a:bodyPr/>
          <a:lstStyle/>
          <a:p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C170AB-CAC2-43B1-A8F7-6489C443A10C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925032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135414" y="612648"/>
            <a:ext cx="1037036" cy="457200"/>
          </a:xfrm>
          <a:prstGeom prst="rect">
            <a:avLst/>
          </a:prstGeom>
        </p:spPr>
        <p:txBody>
          <a:bodyPr/>
          <a:lstStyle/>
          <a:p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695950" y="612648"/>
            <a:ext cx="1436370" cy="457200"/>
          </a:xfrm>
          <a:prstGeom prst="rect">
            <a:avLst/>
          </a:prstGeom>
        </p:spPr>
        <p:txBody>
          <a:bodyPr/>
          <a:lstStyle/>
          <a:p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781CC2-EFD4-4BD6-ACF5-8EDB8EC10F3E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515885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46950" y="1143000"/>
            <a:ext cx="2063750" cy="5486400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95300" y="1143000"/>
            <a:ext cx="6769100" cy="5486400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135414" y="612648"/>
            <a:ext cx="1037036" cy="457200"/>
          </a:xfrm>
          <a:prstGeom prst="rect">
            <a:avLst/>
          </a:prstGeom>
        </p:spPr>
        <p:txBody>
          <a:bodyPr/>
          <a:lstStyle/>
          <a:p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695950" y="612648"/>
            <a:ext cx="1436370" cy="457200"/>
          </a:xfrm>
          <a:prstGeom prst="rect">
            <a:avLst/>
          </a:prstGeom>
        </p:spPr>
        <p:txBody>
          <a:bodyPr/>
          <a:lstStyle/>
          <a:p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3E7EE3-2112-457B-AE95-D14678E7CB57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719030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1" y="366819"/>
            <a:ext cx="9906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2400"/>
          </a:p>
        </p:txBody>
      </p:sp>
      <p:sp>
        <p:nvSpPr>
          <p:cNvPr id="29" name="Rectangle 28"/>
          <p:cNvSpPr/>
          <p:nvPr/>
        </p:nvSpPr>
        <p:spPr>
          <a:xfrm>
            <a:off x="0" y="-1"/>
            <a:ext cx="9906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2400"/>
          </a:p>
        </p:txBody>
      </p:sp>
      <p:sp>
        <p:nvSpPr>
          <p:cNvPr id="30" name="Rectangle 29"/>
          <p:cNvSpPr/>
          <p:nvPr/>
        </p:nvSpPr>
        <p:spPr>
          <a:xfrm>
            <a:off x="1" y="308277"/>
            <a:ext cx="9906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2400"/>
          </a:p>
        </p:txBody>
      </p:sp>
      <p:sp>
        <p:nvSpPr>
          <p:cNvPr id="31" name="Rectangle 30"/>
          <p:cNvSpPr/>
          <p:nvPr/>
        </p:nvSpPr>
        <p:spPr>
          <a:xfrm flipV="1">
            <a:off x="5861031" y="360247"/>
            <a:ext cx="4044971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2400"/>
          </a:p>
        </p:txBody>
      </p:sp>
      <p:sp>
        <p:nvSpPr>
          <p:cNvPr id="32" name="Rectangle 31"/>
          <p:cNvSpPr/>
          <p:nvPr/>
        </p:nvSpPr>
        <p:spPr>
          <a:xfrm flipV="1">
            <a:off x="5861051" y="440113"/>
            <a:ext cx="404495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2400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5857951" y="497504"/>
            <a:ext cx="331851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2400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7988117" y="588943"/>
            <a:ext cx="173355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2400"/>
          </a:p>
        </p:txBody>
      </p:sp>
      <p:sp>
        <p:nvSpPr>
          <p:cNvPr id="35" name="Rectangle 34"/>
          <p:cNvSpPr/>
          <p:nvPr/>
        </p:nvSpPr>
        <p:spPr bwMode="invGray">
          <a:xfrm>
            <a:off x="9842047" y="-2001"/>
            <a:ext cx="62428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2400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9798188" y="-2001"/>
            <a:ext cx="29718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2400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9777547" y="-2001"/>
            <a:ext cx="9906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2400"/>
          </a:p>
        </p:txBody>
      </p:sp>
      <p:sp>
        <p:nvSpPr>
          <p:cNvPr id="38" name="Rectangle 37"/>
          <p:cNvSpPr/>
          <p:nvPr/>
        </p:nvSpPr>
        <p:spPr bwMode="invGray">
          <a:xfrm>
            <a:off x="9723375" y="-2001"/>
            <a:ext cx="29718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2400"/>
          </a:p>
        </p:txBody>
      </p:sp>
      <p:sp>
        <p:nvSpPr>
          <p:cNvPr id="39" name="Rectangle 38"/>
          <p:cNvSpPr/>
          <p:nvPr/>
        </p:nvSpPr>
        <p:spPr bwMode="invGray">
          <a:xfrm>
            <a:off x="9658650" y="380"/>
            <a:ext cx="59436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2400"/>
          </a:p>
        </p:txBody>
      </p:sp>
      <p:sp>
        <p:nvSpPr>
          <p:cNvPr id="40" name="Rectangle 39"/>
          <p:cNvSpPr/>
          <p:nvPr/>
        </p:nvSpPr>
        <p:spPr bwMode="invGray">
          <a:xfrm>
            <a:off x="9612931" y="380"/>
            <a:ext cx="9906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2400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9736" y="430944"/>
            <a:ext cx="8915400" cy="62179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95300" y="1095351"/>
            <a:ext cx="8915400" cy="5479185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dirty="0"/>
              <a:t>Click to edit Master text styles</a:t>
            </a:r>
          </a:p>
          <a:p>
            <a:pPr lvl="1" eaLnBrk="1" latinLnBrk="0" hangingPunct="1"/>
            <a:r>
              <a:rPr kumimoji="0" lang="en-US" dirty="0"/>
              <a:t>Second level</a:t>
            </a:r>
          </a:p>
          <a:p>
            <a:pPr lvl="2" eaLnBrk="1" latinLnBrk="0" hangingPunct="1"/>
            <a:r>
              <a:rPr kumimoji="0" lang="en-US" dirty="0"/>
              <a:t>Third level</a:t>
            </a:r>
          </a:p>
          <a:p>
            <a:pPr lvl="3" eaLnBrk="1" latinLnBrk="0" hangingPunct="1"/>
            <a:r>
              <a:rPr kumimoji="0" lang="en-US" dirty="0"/>
              <a:t>Fourth level</a:t>
            </a:r>
          </a:p>
          <a:p>
            <a:pPr lvl="4" eaLnBrk="1" latinLnBrk="0" hangingPunct="1"/>
            <a:r>
              <a:rPr kumimoji="0" lang="en-US" dirty="0"/>
              <a:t>Fifth level</a:t>
            </a:r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855964" y="2272"/>
            <a:ext cx="8255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25801A72-7E0D-4E5E-B69C-33344BA80FB4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562345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AFE766-05CD-4FA1-A3B4-52AD312C790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Usability Engineering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35EB251-F1AE-4675-A14E-2C9BC2A6A3F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95300" y="3899938"/>
            <a:ext cx="5897860" cy="1752600"/>
          </a:xfrm>
        </p:spPr>
        <p:txBody>
          <a:bodyPr/>
          <a:lstStyle/>
          <a:p>
            <a:r>
              <a:rPr lang="en-GB" dirty="0"/>
              <a:t>ACCB6017</a:t>
            </a:r>
          </a:p>
          <a:p>
            <a:endParaRPr lang="en-GB" dirty="0"/>
          </a:p>
          <a:p>
            <a:r>
              <a:rPr lang="en-GB" dirty="0"/>
              <a:t>Workshop 4 – Interaction</a:t>
            </a:r>
          </a:p>
        </p:txBody>
      </p:sp>
    </p:spTree>
    <p:extLst>
      <p:ext uri="{BB962C8B-B14F-4D97-AF65-F5344CB8AC3E}">
        <p14:creationId xmlns:p14="http://schemas.microsoft.com/office/powerpoint/2010/main" val="59362704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9DCE7D-DC49-9598-BC31-B787D7B983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From Input/Output to Interaction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1C8AD3-3135-3148-8E5F-6F3416E3F1C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So far we’ve seen that</a:t>
            </a:r>
          </a:p>
          <a:p>
            <a:pPr lvl="1"/>
            <a:r>
              <a:rPr lang="en-GB" dirty="0"/>
              <a:t>Input allows the user to act on the system</a:t>
            </a:r>
          </a:p>
          <a:p>
            <a:pPr lvl="1"/>
            <a:r>
              <a:rPr lang="en-GB" dirty="0"/>
              <a:t>Output allows the system to communicate with the user</a:t>
            </a:r>
          </a:p>
          <a:p>
            <a:pPr lvl="1"/>
            <a:r>
              <a:rPr lang="en-GB" dirty="0"/>
              <a:t>Feedback helps the user understand the effect of an action</a:t>
            </a:r>
          </a:p>
          <a:p>
            <a:endParaRPr lang="en-GB" dirty="0"/>
          </a:p>
          <a:p>
            <a:r>
              <a:rPr lang="en-GB" dirty="0"/>
              <a:t>Now we can take that further</a:t>
            </a:r>
          </a:p>
          <a:p>
            <a:pPr lvl="1"/>
            <a:r>
              <a:rPr lang="en-GB" dirty="0"/>
              <a:t>How do users decide which action to take?</a:t>
            </a:r>
          </a:p>
          <a:p>
            <a:pPr lvl="1"/>
            <a:r>
              <a:rPr lang="en-GB" dirty="0"/>
              <a:t>How does intention become system input?</a:t>
            </a:r>
          </a:p>
          <a:p>
            <a:pPr lvl="1"/>
            <a:r>
              <a:rPr lang="en-GB" dirty="0"/>
              <a:t>How does the user interpret the system’s response?</a:t>
            </a:r>
          </a:p>
          <a:p>
            <a:pPr lvl="1"/>
            <a:r>
              <a:rPr lang="en-GB" dirty="0"/>
              <a:t>Where can this process break down?</a:t>
            </a:r>
          </a:p>
        </p:txBody>
      </p:sp>
    </p:spTree>
    <p:extLst>
      <p:ext uri="{BB962C8B-B14F-4D97-AF65-F5344CB8AC3E}">
        <p14:creationId xmlns:p14="http://schemas.microsoft.com/office/powerpoint/2010/main" val="252966195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DC59C7D-CA26-7CF1-56ED-17EBDC773D3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>
            <a:extLst>
              <a:ext uri="{FF2B5EF4-FFF2-40B4-BE49-F238E27FC236}">
                <a16:creationId xmlns:a16="http://schemas.microsoft.com/office/drawing/2014/main" id="{753006E9-19A7-4D28-916C-C663284545B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Interaction</a:t>
            </a:r>
          </a:p>
        </p:txBody>
      </p:sp>
      <p:sp>
        <p:nvSpPr>
          <p:cNvPr id="3075" name="Rectangle 3">
            <a:extLst>
              <a:ext uri="{FF2B5EF4-FFF2-40B4-BE49-F238E27FC236}">
                <a16:creationId xmlns:a16="http://schemas.microsoft.com/office/drawing/2014/main" id="{28F6D206-FE1E-B5BE-36B4-B382255855BB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95300" y="1058432"/>
            <a:ext cx="8915400" cy="5797296"/>
          </a:xfrm>
        </p:spPr>
        <p:txBody>
          <a:bodyPr>
            <a:normAutofit/>
          </a:bodyPr>
          <a:lstStyle/>
          <a:p>
            <a:r>
              <a:rPr lang="en-GB" sz="2400" dirty="0"/>
              <a:t>Interaction is the communication between user and system</a:t>
            </a:r>
          </a:p>
          <a:p>
            <a:endParaRPr lang="en-GB" sz="2400" dirty="0"/>
          </a:p>
          <a:p>
            <a:r>
              <a:rPr lang="en-GB" sz="2400" dirty="0"/>
              <a:t>The user</a:t>
            </a:r>
          </a:p>
          <a:p>
            <a:pPr lvl="1"/>
            <a:r>
              <a:rPr lang="en-GB" sz="2200" dirty="0"/>
              <a:t>Has a goal</a:t>
            </a:r>
          </a:p>
          <a:p>
            <a:pPr lvl="1"/>
            <a:r>
              <a:rPr lang="en-GB" sz="2200" dirty="0"/>
              <a:t>Decides what they want the system to do</a:t>
            </a:r>
          </a:p>
          <a:p>
            <a:pPr lvl="1"/>
            <a:r>
              <a:rPr lang="en-GB" sz="2200" dirty="0"/>
              <a:t>Expresses that intention through an action (tapping a control, entering text, moving an object…)</a:t>
            </a:r>
          </a:p>
          <a:p>
            <a:pPr lvl="1"/>
            <a:endParaRPr lang="en-GB" sz="2200" dirty="0"/>
          </a:p>
          <a:p>
            <a:r>
              <a:rPr lang="en-GB" sz="2400" dirty="0"/>
              <a:t>The system</a:t>
            </a:r>
          </a:p>
          <a:p>
            <a:pPr lvl="1"/>
            <a:r>
              <a:rPr lang="en-GB" sz="2200" dirty="0"/>
              <a:t>Receives and interprets the input</a:t>
            </a:r>
          </a:p>
          <a:p>
            <a:pPr lvl="1"/>
            <a:r>
              <a:rPr lang="en-GB" sz="2200" dirty="0"/>
              <a:t>Changes its state</a:t>
            </a:r>
          </a:p>
          <a:p>
            <a:pPr lvl="1"/>
            <a:r>
              <a:rPr lang="en-GB" sz="2200" dirty="0"/>
              <a:t>Presents the result to the user (changes the display, moves an object, produces a sound…)</a:t>
            </a:r>
          </a:p>
          <a:p>
            <a:endParaRPr lang="en-GB" sz="2400" dirty="0"/>
          </a:p>
          <a:p>
            <a:r>
              <a:rPr lang="en-GB" sz="2400" dirty="0"/>
              <a:t>Successful interaction requires both sides of the loop to work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7C18897-6E0D-EF0C-69CB-C053A0D3EC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2DC7C7-9684-4D53-9B88-E8F3E6B40274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18254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Interaction terminology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idx="1"/>
          </p:nvPr>
        </p:nvSpPr>
        <p:spPr>
          <a:xfrm>
            <a:off x="495300" y="1058432"/>
            <a:ext cx="8915400" cy="5799568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90000"/>
              </a:lnSpc>
            </a:pPr>
            <a:r>
              <a:rPr lang="en-GB" b="1" dirty="0"/>
              <a:t>Domain</a:t>
            </a:r>
            <a:r>
              <a:rPr lang="en-GB" dirty="0"/>
              <a:t>: The area of activity in which the interaction takes place</a:t>
            </a:r>
          </a:p>
          <a:p>
            <a:pPr lvl="1">
              <a:lnSpc>
                <a:spcPct val="90000"/>
              </a:lnSpc>
            </a:pPr>
            <a:r>
              <a:rPr lang="en-GB" dirty="0"/>
              <a:t>Playing a game of chess</a:t>
            </a:r>
          </a:p>
          <a:p>
            <a:pPr>
              <a:lnSpc>
                <a:spcPct val="90000"/>
              </a:lnSpc>
            </a:pPr>
            <a:r>
              <a:rPr lang="en-GB" b="1" dirty="0"/>
              <a:t>Goal</a:t>
            </a:r>
            <a:r>
              <a:rPr lang="en-GB" dirty="0"/>
              <a:t>: The state that the user wants to achieve</a:t>
            </a:r>
          </a:p>
          <a:p>
            <a:pPr lvl="1">
              <a:lnSpc>
                <a:spcPct val="90000"/>
              </a:lnSpc>
            </a:pPr>
            <a:r>
              <a:rPr lang="en-GB" dirty="0"/>
              <a:t>Winning the game</a:t>
            </a:r>
          </a:p>
          <a:p>
            <a:pPr>
              <a:lnSpc>
                <a:spcPct val="90000"/>
              </a:lnSpc>
            </a:pPr>
            <a:r>
              <a:rPr lang="en-GB" b="1" dirty="0"/>
              <a:t>Task</a:t>
            </a:r>
            <a:r>
              <a:rPr lang="en-GB" dirty="0"/>
              <a:t>: The work required to achieve the goal</a:t>
            </a:r>
          </a:p>
          <a:p>
            <a:pPr lvl="1">
              <a:lnSpc>
                <a:spcPct val="90000"/>
              </a:lnSpc>
            </a:pPr>
            <a:r>
              <a:rPr lang="en-GB" dirty="0"/>
              <a:t>Choose and make a legal move</a:t>
            </a:r>
          </a:p>
          <a:p>
            <a:pPr>
              <a:lnSpc>
                <a:spcPct val="90000"/>
              </a:lnSpc>
            </a:pPr>
            <a:r>
              <a:rPr lang="en-GB" b="1" dirty="0"/>
              <a:t>Intention</a:t>
            </a:r>
            <a:r>
              <a:rPr lang="en-GB" dirty="0"/>
              <a:t>: The result that the user has decided to produce next</a:t>
            </a:r>
          </a:p>
          <a:p>
            <a:pPr lvl="1">
              <a:lnSpc>
                <a:spcPct val="90000"/>
              </a:lnSpc>
            </a:pPr>
            <a:r>
              <a:rPr lang="en-GB" dirty="0"/>
              <a:t>Take a piece; improve your position; check the other king…</a:t>
            </a:r>
          </a:p>
          <a:p>
            <a:pPr>
              <a:lnSpc>
                <a:spcPct val="90000"/>
              </a:lnSpc>
            </a:pPr>
            <a:r>
              <a:rPr lang="en-GB" b="1" dirty="0"/>
              <a:t>Action</a:t>
            </a:r>
            <a:r>
              <a:rPr lang="en-GB" dirty="0"/>
              <a:t>: Something the user does to carry out the intention</a:t>
            </a:r>
          </a:p>
          <a:p>
            <a:pPr lvl="1">
              <a:lnSpc>
                <a:spcPct val="90000"/>
              </a:lnSpc>
            </a:pPr>
            <a:r>
              <a:rPr lang="en-GB" dirty="0"/>
              <a:t>Move a piece</a:t>
            </a:r>
          </a:p>
          <a:p>
            <a:pPr>
              <a:lnSpc>
                <a:spcPct val="90000"/>
              </a:lnSpc>
            </a:pPr>
            <a:r>
              <a:rPr lang="en-GB" b="1" dirty="0"/>
              <a:t>System state</a:t>
            </a:r>
            <a:r>
              <a:rPr lang="en-GB" dirty="0"/>
              <a:t>: The information and conditions currently held by the system</a:t>
            </a:r>
          </a:p>
          <a:p>
            <a:pPr lvl="1">
              <a:lnSpc>
                <a:spcPct val="90000"/>
              </a:lnSpc>
            </a:pPr>
            <a:r>
              <a:rPr lang="en-GB" dirty="0"/>
              <a:t>The selected piece, the current state of the board</a:t>
            </a:r>
          </a:p>
          <a:p>
            <a:pPr>
              <a:lnSpc>
                <a:spcPct val="90000"/>
              </a:lnSpc>
            </a:pPr>
            <a:endParaRPr lang="en-GB" dirty="0"/>
          </a:p>
          <a:p>
            <a:pPr>
              <a:lnSpc>
                <a:spcPct val="90000"/>
              </a:lnSpc>
            </a:pPr>
            <a:endParaRPr lang="en-GB" dirty="0"/>
          </a:p>
          <a:p>
            <a:pPr>
              <a:lnSpc>
                <a:spcPct val="90000"/>
              </a:lnSpc>
            </a:pP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2DC7C7-9684-4D53-9B88-E8F3E6B40274}" type="slidenum">
              <a:rPr lang="en-GB" smtClean="0"/>
              <a:pPr/>
              <a:t>4</a:t>
            </a:fld>
            <a:endParaRPr lang="en-GB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8FA5A0-99EF-2FEF-A212-7689B45973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From Intention to Input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E5569A-555F-E27D-BCAB-839CECA423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5300" y="1058432"/>
            <a:ext cx="8915400" cy="5799568"/>
          </a:xfrm>
        </p:spPr>
        <p:txBody>
          <a:bodyPr>
            <a:normAutofit lnSpcReduction="10000"/>
          </a:bodyPr>
          <a:lstStyle/>
          <a:p>
            <a:r>
              <a:rPr lang="en-GB" dirty="0"/>
              <a:t>An intention is not an input</a:t>
            </a:r>
          </a:p>
          <a:p>
            <a:endParaRPr lang="en-GB" dirty="0"/>
          </a:p>
          <a:p>
            <a:pPr marL="624078" indent="-514350">
              <a:buFont typeface="+mj-lt"/>
              <a:buAutoNum type="arabicPeriod"/>
            </a:pPr>
            <a:r>
              <a:rPr lang="en-GB" dirty="0"/>
              <a:t>The user forms an intention</a:t>
            </a:r>
          </a:p>
          <a:p>
            <a:pPr marL="624078" indent="-514350">
              <a:buFont typeface="+mj-lt"/>
              <a:buAutoNum type="arabicPeriod"/>
            </a:pPr>
            <a:r>
              <a:rPr lang="en-GB" dirty="0"/>
              <a:t>The user identifies a possible action</a:t>
            </a:r>
          </a:p>
          <a:p>
            <a:pPr marL="624078" indent="-514350">
              <a:buFont typeface="+mj-lt"/>
              <a:buAutoNum type="arabicPeriod"/>
            </a:pPr>
            <a:r>
              <a:rPr lang="en-GB" dirty="0"/>
              <a:t>The user performs the action</a:t>
            </a:r>
          </a:p>
          <a:p>
            <a:pPr marL="624078" indent="-514350">
              <a:buFont typeface="+mj-lt"/>
              <a:buAutoNum type="arabicPeriod"/>
            </a:pPr>
            <a:r>
              <a:rPr lang="en-GB" dirty="0"/>
              <a:t>An input device detects the action</a:t>
            </a:r>
          </a:p>
          <a:p>
            <a:pPr marL="624078" indent="-514350">
              <a:buFont typeface="+mj-lt"/>
              <a:buAutoNum type="arabicPeriod"/>
            </a:pPr>
            <a:r>
              <a:rPr lang="en-GB" dirty="0"/>
              <a:t>The system interprets the resulting data</a:t>
            </a:r>
          </a:p>
          <a:p>
            <a:endParaRPr lang="en-GB" dirty="0"/>
          </a:p>
          <a:p>
            <a:r>
              <a:rPr lang="en-GB" dirty="0"/>
              <a:t>Different actions can express the same intention</a:t>
            </a:r>
          </a:p>
          <a:p>
            <a:pPr lvl="1"/>
            <a:r>
              <a:rPr lang="en-GB" dirty="0"/>
              <a:t>I want to move this piece</a:t>
            </a:r>
          </a:p>
          <a:p>
            <a:pPr lvl="1"/>
            <a:r>
              <a:rPr lang="en-GB" dirty="0"/>
              <a:t>Select piece → lift piece → move to new square  → put piece down</a:t>
            </a:r>
          </a:p>
          <a:p>
            <a:pPr lvl="1"/>
            <a:r>
              <a:rPr lang="en-GB" dirty="0"/>
              <a:t>Select piece → click on piece → click on new square</a:t>
            </a:r>
          </a:p>
        </p:txBody>
      </p:sp>
    </p:spTree>
    <p:extLst>
      <p:ext uri="{BB962C8B-B14F-4D97-AF65-F5344CB8AC3E}">
        <p14:creationId xmlns:p14="http://schemas.microsoft.com/office/powerpoint/2010/main" val="77397996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Execution-Evaluation Cycle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idx="1"/>
          </p:nvPr>
        </p:nvSpPr>
        <p:spPr>
          <a:xfrm>
            <a:off x="495300" y="1058432"/>
            <a:ext cx="8915400" cy="5797296"/>
          </a:xfrm>
        </p:spPr>
        <p:txBody>
          <a:bodyPr>
            <a:normAutofit lnSpcReduction="10000"/>
          </a:bodyPr>
          <a:lstStyle/>
          <a:p>
            <a:r>
              <a:rPr lang="en-GB" dirty="0"/>
              <a:t>Norman divides interaction into two major stages:</a:t>
            </a:r>
          </a:p>
          <a:p>
            <a:endParaRPr lang="en-GB" dirty="0"/>
          </a:p>
          <a:p>
            <a:r>
              <a:rPr lang="en-GB" dirty="0"/>
              <a:t>Execution</a:t>
            </a:r>
          </a:p>
          <a:p>
            <a:pPr marL="868680" lvl="1" indent="-457200">
              <a:buFont typeface="+mj-lt"/>
              <a:buAutoNum type="arabicPeriod"/>
            </a:pPr>
            <a:r>
              <a:rPr lang="en-GB" sz="2400" dirty="0"/>
              <a:t>Establishing the goal</a:t>
            </a:r>
          </a:p>
          <a:p>
            <a:pPr marL="868680" lvl="1" indent="-457200">
              <a:buFont typeface="+mj-lt"/>
              <a:buAutoNum type="arabicPeriod"/>
            </a:pPr>
            <a:r>
              <a:rPr lang="en-GB" sz="2400" dirty="0"/>
              <a:t>Forming the intention</a:t>
            </a:r>
          </a:p>
          <a:p>
            <a:pPr marL="868680" lvl="1" indent="-457200">
              <a:buFont typeface="+mj-lt"/>
              <a:buAutoNum type="arabicPeriod"/>
            </a:pPr>
            <a:r>
              <a:rPr lang="en-GB" sz="2400" dirty="0"/>
              <a:t>Specifying the action sequence</a:t>
            </a:r>
          </a:p>
          <a:p>
            <a:pPr marL="868680" lvl="1" indent="-457200">
              <a:buFont typeface="+mj-lt"/>
              <a:buAutoNum type="arabicPeriod"/>
            </a:pPr>
            <a:r>
              <a:rPr lang="en-GB" sz="2400" dirty="0"/>
              <a:t>Executing the action</a:t>
            </a:r>
          </a:p>
          <a:p>
            <a:r>
              <a:rPr lang="en-GB" dirty="0"/>
              <a:t>Evaluation</a:t>
            </a:r>
          </a:p>
          <a:p>
            <a:pPr marL="868680" lvl="1" indent="-457200">
              <a:buFont typeface="+mj-lt"/>
              <a:buAutoNum type="arabicPeriod" startAt="5"/>
            </a:pPr>
            <a:r>
              <a:rPr lang="en-GB" sz="2400" dirty="0"/>
              <a:t>Perceiving the system state</a:t>
            </a:r>
          </a:p>
          <a:p>
            <a:pPr marL="868680" lvl="1" indent="-457200">
              <a:buFont typeface="+mj-lt"/>
              <a:buAutoNum type="arabicPeriod" startAt="5"/>
            </a:pPr>
            <a:r>
              <a:rPr lang="en-GB" sz="2400" dirty="0"/>
              <a:t>Interpreting the system state</a:t>
            </a:r>
          </a:p>
          <a:p>
            <a:pPr marL="868680" lvl="1" indent="-457200">
              <a:buFont typeface="+mj-lt"/>
              <a:buAutoNum type="arabicPeriod" startAt="5"/>
            </a:pPr>
            <a:r>
              <a:rPr lang="en-GB" sz="2400" dirty="0"/>
              <a:t>Evaluating the system state with respect to the goals and intentions</a:t>
            </a:r>
          </a:p>
          <a:p>
            <a:endParaRPr lang="en-GB" dirty="0"/>
          </a:p>
          <a:p>
            <a:r>
              <a:rPr lang="en-GB" dirty="0"/>
              <a:t>The result can lead to a new goal or another action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2DC7C7-9684-4D53-9B88-E8F3E6B40274}" type="slidenum">
              <a:rPr lang="en-GB" smtClean="0"/>
              <a:pPr/>
              <a:t>6</a:t>
            </a:fld>
            <a:endParaRPr lang="en-GB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The Gulf of Execution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How do I make the system do what I want?</a:t>
            </a:r>
          </a:p>
          <a:p>
            <a:endParaRPr lang="en-GB" dirty="0"/>
          </a:p>
          <a:p>
            <a:r>
              <a:rPr lang="en-GB" dirty="0"/>
              <a:t>The </a:t>
            </a:r>
            <a:r>
              <a:rPr lang="en-GB" i="1" dirty="0"/>
              <a:t>gulf of execution </a:t>
            </a:r>
            <a:r>
              <a:rPr lang="en-GB" dirty="0"/>
              <a:t>is the gap between</a:t>
            </a:r>
          </a:p>
          <a:p>
            <a:pPr lvl="1"/>
            <a:r>
              <a:rPr lang="en-GB" dirty="0"/>
              <a:t>What the user wants to achieve; and</a:t>
            </a:r>
          </a:p>
          <a:p>
            <a:pPr lvl="1"/>
            <a:r>
              <a:rPr lang="en-GB" dirty="0"/>
              <a:t>The actions the interface makes possible</a:t>
            </a:r>
          </a:p>
          <a:p>
            <a:endParaRPr lang="en-GB" dirty="0"/>
          </a:p>
          <a:p>
            <a:r>
              <a:rPr lang="en-GB" dirty="0"/>
              <a:t>The gulf becomes wider when the user cannot</a:t>
            </a:r>
          </a:p>
          <a:p>
            <a:pPr lvl="1"/>
            <a:r>
              <a:rPr lang="en-GB" dirty="0"/>
              <a:t>Discover what actions are possible</a:t>
            </a:r>
          </a:p>
          <a:p>
            <a:pPr lvl="1"/>
            <a:r>
              <a:rPr lang="en-GB" dirty="0"/>
              <a:t>Identify the appropriate control</a:t>
            </a:r>
          </a:p>
          <a:p>
            <a:pPr lvl="1"/>
            <a:r>
              <a:rPr lang="en-GB" dirty="0"/>
              <a:t>Understand what a control will do</a:t>
            </a:r>
          </a:p>
          <a:p>
            <a:pPr lvl="1"/>
            <a:r>
              <a:rPr lang="en-GB" dirty="0"/>
              <a:t>Perform the required action</a:t>
            </a:r>
          </a:p>
          <a:p>
            <a:pPr lvl="1"/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2DC7C7-9684-4D53-9B88-E8F3E6B40274}" type="slidenum">
              <a:rPr lang="en-GB" smtClean="0"/>
              <a:pPr/>
              <a:t>7</a:t>
            </a:fld>
            <a:endParaRPr lang="en-GB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69499D7-ECD6-5D67-FF61-C1E3CA5EA30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>
            <a:extLst>
              <a:ext uri="{FF2B5EF4-FFF2-40B4-BE49-F238E27FC236}">
                <a16:creationId xmlns:a16="http://schemas.microsoft.com/office/drawing/2014/main" id="{D91B876B-0E19-09A6-F5BB-E043BFDBF2E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The Gulf of Evaluation</a:t>
            </a:r>
          </a:p>
        </p:txBody>
      </p:sp>
      <p:sp>
        <p:nvSpPr>
          <p:cNvPr id="7171" name="Rectangle 3">
            <a:extLst>
              <a:ext uri="{FF2B5EF4-FFF2-40B4-BE49-F238E27FC236}">
                <a16:creationId xmlns:a16="http://schemas.microsoft.com/office/drawing/2014/main" id="{AA96254E-ECAE-F9B4-6FC2-C7FDE3EDB601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95300" y="1058432"/>
            <a:ext cx="8915400" cy="5799568"/>
          </a:xfrm>
        </p:spPr>
        <p:txBody>
          <a:bodyPr>
            <a:normAutofit/>
          </a:bodyPr>
          <a:lstStyle/>
          <a:p>
            <a:r>
              <a:rPr lang="en-GB" dirty="0"/>
              <a:t>What has the system done, and did it do what I wanted?</a:t>
            </a:r>
          </a:p>
          <a:p>
            <a:endParaRPr lang="en-GB" dirty="0"/>
          </a:p>
          <a:p>
            <a:r>
              <a:rPr lang="en-GB" dirty="0"/>
              <a:t>The </a:t>
            </a:r>
            <a:r>
              <a:rPr lang="en-GB" i="1" dirty="0"/>
              <a:t>gulf of evaluation </a:t>
            </a:r>
            <a:r>
              <a:rPr lang="en-GB" dirty="0"/>
              <a:t>is the gap between</a:t>
            </a:r>
          </a:p>
          <a:p>
            <a:pPr lvl="1"/>
            <a:r>
              <a:rPr lang="en-GB" dirty="0"/>
              <a:t>The system’s current state; and</a:t>
            </a:r>
          </a:p>
          <a:p>
            <a:pPr lvl="1"/>
            <a:r>
              <a:rPr lang="en-GB" dirty="0"/>
              <a:t>The user’s understanding of what happened</a:t>
            </a:r>
          </a:p>
          <a:p>
            <a:endParaRPr lang="en-GB" dirty="0"/>
          </a:p>
          <a:p>
            <a:r>
              <a:rPr lang="en-GB" dirty="0"/>
              <a:t>The gulf becomes wider when the user cannot</a:t>
            </a:r>
          </a:p>
          <a:p>
            <a:pPr lvl="1"/>
            <a:r>
              <a:rPr lang="en-GB" dirty="0"/>
              <a:t>Detect the system’s response</a:t>
            </a:r>
          </a:p>
          <a:p>
            <a:pPr lvl="1"/>
            <a:r>
              <a:rPr lang="en-GB" dirty="0"/>
              <a:t>Distinguish one state from another</a:t>
            </a:r>
          </a:p>
          <a:p>
            <a:pPr lvl="1"/>
            <a:r>
              <a:rPr lang="en-GB" dirty="0"/>
              <a:t>Interpret the information presented</a:t>
            </a:r>
          </a:p>
          <a:p>
            <a:pPr lvl="1"/>
            <a:r>
              <a:rPr lang="en-GB" dirty="0"/>
              <a:t>Decide whether the goal was achieved</a:t>
            </a:r>
          </a:p>
          <a:p>
            <a:pPr lvl="1"/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7CB28F2-DF60-6721-C9FE-792A94D063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2DC7C7-9684-4D53-9B88-E8F3E6B40274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574872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7A7772-AA43-33E6-E539-9D16E20249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Reducing the Gulfs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D51E23-185D-DB59-9CA5-BC31D9E4F8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5300" y="1058432"/>
            <a:ext cx="8915400" cy="5799568"/>
          </a:xfrm>
        </p:spPr>
        <p:txBody>
          <a:bodyPr/>
          <a:lstStyle/>
          <a:p>
            <a:r>
              <a:rPr lang="en-GB" dirty="0"/>
              <a:t>Interfaces support execution by making actions</a:t>
            </a:r>
          </a:p>
          <a:p>
            <a:pPr lvl="1"/>
            <a:r>
              <a:rPr lang="en-GB" dirty="0"/>
              <a:t>Visible or discoverable</a:t>
            </a:r>
          </a:p>
          <a:p>
            <a:pPr lvl="1"/>
            <a:r>
              <a:rPr lang="en-GB" dirty="0"/>
              <a:t>Clearly labelled</a:t>
            </a:r>
          </a:p>
          <a:p>
            <a:pPr lvl="1"/>
            <a:r>
              <a:rPr lang="en-GB" dirty="0"/>
              <a:t>Logically mapped to their effects</a:t>
            </a:r>
          </a:p>
          <a:p>
            <a:pPr lvl="1"/>
            <a:r>
              <a:rPr lang="en-GB" dirty="0"/>
              <a:t>Possible to perform in more than one way where appropriate</a:t>
            </a:r>
          </a:p>
          <a:p>
            <a:endParaRPr lang="en-GB" dirty="0"/>
          </a:p>
          <a:p>
            <a:r>
              <a:rPr lang="en-GB" dirty="0"/>
              <a:t>Interfaces support evaluation by providing</a:t>
            </a:r>
          </a:p>
          <a:p>
            <a:pPr lvl="1"/>
            <a:r>
              <a:rPr lang="en-GB" dirty="0"/>
              <a:t>Prompt feedback</a:t>
            </a:r>
          </a:p>
          <a:p>
            <a:pPr lvl="1"/>
            <a:r>
              <a:rPr lang="en-GB" dirty="0"/>
              <a:t>A visible system state</a:t>
            </a:r>
          </a:p>
          <a:p>
            <a:pPr lvl="1"/>
            <a:r>
              <a:rPr lang="en-GB" dirty="0"/>
              <a:t>Clear distinctions between states</a:t>
            </a:r>
          </a:p>
          <a:p>
            <a:pPr lvl="1"/>
            <a:r>
              <a:rPr lang="en-GB" dirty="0"/>
              <a:t>Confirmation and opportunities to recover</a:t>
            </a:r>
          </a:p>
        </p:txBody>
      </p:sp>
    </p:spTree>
    <p:extLst>
      <p:ext uri="{BB962C8B-B14F-4D97-AF65-F5344CB8AC3E}">
        <p14:creationId xmlns:p14="http://schemas.microsoft.com/office/powerpoint/2010/main" val="219567784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Interaction framework</a:t>
            </a:r>
            <a:endParaRPr lang="en-US"/>
          </a:p>
        </p:txBody>
      </p:sp>
      <p:sp>
        <p:nvSpPr>
          <p:cNvPr id="11267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Abowd and Beale break the interaction down into four components</a:t>
            </a:r>
          </a:p>
          <a:p>
            <a:pPr lvl="1"/>
            <a:r>
              <a:rPr lang="en-GB" sz="2400" b="1" dirty="0"/>
              <a:t>User: </a:t>
            </a:r>
            <a:r>
              <a:rPr lang="en-GB" sz="2400" dirty="0"/>
              <a:t>forms goals in the language of the task</a:t>
            </a:r>
          </a:p>
          <a:p>
            <a:pPr lvl="1"/>
            <a:r>
              <a:rPr lang="en-GB" sz="2400" b="1" dirty="0"/>
              <a:t>Input: </a:t>
            </a:r>
            <a:r>
              <a:rPr lang="en-GB" sz="2400" dirty="0"/>
              <a:t>expresses actions in a form the system can receive</a:t>
            </a:r>
          </a:p>
          <a:p>
            <a:pPr lvl="1"/>
            <a:r>
              <a:rPr lang="en-GB" sz="2400" b="1" dirty="0"/>
              <a:t>System: </a:t>
            </a:r>
            <a:r>
              <a:rPr lang="en-GB" sz="2400" dirty="0"/>
              <a:t>processes the interaction using its internal representation</a:t>
            </a:r>
          </a:p>
          <a:p>
            <a:pPr lvl="1"/>
            <a:r>
              <a:rPr lang="en-GB" sz="2400" b="1" dirty="0"/>
              <a:t>Output: </a:t>
            </a:r>
            <a:r>
              <a:rPr lang="en-GB" sz="2400" dirty="0"/>
              <a:t>presents the system state in a form the user can understand</a:t>
            </a:r>
          </a:p>
          <a:p>
            <a:pPr lvl="1"/>
            <a:endParaRPr lang="en-GB" sz="2400" dirty="0"/>
          </a:p>
          <a:p>
            <a:r>
              <a:rPr lang="en-GB" dirty="0"/>
              <a:t>Each has a separate language</a:t>
            </a:r>
          </a:p>
          <a:p>
            <a:r>
              <a:rPr lang="en-GB" dirty="0"/>
              <a:t>The Input and Output components collectively form the interface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2DC7C7-9684-4D53-9B88-E8F3E6B40274}" type="slidenum">
              <a:rPr lang="en-GB" smtClean="0"/>
              <a:pPr/>
              <a:t>10</a:t>
            </a:fld>
            <a:endParaRPr lang="en-GB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6" name="Rectangle 4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Interaction framework</a:t>
            </a:r>
            <a:endParaRPr lang="en-US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2DC7C7-9684-4D53-9B88-E8F3E6B40274}" type="slidenum">
              <a:rPr lang="en-GB" smtClean="0"/>
              <a:pPr/>
              <a:t>11</a:t>
            </a:fld>
            <a:endParaRPr lang="en-GB"/>
          </a:p>
        </p:txBody>
      </p:sp>
      <p:sp>
        <p:nvSpPr>
          <p:cNvPr id="13319" name="Text Box 7"/>
          <p:cNvSpPr txBox="1">
            <a:spLocks noChangeArrowheads="1"/>
          </p:cNvSpPr>
          <p:nvPr/>
        </p:nvSpPr>
        <p:spPr bwMode="auto">
          <a:xfrm>
            <a:off x="7789003" y="3087242"/>
            <a:ext cx="1293945" cy="1569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 eaLnBrk="0" hangingPunct="0"/>
            <a:r>
              <a:rPr lang="en-GB" sz="4800" b="1" dirty="0">
                <a:latin typeface="Times" charset="0"/>
              </a:rPr>
              <a:t>S</a:t>
            </a:r>
          </a:p>
          <a:p>
            <a:pPr algn="ctr" eaLnBrk="0" hangingPunct="0"/>
            <a:r>
              <a:rPr lang="en-GB" sz="2400" dirty="0">
                <a:latin typeface="Times" charset="0"/>
              </a:rPr>
              <a:t>Core</a:t>
            </a:r>
          </a:p>
          <a:p>
            <a:pPr algn="ctr" eaLnBrk="0" hangingPunct="0"/>
            <a:r>
              <a:rPr lang="en-GB" sz="2400" dirty="0">
                <a:latin typeface="Times" charset="0"/>
              </a:rPr>
              <a:t>language</a:t>
            </a:r>
            <a:endParaRPr lang="en-US" sz="2400" dirty="0">
              <a:latin typeface="Times" charset="0"/>
            </a:endParaRPr>
          </a:p>
        </p:txBody>
      </p:sp>
      <p:sp>
        <p:nvSpPr>
          <p:cNvPr id="13320" name="Text Box 8"/>
          <p:cNvSpPr txBox="1">
            <a:spLocks noChangeArrowheads="1"/>
          </p:cNvSpPr>
          <p:nvPr/>
        </p:nvSpPr>
        <p:spPr bwMode="auto">
          <a:xfrm>
            <a:off x="1183415" y="3194397"/>
            <a:ext cx="1293945" cy="1569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 eaLnBrk="0" hangingPunct="0"/>
            <a:r>
              <a:rPr lang="en-GB" sz="4800" b="1" dirty="0">
                <a:latin typeface="Times" charset="0"/>
              </a:rPr>
              <a:t>U</a:t>
            </a:r>
          </a:p>
          <a:p>
            <a:pPr algn="ctr" eaLnBrk="0" hangingPunct="0"/>
            <a:r>
              <a:rPr lang="en-GB" sz="2400" dirty="0">
                <a:latin typeface="Times" charset="0"/>
              </a:rPr>
              <a:t>Task</a:t>
            </a:r>
          </a:p>
          <a:p>
            <a:pPr algn="ctr" eaLnBrk="0" hangingPunct="0"/>
            <a:r>
              <a:rPr lang="en-GB" sz="2400" dirty="0">
                <a:latin typeface="Times" charset="0"/>
              </a:rPr>
              <a:t>language</a:t>
            </a:r>
            <a:endParaRPr lang="en-US" sz="2400" dirty="0">
              <a:latin typeface="Times" charset="0"/>
            </a:endParaRPr>
          </a:p>
        </p:txBody>
      </p:sp>
      <p:sp>
        <p:nvSpPr>
          <p:cNvPr id="13318" name="Text Box 6"/>
          <p:cNvSpPr txBox="1">
            <a:spLocks noChangeArrowheads="1"/>
          </p:cNvSpPr>
          <p:nvPr/>
        </p:nvSpPr>
        <p:spPr bwMode="auto">
          <a:xfrm>
            <a:off x="4518026" y="4364385"/>
            <a:ext cx="1293813" cy="1570037"/>
          </a:xfrm>
          <a:prstGeom prst="rect">
            <a:avLst/>
          </a:prstGeom>
          <a:noFill/>
          <a:ln w="57150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 eaLnBrk="0" hangingPunct="0"/>
            <a:r>
              <a:rPr lang="en-GB" sz="4800" b="1" dirty="0">
                <a:latin typeface="Times" charset="0"/>
              </a:rPr>
              <a:t>O</a:t>
            </a:r>
          </a:p>
          <a:p>
            <a:pPr algn="ctr" eaLnBrk="0" hangingPunct="0"/>
            <a:r>
              <a:rPr lang="en-GB" sz="2400" dirty="0">
                <a:latin typeface="Times" charset="0"/>
              </a:rPr>
              <a:t>Output</a:t>
            </a:r>
          </a:p>
          <a:p>
            <a:pPr algn="ctr" eaLnBrk="0" hangingPunct="0"/>
            <a:r>
              <a:rPr lang="en-GB" sz="2400" dirty="0">
                <a:latin typeface="Times" charset="0"/>
              </a:rPr>
              <a:t>language</a:t>
            </a:r>
            <a:endParaRPr lang="en-US" sz="2400" dirty="0">
              <a:latin typeface="Times" charset="0"/>
            </a:endParaRPr>
          </a:p>
        </p:txBody>
      </p:sp>
      <p:sp>
        <p:nvSpPr>
          <p:cNvPr id="13321" name="Text Box 9"/>
          <p:cNvSpPr txBox="1">
            <a:spLocks noChangeArrowheads="1"/>
          </p:cNvSpPr>
          <p:nvPr/>
        </p:nvSpPr>
        <p:spPr bwMode="auto">
          <a:xfrm>
            <a:off x="4518026" y="1338610"/>
            <a:ext cx="1293813" cy="1570037"/>
          </a:xfrm>
          <a:prstGeom prst="rect">
            <a:avLst/>
          </a:prstGeom>
          <a:noFill/>
          <a:ln w="57150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 eaLnBrk="0" hangingPunct="0"/>
            <a:r>
              <a:rPr lang="en-GB" sz="4800" b="1" dirty="0">
                <a:latin typeface="Times" charset="0"/>
              </a:rPr>
              <a:t>I</a:t>
            </a:r>
          </a:p>
          <a:p>
            <a:pPr algn="ctr" eaLnBrk="0" hangingPunct="0"/>
            <a:r>
              <a:rPr lang="en-GB" sz="2400" dirty="0">
                <a:latin typeface="Times" charset="0"/>
              </a:rPr>
              <a:t>Input</a:t>
            </a:r>
          </a:p>
          <a:p>
            <a:pPr algn="ctr" eaLnBrk="0" hangingPunct="0"/>
            <a:r>
              <a:rPr lang="en-GB" sz="2400" dirty="0">
                <a:latin typeface="Times" charset="0"/>
              </a:rPr>
              <a:t>language</a:t>
            </a:r>
            <a:endParaRPr lang="en-US" sz="2400" dirty="0">
              <a:latin typeface="Times" charset="0"/>
            </a:endParaRPr>
          </a:p>
        </p:txBody>
      </p:sp>
      <p:sp>
        <p:nvSpPr>
          <p:cNvPr id="13322" name="Oval 10"/>
          <p:cNvSpPr>
            <a:spLocks noChangeArrowheads="1"/>
          </p:cNvSpPr>
          <p:nvPr/>
        </p:nvSpPr>
        <p:spPr bwMode="auto">
          <a:xfrm>
            <a:off x="4232276" y="1268760"/>
            <a:ext cx="1871663" cy="5040312"/>
          </a:xfrm>
          <a:prstGeom prst="ellipse">
            <a:avLst/>
          </a:prstGeom>
          <a:noFill/>
          <a:ln w="5715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13332" name="Group 20"/>
          <p:cNvGrpSpPr>
            <a:grpSpLocks/>
          </p:cNvGrpSpPr>
          <p:nvPr/>
        </p:nvGrpSpPr>
        <p:grpSpPr bwMode="auto">
          <a:xfrm>
            <a:off x="2289175" y="1845023"/>
            <a:ext cx="2014538" cy="3673475"/>
            <a:chOff x="1202" y="1298"/>
            <a:chExt cx="1269" cy="2314"/>
          </a:xfrm>
        </p:grpSpPr>
        <p:sp>
          <p:nvSpPr>
            <p:cNvPr id="13323" name="Line 11"/>
            <p:cNvSpPr>
              <a:spLocks noChangeShapeType="1"/>
            </p:cNvSpPr>
            <p:nvPr/>
          </p:nvSpPr>
          <p:spPr bwMode="auto">
            <a:xfrm flipH="1" flipV="1">
              <a:off x="1202" y="2523"/>
              <a:ext cx="1224" cy="1089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/>
              <a:tailEnd type="triangle" w="lg" len="lg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3329" name="Line 17"/>
            <p:cNvSpPr>
              <a:spLocks noChangeShapeType="1"/>
            </p:cNvSpPr>
            <p:nvPr/>
          </p:nvSpPr>
          <p:spPr bwMode="auto">
            <a:xfrm flipV="1">
              <a:off x="1247" y="1298"/>
              <a:ext cx="1224" cy="1089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/>
              <a:tailEnd type="triangle" w="lg" len="lg"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3333" name="Group 21"/>
          <p:cNvGrpSpPr>
            <a:grpSpLocks/>
          </p:cNvGrpSpPr>
          <p:nvPr/>
        </p:nvGrpSpPr>
        <p:grpSpPr bwMode="auto">
          <a:xfrm flipH="1" flipV="1">
            <a:off x="5961064" y="1845023"/>
            <a:ext cx="2014537" cy="3673475"/>
            <a:chOff x="1202" y="1298"/>
            <a:chExt cx="1269" cy="2314"/>
          </a:xfrm>
        </p:grpSpPr>
        <p:sp>
          <p:nvSpPr>
            <p:cNvPr id="13334" name="Line 22"/>
            <p:cNvSpPr>
              <a:spLocks noChangeShapeType="1"/>
            </p:cNvSpPr>
            <p:nvPr/>
          </p:nvSpPr>
          <p:spPr bwMode="auto">
            <a:xfrm flipH="1" flipV="1">
              <a:off x="1202" y="2523"/>
              <a:ext cx="1224" cy="1089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/>
              <a:tailEnd type="triangle" w="lg" len="lg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3335" name="Line 23"/>
            <p:cNvSpPr>
              <a:spLocks noChangeShapeType="1"/>
            </p:cNvSpPr>
            <p:nvPr/>
          </p:nvSpPr>
          <p:spPr bwMode="auto">
            <a:xfrm flipV="1">
              <a:off x="1247" y="1298"/>
              <a:ext cx="1224" cy="1089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/>
              <a:tailEnd type="triangle" w="lg" len="lg"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1ECBB52A-C5E2-219C-E947-6DBFB7B0A2ED}"/>
              </a:ext>
            </a:extLst>
          </p:cNvPr>
          <p:cNvSpPr txBox="1"/>
          <p:nvPr/>
        </p:nvSpPr>
        <p:spPr>
          <a:xfrm>
            <a:off x="4065400" y="6365077"/>
            <a:ext cx="219906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>
                <a:solidFill>
                  <a:srgbClr val="FF0000"/>
                </a:solidFill>
              </a:rPr>
              <a:t>INTERFACE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07E83E3-5AC5-24BB-E8DB-5D32551FA559}"/>
              </a:ext>
            </a:extLst>
          </p:cNvPr>
          <p:cNvSpPr txBox="1"/>
          <p:nvPr/>
        </p:nvSpPr>
        <p:spPr>
          <a:xfrm>
            <a:off x="815478" y="1268320"/>
            <a:ext cx="2828199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Articulation</a:t>
            </a:r>
          </a:p>
          <a:p>
            <a:r>
              <a:rPr lang="en-GB" sz="2000" dirty="0"/>
              <a:t>The user expresses an intention through an available action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DB45A87-B27F-C705-249A-D62DDDCF7A39}"/>
              </a:ext>
            </a:extLst>
          </p:cNvPr>
          <p:cNvSpPr txBox="1"/>
          <p:nvPr/>
        </p:nvSpPr>
        <p:spPr>
          <a:xfrm>
            <a:off x="6520614" y="1268321"/>
            <a:ext cx="2828199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2000" b="1" dirty="0"/>
              <a:t>Performance</a:t>
            </a:r>
          </a:p>
          <a:p>
            <a:pPr algn="r"/>
            <a:r>
              <a:rPr lang="en-GB" sz="2000" dirty="0"/>
              <a:t>The system interprets the input as an operation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52F21E2-BFB8-CAC1-CC5A-5FBF60B5ED8C}"/>
              </a:ext>
            </a:extLst>
          </p:cNvPr>
          <p:cNvSpPr txBox="1"/>
          <p:nvPr/>
        </p:nvSpPr>
        <p:spPr>
          <a:xfrm>
            <a:off x="888811" y="4985633"/>
            <a:ext cx="2828199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Observation</a:t>
            </a:r>
          </a:p>
          <a:p>
            <a:r>
              <a:rPr lang="en-GB" sz="2000" dirty="0"/>
              <a:t>The user perceives and interprets the presentation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36CAE97-80A9-6E54-9749-B51E64991B8B}"/>
              </a:ext>
            </a:extLst>
          </p:cNvPr>
          <p:cNvSpPr txBox="1"/>
          <p:nvPr/>
        </p:nvSpPr>
        <p:spPr>
          <a:xfrm>
            <a:off x="6440515" y="4985633"/>
            <a:ext cx="2828199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2000" b="1" dirty="0"/>
              <a:t>Presentation</a:t>
            </a:r>
          </a:p>
          <a:p>
            <a:pPr algn="r"/>
            <a:r>
              <a:rPr lang="en-GB" sz="2000" dirty="0"/>
              <a:t>The system represents its new state through the interface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7" grpId="0"/>
      <p:bldP spid="9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589E22-5D2F-8D50-F1F9-71938EB91D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Exercise – What Went Wrong?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976161-2D2B-5ACC-0BB4-D6F74AED7B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5300" y="1058432"/>
            <a:ext cx="8915400" cy="5799568"/>
          </a:xfrm>
        </p:spPr>
        <p:txBody>
          <a:bodyPr>
            <a:normAutofit/>
          </a:bodyPr>
          <a:lstStyle/>
          <a:p>
            <a:r>
              <a:rPr lang="en-GB" dirty="0"/>
              <a:t>In pairs/threes look at each of the four scenarios given on the worksheet</a:t>
            </a:r>
          </a:p>
          <a:p>
            <a:r>
              <a:rPr lang="en-GB" dirty="0"/>
              <a:t>For each scenario:</a:t>
            </a:r>
          </a:p>
          <a:p>
            <a:pPr lvl="1"/>
            <a:r>
              <a:rPr lang="en-GB" dirty="0"/>
              <a:t>Identify what the user intended to achieve</a:t>
            </a:r>
          </a:p>
          <a:p>
            <a:pPr lvl="1"/>
            <a:r>
              <a:rPr lang="en-GB" dirty="0"/>
              <a:t>Identify where the interaction broke down</a:t>
            </a:r>
          </a:p>
          <a:p>
            <a:pPr lvl="1"/>
            <a:r>
              <a:rPr lang="en-GB" dirty="0"/>
              <a:t>Name the relevant translation</a:t>
            </a:r>
          </a:p>
          <a:p>
            <a:pPr lvl="1"/>
            <a:r>
              <a:rPr lang="en-GB" dirty="0"/>
              <a:t>Suggest one design change to solve the problem</a:t>
            </a:r>
          </a:p>
          <a:p>
            <a:r>
              <a:rPr lang="en-GB" dirty="0"/>
              <a:t>Scenarios</a:t>
            </a:r>
          </a:p>
          <a:p>
            <a:pPr lvl="1"/>
            <a:r>
              <a:rPr lang="en-GB" sz="1900" dirty="0"/>
              <a:t>A user wants to increase the volume but can’t identify the control to do it</a:t>
            </a:r>
          </a:p>
          <a:p>
            <a:pPr lvl="1"/>
            <a:r>
              <a:rPr lang="en-GB" sz="1900" dirty="0"/>
              <a:t>A user taps a button on a touchscreen but the system activates the adjacent button</a:t>
            </a:r>
          </a:p>
          <a:p>
            <a:pPr lvl="1"/>
            <a:r>
              <a:rPr lang="en-GB" sz="1900" dirty="0"/>
              <a:t>A user submits an online form. The system receives it but the screen does not visibly change</a:t>
            </a:r>
          </a:p>
          <a:p>
            <a:pPr lvl="1"/>
            <a:r>
              <a:rPr lang="en-GB" sz="1900" dirty="0"/>
              <a:t>After a user selects a menu option it turns grey. The user assumes that the option is unavailable and that their selection has failed</a:t>
            </a:r>
          </a:p>
        </p:txBody>
      </p:sp>
    </p:spTree>
    <p:extLst>
      <p:ext uri="{BB962C8B-B14F-4D97-AF65-F5344CB8AC3E}">
        <p14:creationId xmlns:p14="http://schemas.microsoft.com/office/powerpoint/2010/main" val="402437022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Ergonomics</a:t>
            </a:r>
            <a:endParaRPr lang="en-US"/>
          </a:p>
        </p:txBody>
      </p:sp>
      <p:sp>
        <p:nvSpPr>
          <p:cNvPr id="16387" name="Rectangle 3"/>
          <p:cNvSpPr>
            <a:spLocks noGrp="1" noChangeArrowheads="1"/>
          </p:cNvSpPr>
          <p:nvPr>
            <p:ph idx="1"/>
          </p:nvPr>
        </p:nvSpPr>
        <p:spPr>
          <a:xfrm>
            <a:off x="495300" y="1058432"/>
            <a:ext cx="5753844" cy="5682936"/>
          </a:xfrm>
        </p:spPr>
        <p:txBody>
          <a:bodyPr>
            <a:normAutofit lnSpcReduction="10000"/>
          </a:bodyPr>
          <a:lstStyle/>
          <a:p>
            <a:r>
              <a:rPr lang="en-GB" dirty="0"/>
              <a:t>Ergonomics examines the physical relationship between people, systems, and environments</a:t>
            </a:r>
          </a:p>
          <a:p>
            <a:pPr lvl="1"/>
            <a:r>
              <a:rPr lang="en-GB" sz="2400" dirty="0"/>
              <a:t>Physical comfort</a:t>
            </a:r>
          </a:p>
          <a:p>
            <a:pPr lvl="1"/>
            <a:r>
              <a:rPr lang="en-GB" sz="2400" dirty="0"/>
              <a:t>Health &amp; safety</a:t>
            </a:r>
          </a:p>
          <a:p>
            <a:pPr lvl="1"/>
            <a:r>
              <a:rPr lang="en-GB" sz="2400" dirty="0"/>
              <a:t>Ability to actually perform a task</a:t>
            </a:r>
          </a:p>
          <a:p>
            <a:r>
              <a:rPr lang="en-GB" dirty="0"/>
              <a:t>Can a system be easy to understand but difficult to use?</a:t>
            </a:r>
          </a:p>
          <a:p>
            <a:r>
              <a:rPr lang="en-GB" dirty="0"/>
              <a:t>Examples</a:t>
            </a:r>
          </a:p>
          <a:p>
            <a:pPr lvl="1"/>
            <a:r>
              <a:rPr lang="en-GB" dirty="0"/>
              <a:t> A ticket machine that works well but in inaccessible to a wheelchair user</a:t>
            </a:r>
          </a:p>
          <a:p>
            <a:pPr lvl="1"/>
            <a:r>
              <a:rPr lang="en-GB" dirty="0"/>
              <a:t>The Masochist’s Coffeepot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2DC7C7-9684-4D53-9B88-E8F3E6B40274}" type="slidenum">
              <a:rPr lang="en-GB" smtClean="0"/>
              <a:pPr/>
              <a:t>13</a:t>
            </a:fld>
            <a:endParaRPr lang="en-GB"/>
          </a:p>
        </p:txBody>
      </p:sp>
      <p:pic>
        <p:nvPicPr>
          <p:cNvPr id="3" name="Picture 4">
            <a:extLst>
              <a:ext uri="{FF2B5EF4-FFF2-40B4-BE49-F238E27FC236}">
                <a16:creationId xmlns:a16="http://schemas.microsoft.com/office/drawing/2014/main" id="{538490C5-15D9-3604-1330-ACFFDDA9AE9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613078" y="996439"/>
            <a:ext cx="3092450" cy="446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Arranging controls</a:t>
            </a:r>
            <a:endParaRPr lang="en-US"/>
          </a:p>
        </p:txBody>
      </p:sp>
      <p:sp>
        <p:nvSpPr>
          <p:cNvPr id="17411" name="Rectangle 3"/>
          <p:cNvSpPr>
            <a:spLocks noGrp="1" noChangeArrowheads="1"/>
          </p:cNvSpPr>
          <p:nvPr>
            <p:ph idx="1"/>
          </p:nvPr>
        </p:nvSpPr>
        <p:spPr>
          <a:xfrm>
            <a:off x="495300" y="1058432"/>
            <a:ext cx="8915400" cy="5797296"/>
          </a:xfrm>
        </p:spPr>
        <p:txBody>
          <a:bodyPr>
            <a:normAutofit/>
          </a:bodyPr>
          <a:lstStyle/>
          <a:p>
            <a:r>
              <a:rPr lang="en-GB" dirty="0"/>
              <a:t>Controls and information can be organised by</a:t>
            </a:r>
          </a:p>
          <a:p>
            <a:pPr lvl="1"/>
            <a:r>
              <a:rPr lang="en-GB" sz="2400" b="1" dirty="0"/>
              <a:t>Function: </a:t>
            </a:r>
            <a:r>
              <a:rPr lang="en-GB" sz="2400" dirty="0"/>
              <a:t>controls that are functionally related are placed close together (e.g. File, Edit, View menus)</a:t>
            </a:r>
          </a:p>
          <a:p>
            <a:pPr lvl="1"/>
            <a:r>
              <a:rPr lang="en-GB" sz="2400" b="1" dirty="0"/>
              <a:t>Sequence: </a:t>
            </a:r>
            <a:r>
              <a:rPr lang="en-GB" sz="2400" dirty="0"/>
              <a:t>controls are organised to reflect the order of their use in a typical interaction</a:t>
            </a:r>
          </a:p>
          <a:p>
            <a:pPr lvl="1"/>
            <a:r>
              <a:rPr lang="en-GB" sz="2400" b="1" dirty="0"/>
              <a:t>Frequency: </a:t>
            </a:r>
            <a:r>
              <a:rPr lang="en-GB" sz="2400" dirty="0"/>
              <a:t>controls are placed according to how often they are used, the most commonly used being the most accessible</a:t>
            </a:r>
          </a:p>
          <a:p>
            <a:pPr lvl="1"/>
            <a:r>
              <a:rPr lang="en-GB" sz="2400" b="1" dirty="0"/>
              <a:t>Importance: </a:t>
            </a:r>
            <a:r>
              <a:rPr lang="en-GB" sz="2400" dirty="0"/>
              <a:t>critical information and controls are given greater prominence</a:t>
            </a:r>
          </a:p>
          <a:p>
            <a:endParaRPr lang="en-GB" dirty="0"/>
          </a:p>
          <a:p>
            <a:r>
              <a:rPr lang="en-GB" dirty="0"/>
              <a:t>The best arrangement depends on the user, the task, and the context</a:t>
            </a:r>
          </a:p>
          <a:p>
            <a:endParaRPr lang="en-GB" sz="240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2DC7C7-9684-4D53-9B88-E8F3E6B40274}" type="slidenum">
              <a:rPr lang="en-GB" smtClean="0"/>
              <a:pPr/>
              <a:t>14</a:t>
            </a:fld>
            <a:endParaRPr lang="en-GB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Designing for Different Bodies</a:t>
            </a:r>
            <a:endParaRPr lang="en-US" dirty="0"/>
          </a:p>
        </p:txBody>
      </p:sp>
      <p:sp>
        <p:nvSpPr>
          <p:cNvPr id="18435" name="Rectangle 3"/>
          <p:cNvSpPr>
            <a:spLocks noGrp="1" noChangeArrowheads="1"/>
          </p:cNvSpPr>
          <p:nvPr>
            <p:ph idx="1"/>
          </p:nvPr>
        </p:nvSpPr>
        <p:spPr>
          <a:xfrm>
            <a:off x="495300" y="1058432"/>
            <a:ext cx="8915400" cy="5797296"/>
          </a:xfrm>
        </p:spPr>
        <p:txBody>
          <a:bodyPr>
            <a:normAutofit/>
          </a:bodyPr>
          <a:lstStyle/>
          <a:p>
            <a:r>
              <a:rPr lang="en-GB" dirty="0"/>
              <a:t>Never design around a single assumed user</a:t>
            </a:r>
            <a:r>
              <a:rPr lang="en-US" dirty="0"/>
              <a:t> </a:t>
            </a:r>
          </a:p>
          <a:p>
            <a:pPr lvl="1"/>
            <a:r>
              <a:rPr lang="en-GB" dirty="0"/>
              <a:t>Physical interaction varies between users and situations</a:t>
            </a:r>
          </a:p>
          <a:p>
            <a:pPr lvl="1"/>
            <a:r>
              <a:rPr lang="en-GB" dirty="0"/>
              <a:t>Ergonomics is more general than accessibility</a:t>
            </a:r>
          </a:p>
          <a:p>
            <a:endParaRPr lang="en-GB" dirty="0"/>
          </a:p>
          <a:p>
            <a:r>
              <a:rPr lang="en-GB" dirty="0"/>
              <a:t>Things to consider</a:t>
            </a:r>
          </a:p>
          <a:p>
            <a:pPr lvl="1"/>
            <a:r>
              <a:rPr lang="en-GB" dirty="0"/>
              <a:t>Reach, movement, and dexterity</a:t>
            </a:r>
          </a:p>
          <a:p>
            <a:pPr lvl="1"/>
            <a:r>
              <a:rPr lang="en-GB" dirty="0"/>
              <a:t>Posture and duration of use</a:t>
            </a:r>
          </a:p>
          <a:p>
            <a:pPr lvl="1"/>
            <a:r>
              <a:rPr lang="en-GB" dirty="0"/>
              <a:t>Vision, hearing, and touch</a:t>
            </a:r>
          </a:p>
          <a:p>
            <a:pPr lvl="1"/>
            <a:r>
              <a:rPr lang="en-GB" dirty="0"/>
              <a:t>Lighting, noise, vibration, and temperature</a:t>
            </a:r>
          </a:p>
          <a:p>
            <a:pPr lvl="1"/>
            <a:r>
              <a:rPr lang="en-GB" dirty="0"/>
              <a:t>The device and its surrounding environment</a:t>
            </a:r>
          </a:p>
          <a:p>
            <a:pPr lvl="1"/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2DC7C7-9684-4D53-9B88-E8F3E6B40274}" type="slidenum">
              <a:rPr lang="en-GB" smtClean="0"/>
              <a:pPr/>
              <a:t>15</a:t>
            </a:fld>
            <a:endParaRPr lang="en-GB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Interaction Styles</a:t>
            </a:r>
            <a:endParaRPr lang="en-US" dirty="0"/>
          </a:p>
        </p:txBody>
      </p:sp>
      <p:sp>
        <p:nvSpPr>
          <p:cNvPr id="25603" name="Rectangle 3"/>
          <p:cNvSpPr>
            <a:spLocks noGrp="1" noChangeArrowheads="1"/>
          </p:cNvSpPr>
          <p:nvPr>
            <p:ph idx="1"/>
          </p:nvPr>
        </p:nvSpPr>
        <p:spPr>
          <a:xfrm>
            <a:off x="495300" y="1058432"/>
            <a:ext cx="8915400" cy="5797296"/>
          </a:xfrm>
        </p:spPr>
        <p:txBody>
          <a:bodyPr/>
          <a:lstStyle/>
          <a:p>
            <a:r>
              <a:rPr lang="en-GB" dirty="0"/>
              <a:t>An interaction style describes how a user communicates with a system</a:t>
            </a:r>
          </a:p>
          <a:p>
            <a:pPr lvl="1"/>
            <a:r>
              <a:rPr lang="en-GB" dirty="0"/>
              <a:t>It describes the dialogue, not just the physical device(s) involved</a:t>
            </a:r>
          </a:p>
          <a:p>
            <a:endParaRPr lang="en-GB" dirty="0"/>
          </a:p>
          <a:p>
            <a:r>
              <a:rPr lang="en-GB" dirty="0"/>
              <a:t>Common styles</a:t>
            </a:r>
          </a:p>
          <a:p>
            <a:pPr lvl="1"/>
            <a:r>
              <a:rPr lang="en-GB" dirty="0"/>
              <a:t>Menus and structured selection; commands and query languages; forms and guided interaction; direct manipulation; conversational interaction; immersive and multimodal interaction</a:t>
            </a:r>
            <a:endParaRPr lang="en-US" dirty="0"/>
          </a:p>
          <a:p>
            <a:endParaRPr lang="en-GB" dirty="0"/>
          </a:p>
          <a:p>
            <a:r>
              <a:rPr lang="en-GB" dirty="0"/>
              <a:t>Modern interfaces commonly combine styles according to the users, tasks, and context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2DC7C7-9684-4D53-9B88-E8F3E6B40274}" type="slidenum">
              <a:rPr lang="en-GB" smtClean="0"/>
              <a:pPr/>
              <a:t>16</a:t>
            </a:fld>
            <a:endParaRPr lang="en-GB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54CFEB-7739-2469-CE97-4BF610C836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Menus and Structured Selection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D291FA-2D55-BDEE-64B9-17E12D13C7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5300" y="1058432"/>
            <a:ext cx="8915400" cy="5799568"/>
          </a:xfrm>
        </p:spPr>
        <p:txBody>
          <a:bodyPr>
            <a:normAutofit lnSpcReduction="10000"/>
          </a:bodyPr>
          <a:lstStyle/>
          <a:p>
            <a:r>
              <a:rPr lang="en-GB" dirty="0"/>
              <a:t>Menus present a visible set of available actions</a:t>
            </a:r>
          </a:p>
          <a:p>
            <a:r>
              <a:rPr lang="en-GB" dirty="0"/>
              <a:t>Advantages</a:t>
            </a:r>
          </a:p>
          <a:p>
            <a:pPr lvl="1"/>
            <a:r>
              <a:rPr lang="en-GB" dirty="0"/>
              <a:t>Reduces reliance on memory</a:t>
            </a:r>
          </a:p>
          <a:p>
            <a:pPr lvl="1"/>
            <a:r>
              <a:rPr lang="en-GB" dirty="0"/>
              <a:t>Restricts input to valid choices</a:t>
            </a:r>
          </a:p>
          <a:p>
            <a:pPr lvl="1"/>
            <a:r>
              <a:rPr lang="en-GB" dirty="0"/>
              <a:t>Help users discover available functions</a:t>
            </a:r>
          </a:p>
          <a:p>
            <a:pPr lvl="1"/>
            <a:r>
              <a:rPr lang="en-GB" dirty="0"/>
              <a:t>Support occasional users</a:t>
            </a:r>
          </a:p>
          <a:p>
            <a:r>
              <a:rPr lang="en-GB" dirty="0"/>
              <a:t>Limitations</a:t>
            </a:r>
          </a:p>
          <a:p>
            <a:pPr lvl="1"/>
            <a:r>
              <a:rPr lang="en-GB" dirty="0"/>
              <a:t>Long menus can be slow to search</a:t>
            </a:r>
          </a:p>
          <a:p>
            <a:pPr lvl="1"/>
            <a:r>
              <a:rPr lang="en-GB" dirty="0"/>
              <a:t>Categories may not match user expectations</a:t>
            </a:r>
          </a:p>
          <a:p>
            <a:pPr lvl="1"/>
            <a:r>
              <a:rPr lang="en-GB" dirty="0"/>
              <a:t>Deeply nested menus can hide functions</a:t>
            </a:r>
          </a:p>
          <a:p>
            <a:pPr lvl="1"/>
            <a:r>
              <a:rPr lang="en-GB" dirty="0"/>
              <a:t>Visible options require screen space</a:t>
            </a:r>
          </a:p>
          <a:p>
            <a:endParaRPr lang="en-GB" dirty="0"/>
          </a:p>
          <a:p>
            <a:r>
              <a:rPr lang="en-GB" dirty="0"/>
              <a:t>Support recognition and reduce the gulf of execution</a:t>
            </a:r>
          </a:p>
          <a:p>
            <a:pPr lvl="1"/>
            <a:r>
              <a:rPr lang="en-GB" dirty="0"/>
              <a:t>Recognition still requires understanding</a:t>
            </a:r>
          </a:p>
        </p:txBody>
      </p:sp>
    </p:spTree>
    <p:extLst>
      <p:ext uri="{BB962C8B-B14F-4D97-AF65-F5344CB8AC3E}">
        <p14:creationId xmlns:p14="http://schemas.microsoft.com/office/powerpoint/2010/main" val="236993834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E6615C-B5CB-1EDA-FBD4-58E85EDBCE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Commands and Query Languages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B1D028-E6D2-F2FE-878F-EEBF09347B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5300" y="1058432"/>
            <a:ext cx="8915400" cy="5799568"/>
          </a:xfrm>
        </p:spPr>
        <p:txBody>
          <a:bodyPr>
            <a:normAutofit lnSpcReduction="10000"/>
          </a:bodyPr>
          <a:lstStyle/>
          <a:p>
            <a:r>
              <a:rPr lang="en-GB" dirty="0"/>
              <a:t>Command-based interaction requires users to express an operation in a defined language</a:t>
            </a:r>
          </a:p>
          <a:p>
            <a:r>
              <a:rPr lang="en-GB" dirty="0"/>
              <a:t>Advantages</a:t>
            </a:r>
          </a:p>
          <a:p>
            <a:pPr lvl="1"/>
            <a:r>
              <a:rPr lang="en-GB" dirty="0"/>
              <a:t>Efficient for experienced users</a:t>
            </a:r>
          </a:p>
          <a:p>
            <a:pPr lvl="1"/>
            <a:r>
              <a:rPr lang="en-GB" dirty="0"/>
              <a:t>Precise and repeatable</a:t>
            </a:r>
          </a:p>
          <a:p>
            <a:pPr lvl="1"/>
            <a:r>
              <a:rPr lang="en-GB" dirty="0"/>
              <a:t>Supports complex operations</a:t>
            </a:r>
          </a:p>
          <a:p>
            <a:pPr lvl="1"/>
            <a:r>
              <a:rPr lang="en-GB" dirty="0"/>
              <a:t>Can be combined with automation</a:t>
            </a:r>
          </a:p>
          <a:p>
            <a:r>
              <a:rPr lang="en-GB" dirty="0"/>
              <a:t>Limitations</a:t>
            </a:r>
          </a:p>
          <a:p>
            <a:pPr lvl="1"/>
            <a:r>
              <a:rPr lang="en-GB" dirty="0"/>
              <a:t>Commands and syntax must be recalled</a:t>
            </a:r>
          </a:p>
          <a:p>
            <a:pPr lvl="1"/>
            <a:r>
              <a:rPr lang="en-GB" dirty="0"/>
              <a:t>Errors may be difficult to diagnose</a:t>
            </a:r>
          </a:p>
          <a:p>
            <a:pPr lvl="1"/>
            <a:r>
              <a:rPr lang="en-GB" dirty="0"/>
              <a:t>Available actions may not be visible</a:t>
            </a:r>
          </a:p>
          <a:p>
            <a:pPr lvl="1"/>
            <a:r>
              <a:rPr lang="en-GB" dirty="0"/>
              <a:t>Small syntax differences can change the result</a:t>
            </a:r>
          </a:p>
          <a:p>
            <a:r>
              <a:rPr lang="en-GB" dirty="0"/>
              <a:t>This also includes keyboard shortcuts and voice commands</a:t>
            </a:r>
          </a:p>
        </p:txBody>
      </p:sp>
    </p:spTree>
    <p:extLst>
      <p:ext uri="{BB962C8B-B14F-4D97-AF65-F5344CB8AC3E}">
        <p14:creationId xmlns:p14="http://schemas.microsoft.com/office/powerpoint/2010/main" val="392816977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7038A6-7B91-E117-B578-535056C0CE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Forms and Guided Interaction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D47094-7E79-B35F-A1B3-FB36E8C172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5300" y="1058432"/>
            <a:ext cx="8915400" cy="5799568"/>
          </a:xfrm>
        </p:spPr>
        <p:txBody>
          <a:bodyPr>
            <a:normAutofit lnSpcReduction="10000"/>
          </a:bodyPr>
          <a:lstStyle/>
          <a:p>
            <a:r>
              <a:rPr lang="en-GB" dirty="0"/>
              <a:t>Forms ask users to enter information in predefined fields</a:t>
            </a:r>
          </a:p>
          <a:p>
            <a:r>
              <a:rPr lang="en-GB" dirty="0"/>
              <a:t>Guided interactions divide tasks into several parts</a:t>
            </a:r>
          </a:p>
          <a:p>
            <a:r>
              <a:rPr lang="en-GB" dirty="0"/>
              <a:t>Advantages</a:t>
            </a:r>
          </a:p>
          <a:p>
            <a:pPr lvl="1"/>
            <a:r>
              <a:rPr lang="en-GB" dirty="0"/>
              <a:t>Communicates what information is required</a:t>
            </a:r>
          </a:p>
          <a:p>
            <a:pPr lvl="1"/>
            <a:r>
              <a:rPr lang="en-GB" dirty="0"/>
              <a:t>Constrains the format of the input</a:t>
            </a:r>
          </a:p>
          <a:p>
            <a:pPr lvl="1"/>
            <a:r>
              <a:rPr lang="en-GB" dirty="0"/>
              <a:t>Guides users through unfamiliar tasks</a:t>
            </a:r>
          </a:p>
          <a:p>
            <a:pPr lvl="1"/>
            <a:r>
              <a:rPr lang="en-GB" dirty="0"/>
              <a:t>Supports data validation before submission</a:t>
            </a:r>
          </a:p>
          <a:p>
            <a:r>
              <a:rPr lang="en-GB" dirty="0"/>
              <a:t>Limitations</a:t>
            </a:r>
          </a:p>
          <a:p>
            <a:pPr lvl="1"/>
            <a:r>
              <a:rPr lang="en-GB" dirty="0"/>
              <a:t>May impose an unsuitable sequence</a:t>
            </a:r>
          </a:p>
          <a:p>
            <a:pPr lvl="1"/>
            <a:r>
              <a:rPr lang="en-GB" dirty="0"/>
              <a:t>May request information the user cannot provide</a:t>
            </a:r>
          </a:p>
          <a:p>
            <a:pPr lvl="1"/>
            <a:r>
              <a:rPr lang="en-GB" dirty="0"/>
              <a:t>Errors can be difficult to locate or correct</a:t>
            </a:r>
          </a:p>
          <a:p>
            <a:pPr lvl="1"/>
            <a:r>
              <a:rPr lang="en-GB" dirty="0"/>
              <a:t>Rigid data fields may not fit real-world situations</a:t>
            </a:r>
          </a:p>
          <a:p>
            <a:r>
              <a:rPr lang="en-GB" dirty="0"/>
              <a:t>On error, systems should maintain valid information</a:t>
            </a:r>
          </a:p>
        </p:txBody>
      </p:sp>
    </p:spTree>
    <p:extLst>
      <p:ext uri="{BB962C8B-B14F-4D97-AF65-F5344CB8AC3E}">
        <p14:creationId xmlns:p14="http://schemas.microsoft.com/office/powerpoint/2010/main" val="347410882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80D2D3-F683-DE50-EB83-F1BE5654B8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Direct Manipulation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30B129-1982-6BAB-149A-A9A47F7146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5300" y="1058432"/>
            <a:ext cx="8915400" cy="5799568"/>
          </a:xfrm>
        </p:spPr>
        <p:txBody>
          <a:bodyPr>
            <a:normAutofit lnSpcReduction="10000"/>
          </a:bodyPr>
          <a:lstStyle/>
          <a:p>
            <a:r>
              <a:rPr lang="en-GB" dirty="0"/>
              <a:t>Direct manipulation allows users to act on visible objects</a:t>
            </a:r>
          </a:p>
          <a:p>
            <a:r>
              <a:rPr lang="en-GB" dirty="0"/>
              <a:t>Typical characteristics</a:t>
            </a:r>
          </a:p>
          <a:p>
            <a:pPr lvl="1"/>
            <a:r>
              <a:rPr lang="en-GB" dirty="0"/>
              <a:t>Visible objects and system state</a:t>
            </a:r>
          </a:p>
          <a:p>
            <a:pPr lvl="1"/>
            <a:r>
              <a:rPr lang="en-GB" dirty="0"/>
              <a:t>Physical actions rather than complex commands</a:t>
            </a:r>
          </a:p>
          <a:p>
            <a:pPr lvl="1"/>
            <a:r>
              <a:rPr lang="en-GB" dirty="0"/>
              <a:t>Rapid, incremental feedback</a:t>
            </a:r>
          </a:p>
          <a:p>
            <a:pPr lvl="1"/>
            <a:r>
              <a:rPr lang="en-GB" dirty="0"/>
              <a:t>Reversible or easily corrected actions</a:t>
            </a:r>
          </a:p>
          <a:p>
            <a:pPr lvl="1"/>
            <a:r>
              <a:rPr lang="en-GB" dirty="0"/>
              <a:t>Dragging, drawing, resizing, arranging…</a:t>
            </a:r>
          </a:p>
          <a:p>
            <a:endParaRPr lang="en-GB" dirty="0"/>
          </a:p>
          <a:p>
            <a:r>
              <a:rPr lang="en-GB" dirty="0"/>
              <a:t>Object and action visibility can reduce the gulf of execution</a:t>
            </a:r>
          </a:p>
          <a:p>
            <a:r>
              <a:rPr lang="en-GB" dirty="0"/>
              <a:t>Immediate visual feedback can reduce the gulf of evaluation</a:t>
            </a:r>
          </a:p>
          <a:p>
            <a:r>
              <a:rPr lang="en-GB" dirty="0"/>
              <a:t>Many systems combine this with menus, forms, etc.</a:t>
            </a:r>
          </a:p>
        </p:txBody>
      </p:sp>
    </p:spTree>
    <p:extLst>
      <p:ext uri="{BB962C8B-B14F-4D97-AF65-F5344CB8AC3E}">
        <p14:creationId xmlns:p14="http://schemas.microsoft.com/office/powerpoint/2010/main" val="370775846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DCBAE5-4BEA-8B63-9D3B-F0F432D328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Conversational Interaction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3D16A5-A3A2-F149-74FB-8AAB3C744A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5300" y="1058432"/>
            <a:ext cx="9138220" cy="5799568"/>
          </a:xfrm>
        </p:spPr>
        <p:txBody>
          <a:bodyPr>
            <a:normAutofit lnSpcReduction="10000"/>
          </a:bodyPr>
          <a:lstStyle/>
          <a:p>
            <a:r>
              <a:rPr lang="en-GB" dirty="0"/>
              <a:t>These allow users to express requests through natural language</a:t>
            </a:r>
          </a:p>
          <a:p>
            <a:pPr lvl="1"/>
            <a:r>
              <a:rPr lang="en-GB" dirty="0"/>
              <a:t>Chatbots, voice systems, support systems, generative AI</a:t>
            </a:r>
          </a:p>
          <a:p>
            <a:r>
              <a:rPr lang="en-GB" dirty="0"/>
              <a:t>Advantages</a:t>
            </a:r>
          </a:p>
          <a:p>
            <a:pPr lvl="1"/>
            <a:r>
              <a:rPr lang="en-GB" dirty="0"/>
              <a:t>Familiar form of communication</a:t>
            </a:r>
          </a:p>
          <a:p>
            <a:pPr lvl="1"/>
            <a:r>
              <a:rPr lang="en-GB" dirty="0"/>
              <a:t>Supports flexible requests</a:t>
            </a:r>
          </a:p>
          <a:p>
            <a:pPr lvl="1"/>
            <a:r>
              <a:rPr lang="en-GB" dirty="0"/>
              <a:t>Can help user explore unfamiliar tasks</a:t>
            </a:r>
          </a:p>
          <a:p>
            <a:r>
              <a:rPr lang="en-GB" dirty="0"/>
              <a:t>Limitations</a:t>
            </a:r>
          </a:p>
          <a:p>
            <a:pPr lvl="1"/>
            <a:r>
              <a:rPr lang="en-GB" dirty="0"/>
              <a:t>Available capabilities may be unclear</a:t>
            </a:r>
          </a:p>
          <a:p>
            <a:pPr lvl="1"/>
            <a:r>
              <a:rPr lang="en-GB" dirty="0"/>
              <a:t>The system may misinterpret the request</a:t>
            </a:r>
          </a:p>
          <a:p>
            <a:pPr lvl="1"/>
            <a:r>
              <a:rPr lang="en-GB" dirty="0"/>
              <a:t>Similar requests may produce different results</a:t>
            </a:r>
          </a:p>
          <a:p>
            <a:pPr lvl="1"/>
            <a:r>
              <a:rPr lang="en-GB" dirty="0"/>
              <a:t>‘Good’ responses may still be incorrect</a:t>
            </a:r>
          </a:p>
          <a:p>
            <a:r>
              <a:rPr lang="en-GB" dirty="0"/>
              <a:t>There may be a gulf of execution even though the system accepts the user’s natural language</a:t>
            </a:r>
          </a:p>
        </p:txBody>
      </p:sp>
    </p:spTree>
    <p:extLst>
      <p:ext uri="{BB962C8B-B14F-4D97-AF65-F5344CB8AC3E}">
        <p14:creationId xmlns:p14="http://schemas.microsoft.com/office/powerpoint/2010/main" val="427613929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C0EF67-9A08-A013-05E8-228E9B3597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Immersive &amp; Multimodal Interactions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71E9F0-8911-ED6F-63C9-8EC4A2156D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5300" y="1058432"/>
            <a:ext cx="8915400" cy="5799568"/>
          </a:xfrm>
        </p:spPr>
        <p:txBody>
          <a:bodyPr/>
          <a:lstStyle/>
          <a:p>
            <a:r>
              <a:rPr lang="en-GB" dirty="0"/>
              <a:t>Immersive interaction places digital objects in a virtual or augmented space</a:t>
            </a:r>
          </a:p>
          <a:p>
            <a:r>
              <a:rPr lang="en-GB" dirty="0"/>
              <a:t>Multimodal interaction contains more than one way of communicating with the system</a:t>
            </a:r>
          </a:p>
          <a:p>
            <a:pPr lvl="1"/>
            <a:r>
              <a:rPr lang="en-GB" dirty="0"/>
              <a:t>Speech, gesture, gaze, touch, movement, sound and haptic feedback</a:t>
            </a:r>
          </a:p>
          <a:p>
            <a:pPr lvl="1"/>
            <a:r>
              <a:rPr lang="en-GB" dirty="0"/>
              <a:t>All modes must work together consistently</a:t>
            </a:r>
          </a:p>
          <a:p>
            <a:r>
              <a:rPr lang="en-GB" dirty="0"/>
              <a:t>Potential benefits</a:t>
            </a:r>
          </a:p>
          <a:p>
            <a:pPr lvl="1"/>
            <a:r>
              <a:rPr lang="en-GB" dirty="0"/>
              <a:t>Allow users to choose an appropriate input method</a:t>
            </a:r>
          </a:p>
          <a:p>
            <a:pPr lvl="1"/>
            <a:r>
              <a:rPr lang="en-GB" dirty="0"/>
              <a:t>Communicate information redundantly</a:t>
            </a:r>
          </a:p>
          <a:p>
            <a:pPr lvl="1"/>
            <a:r>
              <a:rPr lang="en-GB" dirty="0"/>
              <a:t>Support interaction when a mode is unavailable</a:t>
            </a:r>
          </a:p>
          <a:p>
            <a:pPr lvl="1"/>
            <a:r>
              <a:rPr lang="en-GB" dirty="0"/>
              <a:t>Make spatial tasks easier to complete</a:t>
            </a:r>
          </a:p>
          <a:p>
            <a:r>
              <a:rPr lang="en-GB" dirty="0"/>
              <a:t>Modes may conflict or raise physical concerns</a:t>
            </a:r>
          </a:p>
        </p:txBody>
      </p:sp>
    </p:spTree>
    <p:extLst>
      <p:ext uri="{BB962C8B-B14F-4D97-AF65-F5344CB8AC3E}">
        <p14:creationId xmlns:p14="http://schemas.microsoft.com/office/powerpoint/2010/main" val="218166270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AE2A7C-9E70-5C15-E3BF-6F11373EA3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Choosing an Interaction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1AA3AC-590C-782C-4AA8-49264FD4FF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5300" y="1058432"/>
            <a:ext cx="8915400" cy="5799568"/>
          </a:xfrm>
        </p:spPr>
        <p:txBody>
          <a:bodyPr>
            <a:normAutofit lnSpcReduction="10000"/>
          </a:bodyPr>
          <a:lstStyle/>
          <a:p>
            <a:r>
              <a:rPr lang="en-GB" dirty="0"/>
              <a:t>The choice of interaction style depends on</a:t>
            </a:r>
          </a:p>
          <a:p>
            <a:pPr lvl="1"/>
            <a:r>
              <a:rPr lang="en-GB" dirty="0"/>
              <a:t>What the user needs to accomplish</a:t>
            </a:r>
          </a:p>
          <a:p>
            <a:pPr lvl="1"/>
            <a:r>
              <a:rPr lang="en-GB" dirty="0"/>
              <a:t>The user’s knowledge and experience</a:t>
            </a:r>
          </a:p>
          <a:p>
            <a:pPr lvl="1"/>
            <a:r>
              <a:rPr lang="en-GB" dirty="0"/>
              <a:t>The frequency and complexity of the task</a:t>
            </a:r>
          </a:p>
          <a:p>
            <a:pPr lvl="1"/>
            <a:r>
              <a:rPr lang="en-GB" dirty="0"/>
              <a:t>The device and its environment</a:t>
            </a:r>
          </a:p>
          <a:p>
            <a:pPr lvl="1"/>
            <a:r>
              <a:rPr lang="en-GB" dirty="0"/>
              <a:t>Accessibility requirements</a:t>
            </a:r>
          </a:p>
          <a:p>
            <a:pPr lvl="1"/>
            <a:r>
              <a:rPr lang="en-GB" dirty="0"/>
              <a:t>The consequences of mistakes</a:t>
            </a:r>
          </a:p>
          <a:p>
            <a:endParaRPr lang="en-GB" dirty="0"/>
          </a:p>
          <a:p>
            <a:r>
              <a:rPr lang="en-GB" dirty="0"/>
              <a:t>There is no universally best interaction style</a:t>
            </a:r>
          </a:p>
          <a:p>
            <a:pPr lvl="1"/>
            <a:r>
              <a:rPr lang="en-GB" dirty="0"/>
              <a:t>Most systems benefit from combining styles</a:t>
            </a:r>
          </a:p>
          <a:p>
            <a:endParaRPr lang="en-GB" dirty="0"/>
          </a:p>
          <a:p>
            <a:r>
              <a:rPr lang="en-GB" dirty="0"/>
              <a:t>The interaction style should serve the task rather than just demonstrating what the hardware can do</a:t>
            </a:r>
          </a:p>
        </p:txBody>
      </p:sp>
    </p:spTree>
    <p:extLst>
      <p:ext uri="{BB962C8B-B14F-4D97-AF65-F5344CB8AC3E}">
        <p14:creationId xmlns:p14="http://schemas.microsoft.com/office/powerpoint/2010/main" val="197802074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575F04-8CA5-B126-ECD8-2EDDE9E9A3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Social and Organisational Context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1CF719-E104-B588-0727-C6507DFA7D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5300" y="1058432"/>
            <a:ext cx="8915400" cy="5799568"/>
          </a:xfrm>
        </p:spPr>
        <p:txBody>
          <a:bodyPr/>
          <a:lstStyle/>
          <a:p>
            <a:r>
              <a:rPr lang="en-GB" dirty="0"/>
              <a:t>Interaction takes place within a wider context</a:t>
            </a:r>
          </a:p>
          <a:p>
            <a:r>
              <a:rPr lang="en-GB" dirty="0"/>
              <a:t>Users may be influenced by</a:t>
            </a:r>
          </a:p>
          <a:p>
            <a:pPr lvl="1"/>
            <a:r>
              <a:rPr lang="en-GB" dirty="0"/>
              <a:t>Other people</a:t>
            </a:r>
          </a:p>
          <a:p>
            <a:pPr lvl="1"/>
            <a:r>
              <a:rPr lang="en-GB" dirty="0"/>
              <a:t>Organisational rules and procedures</a:t>
            </a:r>
          </a:p>
          <a:p>
            <a:pPr lvl="1"/>
            <a:r>
              <a:rPr lang="en-GB" dirty="0"/>
              <a:t>Time pressure and workload</a:t>
            </a:r>
          </a:p>
          <a:p>
            <a:pPr lvl="1"/>
            <a:r>
              <a:rPr lang="en-GB" dirty="0"/>
              <a:t>Expectations about acceptable behaviour</a:t>
            </a:r>
          </a:p>
          <a:p>
            <a:pPr lvl="1"/>
            <a:r>
              <a:rPr lang="en-GB" dirty="0"/>
              <a:t>Access to training and support</a:t>
            </a:r>
          </a:p>
          <a:p>
            <a:pPr lvl="1"/>
            <a:r>
              <a:rPr lang="en-GB" dirty="0"/>
              <a:t>Authority and responsibility</a:t>
            </a:r>
          </a:p>
          <a:p>
            <a:r>
              <a:rPr lang="en-GB" dirty="0"/>
              <a:t>A usable interface can still fail if it does not fit the local context of use</a:t>
            </a:r>
          </a:p>
          <a:p>
            <a:pPr lvl="1"/>
            <a:r>
              <a:rPr lang="en-GB" dirty="0"/>
              <a:t>Designers need to understand the real setting in which the interaction occurs, not just the steps required when the conditions are ideal</a:t>
            </a:r>
          </a:p>
        </p:txBody>
      </p:sp>
    </p:spTree>
    <p:extLst>
      <p:ext uri="{BB962C8B-B14F-4D97-AF65-F5344CB8AC3E}">
        <p14:creationId xmlns:p14="http://schemas.microsoft.com/office/powerpoint/2010/main" val="64187190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9F6A14-8D70-1093-E0B0-D5D2DBBBD9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2079CF-BC15-363F-FCDE-9B174677EC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5300" y="1058432"/>
            <a:ext cx="8915400" cy="5799568"/>
          </a:xfrm>
        </p:spPr>
        <p:txBody>
          <a:bodyPr>
            <a:normAutofit lnSpcReduction="10000"/>
          </a:bodyPr>
          <a:lstStyle/>
          <a:p>
            <a:r>
              <a:rPr lang="en-GB" dirty="0"/>
              <a:t>Interaction connects a user’s goals with the behaviour of a system</a:t>
            </a:r>
          </a:p>
          <a:p>
            <a:r>
              <a:rPr lang="en-GB" dirty="0"/>
              <a:t>The execution-evaluation cycle describes the user’s stages of action</a:t>
            </a:r>
          </a:p>
          <a:p>
            <a:r>
              <a:rPr lang="en-GB" dirty="0"/>
              <a:t>The two gulfs identify difficulties in acting and understanding</a:t>
            </a:r>
          </a:p>
          <a:p>
            <a:r>
              <a:rPr lang="en-GB" dirty="0"/>
              <a:t>The interaction loop identifies four translations between people and systems</a:t>
            </a:r>
          </a:p>
          <a:p>
            <a:r>
              <a:rPr lang="en-GB" dirty="0"/>
              <a:t>Ergonomics considers the physical fit between people, systems, and environments</a:t>
            </a:r>
          </a:p>
          <a:p>
            <a:r>
              <a:rPr lang="en-GB" dirty="0"/>
              <a:t>Interaction styles should reflect the users, tasks, and content</a:t>
            </a:r>
          </a:p>
          <a:p>
            <a:endParaRPr lang="en-GB" dirty="0"/>
          </a:p>
          <a:p>
            <a:r>
              <a:rPr lang="en-GB" dirty="0"/>
              <a:t>Interaction is a process of translation</a:t>
            </a:r>
          </a:p>
        </p:txBody>
      </p:sp>
    </p:spTree>
    <p:extLst>
      <p:ext uri="{BB962C8B-B14F-4D97-AF65-F5344CB8AC3E}">
        <p14:creationId xmlns:p14="http://schemas.microsoft.com/office/powerpoint/2010/main" val="13513607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6BA0CF-8046-8248-D3B9-BB3FF1F2B2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Exercise – The Ticket Machine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DE1F99-25ED-8D2E-82DE-3A7658F2AD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5300" y="1058432"/>
            <a:ext cx="9282236" cy="5799568"/>
          </a:xfrm>
        </p:spPr>
        <p:txBody>
          <a:bodyPr>
            <a:normAutofit lnSpcReduction="10000"/>
          </a:bodyPr>
          <a:lstStyle/>
          <a:p>
            <a:r>
              <a:rPr lang="en-GB" dirty="0"/>
              <a:t>Refer to the UE04 Exercise 2 worksheet</a:t>
            </a:r>
          </a:p>
          <a:p>
            <a:endParaRPr lang="en-GB" dirty="0"/>
          </a:p>
          <a:p>
            <a:r>
              <a:rPr lang="en-GB" dirty="0"/>
              <a:t>Work in groups of three or four</a:t>
            </a:r>
          </a:p>
          <a:p>
            <a:r>
              <a:rPr lang="en-GB" dirty="0"/>
              <a:t>Analyse the passenger’s interaction using</a:t>
            </a:r>
          </a:p>
          <a:p>
            <a:pPr lvl="1"/>
            <a:r>
              <a:rPr lang="en-GB" dirty="0"/>
              <a:t>The execution-evaluation cycle</a:t>
            </a:r>
            <a:br>
              <a:rPr lang="en-GB" dirty="0"/>
            </a:br>
            <a:r>
              <a:rPr lang="en-GB" dirty="0"/>
              <a:t>The gulfs of execution and evaluation</a:t>
            </a:r>
          </a:p>
          <a:p>
            <a:pPr lvl="1"/>
            <a:r>
              <a:rPr lang="en-GB" dirty="0"/>
              <a:t>The four interaction translations</a:t>
            </a:r>
          </a:p>
          <a:p>
            <a:pPr lvl="1"/>
            <a:r>
              <a:rPr lang="en-GB" dirty="0"/>
              <a:t>Ergonomics and content</a:t>
            </a:r>
          </a:p>
          <a:p>
            <a:pPr lvl="1"/>
            <a:r>
              <a:rPr lang="en-GB" dirty="0"/>
              <a:t>Interaction styles</a:t>
            </a:r>
          </a:p>
          <a:p>
            <a:r>
              <a:rPr lang="en-GB" dirty="0"/>
              <a:t>Give three justified design improvements that identify</a:t>
            </a:r>
          </a:p>
          <a:p>
            <a:pPr lvl="1"/>
            <a:r>
              <a:rPr lang="en-GB" dirty="0"/>
              <a:t>The most serious breakdown</a:t>
            </a:r>
          </a:p>
          <a:p>
            <a:pPr lvl="1"/>
            <a:r>
              <a:rPr lang="en-GB" dirty="0"/>
              <a:t>The change with the greatest effect</a:t>
            </a:r>
          </a:p>
          <a:p>
            <a:pPr lvl="1"/>
            <a:r>
              <a:rPr lang="en-GB" dirty="0"/>
              <a:t>One possible disadvantage of your changes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0780606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A557C0-CE89-4907-86CC-17670F8377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Coming Soon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CC903E-A7E5-47E1-9774-5C8E5426A0A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Next Workshop: Introduction to the Assignments</a:t>
            </a:r>
          </a:p>
          <a:p>
            <a:endParaRPr lang="en-GB" dirty="0"/>
          </a:p>
          <a:p>
            <a:r>
              <a:rPr lang="en-GB" dirty="0"/>
              <a:t>Homework: </a:t>
            </a:r>
          </a:p>
          <a:p>
            <a:pPr lvl="1"/>
            <a:r>
              <a:rPr lang="en-GB" dirty="0"/>
              <a:t>Read the Wikipedia article on </a:t>
            </a:r>
          </a:p>
          <a:p>
            <a:pPr lvl="2"/>
            <a:r>
              <a:rPr lang="en-GB" dirty="0"/>
              <a:t>Seven Stages of Action</a:t>
            </a:r>
          </a:p>
          <a:p>
            <a:pPr lvl="2"/>
            <a:r>
              <a:rPr lang="en-GB" dirty="0"/>
              <a:t>(https://en.wikipedia.org/wiki/Seven_stages_of_action)</a:t>
            </a:r>
          </a:p>
          <a:p>
            <a:pPr lvl="1"/>
            <a:endParaRPr lang="en-GB" dirty="0"/>
          </a:p>
          <a:p>
            <a:pPr lvl="1"/>
            <a:r>
              <a:rPr lang="en-GB" dirty="0"/>
              <a:t>If a link looks interesting, follow it. Try to spend an hour reading around the topic on Wikipedia.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6985849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RM (OME)">
  <a:themeElements>
    <a:clrScheme name="Urban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M (OME)" id="{F24D4D1C-B317-4E3A-8654-5C7F6A463FEC}" vid="{74E123B6-7B12-4998-8F01-917DF20A357A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919191"/>
      </a:lt2>
      <a:accent1>
        <a:srgbClr val="618FFD"/>
      </a:accent1>
      <a:accent2>
        <a:srgbClr val="00AE00"/>
      </a:accent2>
      <a:accent3>
        <a:srgbClr val="FFFFFF"/>
      </a:accent3>
      <a:accent4>
        <a:srgbClr val="000000"/>
      </a:accent4>
      <a:accent5>
        <a:srgbClr val="B7C6FE"/>
      </a:accent5>
      <a:accent6>
        <a:srgbClr val="009D00"/>
      </a:accent6>
      <a:hlink>
        <a:srgbClr val="FC0128"/>
      </a:hlink>
      <a:folHlink>
        <a:srgbClr val="CECECE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919191"/>
      </a:lt2>
      <a:accent1>
        <a:srgbClr val="618FFD"/>
      </a:accent1>
      <a:accent2>
        <a:srgbClr val="00AE00"/>
      </a:accent2>
      <a:accent3>
        <a:srgbClr val="FFFFFF"/>
      </a:accent3>
      <a:accent4>
        <a:srgbClr val="000000"/>
      </a:accent4>
      <a:accent5>
        <a:srgbClr val="B7C6FE"/>
      </a:accent5>
      <a:accent6>
        <a:srgbClr val="009D00"/>
      </a:accent6>
      <a:hlink>
        <a:srgbClr val="FC0128"/>
      </a:hlink>
      <a:folHlink>
        <a:srgbClr val="CECECE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RM (OME)</Template>
  <TotalTime>0</TotalTime>
  <Pages>13</Pages>
  <Words>1901</Words>
  <Application>Microsoft Office PowerPoint</Application>
  <PresentationFormat>A4 Paper (210x297 mm)</PresentationFormat>
  <Paragraphs>340</Paragraphs>
  <Slides>27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4" baseType="lpstr">
      <vt:lpstr>Arial</vt:lpstr>
      <vt:lpstr>Book Antiqua</vt:lpstr>
      <vt:lpstr>Georgia</vt:lpstr>
      <vt:lpstr>Times</vt:lpstr>
      <vt:lpstr>Trebuchet MS</vt:lpstr>
      <vt:lpstr>Wingdings 2</vt:lpstr>
      <vt:lpstr>RM (OME)</vt:lpstr>
      <vt:lpstr>Usability Engineering</vt:lpstr>
      <vt:lpstr>From Input/Output to Interaction</vt:lpstr>
      <vt:lpstr>Interaction</vt:lpstr>
      <vt:lpstr>Interaction terminology</vt:lpstr>
      <vt:lpstr>From Intention to Input</vt:lpstr>
      <vt:lpstr>Execution-Evaluation Cycle</vt:lpstr>
      <vt:lpstr>The Gulf of Execution</vt:lpstr>
      <vt:lpstr>The Gulf of Evaluation</vt:lpstr>
      <vt:lpstr>Reducing the Gulfs</vt:lpstr>
      <vt:lpstr>Interaction framework</vt:lpstr>
      <vt:lpstr>Interaction framework</vt:lpstr>
      <vt:lpstr>Exercise – What Went Wrong?</vt:lpstr>
      <vt:lpstr>Ergonomics</vt:lpstr>
      <vt:lpstr>Arranging controls</vt:lpstr>
      <vt:lpstr>Designing for Different Bodies</vt:lpstr>
      <vt:lpstr>Interaction Styles</vt:lpstr>
      <vt:lpstr>Menus and Structured Selection</vt:lpstr>
      <vt:lpstr>Commands and Query Languages</vt:lpstr>
      <vt:lpstr>Forms and Guided Interaction</vt:lpstr>
      <vt:lpstr>Direct Manipulation</vt:lpstr>
      <vt:lpstr>Conversational Interaction</vt:lpstr>
      <vt:lpstr>Immersive &amp; Multimodal Interactions</vt:lpstr>
      <vt:lpstr>Choosing an Interaction Style</vt:lpstr>
      <vt:lpstr>Social and Organisational Context</vt:lpstr>
      <vt:lpstr>Summary</vt:lpstr>
      <vt:lpstr>Exercise – The Ticket Machine</vt:lpstr>
      <vt:lpstr>Coming Soon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Human-Computer Interaction</dc:title>
  <dc:subject/>
  <dc:creator>Sue Maw</dc:creator>
  <cp:keywords/>
  <dc:description/>
  <cp:lastModifiedBy>Nik Whitehead</cp:lastModifiedBy>
  <cp:revision>46</cp:revision>
  <cp:lastPrinted>2000-09-29T15:48:22Z</cp:lastPrinted>
  <dcterms:created xsi:type="dcterms:W3CDTF">1996-02-20T11:20:32Z</dcterms:created>
  <dcterms:modified xsi:type="dcterms:W3CDTF">2026-09-18T09:42:16Z</dcterms:modified>
</cp:coreProperties>
</file>